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562" r:id="rId3"/>
    <p:sldId id="619" r:id="rId4"/>
    <p:sldId id="560" r:id="rId5"/>
    <p:sldId id="653" r:id="rId6"/>
    <p:sldId id="561" r:id="rId7"/>
    <p:sldId id="624" r:id="rId8"/>
    <p:sldId id="625" r:id="rId9"/>
    <p:sldId id="621" r:id="rId10"/>
    <p:sldId id="622" r:id="rId11"/>
    <p:sldId id="623" r:id="rId12"/>
    <p:sldId id="678" r:id="rId13"/>
    <p:sldId id="659" r:id="rId14"/>
    <p:sldId id="626" r:id="rId15"/>
    <p:sldId id="628" r:id="rId16"/>
    <p:sldId id="631" r:id="rId17"/>
    <p:sldId id="679" r:id="rId18"/>
    <p:sldId id="660" r:id="rId19"/>
    <p:sldId id="629" r:id="rId20"/>
    <p:sldId id="646" r:id="rId21"/>
    <p:sldId id="632" r:id="rId22"/>
    <p:sldId id="641" r:id="rId23"/>
    <p:sldId id="634" r:id="rId24"/>
    <p:sldId id="642" r:id="rId25"/>
    <p:sldId id="680" r:id="rId26"/>
    <p:sldId id="661" r:id="rId27"/>
    <p:sldId id="633" r:id="rId28"/>
    <p:sldId id="637" r:id="rId29"/>
    <p:sldId id="635" r:id="rId30"/>
    <p:sldId id="636" r:id="rId31"/>
    <p:sldId id="643" r:id="rId32"/>
    <p:sldId id="645" r:id="rId33"/>
    <p:sldId id="682" r:id="rId34"/>
    <p:sldId id="662" r:id="rId35"/>
    <p:sldId id="647" r:id="rId36"/>
    <p:sldId id="649" r:id="rId37"/>
    <p:sldId id="652" r:id="rId38"/>
    <p:sldId id="648" r:id="rId39"/>
    <p:sldId id="650" r:id="rId40"/>
    <p:sldId id="651" r:id="rId41"/>
    <p:sldId id="683" r:id="rId42"/>
    <p:sldId id="663" r:id="rId43"/>
    <p:sldId id="665" r:id="rId44"/>
    <p:sldId id="667" r:id="rId45"/>
    <p:sldId id="666" r:id="rId46"/>
    <p:sldId id="668" r:id="rId47"/>
    <p:sldId id="689" r:id="rId48"/>
    <p:sldId id="671" r:id="rId49"/>
    <p:sldId id="669" r:id="rId50"/>
    <p:sldId id="687" r:id="rId51"/>
    <p:sldId id="688" r:id="rId52"/>
    <p:sldId id="673" r:id="rId53"/>
    <p:sldId id="674" r:id="rId54"/>
    <p:sldId id="675" r:id="rId55"/>
    <p:sldId id="676" r:id="rId56"/>
    <p:sldId id="686" r:id="rId57"/>
    <p:sldId id="608" r:id="rId58"/>
    <p:sldId id="596" r:id="rId59"/>
    <p:sldId id="692" r:id="rId60"/>
    <p:sldId id="479" r:id="rId61"/>
  </p:sldIdLst>
  <p:sldSz cx="9144000" cy="6858000" type="screen4x3"/>
  <p:notesSz cx="7010400" cy="92964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9DD8F"/>
    <a:srgbClr val="F5CB55"/>
    <a:srgbClr val="D6A10C"/>
    <a:srgbClr val="0F5494"/>
    <a:srgbClr val="FF9900"/>
    <a:srgbClr val="BDDEFF"/>
    <a:srgbClr val="7030A0"/>
    <a:srgbClr val="00B050"/>
    <a:srgbClr val="13B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1429" autoAdjust="0"/>
  </p:normalViewPr>
  <p:slideViewPr>
    <p:cSldViewPr>
      <p:cViewPr>
        <p:scale>
          <a:sx n="75" d="100"/>
          <a:sy n="75" d="100"/>
        </p:scale>
        <p:origin x="-2910" y="-768"/>
      </p:cViewPr>
      <p:guideLst>
        <p:guide orient="horz" pos="2160"/>
        <p:guide pos="2880"/>
      </p:guideLst>
    </p:cSldViewPr>
  </p:slideViewPr>
  <p:outlineViewPr>
    <p:cViewPr>
      <p:scale>
        <a:sx n="33" d="100"/>
        <a:sy n="33" d="100"/>
      </p:scale>
      <p:origin x="48" y="18192"/>
    </p:cViewPr>
  </p:outlineViewPr>
  <p:notesTextViewPr>
    <p:cViewPr>
      <p:scale>
        <a:sx n="200" d="100"/>
        <a:sy n="2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2"/>
            <a:ext cx="3038604" cy="46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970159" y="2"/>
            <a:ext cx="3038604" cy="46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8829574"/>
            <a:ext cx="3038604" cy="46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970159" y="8829574"/>
            <a:ext cx="3038604" cy="46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B41E8EE6-B069-4230-8DEC-2733F298DF35}" type="slidenum">
              <a:rPr lang="en-GB" altLang="en-US"/>
              <a:pPr/>
              <a:t>‹#›</a:t>
            </a:fld>
            <a:endParaRPr lang="en-GB" altLang="en-US"/>
          </a:p>
        </p:txBody>
      </p:sp>
    </p:spTree>
    <p:extLst>
      <p:ext uri="{BB962C8B-B14F-4D97-AF65-F5344CB8AC3E}">
        <p14:creationId xmlns:p14="http://schemas.microsoft.com/office/powerpoint/2010/main" val="2121916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2"/>
            <a:ext cx="3038604" cy="46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970159" y="2"/>
            <a:ext cx="3038604" cy="46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700715" y="4415530"/>
            <a:ext cx="5608975" cy="418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8829574"/>
            <a:ext cx="3038604" cy="46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970159" y="8829574"/>
            <a:ext cx="3038604" cy="46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543F6F2A-F703-4F92-854F-D6E7E9B119B3}" type="slidenum">
              <a:rPr lang="en-GB" altLang="en-US"/>
              <a:pPr/>
              <a:t>‹#›</a:t>
            </a:fld>
            <a:endParaRPr lang="en-GB" altLang="en-US"/>
          </a:p>
        </p:txBody>
      </p:sp>
    </p:spTree>
    <p:extLst>
      <p:ext uri="{BB962C8B-B14F-4D97-AF65-F5344CB8AC3E}">
        <p14:creationId xmlns:p14="http://schemas.microsoft.com/office/powerpoint/2010/main" val="35665834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1</a:t>
            </a:fld>
            <a:endParaRPr lang="en-GB" altLang="en-US"/>
          </a:p>
        </p:txBody>
      </p:sp>
    </p:spTree>
    <p:extLst>
      <p:ext uri="{BB962C8B-B14F-4D97-AF65-F5344CB8AC3E}">
        <p14:creationId xmlns:p14="http://schemas.microsoft.com/office/powerpoint/2010/main" val="303369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Contribution of each factor to the change of</a:t>
            </a:r>
            <a:r>
              <a:rPr lang="en-GB" baseline="0" dirty="0" smtClean="0"/>
              <a:t> the ratio = 1 / 2 between 2004 and 2014</a:t>
            </a:r>
          </a:p>
          <a:p>
            <a:r>
              <a:rPr lang="en-GB" baseline="0" dirty="0" smtClean="0"/>
              <a:t>1 = </a:t>
            </a:r>
            <a:r>
              <a:rPr lang="en-GB" dirty="0" smtClean="0"/>
              <a:t>Value added</a:t>
            </a:r>
            <a:r>
              <a:rPr lang="en-GB" baseline="0" dirty="0" smtClean="0"/>
              <a:t> in EU embodied in global final demand of manufacturing products</a:t>
            </a:r>
          </a:p>
          <a:p>
            <a:r>
              <a:rPr lang="en-GB" dirty="0" smtClean="0"/>
              <a:t>2 = </a:t>
            </a:r>
            <a:r>
              <a:rPr lang="en-GB" baseline="0" dirty="0" smtClean="0"/>
              <a:t>Global final demand of manufacturing products</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10</a:t>
            </a:fld>
            <a:endParaRPr lang="en-GB" altLang="en-US"/>
          </a:p>
        </p:txBody>
      </p:sp>
    </p:spTree>
    <p:extLst>
      <p:ext uri="{BB962C8B-B14F-4D97-AF65-F5344CB8AC3E}">
        <p14:creationId xmlns:p14="http://schemas.microsoft.com/office/powerpoint/2010/main" val="82805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TOTAL = USD</a:t>
            </a:r>
            <a:r>
              <a:rPr lang="en-GB" baseline="0" dirty="0" smtClean="0"/>
              <a:t> cents of EU value added embodied in 1 USD of global final demand of manufacturing products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Manuf. FD in EU = </a:t>
            </a:r>
            <a:r>
              <a:rPr lang="en-GB" dirty="0" smtClean="0"/>
              <a:t>USD</a:t>
            </a:r>
            <a:r>
              <a:rPr lang="en-GB" baseline="0" dirty="0" smtClean="0"/>
              <a:t> cents of EU value added embodied in 1 USD of EU final demand of manufacturing products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Manuf. FD in </a:t>
            </a:r>
            <a:r>
              <a:rPr lang="en-GB" baseline="0" dirty="0" err="1" smtClean="0"/>
              <a:t>RoW</a:t>
            </a:r>
            <a:r>
              <a:rPr lang="en-GB" baseline="0" dirty="0" smtClean="0"/>
              <a:t> = </a:t>
            </a:r>
            <a:r>
              <a:rPr lang="en-GB" dirty="0" smtClean="0"/>
              <a:t>USD</a:t>
            </a:r>
            <a:r>
              <a:rPr lang="en-GB" baseline="0" dirty="0" smtClean="0"/>
              <a:t> cents of EU value added embodied in 1 USD of </a:t>
            </a:r>
            <a:r>
              <a:rPr lang="en-GB" baseline="0" dirty="0" err="1" smtClean="0"/>
              <a:t>RoW</a:t>
            </a:r>
            <a:r>
              <a:rPr lang="en-GB" baseline="0" dirty="0" smtClean="0"/>
              <a:t> final demand of manufacturing products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TOTAL is the result of changes in the two other ratios and in the EU/</a:t>
            </a:r>
            <a:r>
              <a:rPr lang="en-GB" baseline="0" dirty="0" err="1" smtClean="0"/>
              <a:t>RoW</a:t>
            </a:r>
            <a:r>
              <a:rPr lang="en-GB" baseline="0" dirty="0" smtClean="0"/>
              <a:t> composition of final demand of manufacturing products</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11</a:t>
            </a:fld>
            <a:endParaRPr lang="en-GB" altLang="en-US"/>
          </a:p>
        </p:txBody>
      </p:sp>
    </p:spTree>
    <p:extLst>
      <p:ext uri="{BB962C8B-B14F-4D97-AF65-F5344CB8AC3E}">
        <p14:creationId xmlns:p14="http://schemas.microsoft.com/office/powerpoint/2010/main" val="1890966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12</a:t>
            </a:fld>
            <a:endParaRPr lang="en-GB" altLang="en-US"/>
          </a:p>
        </p:txBody>
      </p:sp>
    </p:spTree>
    <p:extLst>
      <p:ext uri="{BB962C8B-B14F-4D97-AF65-F5344CB8AC3E}">
        <p14:creationId xmlns:p14="http://schemas.microsoft.com/office/powerpoint/2010/main" val="3268102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13</a:t>
            </a:fld>
            <a:endParaRPr lang="en-GB" altLang="en-US"/>
          </a:p>
        </p:txBody>
      </p:sp>
    </p:spTree>
    <p:extLst>
      <p:ext uri="{BB962C8B-B14F-4D97-AF65-F5344CB8AC3E}">
        <p14:creationId xmlns:p14="http://schemas.microsoft.com/office/powerpoint/2010/main" val="327704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USD</a:t>
            </a:r>
            <a:r>
              <a:rPr lang="en-GB" baseline="0" dirty="0" smtClean="0"/>
              <a:t> cents of EU value added embodied in 1 USD of global final demand of manufacturing products of industry '</a:t>
            </a:r>
            <a:r>
              <a:rPr lang="en-GB" baseline="0" dirty="0" err="1" smtClean="0"/>
              <a:t>i</a:t>
            </a:r>
            <a:r>
              <a:rPr lang="en-GB" baseline="0" dirty="0" smtClean="0"/>
              <a:t>‘</a:t>
            </a:r>
          </a:p>
          <a:p>
            <a:endParaRPr lang="en-GB" dirty="0" smtClean="0"/>
          </a:p>
          <a:p>
            <a:r>
              <a:rPr lang="en-GB" dirty="0" smtClean="0"/>
              <a:t>Ratio for</a:t>
            </a:r>
            <a:r>
              <a:rPr lang="en-GB" baseline="0" dirty="0" smtClean="0"/>
              <a:t> each manufacturing industry '</a:t>
            </a:r>
            <a:r>
              <a:rPr lang="en-GB" baseline="0" dirty="0" err="1" smtClean="0"/>
              <a:t>i</a:t>
            </a:r>
            <a:r>
              <a:rPr lang="en-GB" baseline="0" dirty="0" smtClean="0"/>
              <a:t>' value chain = 1 / 2</a:t>
            </a:r>
          </a:p>
          <a:p>
            <a:r>
              <a:rPr lang="en-GB" dirty="0" smtClean="0"/>
              <a:t>1 = Value added</a:t>
            </a:r>
            <a:r>
              <a:rPr lang="en-GB" baseline="0" dirty="0" smtClean="0"/>
              <a:t> in EU embodied in global final demand of manufacturing products of industry '</a:t>
            </a:r>
            <a:r>
              <a:rPr lang="en-GB" baseline="0" dirty="0" err="1" smtClean="0"/>
              <a:t>i</a:t>
            </a:r>
            <a:r>
              <a:rPr lang="en-GB" baseline="0" dirty="0" smtClean="0"/>
              <a:t>'</a:t>
            </a:r>
          </a:p>
          <a:p>
            <a:r>
              <a:rPr lang="en-GB" baseline="0" dirty="0" smtClean="0"/>
              <a:t>2 = </a:t>
            </a:r>
            <a:r>
              <a:rPr lang="en-GB" dirty="0" smtClean="0"/>
              <a:t>Value added</a:t>
            </a:r>
            <a:r>
              <a:rPr lang="en-GB" baseline="0" dirty="0" smtClean="0"/>
              <a:t> in the world embodied in global final demand of manufacturing products of industry '</a:t>
            </a:r>
            <a:r>
              <a:rPr lang="en-GB" baseline="0" dirty="0" err="1" smtClean="0"/>
              <a:t>i</a:t>
            </a:r>
            <a:r>
              <a:rPr lang="en-GB" baseline="0" dirty="0" smtClean="0"/>
              <a:t>'</a:t>
            </a:r>
          </a:p>
          <a:p>
            <a:endParaRPr lang="en-GB" baseline="0" dirty="0" smtClean="0"/>
          </a:p>
          <a:p>
            <a:r>
              <a:rPr lang="en-GB" baseline="0" dirty="0" smtClean="0"/>
              <a:t>Change of ratio between 2004 and 2014 decomposed into two aggregate factors (A+B):</a:t>
            </a:r>
          </a:p>
          <a:p>
            <a:r>
              <a:rPr lang="en-GB" baseline="0" dirty="0" smtClean="0"/>
              <a:t>A/FD factors = 3&amp;4&amp;5</a:t>
            </a:r>
          </a:p>
          <a:p>
            <a:r>
              <a:rPr lang="en-GB" baseline="0" dirty="0" smtClean="0"/>
              <a:t>   3 = Ratio of total final demand in EU/</a:t>
            </a:r>
            <a:r>
              <a:rPr lang="en-GB" baseline="0" dirty="0" err="1" smtClean="0"/>
              <a:t>RoW</a:t>
            </a:r>
            <a:r>
              <a:rPr lang="en-GB" baseline="0" dirty="0" smtClean="0"/>
              <a:t> over total final demand in the world [changes in the distribution of total final demand by region]</a:t>
            </a:r>
          </a:p>
          <a:p>
            <a:r>
              <a:rPr lang="en-GB" baseline="0" dirty="0" smtClean="0"/>
              <a:t>   4 = Relative share of total final demand in EU/</a:t>
            </a:r>
            <a:r>
              <a:rPr lang="en-GB" baseline="0" dirty="0" err="1" smtClean="0"/>
              <a:t>RoW</a:t>
            </a:r>
            <a:r>
              <a:rPr lang="en-GB" baseline="0" dirty="0" smtClean="0"/>
              <a:t> of manufacturing products over total final demand in EU/</a:t>
            </a:r>
            <a:r>
              <a:rPr lang="en-GB" baseline="0" dirty="0" err="1" smtClean="0"/>
              <a:t>RoW</a:t>
            </a:r>
            <a:r>
              <a:rPr lang="en-GB" baseline="0" dirty="0" smtClean="0"/>
              <a:t> [changes in the distribution of total final demand by sector]</a:t>
            </a:r>
          </a:p>
          <a:p>
            <a:r>
              <a:rPr lang="en-GB" baseline="0" dirty="0" smtClean="0"/>
              <a:t>   5 = Relative share of total final demand in EU/</a:t>
            </a:r>
            <a:r>
              <a:rPr lang="en-GB" baseline="0" dirty="0" err="1" smtClean="0"/>
              <a:t>RoW</a:t>
            </a:r>
            <a:r>
              <a:rPr lang="en-GB" baseline="0" dirty="0" smtClean="0"/>
              <a:t> of manufacturing products of industry '</a:t>
            </a:r>
            <a:r>
              <a:rPr lang="en-GB" baseline="0" dirty="0" err="1" smtClean="0"/>
              <a:t>i</a:t>
            </a:r>
            <a:r>
              <a:rPr lang="en-GB"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over total final demand in EU/</a:t>
            </a:r>
            <a:r>
              <a:rPr lang="en-GB" baseline="0" dirty="0" err="1" smtClean="0"/>
              <a:t>RoW</a:t>
            </a:r>
            <a:r>
              <a:rPr lang="en-GB" baseline="0" dirty="0" smtClean="0"/>
              <a:t> of manufacturing products [changes in the distribution of total final demand by industry]</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B/EU participation in VA of Manuf. VCs = </a:t>
            </a:r>
            <a:r>
              <a:rPr lang="en-GB" dirty="0" smtClean="0"/>
              <a:t>USD</a:t>
            </a:r>
            <a:r>
              <a:rPr lang="en-GB" baseline="0" dirty="0" smtClean="0"/>
              <a:t> of EU value added embodied in 1 USD of EU/</a:t>
            </a:r>
            <a:r>
              <a:rPr lang="en-GB" baseline="0" dirty="0" err="1" smtClean="0"/>
              <a:t>RoW</a:t>
            </a:r>
            <a:r>
              <a:rPr lang="en-GB" baseline="0" dirty="0" smtClean="0"/>
              <a:t> final demand of manufacturing products of industry '</a:t>
            </a:r>
            <a:r>
              <a:rPr lang="en-GB" baseline="0" dirty="0" err="1" smtClean="0"/>
              <a:t>i</a:t>
            </a:r>
            <a:r>
              <a:rPr lang="en-GB" baseline="0" dirty="0" smtClean="0"/>
              <a:t>' [changes in the participation in value chains]</a:t>
            </a:r>
          </a:p>
          <a:p>
            <a:endParaRPr lang="en-GB" baseline="0" dirty="0" smtClean="0"/>
          </a:p>
          <a:p>
            <a:r>
              <a:rPr lang="en-GB" baseline="0" dirty="0" smtClean="0"/>
              <a:t>L (low), M (medium) and H (high) correspond to classification according to technological intensity </a:t>
            </a:r>
            <a:endParaRPr lang="en-GB" dirty="0"/>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14</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USD</a:t>
            </a:r>
            <a:r>
              <a:rPr lang="en-GB" baseline="0" dirty="0" smtClean="0"/>
              <a:t> cents of EU value added embodied in 1 USD of EU final demand of manufacturing products of industry '</a:t>
            </a:r>
            <a:r>
              <a:rPr lang="en-GB" baseline="0" dirty="0" err="1" smtClean="0"/>
              <a:t>i</a:t>
            </a:r>
            <a:r>
              <a:rPr lang="en-GB" baseline="0" dirty="0" smtClean="0"/>
              <a:t>'</a:t>
            </a:r>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Change of ratio between 2004 and 2014 decomposed into three factors (A+B+C):</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A/Market share in Final Production = Share of EU/</a:t>
            </a:r>
            <a:r>
              <a:rPr lang="en-GB" baseline="0" dirty="0" err="1" smtClean="0"/>
              <a:t>RoW</a:t>
            </a:r>
            <a:r>
              <a:rPr lang="en-GB" baseline="0" dirty="0" smtClean="0"/>
              <a:t> production serving EU final demand of manufacturing products of industry '</a:t>
            </a:r>
            <a:r>
              <a:rPr lang="en-GB" baseline="0" dirty="0" err="1" smtClean="0"/>
              <a:t>i</a:t>
            </a:r>
            <a:r>
              <a:rPr lang="en-GB" baseline="0" dirty="0" smtClean="0"/>
              <a:t>' [changes in who provides the final product]</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B/Market share in Input Supply = Share of EU in indirect value added embodied in global final demand of manufacturing products of industry '</a:t>
            </a:r>
            <a:r>
              <a:rPr lang="en-GB" baseline="0" dirty="0" err="1" smtClean="0"/>
              <a:t>i</a:t>
            </a:r>
            <a:r>
              <a:rPr lang="en-GB" baseline="0" dirty="0" smtClean="0"/>
              <a:t>' produced by EU/</a:t>
            </a:r>
            <a:r>
              <a:rPr lang="en-GB" baseline="0" dirty="0" err="1" smtClean="0"/>
              <a:t>RoW</a:t>
            </a:r>
            <a:r>
              <a:rPr lang="en-GB" baseline="0" dirty="0" smtClean="0"/>
              <a:t> [changes in who provides inputs; geographical fragmentation]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C/Fragmentation = Share of direct and indirect value added embodied in global final demand of manufacturing products of industry '</a:t>
            </a:r>
            <a:r>
              <a:rPr lang="en-GB" baseline="0" dirty="0" err="1" smtClean="0"/>
              <a:t>i</a:t>
            </a:r>
            <a:r>
              <a:rPr lang="en-GB" baseline="0" dirty="0" smtClean="0"/>
              <a:t>' produced by EU/</a:t>
            </a:r>
            <a:r>
              <a:rPr lang="en-GB" baseline="0" dirty="0" err="1" smtClean="0"/>
              <a:t>RoW</a:t>
            </a:r>
            <a:r>
              <a:rPr lang="en-GB" baseline="0" dirty="0" smtClean="0"/>
              <a:t> [changes in the distribution of direct-indirect value added; vertical fragmentation]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15</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USD</a:t>
            </a:r>
            <a:r>
              <a:rPr lang="en-GB" baseline="0" dirty="0" smtClean="0"/>
              <a:t> cents of EU value added embodied in 1 USD of </a:t>
            </a:r>
            <a:r>
              <a:rPr lang="en-GB" baseline="0" dirty="0" err="1" smtClean="0"/>
              <a:t>RoW</a:t>
            </a:r>
            <a:r>
              <a:rPr lang="en-GB" baseline="0" dirty="0" smtClean="0"/>
              <a:t> final demand of manufacturing products of industry '</a:t>
            </a:r>
            <a:r>
              <a:rPr lang="en-GB" baseline="0" dirty="0" err="1" smtClean="0"/>
              <a:t>i</a:t>
            </a:r>
            <a:r>
              <a:rPr lang="en-GB" baseline="0" dirty="0" smtClean="0"/>
              <a:t>'</a:t>
            </a:r>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Change of ratio between 2004 and 2014 decomposed into three factors (A+B+C):</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A/Market share in Final Production = Share of EU/</a:t>
            </a:r>
            <a:r>
              <a:rPr lang="en-GB" baseline="0" dirty="0" err="1" smtClean="0"/>
              <a:t>RoW</a:t>
            </a:r>
            <a:r>
              <a:rPr lang="en-GB" baseline="0" dirty="0" smtClean="0"/>
              <a:t> production serving </a:t>
            </a:r>
            <a:r>
              <a:rPr lang="en-GB" baseline="0" dirty="0" err="1" smtClean="0"/>
              <a:t>RoW</a:t>
            </a:r>
            <a:r>
              <a:rPr lang="en-GB" baseline="0" dirty="0" smtClean="0"/>
              <a:t> final demand of manufacturing products of industry '</a:t>
            </a:r>
            <a:r>
              <a:rPr lang="en-GB" baseline="0" dirty="0" err="1" smtClean="0"/>
              <a:t>i</a:t>
            </a:r>
            <a:r>
              <a:rPr lang="en-GB" baseline="0" dirty="0" smtClean="0"/>
              <a:t>' [changes in who provides the final product]</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B/Market share in Input Supply = Share of EU in indirect value added embodied in global final demand of manufacturing products of industry '</a:t>
            </a:r>
            <a:r>
              <a:rPr lang="en-GB" baseline="0" dirty="0" err="1" smtClean="0"/>
              <a:t>i</a:t>
            </a:r>
            <a:r>
              <a:rPr lang="en-GB" baseline="0" dirty="0" smtClean="0"/>
              <a:t>' produced by EU/</a:t>
            </a:r>
            <a:r>
              <a:rPr lang="en-GB" baseline="0" dirty="0" err="1" smtClean="0"/>
              <a:t>RoW</a:t>
            </a:r>
            <a:r>
              <a:rPr lang="en-GB" baseline="0" dirty="0" smtClean="0"/>
              <a:t> [changes in who provides inputs; geographical fragmentation]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C/Fragmentation = Share of direct and indirect value added embodied in global final demand of manufacturing products of industry '</a:t>
            </a:r>
            <a:r>
              <a:rPr lang="en-GB" baseline="0" dirty="0" err="1" smtClean="0"/>
              <a:t>i</a:t>
            </a:r>
            <a:r>
              <a:rPr lang="en-GB" baseline="0" dirty="0" smtClean="0"/>
              <a:t>' produced by EU/</a:t>
            </a:r>
            <a:r>
              <a:rPr lang="en-GB" baseline="0" dirty="0" err="1" smtClean="0"/>
              <a:t>RoW</a:t>
            </a:r>
            <a:r>
              <a:rPr lang="en-GB" baseline="0" dirty="0" smtClean="0"/>
              <a:t> [changes in the distribution of direct-indirect value added; vertical fragmentation]</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16</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17</a:t>
            </a:fld>
            <a:endParaRPr lang="en-GB" altLang="en-US"/>
          </a:p>
        </p:txBody>
      </p:sp>
    </p:spTree>
    <p:extLst>
      <p:ext uri="{BB962C8B-B14F-4D97-AF65-F5344CB8AC3E}">
        <p14:creationId xmlns:p14="http://schemas.microsoft.com/office/powerpoint/2010/main" val="356488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18</a:t>
            </a:fld>
            <a:endParaRPr lang="en-GB" altLang="en-US"/>
          </a:p>
        </p:txBody>
      </p:sp>
    </p:spTree>
    <p:extLst>
      <p:ext uri="{BB962C8B-B14F-4D97-AF65-F5344CB8AC3E}">
        <p14:creationId xmlns:p14="http://schemas.microsoft.com/office/powerpoint/2010/main" val="1558268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The</a:t>
            </a:r>
            <a:r>
              <a:rPr lang="en-GB" baseline="0" dirty="0" smtClean="0"/>
              <a:t> three ratios correspond to the share in total value added embodied in global final demand of manufacturing products produced by the EU</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Direct = value added ratio * value of final</a:t>
            </a:r>
            <a:r>
              <a:rPr lang="en-GB" baseline="0" dirty="0" smtClean="0"/>
              <a:t> </a:t>
            </a:r>
            <a:r>
              <a:rPr lang="en-GB" dirty="0" smtClean="0"/>
              <a:t>demand</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Indirect is split into:</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EU Indirect = both domestic (final producer country) and from other EU countries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a:t>
            </a:r>
            <a:r>
              <a:rPr lang="en-GB" baseline="0" dirty="0" err="1" smtClean="0"/>
              <a:t>RoW</a:t>
            </a:r>
            <a:r>
              <a:rPr lang="en-GB" baseline="0" dirty="0" smtClean="0"/>
              <a:t> Indirect = foreign value added when considering a EU/</a:t>
            </a:r>
            <a:r>
              <a:rPr lang="en-GB" baseline="0" dirty="0" err="1" smtClean="0"/>
              <a:t>RoW</a:t>
            </a:r>
            <a:r>
              <a:rPr lang="en-GB" baseline="0" dirty="0" smtClean="0"/>
              <a:t> scheme</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19</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2</a:t>
            </a:fld>
            <a:endParaRPr lang="en-GB" altLang="en-US"/>
          </a:p>
        </p:txBody>
      </p:sp>
    </p:spTree>
    <p:extLst>
      <p:ext uri="{BB962C8B-B14F-4D97-AF65-F5344CB8AC3E}">
        <p14:creationId xmlns:p14="http://schemas.microsoft.com/office/powerpoint/2010/main" val="2145938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2014</a:t>
            </a:r>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Indirect value added embodied in global final demand of manufacturing products produced by the EU</a:t>
            </a:r>
          </a:p>
          <a:p>
            <a:endParaRPr lang="en-GB" dirty="0" smtClean="0"/>
          </a:p>
          <a:p>
            <a:r>
              <a:rPr lang="en-GB" dirty="0" smtClean="0"/>
              <a:t>Distribution</a:t>
            </a:r>
            <a:r>
              <a:rPr lang="en-GB" baseline="0" dirty="0" smtClean="0"/>
              <a:t> of </a:t>
            </a:r>
            <a:r>
              <a:rPr lang="en-GB" baseline="0" dirty="0" err="1" smtClean="0"/>
              <a:t>sectoral</a:t>
            </a:r>
            <a:r>
              <a:rPr lang="en-GB" baseline="0" dirty="0" smtClean="0"/>
              <a:t> indirect value added for four categories according to the following two criteria (A&amp;B):</a:t>
            </a:r>
          </a:p>
          <a:p>
            <a:r>
              <a:rPr lang="en-GB" baseline="0" dirty="0" smtClean="0"/>
              <a:t>A = stage of the value chain</a:t>
            </a:r>
          </a:p>
          <a:p>
            <a:r>
              <a:rPr lang="en-GB" baseline="0" dirty="0" smtClean="0"/>
              <a:t>   A1/ Upstream inputs = value added generated when providing inputs except to the final producer (inputs for inputs)</a:t>
            </a:r>
          </a:p>
          <a:p>
            <a:r>
              <a:rPr lang="en-GB" baseline="0" dirty="0" smtClean="0"/>
              <a:t>   A2/ Downstream inputs = value added generated when providing inputs to the final producer (inputs for output)</a:t>
            </a:r>
          </a:p>
          <a:p>
            <a:r>
              <a:rPr lang="en-GB" baseline="0" dirty="0" smtClean="0"/>
              <a:t>B = region of generation of value added (EU or </a:t>
            </a:r>
            <a:r>
              <a:rPr lang="en-GB" baseline="0" dirty="0" err="1" smtClean="0"/>
              <a:t>RoW</a:t>
            </a:r>
            <a:r>
              <a:rPr lang="en-GB" baseline="0" dirty="0" smtClean="0"/>
              <a:t>)</a:t>
            </a:r>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Values on the centre of each circle correspond to USD cents of indirect value added embodied in 1 USD of global final demand of manufacturing products produced by the EU</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20</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2014</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USD cents of indirect value added embodied in 1 USD of global final demand of manufacturing products produced by the EU, by sub-sector and region (EU/</a:t>
            </a:r>
            <a:r>
              <a:rPr lang="en-GB" baseline="0" dirty="0" err="1" smtClean="0"/>
              <a:t>RoW</a:t>
            </a:r>
            <a:r>
              <a:rPr lang="en-GB" baseline="0" dirty="0" smtClean="0"/>
              <a:t>) of value added generation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a:t>
            </a:r>
            <a:r>
              <a:rPr lang="en-GB" baseline="0" dirty="0" err="1" smtClean="0"/>
              <a:t>RoW</a:t>
            </a:r>
            <a:r>
              <a:rPr lang="en-GB" baseline="0" dirty="0" smtClean="0"/>
              <a:t> share' at the bottom is the ratio between the yellow bar and the blue bar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Sub-sectors: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PRIM = Primary (A&amp;B NACE codes) (Agriculture, farming, mining)</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MANUFACTURING (C) according to technological intensity:</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LOW = C10_12 Food, C13_15 Textile, C16 Wood, C17 Paper, C18 Printing, C31_32 Furniture</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MEDIUM = C19 Petroleum, C22 Plastic, C23 Non-metallic minerals, C24 Basic metals, C25 Fabricated metals, C33 </a:t>
            </a:r>
            <a:r>
              <a:rPr lang="en-GB" baseline="0" dirty="0" err="1" smtClean="0"/>
              <a:t>Repair&amp;installation</a:t>
            </a: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HIGH = C20 Chemicals, C21 Pharma, C26 Electronics, C27 Electrical, C28 Machinery, C29 Motor vehicles, C30 Other transport equipment</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Services are split into two categories according to their tradability:</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SERV TRADABLE = tradable services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G_I [logistics] = Trade (G, 3 industries), Transport (H, 5 industries) and Accommodation (I)</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J&amp;M_N [business services] = Communication (J, 4 industries), Professional and technical (M, 5 industries), Administrative and Support (N)</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K [finance, 3 industries]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SERV NONTRAD = non-tradable services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D_E [utilities] = </a:t>
            </a:r>
            <a:r>
              <a:rPr lang="en-GB" baseline="0" dirty="0" err="1" smtClean="0"/>
              <a:t>Electricity&amp;gas</a:t>
            </a:r>
            <a:r>
              <a:rPr lang="en-GB" baseline="0" dirty="0" smtClean="0"/>
              <a:t> (D), Water collection and sewerage (E, 2 industries)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F&amp;L [construction] = Construction (F) and Real estate (L)</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O_U [other services] = Public administration (O), Education (P), Health (Q), Personal (R_S), Households (T) and Extraterritorial bodies (U)</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21</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Change between 2004 and 2014 of corresponding ratios in previous slide</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22</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2014</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USD cents of indirect value added embodied in 1 USD of global final demand of manufacturing products produced by the EU, by service industry and region (EU/</a:t>
            </a:r>
            <a:r>
              <a:rPr lang="en-GB" baseline="0" dirty="0" err="1" smtClean="0"/>
              <a:t>RoW</a:t>
            </a:r>
            <a:r>
              <a:rPr lang="en-GB" baseline="0" dirty="0" smtClean="0"/>
              <a:t>) of value added generation</a:t>
            </a:r>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'Row share' at the bottom is the ratio between the yellow bar and the blue bar</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23</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Change between 2004 and 2014 of corresponding ratios in previous slide</a:t>
            </a:r>
          </a:p>
          <a:p>
            <a:endParaRPr lang="en-GB"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GB" altLang="en-US" sz="2600" b="0" kern="0" dirty="0" smtClean="0"/>
              <a:t>Caveat</a:t>
            </a:r>
            <a:r>
              <a:rPr lang="en-GB" altLang="en-US" sz="2600" b="0" kern="0" baseline="0" dirty="0" smtClean="0"/>
              <a:t> at the end of the PPTX referred to 'G47 - Retail trade, except of motor vehicles and motorcycles' and 'M72 - Scientific research and development':</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GB" altLang="en-US" sz="2600" b="0" kern="0" baseline="0" dirty="0" smtClean="0"/>
              <a:t>"</a:t>
            </a:r>
            <a:r>
              <a:rPr lang="en-GB" altLang="en-US" sz="2600" b="0" kern="0" dirty="0" smtClean="0"/>
              <a:t>Accounting methodological changes, particularly affecting retail trade and R&amp;D between 2008 and 2010"</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GB" altLang="en-US" sz="2600" b="0" kern="0" dirty="0" smtClean="0"/>
              <a:t>N</a:t>
            </a:r>
            <a:r>
              <a:rPr lang="en-GB" altLang="en-US" sz="2600" b="0" kern="0" baseline="0" dirty="0" smtClean="0"/>
              <a:t>ational accounts in some countries now compute the bulk of R&amp;D as final demand (gross fixed capital formation to be specific) rather than an intermediate product</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GB" altLang="en-US" sz="2600" b="0" kern="0" baseline="0" dirty="0" smtClean="0"/>
              <a:t>Care needed particularly for time comparisons between pre-crisis and post-crisis periods</a:t>
            </a:r>
            <a:endParaRPr lang="en-GB" altLang="en-US" sz="1200" b="0" kern="1200" baseline="0" dirty="0"/>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24</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25</a:t>
            </a:fld>
            <a:endParaRPr lang="en-GB" altLang="en-US"/>
          </a:p>
        </p:txBody>
      </p:sp>
    </p:spTree>
    <p:extLst>
      <p:ext uri="{BB962C8B-B14F-4D97-AF65-F5344CB8AC3E}">
        <p14:creationId xmlns:p14="http://schemas.microsoft.com/office/powerpoint/2010/main" val="4071297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26</a:t>
            </a:fld>
            <a:endParaRPr lang="en-GB" altLang="en-US"/>
          </a:p>
        </p:txBody>
      </p:sp>
    </p:spTree>
    <p:extLst>
      <p:ext uri="{BB962C8B-B14F-4D97-AF65-F5344CB8AC3E}">
        <p14:creationId xmlns:p14="http://schemas.microsoft.com/office/powerpoint/2010/main" val="3232620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2014</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Distribution of </a:t>
            </a:r>
            <a:r>
              <a:rPr lang="en-GB" baseline="0" dirty="0" smtClean="0"/>
              <a:t>total value added embodied in global final demand of manufacturing products of industry '</a:t>
            </a:r>
            <a:r>
              <a:rPr lang="en-GB" baseline="0" dirty="0" err="1" smtClean="0"/>
              <a:t>i</a:t>
            </a:r>
            <a:r>
              <a:rPr lang="en-GB" baseline="0" dirty="0" smtClean="0"/>
              <a:t>' produced by the EU</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Direct = value added ratio * value of final</a:t>
            </a:r>
            <a:r>
              <a:rPr lang="en-GB" baseline="0" dirty="0" smtClean="0"/>
              <a:t> </a:t>
            </a:r>
            <a:r>
              <a:rPr lang="en-GB" dirty="0" smtClean="0"/>
              <a:t>demand</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Indirect is split into:</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EU Indirect = both domestic (final producer country) and from other EU countries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a:t>
            </a:r>
            <a:r>
              <a:rPr lang="en-GB" baseline="0" dirty="0" err="1" smtClean="0"/>
              <a:t>RoW</a:t>
            </a:r>
            <a:r>
              <a:rPr lang="en-GB" baseline="0" dirty="0" smtClean="0"/>
              <a:t> Indirect = foreign value added when considering a EU/</a:t>
            </a:r>
            <a:r>
              <a:rPr lang="en-GB" baseline="0" dirty="0" err="1" smtClean="0"/>
              <a:t>RoW</a:t>
            </a:r>
            <a:r>
              <a:rPr lang="en-GB" baseline="0" dirty="0" smtClean="0"/>
              <a:t> scheme</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27</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Change between 2004 and 2014 of corresponding shares in previous slide</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28</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By sub-sector of value added generation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USD cents of indirect value added embodied in 1 USD of global final demand of manufacturing products of industry '</a:t>
            </a:r>
            <a:r>
              <a:rPr lang="en-GB" baseline="0" dirty="0" err="1" smtClean="0"/>
              <a:t>i</a:t>
            </a:r>
            <a:r>
              <a:rPr lang="en-GB" baseline="0" dirty="0" smtClean="0"/>
              <a:t>' produced by the EU, by region (EU/</a:t>
            </a:r>
            <a:r>
              <a:rPr lang="en-GB" baseline="0" dirty="0" err="1" smtClean="0"/>
              <a:t>RoW</a:t>
            </a:r>
            <a:r>
              <a:rPr lang="en-GB" baseline="0" dirty="0" smtClean="0"/>
              <a:t>) and sub-sector of value added generation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Min-Max colour scales work for each final manufacturing industry (i.e. horizontal reading)</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29</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Ratio = 1</a:t>
            </a:r>
            <a:r>
              <a:rPr lang="en-GB" baseline="0" dirty="0" smtClean="0"/>
              <a:t> / 2</a:t>
            </a:r>
            <a:endParaRPr lang="en-GB" dirty="0" smtClean="0"/>
          </a:p>
          <a:p>
            <a:r>
              <a:rPr lang="en-GB" dirty="0" smtClean="0"/>
              <a:t>1 = Value added</a:t>
            </a:r>
            <a:r>
              <a:rPr lang="en-GB" baseline="0" dirty="0" smtClean="0"/>
              <a:t> in EU embodied in global final demand of manufacturing products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2 = Value added in the world embodied in global final demand of manufacturing products</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3</a:t>
            </a:fld>
            <a:endParaRPr lang="en-GB" altLang="en-US"/>
          </a:p>
        </p:txBody>
      </p:sp>
    </p:spTree>
    <p:extLst>
      <p:ext uri="{BB962C8B-B14F-4D97-AF65-F5344CB8AC3E}">
        <p14:creationId xmlns:p14="http://schemas.microsoft.com/office/powerpoint/2010/main" val="1189282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By sub-sector of value added generation</a:t>
            </a:r>
          </a:p>
          <a:p>
            <a:endParaRPr lang="en-GB" dirty="0" smtClean="0"/>
          </a:p>
          <a:p>
            <a:r>
              <a:rPr lang="en-GB" dirty="0" smtClean="0"/>
              <a:t>Left-hand side of the table</a:t>
            </a:r>
          </a:p>
          <a:p>
            <a:r>
              <a:rPr lang="en-GB" dirty="0" smtClean="0"/>
              <a:t>Ratio =</a:t>
            </a:r>
            <a:r>
              <a:rPr lang="en-GB" baseline="0" dirty="0" smtClean="0"/>
              <a:t> 1 / 2</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1 = (indirect) value added in </a:t>
            </a:r>
            <a:r>
              <a:rPr lang="en-GB" baseline="0" dirty="0" err="1" smtClean="0"/>
              <a:t>RoW</a:t>
            </a:r>
            <a:r>
              <a:rPr lang="en-GB" baseline="0" dirty="0" smtClean="0"/>
              <a:t> embodied in global final demand of manufacturing products of industry '</a:t>
            </a:r>
            <a:r>
              <a:rPr lang="en-GB" baseline="0" dirty="0" err="1" smtClean="0"/>
              <a:t>i</a:t>
            </a:r>
            <a:r>
              <a:rPr lang="en-GB" baseline="0" dirty="0" smtClean="0"/>
              <a:t>' produced by the EU</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2 = indirect value added in EU embodied in global final demand of manufacturing products of industry '</a:t>
            </a:r>
            <a:r>
              <a:rPr lang="en-GB" baseline="0" dirty="0" err="1" smtClean="0"/>
              <a:t>i</a:t>
            </a:r>
            <a:r>
              <a:rPr lang="en-GB" baseline="0" dirty="0" smtClean="0"/>
              <a:t>' produced by the EU</a:t>
            </a:r>
          </a:p>
          <a:p>
            <a:endParaRPr lang="en-GB" dirty="0" smtClean="0"/>
          </a:p>
          <a:p>
            <a:r>
              <a:rPr lang="en-GB" dirty="0" smtClean="0"/>
              <a:t>Right-hand side of the table</a:t>
            </a:r>
          </a:p>
          <a:p>
            <a:r>
              <a:rPr lang="en-GB" dirty="0" smtClean="0"/>
              <a:t>Change of the ratio between 2004</a:t>
            </a:r>
            <a:r>
              <a:rPr lang="en-GB" baseline="0" dirty="0" smtClean="0"/>
              <a:t> and 2014</a:t>
            </a:r>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Colour scales work for all final manufacturing industries (i.e. across all industries and sub-sectors of value added generation):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Min-Max on the left</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Negative (blue; i.e. higher EU share) – Positive (red; i.e. higher </a:t>
            </a:r>
            <a:r>
              <a:rPr lang="en-GB" baseline="0" dirty="0" err="1" smtClean="0"/>
              <a:t>RoW</a:t>
            </a:r>
            <a:r>
              <a:rPr lang="en-GB" baseline="0" dirty="0" smtClean="0"/>
              <a:t> share)</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30</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By service industry of value added generation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USD cents of indirect value added embodied in 1 USD of global final demand of manufacturing products of industry '</a:t>
            </a:r>
            <a:r>
              <a:rPr lang="en-GB" baseline="0" dirty="0" err="1" smtClean="0"/>
              <a:t>i</a:t>
            </a:r>
            <a:r>
              <a:rPr lang="en-GB" baseline="0" dirty="0" smtClean="0"/>
              <a:t>' produced by the EU, by region (EU/</a:t>
            </a:r>
            <a:r>
              <a:rPr lang="en-GB" baseline="0" dirty="0" err="1" smtClean="0"/>
              <a:t>RoW</a:t>
            </a:r>
            <a:r>
              <a:rPr lang="en-GB" baseline="0" dirty="0" smtClean="0"/>
              <a:t>) and service industry of value added generation</a:t>
            </a:r>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Min-Max colour scales work for each final manufacturing industry (i.e. horizontal reading)</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31</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By selected service industries of value added generation</a:t>
            </a:r>
          </a:p>
          <a:p>
            <a:endParaRPr lang="en-GB" dirty="0" smtClean="0"/>
          </a:p>
          <a:p>
            <a:r>
              <a:rPr lang="en-GB" dirty="0" smtClean="0"/>
              <a:t>Left-hand side of the table</a:t>
            </a:r>
          </a:p>
          <a:p>
            <a:r>
              <a:rPr lang="en-GB" dirty="0" smtClean="0"/>
              <a:t>Ratio =</a:t>
            </a:r>
            <a:r>
              <a:rPr lang="en-GB" baseline="0" dirty="0" smtClean="0"/>
              <a:t> 1 / 2</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1 = (indirect) value added in </a:t>
            </a:r>
            <a:r>
              <a:rPr lang="en-GB" baseline="0" dirty="0" err="1" smtClean="0"/>
              <a:t>RoW</a:t>
            </a:r>
            <a:r>
              <a:rPr lang="en-GB" baseline="0" dirty="0" smtClean="0"/>
              <a:t> embodied in global final demand of manufacturing products of industry '</a:t>
            </a:r>
            <a:r>
              <a:rPr lang="en-GB" baseline="0" dirty="0" err="1" smtClean="0"/>
              <a:t>i</a:t>
            </a:r>
            <a:r>
              <a:rPr lang="en-GB" baseline="0" dirty="0" smtClean="0"/>
              <a:t>' produced by the EU</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2 = indirect value added in EU embodied in global final demand of manufacturing products of industry '</a:t>
            </a:r>
            <a:r>
              <a:rPr lang="en-GB" baseline="0" dirty="0" err="1" smtClean="0"/>
              <a:t>i</a:t>
            </a:r>
            <a:r>
              <a:rPr lang="en-GB" baseline="0" dirty="0" smtClean="0"/>
              <a:t>' produced by the EU</a:t>
            </a:r>
          </a:p>
          <a:p>
            <a:endParaRPr lang="en-GB" dirty="0" smtClean="0"/>
          </a:p>
          <a:p>
            <a:r>
              <a:rPr lang="en-GB" dirty="0" smtClean="0"/>
              <a:t>Right-hand side of the table</a:t>
            </a:r>
          </a:p>
          <a:p>
            <a:r>
              <a:rPr lang="en-GB" dirty="0" smtClean="0"/>
              <a:t>Change of the ratio between 2004</a:t>
            </a:r>
            <a:r>
              <a:rPr lang="en-GB" baseline="0" dirty="0" smtClean="0"/>
              <a:t> and 2014</a:t>
            </a:r>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Colour scales work for all final manufacturing industries (i.e. across all industries and sub-sectors of value added generation):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Min-Max on the left</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Negative (blue; i.e. higher EU share) – Positive (red; i.e. higher </a:t>
            </a:r>
            <a:r>
              <a:rPr lang="en-GB" baseline="0" dirty="0" err="1" smtClean="0"/>
              <a:t>RoW</a:t>
            </a:r>
            <a:r>
              <a:rPr lang="en-GB" baseline="0" dirty="0" smtClean="0"/>
              <a:t> share)</a:t>
            </a:r>
            <a:endParaRPr lang="en-GB" dirty="0"/>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32</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33</a:t>
            </a:fld>
            <a:endParaRPr lang="en-GB" altLang="en-US"/>
          </a:p>
        </p:txBody>
      </p:sp>
    </p:spTree>
    <p:extLst>
      <p:ext uri="{BB962C8B-B14F-4D97-AF65-F5344CB8AC3E}">
        <p14:creationId xmlns:p14="http://schemas.microsoft.com/office/powerpoint/2010/main" val="1896889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34</a:t>
            </a:fld>
            <a:endParaRPr lang="en-GB" altLang="en-US"/>
          </a:p>
        </p:txBody>
      </p:sp>
    </p:spTree>
    <p:extLst>
      <p:ext uri="{BB962C8B-B14F-4D97-AF65-F5344CB8AC3E}">
        <p14:creationId xmlns:p14="http://schemas.microsoft.com/office/powerpoint/2010/main" val="2638246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General definition of ratio</a:t>
            </a:r>
            <a:r>
              <a:rPr lang="en-GB" baseline="0" dirty="0" smtClean="0"/>
              <a:t> = 1 / 2</a:t>
            </a:r>
          </a:p>
          <a:p>
            <a:r>
              <a:rPr lang="en-GB" dirty="0" smtClean="0"/>
              <a:t>1 = Value added</a:t>
            </a:r>
            <a:r>
              <a:rPr lang="en-GB" baseline="0" dirty="0" smtClean="0"/>
              <a:t> in EU13 embodied in global final demand of products produced by EU</a:t>
            </a:r>
          </a:p>
          <a:p>
            <a:r>
              <a:rPr lang="en-GB" dirty="0" smtClean="0"/>
              <a:t>2 = Value added</a:t>
            </a:r>
            <a:r>
              <a:rPr lang="en-GB" baseline="0" dirty="0" smtClean="0"/>
              <a:t> in EU embodied in global final demand of products produced by EU</a:t>
            </a:r>
          </a:p>
          <a:p>
            <a:endParaRPr lang="en-GB" baseline="0" dirty="0" smtClean="0"/>
          </a:p>
          <a:p>
            <a:r>
              <a:rPr lang="en-GB" baseline="0" dirty="0" smtClean="0"/>
              <a:t>Final demand of ALL products</a:t>
            </a:r>
          </a:p>
          <a:p>
            <a:endParaRPr lang="en-GB" baseline="0" dirty="0" smtClean="0"/>
          </a:p>
          <a:p>
            <a:r>
              <a:rPr lang="en-GB" baseline="0" dirty="0" smtClean="0"/>
              <a:t>EU13 = Bulgaria, Croatia, Cyprus, Czech Republic, Estonia, Hungary, Latvia, Lithuania, Malta, Poland, Romania, Slovenia and Slovakia</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35</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2014</a:t>
            </a:r>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Indirect value added in the EU embodied in global final demand of manufacturing products produced by the EU</a:t>
            </a:r>
          </a:p>
          <a:p>
            <a:r>
              <a:rPr lang="en-GB" dirty="0" smtClean="0"/>
              <a:t>Distribution</a:t>
            </a:r>
            <a:r>
              <a:rPr lang="en-GB" baseline="0" dirty="0" smtClean="0"/>
              <a:t> of the corresponding figures in Slide 18 for indirect value added in the EU</a:t>
            </a:r>
          </a:p>
          <a:p>
            <a:endParaRPr lang="en-GB" dirty="0" smtClean="0"/>
          </a:p>
          <a:p>
            <a:r>
              <a:rPr lang="en-GB" dirty="0" smtClean="0"/>
              <a:t>Distribution</a:t>
            </a:r>
            <a:r>
              <a:rPr lang="en-GB" baseline="0" dirty="0" smtClean="0"/>
              <a:t> of </a:t>
            </a:r>
            <a:r>
              <a:rPr lang="en-GB" baseline="0" dirty="0" err="1" smtClean="0"/>
              <a:t>sectoral</a:t>
            </a:r>
            <a:r>
              <a:rPr lang="en-GB" baseline="0" dirty="0" smtClean="0"/>
              <a:t> indirect value added for four categories according to the following two criteria (A&amp;B):</a:t>
            </a:r>
          </a:p>
          <a:p>
            <a:r>
              <a:rPr lang="en-GB" baseline="0" dirty="0" smtClean="0"/>
              <a:t>A = stage of the value chain</a:t>
            </a:r>
          </a:p>
          <a:p>
            <a:r>
              <a:rPr lang="en-GB" baseline="0" dirty="0" smtClean="0"/>
              <a:t>   A1/ Upstream inputs = value added generated when providing inputs except to the final producer</a:t>
            </a:r>
          </a:p>
          <a:p>
            <a:r>
              <a:rPr lang="en-GB" baseline="0" dirty="0" smtClean="0"/>
              <a:t>   A2/ Downstream inputs = value added generated when providing inputs to the final producer</a:t>
            </a:r>
          </a:p>
          <a:p>
            <a:r>
              <a:rPr lang="en-GB" baseline="0" dirty="0" smtClean="0"/>
              <a:t>B = region of generation of value added (EU13 or EU15)</a:t>
            </a:r>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Values on the centre of each circle correspond to USD cents of indirect value added embodied in 1 USD of global final demand of manufacturing products produced by the EU</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36</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2014</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USD cents of indirect value added embodied in 1 USD of global final demand of manufacturing products produced by the EU, by sub-sector and region (EU13/EU15) of value added generation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'EU13 share' at the bottom is the ratio between the brown bar and the blue bar</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37</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USD cents of value added in the EU13 embodied in 1 USD of global final demand of manufacturing products produced by the EU, by final manufacturing industry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'EU13 share' at the bottom is the ratio = 1 / 2</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1 = Value added in the EU13 embodied in 1 USD of global final demand of manufacturing products of industry '</a:t>
            </a:r>
            <a:r>
              <a:rPr lang="en-GB" baseline="0" dirty="0" err="1" smtClean="0"/>
              <a:t>i</a:t>
            </a:r>
            <a:r>
              <a:rPr lang="en-GB" baseline="0" dirty="0" smtClean="0"/>
              <a:t>' produced by the EU</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2 = Value added in the EU13 embodied in 1 USD of global final demand of manufacturing products of industry '</a:t>
            </a:r>
            <a:r>
              <a:rPr lang="en-GB" baseline="0" dirty="0" err="1" smtClean="0"/>
              <a:t>i</a:t>
            </a:r>
            <a:r>
              <a:rPr lang="en-GB" baseline="0" dirty="0" smtClean="0"/>
              <a:t>' produced by the EU</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The dotted line (Total MAN) corresponds to the 2014 value for the aggregate of final manufacturing industries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38</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By sub-sector of value added generation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USD cents of indirect value added in the EU embodied in 1 USD of global final demand of manufacturing products of industry '</a:t>
            </a:r>
            <a:r>
              <a:rPr lang="en-GB" baseline="0" dirty="0" err="1" smtClean="0"/>
              <a:t>i</a:t>
            </a:r>
            <a:r>
              <a:rPr lang="en-GB" baseline="0" dirty="0" smtClean="0"/>
              <a:t>' produced by the EU, by region (EU13/EU15) and sub-sector of value added generation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Min-Max colour scales work within each regional section (EU13/EU15) of the table and for each final manufacturing industry (i.e. horizontal reading)</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39</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Left-hand chart</a:t>
            </a:r>
          </a:p>
          <a:p>
            <a:r>
              <a:rPr lang="en-GB" dirty="0" smtClean="0"/>
              <a:t>Ratio</a:t>
            </a:r>
            <a:r>
              <a:rPr lang="en-GB" baseline="0" dirty="0" smtClean="0"/>
              <a:t> = 1 / 2</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1 =(indirect) v</a:t>
            </a:r>
            <a:r>
              <a:rPr lang="en-GB" dirty="0" smtClean="0"/>
              <a:t>alue added</a:t>
            </a:r>
            <a:r>
              <a:rPr lang="en-GB" baseline="0" dirty="0" smtClean="0"/>
              <a:t> in </a:t>
            </a:r>
            <a:r>
              <a:rPr lang="en-GB" baseline="0" dirty="0" err="1" smtClean="0"/>
              <a:t>RoW</a:t>
            </a:r>
            <a:r>
              <a:rPr lang="en-GB" baseline="0" dirty="0" smtClean="0"/>
              <a:t> embodied in global final demand of manufacturing products produced in the EU</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2 = indirect value added embodied in global final demand of manufacturing products produced in the EU</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r>
              <a:rPr lang="en-GB" u="sng" dirty="0" smtClean="0"/>
              <a:t>Right-hand chart</a:t>
            </a:r>
          </a:p>
          <a:p>
            <a:r>
              <a:rPr lang="en-GB" dirty="0" smtClean="0"/>
              <a:t>Ratio</a:t>
            </a:r>
            <a:r>
              <a:rPr lang="en-GB" baseline="0" dirty="0" smtClean="0"/>
              <a:t> = 1 / 2</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1 = </a:t>
            </a:r>
            <a:r>
              <a:rPr lang="en-GB" dirty="0" smtClean="0"/>
              <a:t>Value added</a:t>
            </a:r>
            <a:r>
              <a:rPr lang="en-GB" baseline="0" dirty="0" smtClean="0"/>
              <a:t> in EU embodied in </a:t>
            </a:r>
            <a:r>
              <a:rPr lang="en-GB" baseline="0" dirty="0" err="1" smtClean="0"/>
              <a:t>RoW</a:t>
            </a:r>
            <a:r>
              <a:rPr lang="en-GB" baseline="0" dirty="0" smtClean="0"/>
              <a:t> final demand of manufacturing products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2 = Value added in EU embodied in global final demand of manufacturing products</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4</a:t>
            </a:fld>
            <a:endParaRPr lang="en-GB" altLang="en-US"/>
          </a:p>
        </p:txBody>
      </p:sp>
    </p:spTree>
    <p:extLst>
      <p:ext uri="{BB962C8B-B14F-4D97-AF65-F5344CB8AC3E}">
        <p14:creationId xmlns:p14="http://schemas.microsoft.com/office/powerpoint/2010/main" val="967607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By sub-sector of value added generation</a:t>
            </a:r>
          </a:p>
          <a:p>
            <a:endParaRPr lang="en-GB" dirty="0" smtClean="0"/>
          </a:p>
          <a:p>
            <a:r>
              <a:rPr lang="en-GB" dirty="0" smtClean="0"/>
              <a:t>Left-hand side of the table</a:t>
            </a:r>
          </a:p>
          <a:p>
            <a:r>
              <a:rPr lang="en-GB" dirty="0" smtClean="0"/>
              <a:t>Ratio =</a:t>
            </a:r>
            <a:r>
              <a:rPr lang="en-GB" baseline="0" dirty="0" smtClean="0"/>
              <a:t> 1 / 2</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1 = (indirect) value added in </a:t>
            </a:r>
            <a:r>
              <a:rPr lang="en-GB" baseline="0" dirty="0" err="1" smtClean="0"/>
              <a:t>RoW</a:t>
            </a:r>
            <a:r>
              <a:rPr lang="en-GB" baseline="0" dirty="0" smtClean="0"/>
              <a:t> embodied in global final demand of manufacturing products of industry '</a:t>
            </a:r>
            <a:r>
              <a:rPr lang="en-GB" baseline="0" dirty="0" err="1" smtClean="0"/>
              <a:t>i</a:t>
            </a:r>
            <a:r>
              <a:rPr lang="en-GB" baseline="0" dirty="0" smtClean="0"/>
              <a:t>' produced by the EU</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2 = indirect value added in EU embodied in global final demand of manufacturing products of industry '</a:t>
            </a:r>
            <a:r>
              <a:rPr lang="en-GB" baseline="0" dirty="0" err="1" smtClean="0"/>
              <a:t>i</a:t>
            </a:r>
            <a:r>
              <a:rPr lang="en-GB" baseline="0" dirty="0" smtClean="0"/>
              <a:t>' produced by the EU</a:t>
            </a:r>
          </a:p>
          <a:p>
            <a:endParaRPr lang="en-GB" dirty="0" smtClean="0"/>
          </a:p>
          <a:p>
            <a:r>
              <a:rPr lang="en-GB" dirty="0" smtClean="0"/>
              <a:t>Right-hand side of the table</a:t>
            </a:r>
          </a:p>
          <a:p>
            <a:r>
              <a:rPr lang="en-GB" dirty="0" smtClean="0"/>
              <a:t>Change of the ratio between 2004</a:t>
            </a:r>
            <a:r>
              <a:rPr lang="en-GB" baseline="0" dirty="0" smtClean="0"/>
              <a:t> and 2014</a:t>
            </a:r>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Colour scales work for all final manufacturing industries (i.e. across all industries and sub-sectors of value added generation):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Min-Max on the left</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Negative number (blue i.e. higher EU15 share) – Positive number (brown; i.e. higher EU13 share)</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40</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41</a:t>
            </a:fld>
            <a:endParaRPr lang="en-GB" altLang="en-US"/>
          </a:p>
        </p:txBody>
      </p:sp>
    </p:spTree>
    <p:extLst>
      <p:ext uri="{BB962C8B-B14F-4D97-AF65-F5344CB8AC3E}">
        <p14:creationId xmlns:p14="http://schemas.microsoft.com/office/powerpoint/2010/main" val="734440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42</a:t>
            </a:fld>
            <a:endParaRPr lang="en-GB" altLang="en-US"/>
          </a:p>
        </p:txBody>
      </p:sp>
    </p:spTree>
    <p:extLst>
      <p:ext uri="{BB962C8B-B14F-4D97-AF65-F5344CB8AC3E}">
        <p14:creationId xmlns:p14="http://schemas.microsoft.com/office/powerpoint/2010/main" val="10718726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USD values drawn as indices based on 2004</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(Indirect) value added in the EU embodied in global final demand of manufacturing products produced </a:t>
            </a:r>
            <a:r>
              <a:rPr lang="en-GB" baseline="0" smtClean="0"/>
              <a:t>by RoW</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smtClean="0"/>
              <a:t>Value </a:t>
            </a:r>
            <a:r>
              <a:rPr lang="en-GB" baseline="0" dirty="0" smtClean="0"/>
              <a:t>added in the EU embodied in global final demand of manufacturing products produced </a:t>
            </a:r>
            <a:r>
              <a:rPr lang="en-GB" baseline="0" smtClean="0"/>
              <a:t>by EU</a:t>
            </a:r>
          </a:p>
          <a:p>
            <a:endParaRPr lang="en-GB" dirty="0"/>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43</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USD cents of (indirect) value added in the EU embodied in 1 USD of global final demand of manufacturing products produced by </a:t>
            </a:r>
            <a:r>
              <a:rPr lang="en-GB" baseline="0" dirty="0" err="1" smtClean="0"/>
              <a:t>RoW</a:t>
            </a:r>
            <a:r>
              <a:rPr lang="en-GB" baseline="0" dirty="0" smtClean="0"/>
              <a:t>, by sector of value added generation</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44</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2014</a:t>
            </a:r>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Indirect value added in the EU embodied in global final demand of manufacturing products produced by the EU/</a:t>
            </a:r>
            <a:r>
              <a:rPr lang="en-GB" baseline="0" dirty="0" err="1" smtClean="0"/>
              <a:t>RoW</a:t>
            </a:r>
            <a:endParaRPr lang="en-GB" baseline="0" dirty="0" smtClean="0"/>
          </a:p>
          <a:p>
            <a:endParaRPr lang="en-GB" dirty="0" smtClean="0"/>
          </a:p>
          <a:p>
            <a:r>
              <a:rPr lang="en-GB" dirty="0" smtClean="0"/>
              <a:t>Distribution</a:t>
            </a:r>
            <a:r>
              <a:rPr lang="en-GB" baseline="0" dirty="0" smtClean="0"/>
              <a:t> of </a:t>
            </a:r>
            <a:r>
              <a:rPr lang="en-GB" baseline="0" dirty="0" err="1" smtClean="0"/>
              <a:t>sectoral</a:t>
            </a:r>
            <a:r>
              <a:rPr lang="en-GB" baseline="0" dirty="0" smtClean="0"/>
              <a:t> indirect value added for four categories according to the following two criteria (A&amp;B):</a:t>
            </a:r>
          </a:p>
          <a:p>
            <a:r>
              <a:rPr lang="en-GB" baseline="0" dirty="0" smtClean="0"/>
              <a:t>A = stage of the value chain</a:t>
            </a:r>
          </a:p>
          <a:p>
            <a:r>
              <a:rPr lang="en-GB" baseline="0" dirty="0" smtClean="0"/>
              <a:t>   A1/ Upstream inputs = value added generated when providing inputs except to the final producer</a:t>
            </a:r>
          </a:p>
          <a:p>
            <a:r>
              <a:rPr lang="en-GB" baseline="0" dirty="0" smtClean="0"/>
              <a:t>   A2/ Downstream inputs = value added generated when providing inputs to the final producer</a:t>
            </a:r>
          </a:p>
          <a:p>
            <a:r>
              <a:rPr lang="en-GB" baseline="0" dirty="0" smtClean="0"/>
              <a:t>B = region of final production (EU or </a:t>
            </a:r>
            <a:r>
              <a:rPr lang="en-GB" baseline="0" dirty="0" err="1" smtClean="0"/>
              <a:t>RoW</a:t>
            </a:r>
            <a:r>
              <a:rPr lang="en-GB" baseline="0" dirty="0" smtClean="0"/>
              <a:t>)</a:t>
            </a:r>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Values on the centre of each circle correspond to indirect value added in the EU embodied in global final demand of manufacturing products in each of the four categories explained above</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45</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USD cents of (indirect) value added in the EU embodied in 1 USD of global final demand of manufacturing products produced by </a:t>
            </a:r>
            <a:r>
              <a:rPr lang="en-GB" baseline="0" dirty="0" err="1" smtClean="0"/>
              <a:t>RoW</a:t>
            </a:r>
            <a:r>
              <a:rPr lang="en-GB" baseline="0" dirty="0" smtClean="0"/>
              <a:t>, by sub-sector of value added generation</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46</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47</a:t>
            </a:fld>
            <a:endParaRPr lang="en-GB" altLang="en-US"/>
          </a:p>
        </p:txBody>
      </p:sp>
    </p:spTree>
    <p:extLst>
      <p:ext uri="{BB962C8B-B14F-4D97-AF65-F5344CB8AC3E}">
        <p14:creationId xmlns:p14="http://schemas.microsoft.com/office/powerpoint/2010/main" val="4797748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USD cents of value added in the EU embodied in 1 USD of global final demand of manufacturing products produced by </a:t>
            </a:r>
            <a:r>
              <a:rPr lang="en-GB" baseline="0" dirty="0" err="1" smtClean="0"/>
              <a:t>RoW</a:t>
            </a:r>
            <a:r>
              <a:rPr lang="en-GB" baseline="0" dirty="0" smtClean="0"/>
              <a:t>, by final manufacturing industry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The dotted line (Total MAN) corresponds to the 2014 value for the aggregate of final manufacturing industries</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48</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By sub-sector of value added generation</a:t>
            </a:r>
          </a:p>
          <a:p>
            <a:endParaRPr lang="en-GB" dirty="0" smtClean="0"/>
          </a:p>
          <a:p>
            <a:r>
              <a:rPr lang="en-GB" dirty="0" smtClean="0"/>
              <a:t>Left-hand side of the table</a:t>
            </a:r>
          </a:p>
          <a:p>
            <a:r>
              <a:rPr lang="en-GB" dirty="0" smtClean="0"/>
              <a:t>Ratio =</a:t>
            </a:r>
            <a:r>
              <a:rPr lang="en-GB" baseline="0" dirty="0" smtClean="0"/>
              <a:t> 1 / 2</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1 = (indirect) value added in </a:t>
            </a:r>
            <a:r>
              <a:rPr lang="en-GB" baseline="0" dirty="0" err="1" smtClean="0"/>
              <a:t>RoW</a:t>
            </a:r>
            <a:r>
              <a:rPr lang="en-GB" baseline="0" dirty="0" smtClean="0"/>
              <a:t> embodied in global final demand of manufacturing products of industry '</a:t>
            </a:r>
            <a:r>
              <a:rPr lang="en-GB" baseline="0" dirty="0" err="1" smtClean="0"/>
              <a:t>i</a:t>
            </a:r>
            <a:r>
              <a:rPr lang="en-GB" baseline="0" dirty="0" smtClean="0"/>
              <a:t>' produced by </a:t>
            </a:r>
            <a:r>
              <a:rPr lang="en-GB" baseline="0" dirty="0" err="1" smtClean="0"/>
              <a:t>RoW</a:t>
            </a: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2 = indirect value added in EU embodied in global final demand of manufacturing products of industry '</a:t>
            </a:r>
            <a:r>
              <a:rPr lang="en-GB" baseline="0" dirty="0" err="1" smtClean="0"/>
              <a:t>i</a:t>
            </a:r>
            <a:r>
              <a:rPr lang="en-GB" baseline="0" dirty="0" smtClean="0"/>
              <a:t>' produced by </a:t>
            </a:r>
            <a:r>
              <a:rPr lang="en-GB" baseline="0" dirty="0" err="1" smtClean="0"/>
              <a:t>RoW</a:t>
            </a: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Min-Max colour scale work for each final manufacturing industry (i.e. horizontal reading)</a:t>
            </a:r>
          </a:p>
          <a:p>
            <a:endParaRPr lang="en-GB" dirty="0" smtClean="0"/>
          </a:p>
          <a:p>
            <a:r>
              <a:rPr lang="en-GB" dirty="0" smtClean="0"/>
              <a:t>Right-hand side of the table</a:t>
            </a:r>
          </a:p>
          <a:p>
            <a:r>
              <a:rPr lang="en-GB" dirty="0" smtClean="0"/>
              <a:t>Change of the ratio between 2004</a:t>
            </a:r>
            <a:r>
              <a:rPr lang="en-GB" baseline="0" dirty="0" smtClean="0"/>
              <a:t> and 2014</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Colour scale work for all final manufacturing industries (i.e. across all industries and sub-sectors of value added generation): Negative (blue; i.e. higher EU share) – Positive (red; i.e. higher </a:t>
            </a:r>
            <a:r>
              <a:rPr lang="en-GB" baseline="0" dirty="0" err="1" smtClean="0"/>
              <a:t>RoW</a:t>
            </a:r>
            <a:r>
              <a:rPr lang="en-GB" baseline="0" dirty="0" smtClean="0"/>
              <a:t> share)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49</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Ratio</a:t>
            </a:r>
            <a:r>
              <a:rPr lang="en-GB" baseline="0" dirty="0" smtClean="0"/>
              <a:t> = 1 / 2</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1 = </a:t>
            </a:r>
            <a:r>
              <a:rPr lang="en-GB" dirty="0" smtClean="0"/>
              <a:t>Value added</a:t>
            </a:r>
            <a:r>
              <a:rPr lang="en-GB" baseline="0" dirty="0" smtClean="0"/>
              <a:t> in EU13 embodied in global final demand of manufacturing products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2 = </a:t>
            </a:r>
            <a:r>
              <a:rPr lang="en-GB" dirty="0" smtClean="0"/>
              <a:t>Value added</a:t>
            </a:r>
            <a:r>
              <a:rPr lang="en-GB" baseline="0" dirty="0" smtClean="0"/>
              <a:t> in EU embodied in global final demand of manufacturing products</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5</a:t>
            </a:fld>
            <a:endParaRPr lang="en-GB" altLang="en-US"/>
          </a:p>
        </p:txBody>
      </p:sp>
    </p:spTree>
    <p:extLst>
      <p:ext uri="{BB962C8B-B14F-4D97-AF65-F5344CB8AC3E}">
        <p14:creationId xmlns:p14="http://schemas.microsoft.com/office/powerpoint/2010/main" val="9472441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50</a:t>
            </a:fld>
            <a:endParaRPr lang="en-GB" altLang="en-US"/>
          </a:p>
        </p:txBody>
      </p:sp>
    </p:spTree>
    <p:extLst>
      <p:ext uri="{BB962C8B-B14F-4D97-AF65-F5344CB8AC3E}">
        <p14:creationId xmlns:p14="http://schemas.microsoft.com/office/powerpoint/2010/main" val="32744561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51</a:t>
            </a:fld>
            <a:endParaRPr lang="en-GB" altLang="en-US"/>
          </a:p>
        </p:txBody>
      </p:sp>
    </p:spTree>
    <p:extLst>
      <p:ext uri="{BB962C8B-B14F-4D97-AF65-F5344CB8AC3E}">
        <p14:creationId xmlns:p14="http://schemas.microsoft.com/office/powerpoint/2010/main" val="28327364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52</a:t>
            </a:fld>
            <a:endParaRPr lang="en-GB" altLang="en-US"/>
          </a:p>
        </p:txBody>
      </p:sp>
    </p:spTree>
    <p:extLst>
      <p:ext uri="{BB962C8B-B14F-4D97-AF65-F5344CB8AC3E}">
        <p14:creationId xmlns:p14="http://schemas.microsoft.com/office/powerpoint/2010/main" val="30445498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EU production</a:t>
            </a:r>
            <a:r>
              <a:rPr lang="en-GB" baseline="0" dirty="0" smtClean="0"/>
              <a:t> </a:t>
            </a:r>
            <a:r>
              <a:rPr lang="en-GB" dirty="0" smtClean="0"/>
              <a:t>ratio</a:t>
            </a:r>
            <a:r>
              <a:rPr lang="en-GB" baseline="0" dirty="0" smtClean="0"/>
              <a:t> = 1 / 2</a:t>
            </a:r>
          </a:p>
          <a:p>
            <a:r>
              <a:rPr lang="en-GB" dirty="0" smtClean="0"/>
              <a:t>1 = Value added</a:t>
            </a:r>
            <a:r>
              <a:rPr lang="en-GB" baseline="0" dirty="0" smtClean="0"/>
              <a:t> in EU13 embodied in global final demand of products produced by the EU</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2 = Value added</a:t>
            </a:r>
            <a:r>
              <a:rPr lang="en-GB" baseline="0" dirty="0" smtClean="0"/>
              <a:t> in EU embodied in global final demand of products by the EU</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r>
              <a:rPr lang="en-GB" dirty="0" err="1" smtClean="0"/>
              <a:t>RoW</a:t>
            </a:r>
            <a:r>
              <a:rPr lang="en-GB" dirty="0" smtClean="0"/>
              <a:t> production</a:t>
            </a:r>
            <a:r>
              <a:rPr lang="en-GB" baseline="0" dirty="0" smtClean="0"/>
              <a:t> </a:t>
            </a:r>
            <a:r>
              <a:rPr lang="en-GB" dirty="0" smtClean="0"/>
              <a:t>ratio</a:t>
            </a:r>
            <a:r>
              <a:rPr lang="en-GB" baseline="0" dirty="0" smtClean="0"/>
              <a:t> = 3 / 4</a:t>
            </a:r>
          </a:p>
          <a:p>
            <a:r>
              <a:rPr lang="en-GB" dirty="0" smtClean="0"/>
              <a:t>3 = Value added</a:t>
            </a:r>
            <a:r>
              <a:rPr lang="en-GB" baseline="0" dirty="0" smtClean="0"/>
              <a:t> in EU13 embodied in global final demand of products produced by </a:t>
            </a:r>
            <a:r>
              <a:rPr lang="en-GB" baseline="0" dirty="0" err="1" smtClean="0"/>
              <a:t>RoW</a:t>
            </a:r>
            <a:endParaRPr lang="en-GB" baseline="0" dirty="0" smtClean="0"/>
          </a:p>
          <a:p>
            <a:r>
              <a:rPr lang="en-GB" dirty="0" smtClean="0"/>
              <a:t>4 = Value added</a:t>
            </a:r>
            <a:r>
              <a:rPr lang="en-GB" baseline="0" dirty="0" smtClean="0"/>
              <a:t> in EU embodied in global final demand of products by </a:t>
            </a:r>
            <a:r>
              <a:rPr lang="en-GB" baseline="0" dirty="0" err="1" smtClean="0"/>
              <a:t>RoW</a:t>
            </a:r>
            <a:endParaRPr lang="en-GB" baseline="0" dirty="0" smtClean="0"/>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53</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2014</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By sub-sector of value added generation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r>
              <a:rPr lang="en-GB" dirty="0" smtClean="0"/>
              <a:t>EU production</a:t>
            </a:r>
            <a:r>
              <a:rPr lang="en-GB" baseline="0" dirty="0" smtClean="0"/>
              <a:t> </a:t>
            </a:r>
            <a:r>
              <a:rPr lang="en-GB" dirty="0" smtClean="0"/>
              <a:t>ratio</a:t>
            </a:r>
            <a:r>
              <a:rPr lang="en-GB" baseline="0" dirty="0" smtClean="0"/>
              <a:t> = 1 / 2</a:t>
            </a:r>
          </a:p>
          <a:p>
            <a:r>
              <a:rPr lang="en-GB" dirty="0" smtClean="0"/>
              <a:t>1 = Value added</a:t>
            </a:r>
            <a:r>
              <a:rPr lang="en-GB" baseline="0" dirty="0" smtClean="0"/>
              <a:t> in EU13 embodied in global final demand of products produced by the EU</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2 = Value added</a:t>
            </a:r>
            <a:r>
              <a:rPr lang="en-GB" baseline="0" dirty="0" smtClean="0"/>
              <a:t> in EU embodied in global final demand of products by the EU</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r>
              <a:rPr lang="en-GB" dirty="0" err="1" smtClean="0"/>
              <a:t>RoW</a:t>
            </a:r>
            <a:r>
              <a:rPr lang="en-GB" dirty="0" smtClean="0"/>
              <a:t> production</a:t>
            </a:r>
            <a:r>
              <a:rPr lang="en-GB" baseline="0" dirty="0" smtClean="0"/>
              <a:t> </a:t>
            </a:r>
            <a:r>
              <a:rPr lang="en-GB" dirty="0" smtClean="0"/>
              <a:t>ratio</a:t>
            </a:r>
            <a:r>
              <a:rPr lang="en-GB" baseline="0" dirty="0" smtClean="0"/>
              <a:t> = 3 / 4</a:t>
            </a:r>
          </a:p>
          <a:p>
            <a:r>
              <a:rPr lang="en-GB" dirty="0" smtClean="0"/>
              <a:t>3 = Value added</a:t>
            </a:r>
            <a:r>
              <a:rPr lang="en-GB" baseline="0" dirty="0" smtClean="0"/>
              <a:t> in EU13 embodied in global final demand of products produced by </a:t>
            </a:r>
            <a:r>
              <a:rPr lang="en-GB" baseline="0" dirty="0" err="1" smtClean="0"/>
              <a:t>RoW</a:t>
            </a:r>
            <a:endParaRPr lang="en-GB" baseline="0" dirty="0" smtClean="0"/>
          </a:p>
          <a:p>
            <a:r>
              <a:rPr lang="en-GB" dirty="0" smtClean="0"/>
              <a:t>4 = Value added</a:t>
            </a:r>
            <a:r>
              <a:rPr lang="en-GB" baseline="0" dirty="0" smtClean="0"/>
              <a:t> in EU embodied in global final demand of products by </a:t>
            </a:r>
            <a:r>
              <a:rPr lang="en-GB" baseline="0" dirty="0" err="1" smtClean="0"/>
              <a:t>RoW</a:t>
            </a:r>
            <a:endParaRPr lang="en-GB" baseline="0" dirty="0" smtClean="0"/>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54</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2014</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By final manufacturing industry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r>
              <a:rPr lang="en-GB" dirty="0" smtClean="0"/>
              <a:t>EU production</a:t>
            </a:r>
            <a:r>
              <a:rPr lang="en-GB" baseline="0" dirty="0" smtClean="0"/>
              <a:t> </a:t>
            </a:r>
            <a:r>
              <a:rPr lang="en-GB" dirty="0" smtClean="0"/>
              <a:t>ratio</a:t>
            </a:r>
            <a:r>
              <a:rPr lang="en-GB" baseline="0" dirty="0" smtClean="0"/>
              <a:t> = 1 / 2</a:t>
            </a:r>
          </a:p>
          <a:p>
            <a:r>
              <a:rPr lang="en-GB" dirty="0" smtClean="0"/>
              <a:t>1 = Value added</a:t>
            </a:r>
            <a:r>
              <a:rPr lang="en-GB" baseline="0" dirty="0" smtClean="0"/>
              <a:t> in EU13 embodied in global final demand of products produced by the EU</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2 = Value added</a:t>
            </a:r>
            <a:r>
              <a:rPr lang="en-GB" baseline="0" dirty="0" smtClean="0"/>
              <a:t> in EU embodied in global final demand of products by the EU</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r>
              <a:rPr lang="en-GB" dirty="0" err="1" smtClean="0"/>
              <a:t>RoW</a:t>
            </a:r>
            <a:r>
              <a:rPr lang="en-GB" dirty="0" smtClean="0"/>
              <a:t> production</a:t>
            </a:r>
            <a:r>
              <a:rPr lang="en-GB" baseline="0" dirty="0" smtClean="0"/>
              <a:t> </a:t>
            </a:r>
            <a:r>
              <a:rPr lang="en-GB" dirty="0" smtClean="0"/>
              <a:t>ratio</a:t>
            </a:r>
            <a:r>
              <a:rPr lang="en-GB" baseline="0" dirty="0" smtClean="0"/>
              <a:t> = 3 / 4</a:t>
            </a:r>
          </a:p>
          <a:p>
            <a:r>
              <a:rPr lang="en-GB" dirty="0" smtClean="0"/>
              <a:t>3 = Value added</a:t>
            </a:r>
            <a:r>
              <a:rPr lang="en-GB" baseline="0" dirty="0" smtClean="0"/>
              <a:t> in EU13 embodied in global final demand of products produced by </a:t>
            </a:r>
            <a:r>
              <a:rPr lang="en-GB" baseline="0" dirty="0" err="1" smtClean="0"/>
              <a:t>RoW</a:t>
            </a:r>
            <a:endParaRPr lang="en-GB" baseline="0" dirty="0" smtClean="0"/>
          </a:p>
          <a:p>
            <a:r>
              <a:rPr lang="en-GB" dirty="0" smtClean="0"/>
              <a:t>4 = Value added</a:t>
            </a:r>
            <a:r>
              <a:rPr lang="en-GB" baseline="0" dirty="0" smtClean="0"/>
              <a:t> in EU embodied in global final demand of products by </a:t>
            </a:r>
            <a:r>
              <a:rPr lang="en-GB" baseline="0" dirty="0" err="1" smtClean="0"/>
              <a:t>RoW</a:t>
            </a:r>
            <a:endParaRPr lang="en-GB" baseline="0" dirty="0" smtClean="0"/>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The dotted line (Total MAN) corresponds to the '</a:t>
            </a:r>
            <a:r>
              <a:rPr lang="en-GB" baseline="0" dirty="0" err="1" smtClean="0"/>
              <a:t>RoW</a:t>
            </a:r>
            <a:r>
              <a:rPr lang="en-GB" baseline="0" dirty="0" smtClean="0"/>
              <a:t> production' value for the aggregate of final manufacturing industries</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55</a:t>
            </a:fld>
            <a:endParaRPr lang="en-GB" altLang="en-US"/>
          </a:p>
        </p:txBody>
      </p:sp>
    </p:spTree>
    <p:extLst>
      <p:ext uri="{BB962C8B-B14F-4D97-AF65-F5344CB8AC3E}">
        <p14:creationId xmlns:p14="http://schemas.microsoft.com/office/powerpoint/2010/main" val="34606080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56</a:t>
            </a:fld>
            <a:endParaRPr lang="en-GB" altLang="en-US"/>
          </a:p>
        </p:txBody>
      </p:sp>
    </p:spTree>
    <p:extLst>
      <p:ext uri="{BB962C8B-B14F-4D97-AF65-F5344CB8AC3E}">
        <p14:creationId xmlns:p14="http://schemas.microsoft.com/office/powerpoint/2010/main" val="20407796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57</a:t>
            </a:fld>
            <a:endParaRPr lang="en-GB" altLang="en-US"/>
          </a:p>
        </p:txBody>
      </p:sp>
    </p:spTree>
    <p:extLst>
      <p:ext uri="{BB962C8B-B14F-4D97-AF65-F5344CB8AC3E}">
        <p14:creationId xmlns:p14="http://schemas.microsoft.com/office/powerpoint/2010/main" val="40283414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58</a:t>
            </a:fld>
            <a:endParaRPr lang="en-GB" altLang="en-US"/>
          </a:p>
        </p:txBody>
      </p:sp>
    </p:spTree>
    <p:extLst>
      <p:ext uri="{BB962C8B-B14F-4D97-AF65-F5344CB8AC3E}">
        <p14:creationId xmlns:p14="http://schemas.microsoft.com/office/powerpoint/2010/main" val="19883653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59</a:t>
            </a:fld>
            <a:endParaRPr lang="en-GB" altLang="en-US"/>
          </a:p>
        </p:txBody>
      </p:sp>
    </p:spTree>
    <p:extLst>
      <p:ext uri="{BB962C8B-B14F-4D97-AF65-F5344CB8AC3E}">
        <p14:creationId xmlns:p14="http://schemas.microsoft.com/office/powerpoint/2010/main" val="346252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Direct</a:t>
            </a:r>
            <a:r>
              <a:rPr lang="en-GB" baseline="0" dirty="0" smtClean="0"/>
              <a:t> and indirect v</a:t>
            </a:r>
            <a:r>
              <a:rPr lang="en-GB" dirty="0" smtClean="0"/>
              <a:t>alue added</a:t>
            </a:r>
            <a:r>
              <a:rPr lang="en-GB" baseline="0" dirty="0" smtClean="0"/>
              <a:t> in EU embodied in global final demand of manufacturing products produced in EU</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Indirect value added in EU […], by sector</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6</a:t>
            </a:fld>
            <a:endParaRPr lang="en-GB" altLang="en-US"/>
          </a:p>
        </p:txBody>
      </p:sp>
    </p:spTree>
    <p:extLst>
      <p:ext uri="{BB962C8B-B14F-4D97-AF65-F5344CB8AC3E}">
        <p14:creationId xmlns:p14="http://schemas.microsoft.com/office/powerpoint/2010/main" val="3485430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60</a:t>
            </a:fld>
            <a:endParaRPr lang="en-GB" altLang="en-US"/>
          </a:p>
        </p:txBody>
      </p:sp>
    </p:spTree>
    <p:extLst>
      <p:ext uri="{BB962C8B-B14F-4D97-AF65-F5344CB8AC3E}">
        <p14:creationId xmlns:p14="http://schemas.microsoft.com/office/powerpoint/2010/main" val="71462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7</a:t>
            </a:fld>
            <a:endParaRPr lang="en-GB" altLang="en-US"/>
          </a:p>
        </p:txBody>
      </p:sp>
    </p:spTree>
    <p:extLst>
      <p:ext uri="{BB962C8B-B14F-4D97-AF65-F5344CB8AC3E}">
        <p14:creationId xmlns:p14="http://schemas.microsoft.com/office/powerpoint/2010/main" val="2565868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8</a:t>
            </a:fld>
            <a:endParaRPr lang="en-GB" altLang="en-US"/>
          </a:p>
        </p:txBody>
      </p:sp>
    </p:spTree>
    <p:extLst>
      <p:ext uri="{BB962C8B-B14F-4D97-AF65-F5344CB8AC3E}">
        <p14:creationId xmlns:p14="http://schemas.microsoft.com/office/powerpoint/2010/main" val="436929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Decomposition of ratio</a:t>
            </a:r>
            <a:r>
              <a:rPr lang="en-GB" baseline="0" dirty="0" smtClean="0"/>
              <a:t> = 1 / 2</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1 = </a:t>
            </a:r>
            <a:r>
              <a:rPr lang="en-GB" dirty="0" smtClean="0"/>
              <a:t>Value added</a:t>
            </a:r>
            <a:r>
              <a:rPr lang="en-GB" baseline="0" dirty="0" smtClean="0"/>
              <a:t> in EU embodied in global final demand of manufacturing products</a:t>
            </a:r>
          </a:p>
          <a:p>
            <a:r>
              <a:rPr lang="en-GB" dirty="0" smtClean="0"/>
              <a:t>2 = </a:t>
            </a:r>
            <a:r>
              <a:rPr lang="en-GB" baseline="0" dirty="0" smtClean="0"/>
              <a:t>Global final demand of manufacturing products</a:t>
            </a:r>
          </a:p>
          <a:p>
            <a:endParaRPr lang="en-GB" baseline="0" dirty="0" smtClean="0"/>
          </a:p>
          <a:p>
            <a:r>
              <a:rPr lang="en-GB" baseline="0" dirty="0" smtClean="0"/>
              <a:t>Decomposition of ratio = (3 + 4) / 2</a:t>
            </a:r>
          </a:p>
          <a:p>
            <a:r>
              <a:rPr lang="en-GB" baseline="0" dirty="0" smtClean="0"/>
              <a:t>3 = </a:t>
            </a:r>
            <a:r>
              <a:rPr lang="en-GB" dirty="0" smtClean="0"/>
              <a:t>Value added</a:t>
            </a:r>
            <a:r>
              <a:rPr lang="en-GB" baseline="0" dirty="0" smtClean="0"/>
              <a:t> in EU embodied in EU final demand of manufacturing products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4 = </a:t>
            </a:r>
            <a:r>
              <a:rPr lang="en-GB" dirty="0" smtClean="0"/>
              <a:t>Value added</a:t>
            </a:r>
            <a:r>
              <a:rPr lang="en-GB" baseline="0" dirty="0" smtClean="0"/>
              <a:t> in EU embodied in </a:t>
            </a:r>
            <a:r>
              <a:rPr lang="en-GB" baseline="0" dirty="0" err="1" smtClean="0"/>
              <a:t>RoW</a:t>
            </a:r>
            <a:r>
              <a:rPr lang="en-GB" baseline="0" dirty="0" smtClean="0"/>
              <a:t> final demand of manufacturing products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Ratios '3/2' and '4/2' are the result of the product of the three variables on the slide</a:t>
            </a:r>
          </a:p>
        </p:txBody>
      </p:sp>
      <p:sp>
        <p:nvSpPr>
          <p:cNvPr id="4" name="Slide Number Placeholder 3"/>
          <p:cNvSpPr>
            <a:spLocks noGrp="1"/>
          </p:cNvSpPr>
          <p:nvPr>
            <p:ph type="sldNum" sz="quarter" idx="10"/>
          </p:nvPr>
        </p:nvSpPr>
        <p:spPr/>
        <p:txBody>
          <a:bodyPr/>
          <a:lstStyle/>
          <a:p>
            <a:fld id="{543F6F2A-F703-4F92-854F-D6E7E9B119B3}" type="slidenum">
              <a:rPr lang="en-GB" altLang="en-US" smtClean="0"/>
              <a:pPr/>
              <a:t>9</a:t>
            </a:fld>
            <a:endParaRPr lang="en-GB" altLang="en-US"/>
          </a:p>
        </p:txBody>
      </p:sp>
    </p:spTree>
    <p:extLst>
      <p:ext uri="{BB962C8B-B14F-4D97-AF65-F5344CB8AC3E}">
        <p14:creationId xmlns:p14="http://schemas.microsoft.com/office/powerpoint/2010/main" val="669344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98E7191A-2FC0-4E8D-A6E0-19A358F50985}"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44D0777-F8D0-4683-9C2F-1EBB54F91A91}" type="slidenum">
              <a:rPr lang="en-GB" altLang="en-US"/>
              <a:pPr/>
              <a:t>‹#›</a:t>
            </a:fld>
            <a:endParaRPr lang="en-GB" altLang="en-US"/>
          </a:p>
        </p:txBody>
      </p:sp>
    </p:spTree>
    <p:extLst>
      <p:ext uri="{BB962C8B-B14F-4D97-AF65-F5344CB8AC3E}">
        <p14:creationId xmlns:p14="http://schemas.microsoft.com/office/powerpoint/2010/main" val="159059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3472821-72A0-46CB-A3F9-E9C2A18614FE}" type="slidenum">
              <a:rPr lang="en-GB" altLang="en-US"/>
              <a:pPr/>
              <a:t>‹#›</a:t>
            </a:fld>
            <a:endParaRPr lang="en-GB" altLang="en-US"/>
          </a:p>
        </p:txBody>
      </p:sp>
    </p:spTree>
    <p:extLst>
      <p:ext uri="{BB962C8B-B14F-4D97-AF65-F5344CB8AC3E}">
        <p14:creationId xmlns:p14="http://schemas.microsoft.com/office/powerpoint/2010/main" val="319669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44015CA-F7AF-4909-A55C-C45DEBCF22BF}" type="slidenum">
              <a:rPr lang="en-GB" altLang="en-US"/>
              <a:pPr/>
              <a:t>‹#›</a:t>
            </a:fld>
            <a:endParaRPr lang="en-GB" altLang="en-US"/>
          </a:p>
        </p:txBody>
      </p:sp>
      <p:sp>
        <p:nvSpPr>
          <p:cNvPr id="8" name="Rectangle 2"/>
          <p:cNvSpPr txBox="1">
            <a:spLocks noChangeArrowheads="1"/>
          </p:cNvSpPr>
          <p:nvPr userDrawn="1"/>
        </p:nvSpPr>
        <p:spPr bwMode="auto">
          <a:xfrm>
            <a:off x="0" y="476672"/>
            <a:ext cx="392392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r>
              <a:rPr lang="en-GB" altLang="en-US" sz="1600" b="0" kern="0" baseline="0" dirty="0" smtClean="0">
                <a:solidFill>
                  <a:schemeClr val="bg1"/>
                </a:solidFill>
              </a:rPr>
              <a:t>THE EU IN GLOBAL VALUE CHAINS</a:t>
            </a:r>
            <a:endParaRPr lang="en-GB" altLang="en-US" sz="1600" b="0" kern="0" dirty="0">
              <a:solidFill>
                <a:schemeClr val="bg1"/>
              </a:solidFill>
            </a:endParaRPr>
          </a:p>
        </p:txBody>
      </p:sp>
      <p:sp>
        <p:nvSpPr>
          <p:cNvPr id="9" name="Slide Number Placeholder 6"/>
          <p:cNvSpPr txBox="1">
            <a:spLocks noChangeArrowheads="1"/>
          </p:cNvSpPr>
          <p:nvPr userDrawn="1"/>
        </p:nvSpPr>
        <p:spPr bwMode="auto">
          <a:xfrm>
            <a:off x="8631088" y="6419800"/>
            <a:ext cx="477416" cy="39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GB"/>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fld id="{52A8DCCD-96A7-47C4-9F16-242A670916C9}" type="slidenum">
              <a:rPr lang="en-GB" altLang="en-US" sz="1200" smtClean="0"/>
              <a:pPr/>
              <a:t>‹#›</a:t>
            </a:fld>
            <a:endParaRPr lang="en-GB" altLang="en-US" sz="1200" dirty="0"/>
          </a:p>
        </p:txBody>
      </p:sp>
      <p:sp>
        <p:nvSpPr>
          <p:cNvPr id="10" name="Rectangle 2"/>
          <p:cNvSpPr txBox="1">
            <a:spLocks noChangeArrowheads="1"/>
          </p:cNvSpPr>
          <p:nvPr userDrawn="1"/>
        </p:nvSpPr>
        <p:spPr bwMode="auto">
          <a:xfrm>
            <a:off x="5236044" y="476672"/>
            <a:ext cx="392392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r"/>
            <a:r>
              <a:rPr lang="en-GB" altLang="en-US" sz="1600" b="0" kern="0" baseline="0" dirty="0" smtClean="0">
                <a:solidFill>
                  <a:schemeClr val="bg1"/>
                </a:solidFill>
              </a:rPr>
              <a:t>MANUFACTURING SECTOR</a:t>
            </a:r>
            <a:endParaRPr lang="en-GB" altLang="en-US" sz="1600" b="0" kern="0" dirty="0">
              <a:solidFill>
                <a:schemeClr val="bg1"/>
              </a:solidFill>
            </a:endParaRPr>
          </a:p>
        </p:txBody>
      </p:sp>
    </p:spTree>
    <p:extLst>
      <p:ext uri="{BB962C8B-B14F-4D97-AF65-F5344CB8AC3E}">
        <p14:creationId xmlns:p14="http://schemas.microsoft.com/office/powerpoint/2010/main" val="180282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BE93FA5-0EE6-402C-8717-8C6991E2CC1C}" type="slidenum">
              <a:rPr lang="en-GB" altLang="en-US"/>
              <a:pPr/>
              <a:t>‹#›</a:t>
            </a:fld>
            <a:endParaRPr lang="en-GB" altLang="en-US"/>
          </a:p>
        </p:txBody>
      </p:sp>
    </p:spTree>
    <p:extLst>
      <p:ext uri="{BB962C8B-B14F-4D97-AF65-F5344CB8AC3E}">
        <p14:creationId xmlns:p14="http://schemas.microsoft.com/office/powerpoint/2010/main" val="165639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F31785E1-0D13-4A75-AD59-40CF1DEB3347}" type="slidenum">
              <a:rPr lang="en-GB" altLang="en-US"/>
              <a:pPr/>
              <a:t>‹#›</a:t>
            </a:fld>
            <a:endParaRPr lang="en-GB" altLang="en-US"/>
          </a:p>
        </p:txBody>
      </p:sp>
    </p:spTree>
    <p:extLst>
      <p:ext uri="{BB962C8B-B14F-4D97-AF65-F5344CB8AC3E}">
        <p14:creationId xmlns:p14="http://schemas.microsoft.com/office/powerpoint/2010/main" val="310466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46F7C14D-87A9-48B2-BD60-B13ACBF3F20C}" type="slidenum">
              <a:rPr lang="en-GB" altLang="en-US"/>
              <a:pPr/>
              <a:t>‹#›</a:t>
            </a:fld>
            <a:endParaRPr lang="en-GB" altLang="en-US"/>
          </a:p>
        </p:txBody>
      </p:sp>
    </p:spTree>
    <p:extLst>
      <p:ext uri="{BB962C8B-B14F-4D97-AF65-F5344CB8AC3E}">
        <p14:creationId xmlns:p14="http://schemas.microsoft.com/office/powerpoint/2010/main" val="387763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4709D147-2947-4C51-988E-02B976BFB859}" type="slidenum">
              <a:rPr lang="en-GB" altLang="en-US"/>
              <a:pPr/>
              <a:t>‹#›</a:t>
            </a:fld>
            <a:endParaRPr lang="en-GB" altLang="en-US"/>
          </a:p>
        </p:txBody>
      </p:sp>
    </p:spTree>
    <p:extLst>
      <p:ext uri="{BB962C8B-B14F-4D97-AF65-F5344CB8AC3E}">
        <p14:creationId xmlns:p14="http://schemas.microsoft.com/office/powerpoint/2010/main" val="422556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55FC564E-2873-408E-9C4B-A4F33BF4B9EA}" type="slidenum">
              <a:rPr lang="en-GB" altLang="en-US"/>
              <a:pPr/>
              <a:t>‹#›</a:t>
            </a:fld>
            <a:endParaRPr lang="en-GB" altLang="en-US"/>
          </a:p>
        </p:txBody>
      </p:sp>
    </p:spTree>
    <p:extLst>
      <p:ext uri="{BB962C8B-B14F-4D97-AF65-F5344CB8AC3E}">
        <p14:creationId xmlns:p14="http://schemas.microsoft.com/office/powerpoint/2010/main" val="288636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112F660-99A1-4130-84F6-688688C5239C}" type="slidenum">
              <a:rPr lang="en-GB" altLang="en-US"/>
              <a:pPr/>
              <a:t>‹#›</a:t>
            </a:fld>
            <a:endParaRPr lang="en-GB" altLang="en-US"/>
          </a:p>
        </p:txBody>
      </p:sp>
    </p:spTree>
    <p:extLst>
      <p:ext uri="{BB962C8B-B14F-4D97-AF65-F5344CB8AC3E}">
        <p14:creationId xmlns:p14="http://schemas.microsoft.com/office/powerpoint/2010/main" val="23960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C8F0634C-8C0C-43DB-8FB2-9F2BC14951BE}" type="slidenum">
              <a:rPr lang="en-GB" altLang="en-US"/>
              <a:pPr/>
              <a:t>‹#›</a:t>
            </a:fld>
            <a:endParaRPr lang="en-GB" altLang="en-US"/>
          </a:p>
        </p:txBody>
      </p:sp>
    </p:spTree>
    <p:extLst>
      <p:ext uri="{BB962C8B-B14F-4D97-AF65-F5344CB8AC3E}">
        <p14:creationId xmlns:p14="http://schemas.microsoft.com/office/powerpoint/2010/main" val="371105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52A8DCCD-96A7-47C4-9F16-242A670916C9}" type="slidenum">
              <a:rPr lang="en-GB" altLang="en-US" smtClean="0"/>
              <a:pPr/>
              <a:t>‹#›</a:t>
            </a:fld>
            <a:endParaRPr lang="en-GB" altLang="en-US"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5.wmf"/><Relationship Id="rId3" Type="http://schemas.openxmlformats.org/officeDocument/2006/relationships/notesSlide" Target="../notesSlides/notesSlide9.xml"/><Relationship Id="rId7" Type="http://schemas.openxmlformats.org/officeDocument/2006/relationships/image" Target="../media/image12.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3.wmf"/><Relationship Id="rId1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1980158" y="2276872"/>
            <a:ext cx="6768306" cy="3908762"/>
          </a:xfrm>
        </p:spPr>
        <p:txBody>
          <a:bodyPr wrap="square">
            <a:spAutoFit/>
          </a:bodyPr>
          <a:lstStyle/>
          <a:p>
            <a:r>
              <a:rPr lang="en-GB" altLang="en-US" sz="4800" cap="all" dirty="0"/>
              <a:t>The role of the EU in global manufacturing value </a:t>
            </a:r>
            <a:r>
              <a:rPr lang="en-GB" altLang="en-US" sz="4800" cap="all" dirty="0" smtClean="0"/>
              <a:t>chains</a:t>
            </a:r>
            <a:br>
              <a:rPr lang="en-GB" altLang="en-US" sz="4800" cap="all" dirty="0" smtClean="0"/>
            </a:br>
            <a:r>
              <a:rPr lang="en-GB" altLang="en-US" sz="2800" dirty="0"/>
              <a:t/>
            </a:r>
            <a:br>
              <a:rPr lang="en-GB" altLang="en-US" sz="2800" dirty="0"/>
            </a:br>
            <a:r>
              <a:rPr lang="en-GB" altLang="en-US" sz="2800" b="0" dirty="0" smtClean="0"/>
              <a:t>Deliverable #1</a:t>
            </a:r>
            <a:endParaRPr lang="en-GB" altLang="en-US" sz="2800" b="0" dirty="0"/>
          </a:p>
        </p:txBody>
      </p:sp>
      <p:pic>
        <p:nvPicPr>
          <p:cNvPr id="5" name="Picture 5" descr="H:\PROJECTS\PROPOSALS\SIGMA PPT\draft-stamp-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062818"/>
            <a:ext cx="2016224" cy="20061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2420888"/>
            <a:ext cx="777875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p:cNvSpPr/>
          <p:nvPr/>
        </p:nvSpPr>
        <p:spPr bwMode="auto">
          <a:xfrm>
            <a:off x="6084168" y="2204864"/>
            <a:ext cx="1944216" cy="792088"/>
          </a:xfrm>
          <a:prstGeom prst="ellipse">
            <a:avLst/>
          </a:prstGeom>
          <a:solidFill>
            <a:schemeClr val="tx1"/>
          </a:solidFill>
          <a:ln>
            <a:noFill/>
          </a:ln>
          <a:effectLst/>
          <a:extLst/>
        </p:spPr>
        <p:txBody>
          <a:bodyPr vert="horz" wrap="square" lIns="0" tIns="0" rIns="0" bIns="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rPr>
              <a:t>-10.6pp</a:t>
            </a:r>
          </a:p>
          <a:p>
            <a:pPr marL="3175" marR="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rPr>
              <a:t>2004-2014</a:t>
            </a:r>
            <a:endParaRPr kumimoji="0" lang="en-GB" sz="1800" i="0" u="none" strike="noStrike" cap="none" normalizeH="0" baseline="0" dirty="0" smtClean="0">
              <a:ln>
                <a:noFill/>
              </a:ln>
              <a:solidFill>
                <a:schemeClr val="bg1"/>
              </a:solidFill>
              <a:effectLst/>
            </a:endParaRPr>
          </a:p>
        </p:txBody>
      </p:sp>
      <p:sp>
        <p:nvSpPr>
          <p:cNvPr id="2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Both demand and competitiveness factors behind lower EU contribution </a:t>
            </a:r>
            <a:endParaRPr lang="en-GB" altLang="en-US" sz="2800" b="0" dirty="0"/>
          </a:p>
        </p:txBody>
      </p:sp>
    </p:spTree>
    <p:extLst>
      <p:ext uri="{BB962C8B-B14F-4D97-AF65-F5344CB8AC3E}">
        <p14:creationId xmlns:p14="http://schemas.microsoft.com/office/powerpoint/2010/main" val="2116783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2564904"/>
            <a:ext cx="785177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Less EU value added per unit of final demand</a:t>
            </a:r>
            <a:endParaRPr lang="en-GB" altLang="en-US" sz="2800" b="0" dirty="0"/>
          </a:p>
        </p:txBody>
      </p:sp>
      <p:sp>
        <p:nvSpPr>
          <p:cNvPr id="7" name="Oval 6"/>
          <p:cNvSpPr/>
          <p:nvPr/>
        </p:nvSpPr>
        <p:spPr bwMode="auto">
          <a:xfrm>
            <a:off x="3707904" y="3789040"/>
            <a:ext cx="2448272" cy="1064821"/>
          </a:xfrm>
          <a:prstGeom prst="ellipse">
            <a:avLst/>
          </a:prstGeom>
          <a:solidFill>
            <a:schemeClr val="tx1"/>
          </a:solidFill>
          <a:ln>
            <a:noFill/>
          </a:ln>
          <a:effectLst/>
          <a:extLst/>
        </p:spPr>
        <p:txBody>
          <a:bodyPr vert="horz" wrap="square" lIns="0" tIns="0" rIns="0" bIns="0" numCol="1" rtlCol="0" anchor="ctr" anchorCtr="0" compatLnSpc="1">
            <a:prstTxWarp prst="textNoShape">
              <a:avLst/>
            </a:prstTxWarp>
          </a:bodyPr>
          <a:lstStyle/>
          <a:p>
            <a:pPr marL="3175" algn="ctr"/>
            <a:r>
              <a:rPr lang="en-GB" sz="1400" b="1" dirty="0">
                <a:solidFill>
                  <a:schemeClr val="bg1"/>
                </a:solidFill>
              </a:rPr>
              <a:t>-</a:t>
            </a:r>
            <a:r>
              <a:rPr lang="en-GB" sz="1400" b="1" dirty="0" smtClean="0">
                <a:solidFill>
                  <a:schemeClr val="bg1"/>
                </a:solidFill>
              </a:rPr>
              <a:t>10¢ per $ of manufacturing final demand</a:t>
            </a:r>
          </a:p>
          <a:p>
            <a:pPr marL="3175" marR="0" indent="0" algn="ctr" defTabSz="914400" rtl="0" eaLnBrk="1" fontAlgn="base" latinLnBrk="0" hangingPunct="1">
              <a:lnSpc>
                <a:spcPct val="100000"/>
              </a:lnSpc>
              <a:spcBef>
                <a:spcPct val="0"/>
              </a:spcBef>
              <a:spcAft>
                <a:spcPct val="0"/>
              </a:spcAft>
              <a:buClrTx/>
              <a:buSzTx/>
              <a:buFontTx/>
              <a:buNone/>
              <a:tabLst/>
            </a:pPr>
            <a:r>
              <a:rPr lang="en-GB" sz="1400" dirty="0" smtClean="0">
                <a:solidFill>
                  <a:schemeClr val="bg1"/>
                </a:solidFill>
              </a:rPr>
              <a:t>2004-2014</a:t>
            </a:r>
            <a:endParaRPr kumimoji="0" lang="en-GB" sz="1400" i="0" u="none" strike="noStrike" cap="none" normalizeH="0" baseline="0" dirty="0" smtClean="0">
              <a:ln>
                <a:noFill/>
              </a:ln>
              <a:solidFill>
                <a:schemeClr val="bg1"/>
              </a:solidFill>
              <a:effectLst/>
            </a:endParaRPr>
          </a:p>
        </p:txBody>
      </p:sp>
      <p:pic>
        <p:nvPicPr>
          <p:cNvPr id="307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38" t="39237" r="13992" b="49085"/>
          <a:stretch/>
        </p:blipFill>
        <p:spPr bwMode="auto">
          <a:xfrm>
            <a:off x="2339752" y="2166387"/>
            <a:ext cx="5558829" cy="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07504" y="2168860"/>
            <a:ext cx="2016224" cy="46805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a:solidFill>
                  <a:srgbClr val="FF0000"/>
                </a:solidFill>
              </a:rPr>
              <a:t>¢ EU </a:t>
            </a:r>
            <a:r>
              <a:rPr lang="en-GB" sz="1600" b="1" dirty="0" smtClean="0">
                <a:solidFill>
                  <a:srgbClr val="FF0000"/>
                </a:solidFill>
              </a:rPr>
              <a:t>VA /</a:t>
            </a:r>
            <a:r>
              <a:rPr lang="en-GB" sz="1600" b="1" dirty="0">
                <a:solidFill>
                  <a:srgbClr val="FF0000"/>
                </a:solidFill>
              </a:rPr>
              <a:t> </a:t>
            </a:r>
            <a:r>
              <a:rPr lang="en-GB" sz="1600" b="1" dirty="0" smtClean="0">
                <a:solidFill>
                  <a:srgbClr val="FF0000"/>
                </a:solidFill>
              </a:rPr>
              <a:t>$ FD</a:t>
            </a:r>
          </a:p>
        </p:txBody>
      </p:sp>
      <p:pic>
        <p:nvPicPr>
          <p:cNvPr id="1126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789" y="3293177"/>
            <a:ext cx="1713979" cy="135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0451" y="3646564"/>
            <a:ext cx="1702029" cy="1349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1475656" y="3465004"/>
            <a:ext cx="2016224" cy="46805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100" b="1" dirty="0" smtClean="0">
                <a:solidFill>
                  <a:srgbClr val="00B0F0"/>
                </a:solidFill>
              </a:rPr>
              <a:t>FD</a:t>
            </a:r>
          </a:p>
          <a:p>
            <a:pPr marL="3175" algn="ctr"/>
            <a:r>
              <a:rPr lang="en-GB" sz="1100" b="1" dirty="0" smtClean="0">
                <a:solidFill>
                  <a:srgbClr val="00B0F0"/>
                </a:solidFill>
              </a:rPr>
              <a:t>EU</a:t>
            </a:r>
          </a:p>
        </p:txBody>
      </p:sp>
      <p:sp>
        <p:nvSpPr>
          <p:cNvPr id="13" name="Rectangle 12"/>
          <p:cNvSpPr/>
          <p:nvPr/>
        </p:nvSpPr>
        <p:spPr bwMode="auto">
          <a:xfrm>
            <a:off x="1259632" y="4257092"/>
            <a:ext cx="2016224" cy="46805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100" b="1" dirty="0" smtClean="0">
                <a:solidFill>
                  <a:srgbClr val="FFC000"/>
                </a:solidFill>
              </a:rPr>
              <a:t>FD</a:t>
            </a:r>
          </a:p>
          <a:p>
            <a:pPr marL="3175" algn="ctr"/>
            <a:r>
              <a:rPr lang="en-GB" sz="1100" b="1" dirty="0" err="1" smtClean="0">
                <a:solidFill>
                  <a:srgbClr val="FFC000"/>
                </a:solidFill>
              </a:rPr>
              <a:t>RoW</a:t>
            </a:r>
            <a:endParaRPr lang="en-GB" sz="1100" b="1" dirty="0" smtClean="0">
              <a:solidFill>
                <a:srgbClr val="FFC000"/>
              </a:solidFill>
            </a:endParaRPr>
          </a:p>
        </p:txBody>
      </p:sp>
    </p:spTree>
    <p:extLst>
      <p:ext uri="{BB962C8B-B14F-4D97-AF65-F5344CB8AC3E}">
        <p14:creationId xmlns:p14="http://schemas.microsoft.com/office/powerpoint/2010/main" val="2519288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1520" y="1556792"/>
            <a:ext cx="8640960" cy="4896544"/>
          </a:xfrm>
        </p:spPr>
        <p:txBody>
          <a:bodyPr lIns="0" tIns="0" rIns="0" bIns="0" anchor="ctr"/>
          <a:lstStyle/>
          <a:p>
            <a:pPr marL="358775" algn="ctr">
              <a:lnSpc>
                <a:spcPts val="4400"/>
              </a:lnSpc>
              <a:spcBef>
                <a:spcPct val="0"/>
              </a:spcBef>
            </a:pPr>
            <a:r>
              <a:rPr lang="en-GB" sz="4000" dirty="0" smtClean="0">
                <a:solidFill>
                  <a:srgbClr val="00B0F0"/>
                </a:solidFill>
                <a:latin typeface="+mj-lt"/>
                <a:ea typeface="+mj-ea"/>
                <a:cs typeface="+mj-cs"/>
              </a:rPr>
              <a:t>"The EU lost share in manufacturing production chains not only because demand grew faster abroad (explaining 60%) but also because its participation in value generation decreased regardless of where final production takes place (40%)"</a:t>
            </a:r>
            <a:endParaRPr lang="en-GB" sz="4000" dirty="0">
              <a:solidFill>
                <a:srgbClr val="00B0F0"/>
              </a:solidFill>
              <a:latin typeface="+mj-lt"/>
              <a:ea typeface="+mj-ea"/>
              <a:cs typeface="+mj-cs"/>
            </a:endParaRPr>
          </a:p>
        </p:txBody>
      </p:sp>
    </p:spTree>
    <p:extLst>
      <p:ext uri="{BB962C8B-B14F-4D97-AF65-F5344CB8AC3E}">
        <p14:creationId xmlns:p14="http://schemas.microsoft.com/office/powerpoint/2010/main" val="1928081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6064" y="2133216"/>
            <a:ext cx="7772400" cy="1500187"/>
          </a:xfrm>
        </p:spPr>
        <p:txBody>
          <a:bodyPr anchor="t"/>
          <a:lstStyle/>
          <a:p>
            <a:pPr marL="358775">
              <a:spcBef>
                <a:spcPct val="0"/>
              </a:spcBef>
            </a:pPr>
            <a:r>
              <a:rPr lang="en-GB" sz="4000" b="1" cap="all" dirty="0" smtClean="0">
                <a:latin typeface="+mj-lt"/>
                <a:ea typeface="+mj-ea"/>
                <a:cs typeface="+mj-cs"/>
              </a:rPr>
              <a:t>reading THE declining </a:t>
            </a:r>
            <a:r>
              <a:rPr lang="en-GB" sz="4000" b="1" cap="all" dirty="0" err="1" smtClean="0">
                <a:latin typeface="+mj-lt"/>
                <a:ea typeface="+mj-ea"/>
                <a:cs typeface="+mj-cs"/>
              </a:rPr>
              <a:t>eu</a:t>
            </a:r>
            <a:r>
              <a:rPr lang="en-GB" sz="4000" b="1" cap="all" dirty="0" smtClean="0">
                <a:latin typeface="+mj-lt"/>
                <a:ea typeface="+mj-ea"/>
                <a:cs typeface="+mj-cs"/>
              </a:rPr>
              <a:t> share: manufacturing industries</a:t>
            </a:r>
            <a:endParaRPr lang="en-GB" sz="4000" b="1" cap="all" dirty="0">
              <a:latin typeface="+mj-lt"/>
              <a:ea typeface="+mj-ea"/>
              <a:cs typeface="+mj-cs"/>
            </a:endParaRPr>
          </a:p>
        </p:txBody>
      </p:sp>
      <p:sp>
        <p:nvSpPr>
          <p:cNvPr id="8" name="Rectangle 7"/>
          <p:cNvSpPr/>
          <p:nvPr/>
        </p:nvSpPr>
        <p:spPr bwMode="auto">
          <a:xfrm>
            <a:off x="360000" y="2133216"/>
            <a:ext cx="504056" cy="648072"/>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smtClean="0">
                <a:solidFill>
                  <a:schemeClr val="bg1"/>
                </a:solidFill>
              </a:rPr>
              <a:t>1</a:t>
            </a:r>
            <a:endParaRPr lang="en-GB" sz="2000" b="1" dirty="0">
              <a:solidFill>
                <a:schemeClr val="bg1"/>
              </a:solidFill>
            </a:endParaRPr>
          </a:p>
        </p:txBody>
      </p:sp>
      <p:sp>
        <p:nvSpPr>
          <p:cNvPr id="9" name="Rectangle 8"/>
          <p:cNvSpPr/>
          <p:nvPr/>
        </p:nvSpPr>
        <p:spPr bwMode="auto">
          <a:xfrm>
            <a:off x="360000" y="2781288"/>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2</a:t>
            </a:r>
          </a:p>
        </p:txBody>
      </p:sp>
      <p:sp>
        <p:nvSpPr>
          <p:cNvPr id="10" name="Rectangle 9"/>
          <p:cNvSpPr/>
          <p:nvPr/>
        </p:nvSpPr>
        <p:spPr bwMode="auto">
          <a:xfrm>
            <a:off x="360000" y="3429360"/>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smtClean="0">
                <a:solidFill>
                  <a:schemeClr val="bg1"/>
                </a:solidFill>
              </a:rPr>
              <a:t>3</a:t>
            </a:r>
            <a:endParaRPr lang="en-GB" sz="2000" b="1" dirty="0">
              <a:solidFill>
                <a:schemeClr val="bg1"/>
              </a:solidFill>
            </a:endParaRPr>
          </a:p>
        </p:txBody>
      </p:sp>
    </p:spTree>
    <p:extLst>
      <p:ext uri="{BB962C8B-B14F-4D97-AF65-F5344CB8AC3E}">
        <p14:creationId xmlns:p14="http://schemas.microsoft.com/office/powerpoint/2010/main" val="2382106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81" y="2573039"/>
            <a:ext cx="7851775"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
          <p:cNvSpPr txBox="1">
            <a:spLocks noChangeArrowheads="1"/>
          </p:cNvSpPr>
          <p:nvPr/>
        </p:nvSpPr>
        <p:spPr bwMode="auto">
          <a:xfrm>
            <a:off x="0" y="1556792"/>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ts val="2800"/>
              </a:lnSpc>
            </a:pPr>
            <a:r>
              <a:rPr lang="en-GB" altLang="en-US" sz="2800" dirty="0" smtClean="0"/>
              <a:t>Relative demand behind larger decline for low-tech and competitiveness more relevant for </a:t>
            </a:r>
            <a:r>
              <a:rPr lang="en-GB" altLang="en-US" sz="2800" dirty="0" err="1" smtClean="0"/>
              <a:t>medium&amp;high-tech</a:t>
            </a:r>
            <a:endParaRPr lang="en-GB" altLang="en-US" sz="2800" b="0" dirty="0"/>
          </a:p>
        </p:txBody>
      </p:sp>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378" t="55227" r="834" b="33412"/>
          <a:stretch/>
        </p:blipFill>
        <p:spPr bwMode="auto">
          <a:xfrm>
            <a:off x="211013" y="2276872"/>
            <a:ext cx="8753475" cy="42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1479476" y="4644008"/>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1" name="Rectangle 10"/>
          <p:cNvSpPr/>
          <p:nvPr/>
        </p:nvSpPr>
        <p:spPr bwMode="auto">
          <a:xfrm>
            <a:off x="3711724" y="4644008"/>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2" name="Rectangle 11"/>
          <p:cNvSpPr/>
          <p:nvPr/>
        </p:nvSpPr>
        <p:spPr bwMode="auto">
          <a:xfrm>
            <a:off x="5937468" y="4644008"/>
            <a:ext cx="2522964"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3" name="Rectangle 12"/>
          <p:cNvSpPr/>
          <p:nvPr/>
        </p:nvSpPr>
        <p:spPr bwMode="auto">
          <a:xfrm>
            <a:off x="1432620"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L</a:t>
            </a:r>
            <a:endParaRPr lang="en-GB" sz="2400" b="1" dirty="0">
              <a:solidFill>
                <a:schemeClr val="bg1"/>
              </a:solidFill>
            </a:endParaRPr>
          </a:p>
        </p:txBody>
      </p:sp>
      <p:sp>
        <p:nvSpPr>
          <p:cNvPr id="14" name="Rectangle 13"/>
          <p:cNvSpPr/>
          <p:nvPr/>
        </p:nvSpPr>
        <p:spPr bwMode="auto">
          <a:xfrm>
            <a:off x="3664868"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15" name="Rectangle 14"/>
          <p:cNvSpPr/>
          <p:nvPr/>
        </p:nvSpPr>
        <p:spPr bwMode="auto">
          <a:xfrm>
            <a:off x="5897116"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sp>
        <p:nvSpPr>
          <p:cNvPr id="17" name="Rectangle 16"/>
          <p:cNvSpPr/>
          <p:nvPr/>
        </p:nvSpPr>
        <p:spPr bwMode="auto">
          <a:xfrm>
            <a:off x="91727" y="4725144"/>
            <a:ext cx="1368152"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a:solidFill>
                  <a:srgbClr val="FF0000"/>
                </a:solidFill>
              </a:rPr>
              <a:t>¢ EU </a:t>
            </a:r>
            <a:r>
              <a:rPr lang="en-GB" sz="1600" b="1" dirty="0" smtClean="0">
                <a:solidFill>
                  <a:srgbClr val="FF0000"/>
                </a:solidFill>
              </a:rPr>
              <a:t>VA</a:t>
            </a:r>
          </a:p>
          <a:p>
            <a:pPr marL="3175" algn="ctr"/>
            <a:r>
              <a:rPr lang="en-GB" sz="1600" b="1" dirty="0" smtClean="0">
                <a:solidFill>
                  <a:srgbClr val="FF0000"/>
                </a:solidFill>
              </a:rPr>
              <a:t>/</a:t>
            </a:r>
          </a:p>
          <a:p>
            <a:pPr marL="3175" algn="ctr"/>
            <a:r>
              <a:rPr lang="en-GB" sz="1600" b="1" dirty="0" smtClean="0">
                <a:solidFill>
                  <a:srgbClr val="FF0000"/>
                </a:solidFill>
              </a:rPr>
              <a:t>$ FD</a:t>
            </a:r>
          </a:p>
          <a:p>
            <a:pPr marL="3175" algn="ctr"/>
            <a:r>
              <a:rPr lang="en-GB" sz="1600" dirty="0" smtClean="0">
                <a:solidFill>
                  <a:srgbClr val="FF0000"/>
                </a:solidFill>
              </a:rPr>
              <a:t>2004-2014</a:t>
            </a:r>
            <a:endParaRPr lang="en-GB" sz="1600" dirty="0">
              <a:solidFill>
                <a:srgbClr val="FF0000"/>
              </a:solidFill>
            </a:endParaRPr>
          </a:p>
        </p:txBody>
      </p:sp>
      <p:sp>
        <p:nvSpPr>
          <p:cNvPr id="3" name="TextBox 2"/>
          <p:cNvSpPr txBox="1"/>
          <p:nvPr/>
        </p:nvSpPr>
        <p:spPr>
          <a:xfrm>
            <a:off x="1934213" y="6404962"/>
            <a:ext cx="1730655" cy="215444"/>
          </a:xfrm>
          <a:prstGeom prst="rect">
            <a:avLst/>
          </a:prstGeom>
          <a:noFill/>
        </p:spPr>
        <p:txBody>
          <a:bodyPr wrap="square" lIns="0" tIns="0" rIns="0" bIns="0" rtlCol="0">
            <a:spAutoFit/>
          </a:bodyPr>
          <a:lstStyle/>
          <a:p>
            <a:pPr algn="ctr"/>
            <a:r>
              <a:rPr lang="en-GB" sz="1400" b="1" dirty="0" smtClean="0">
                <a:solidFill>
                  <a:schemeClr val="tx1"/>
                </a:solidFill>
              </a:rPr>
              <a:t>-12pp </a:t>
            </a:r>
            <a:r>
              <a:rPr lang="en-GB" sz="1050" b="1" dirty="0" smtClean="0">
                <a:solidFill>
                  <a:schemeClr val="tx1"/>
                </a:solidFill>
              </a:rPr>
              <a:t>(</a:t>
            </a:r>
            <a:r>
              <a:rPr lang="en-GB" sz="1050" b="1" dirty="0" smtClean="0">
                <a:solidFill>
                  <a:srgbClr val="92D050"/>
                </a:solidFill>
              </a:rPr>
              <a:t>71</a:t>
            </a:r>
            <a:r>
              <a:rPr lang="en-GB" sz="1050" b="1" dirty="0" smtClean="0">
                <a:solidFill>
                  <a:schemeClr val="tx1"/>
                </a:solidFill>
              </a:rPr>
              <a:t>/</a:t>
            </a:r>
            <a:r>
              <a:rPr lang="en-GB" sz="1050" b="1" dirty="0" smtClean="0">
                <a:solidFill>
                  <a:srgbClr val="7030A0"/>
                </a:solidFill>
              </a:rPr>
              <a:t>29</a:t>
            </a:r>
            <a:r>
              <a:rPr lang="en-GB" sz="1050" b="1" dirty="0" smtClean="0">
                <a:solidFill>
                  <a:schemeClr val="tx1"/>
                </a:solidFill>
              </a:rPr>
              <a:t>%)</a:t>
            </a:r>
            <a:endParaRPr lang="en-GB" sz="1050" b="1" dirty="0">
              <a:solidFill>
                <a:schemeClr val="tx1"/>
              </a:solidFill>
            </a:endParaRPr>
          </a:p>
        </p:txBody>
      </p:sp>
      <p:sp>
        <p:nvSpPr>
          <p:cNvPr id="21" name="TextBox 20"/>
          <p:cNvSpPr txBox="1"/>
          <p:nvPr/>
        </p:nvSpPr>
        <p:spPr>
          <a:xfrm>
            <a:off x="4134644" y="6404962"/>
            <a:ext cx="1730655" cy="215444"/>
          </a:xfrm>
          <a:prstGeom prst="rect">
            <a:avLst/>
          </a:prstGeom>
          <a:noFill/>
        </p:spPr>
        <p:txBody>
          <a:bodyPr wrap="square" lIns="0" tIns="0" rIns="0" bIns="0" rtlCol="0">
            <a:spAutoFit/>
          </a:bodyPr>
          <a:lstStyle/>
          <a:p>
            <a:pPr algn="ctr"/>
            <a:r>
              <a:rPr lang="en-GB" sz="1400" b="1" dirty="0" smtClean="0">
                <a:solidFill>
                  <a:schemeClr val="tx1"/>
                </a:solidFill>
              </a:rPr>
              <a:t>-7pp </a:t>
            </a:r>
            <a:r>
              <a:rPr lang="en-GB" sz="1050" b="1" dirty="0" smtClean="0">
                <a:solidFill>
                  <a:schemeClr val="tx1"/>
                </a:solidFill>
              </a:rPr>
              <a:t>(</a:t>
            </a:r>
            <a:r>
              <a:rPr lang="en-GB" sz="1050" b="1" dirty="0" smtClean="0">
                <a:solidFill>
                  <a:srgbClr val="92D050"/>
                </a:solidFill>
              </a:rPr>
              <a:t>57</a:t>
            </a:r>
            <a:r>
              <a:rPr lang="en-GB" sz="1050" b="1" dirty="0" smtClean="0">
                <a:solidFill>
                  <a:schemeClr val="tx1"/>
                </a:solidFill>
              </a:rPr>
              <a:t>/</a:t>
            </a:r>
            <a:r>
              <a:rPr lang="en-GB" sz="1050" b="1" dirty="0" smtClean="0">
                <a:solidFill>
                  <a:srgbClr val="7030A0"/>
                </a:solidFill>
              </a:rPr>
              <a:t>43</a:t>
            </a:r>
            <a:r>
              <a:rPr lang="en-GB" sz="1050" b="1" dirty="0" smtClean="0">
                <a:solidFill>
                  <a:schemeClr val="tx1"/>
                </a:solidFill>
              </a:rPr>
              <a:t>%)</a:t>
            </a:r>
            <a:endParaRPr lang="en-GB" sz="1050" b="1" dirty="0">
              <a:solidFill>
                <a:schemeClr val="tx1"/>
              </a:solidFill>
            </a:endParaRPr>
          </a:p>
        </p:txBody>
      </p:sp>
      <p:sp>
        <p:nvSpPr>
          <p:cNvPr id="22" name="TextBox 21"/>
          <p:cNvSpPr txBox="1"/>
          <p:nvPr/>
        </p:nvSpPr>
        <p:spPr>
          <a:xfrm>
            <a:off x="6343724" y="6404962"/>
            <a:ext cx="1730655" cy="215444"/>
          </a:xfrm>
          <a:prstGeom prst="rect">
            <a:avLst/>
          </a:prstGeom>
          <a:noFill/>
        </p:spPr>
        <p:txBody>
          <a:bodyPr wrap="square" lIns="0" tIns="0" rIns="0" bIns="0" rtlCol="0">
            <a:spAutoFit/>
          </a:bodyPr>
          <a:lstStyle/>
          <a:p>
            <a:pPr algn="ctr"/>
            <a:r>
              <a:rPr lang="en-GB" sz="1400" b="1" dirty="0" smtClean="0">
                <a:solidFill>
                  <a:schemeClr val="tx1"/>
                </a:solidFill>
              </a:rPr>
              <a:t>-</a:t>
            </a:r>
            <a:r>
              <a:rPr lang="en-GB" sz="1400" b="1" dirty="0">
                <a:solidFill>
                  <a:schemeClr val="tx1"/>
                </a:solidFill>
              </a:rPr>
              <a:t>9</a:t>
            </a:r>
            <a:r>
              <a:rPr lang="en-GB" sz="1400" b="1" dirty="0" smtClean="0">
                <a:solidFill>
                  <a:schemeClr val="tx1"/>
                </a:solidFill>
              </a:rPr>
              <a:t>pp </a:t>
            </a:r>
            <a:r>
              <a:rPr lang="en-GB" sz="1050" b="1" dirty="0" smtClean="0">
                <a:solidFill>
                  <a:schemeClr val="tx1"/>
                </a:solidFill>
              </a:rPr>
              <a:t>(</a:t>
            </a:r>
            <a:r>
              <a:rPr lang="en-GB" sz="1050" b="1" dirty="0" smtClean="0">
                <a:solidFill>
                  <a:srgbClr val="92D050"/>
                </a:solidFill>
              </a:rPr>
              <a:t>53</a:t>
            </a:r>
            <a:r>
              <a:rPr lang="en-GB" sz="1050" b="1" dirty="0" smtClean="0">
                <a:solidFill>
                  <a:schemeClr val="tx1"/>
                </a:solidFill>
              </a:rPr>
              <a:t>/</a:t>
            </a:r>
            <a:r>
              <a:rPr lang="en-GB" sz="1050" b="1" dirty="0" smtClean="0">
                <a:solidFill>
                  <a:srgbClr val="7030A0"/>
                </a:solidFill>
              </a:rPr>
              <a:t>47</a:t>
            </a:r>
            <a:r>
              <a:rPr lang="en-GB" sz="1050" b="1" dirty="0" smtClean="0">
                <a:solidFill>
                  <a:schemeClr val="tx1"/>
                </a:solidFill>
              </a:rPr>
              <a:t>%)</a:t>
            </a:r>
            <a:endParaRPr lang="en-GB" sz="1050" b="1" dirty="0">
              <a:solidFill>
                <a:schemeClr val="tx1"/>
              </a:solidFill>
            </a:endParaRPr>
          </a:p>
        </p:txBody>
      </p:sp>
      <p:sp>
        <p:nvSpPr>
          <p:cNvPr id="23" name="TextBox 22"/>
          <p:cNvSpPr txBox="1"/>
          <p:nvPr/>
        </p:nvSpPr>
        <p:spPr>
          <a:xfrm>
            <a:off x="179512" y="6381328"/>
            <a:ext cx="1224136" cy="323165"/>
          </a:xfrm>
          <a:prstGeom prst="rect">
            <a:avLst/>
          </a:prstGeom>
          <a:noFill/>
        </p:spPr>
        <p:txBody>
          <a:bodyPr wrap="square" lIns="0" tIns="0" rIns="0" bIns="0" rtlCol="0">
            <a:spAutoFit/>
          </a:bodyPr>
          <a:lstStyle/>
          <a:p>
            <a:pPr algn="ctr"/>
            <a:r>
              <a:rPr lang="en-GB" sz="1050" dirty="0" smtClean="0">
                <a:solidFill>
                  <a:schemeClr val="tx1"/>
                </a:solidFill>
              </a:rPr>
              <a:t>Simple average by sub-sector</a:t>
            </a:r>
            <a:endParaRPr lang="en-GB" sz="800" dirty="0">
              <a:solidFill>
                <a:schemeClr val="tx1"/>
              </a:solidFill>
            </a:endParaRPr>
          </a:p>
        </p:txBody>
      </p:sp>
    </p:spTree>
    <p:extLst>
      <p:ext uri="{BB962C8B-B14F-4D97-AF65-F5344CB8AC3E}">
        <p14:creationId xmlns:p14="http://schemas.microsoft.com/office/powerpoint/2010/main" val="1591897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31" y="2492896"/>
            <a:ext cx="7858125"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ts val="2800"/>
              </a:lnSpc>
            </a:pPr>
            <a:r>
              <a:rPr lang="en-GB" altLang="en-US" sz="2800" dirty="0"/>
              <a:t>Decline of market share in value chains serving </a:t>
            </a:r>
            <a:r>
              <a:rPr lang="en-GB" altLang="en-US" sz="2800" u="sng" dirty="0"/>
              <a:t>EU final demand</a:t>
            </a:r>
            <a:r>
              <a:rPr lang="en-GB" altLang="en-US" sz="2800" dirty="0"/>
              <a:t>: </a:t>
            </a:r>
            <a:r>
              <a:rPr lang="en-GB" altLang="en-US" sz="2800" dirty="0" smtClean="0"/>
              <a:t>larger for textiles </a:t>
            </a:r>
            <a:r>
              <a:rPr lang="en-GB" altLang="en-US" sz="2800" dirty="0"/>
              <a:t>and most high-tech industries</a:t>
            </a:r>
          </a:p>
        </p:txBody>
      </p:sp>
      <p:sp>
        <p:nvSpPr>
          <p:cNvPr id="2" name="Rectangle 1"/>
          <p:cNvSpPr/>
          <p:nvPr/>
        </p:nvSpPr>
        <p:spPr bwMode="auto">
          <a:xfrm>
            <a:off x="1506735" y="4644008"/>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1" name="Rectangle 10"/>
          <p:cNvSpPr/>
          <p:nvPr/>
        </p:nvSpPr>
        <p:spPr bwMode="auto">
          <a:xfrm>
            <a:off x="3738983" y="4644008"/>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2" name="Rectangle 11"/>
          <p:cNvSpPr/>
          <p:nvPr/>
        </p:nvSpPr>
        <p:spPr bwMode="auto">
          <a:xfrm>
            <a:off x="5964727" y="4644008"/>
            <a:ext cx="2522964"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3" name="Rectangle 12"/>
          <p:cNvSpPr/>
          <p:nvPr/>
        </p:nvSpPr>
        <p:spPr bwMode="auto">
          <a:xfrm>
            <a:off x="1459879"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L</a:t>
            </a:r>
            <a:endParaRPr lang="en-GB" sz="2400" b="1" dirty="0">
              <a:solidFill>
                <a:schemeClr val="bg1"/>
              </a:solidFill>
            </a:endParaRPr>
          </a:p>
        </p:txBody>
      </p:sp>
      <p:sp>
        <p:nvSpPr>
          <p:cNvPr id="14" name="Rectangle 13"/>
          <p:cNvSpPr/>
          <p:nvPr/>
        </p:nvSpPr>
        <p:spPr bwMode="auto">
          <a:xfrm>
            <a:off x="3692127"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15" name="Rectangle 14"/>
          <p:cNvSpPr/>
          <p:nvPr/>
        </p:nvSpPr>
        <p:spPr bwMode="auto">
          <a:xfrm>
            <a:off x="5924375"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963" t="8582" b="83353"/>
          <a:stretch/>
        </p:blipFill>
        <p:spPr bwMode="auto">
          <a:xfrm>
            <a:off x="35496" y="2348880"/>
            <a:ext cx="9108504" cy="30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bwMode="auto">
          <a:xfrm>
            <a:off x="91727" y="4869160"/>
            <a:ext cx="1368152"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a:solidFill>
                  <a:srgbClr val="FF0000"/>
                </a:solidFill>
              </a:rPr>
              <a:t>¢ </a:t>
            </a:r>
            <a:r>
              <a:rPr lang="en-GB" sz="1600" b="1" dirty="0" smtClean="0">
                <a:solidFill>
                  <a:srgbClr val="FF0000"/>
                </a:solidFill>
              </a:rPr>
              <a:t>EU VA</a:t>
            </a:r>
          </a:p>
          <a:p>
            <a:pPr marL="3175" algn="ctr"/>
            <a:r>
              <a:rPr lang="en-GB" sz="1600" b="1" dirty="0" smtClean="0">
                <a:solidFill>
                  <a:srgbClr val="FF0000"/>
                </a:solidFill>
              </a:rPr>
              <a:t>/</a:t>
            </a:r>
          </a:p>
          <a:p>
            <a:pPr marL="3175" algn="ctr"/>
            <a:r>
              <a:rPr lang="en-GB" sz="1600" b="1" dirty="0" smtClean="0">
                <a:solidFill>
                  <a:srgbClr val="FF0000"/>
                </a:solidFill>
              </a:rPr>
              <a:t>$ EU FD</a:t>
            </a:r>
          </a:p>
          <a:p>
            <a:pPr marL="3175" algn="ctr"/>
            <a:r>
              <a:rPr lang="en-GB" sz="1600" dirty="0" smtClean="0">
                <a:solidFill>
                  <a:srgbClr val="FF0000"/>
                </a:solidFill>
              </a:rPr>
              <a:t>2004-2014</a:t>
            </a:r>
            <a:endParaRPr lang="en-GB" sz="1600" dirty="0">
              <a:solidFill>
                <a:srgbClr val="FF0000"/>
              </a:solidFill>
            </a:endParaRPr>
          </a:p>
        </p:txBody>
      </p:sp>
      <p:sp>
        <p:nvSpPr>
          <p:cNvPr id="17" name="Rectangle 16"/>
          <p:cNvSpPr/>
          <p:nvPr/>
        </p:nvSpPr>
        <p:spPr bwMode="auto">
          <a:xfrm>
            <a:off x="3664868"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18" name="Rectangle 17"/>
          <p:cNvSpPr/>
          <p:nvPr/>
        </p:nvSpPr>
        <p:spPr bwMode="auto">
          <a:xfrm>
            <a:off x="5897116"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sp>
        <p:nvSpPr>
          <p:cNvPr id="22" name="TextBox 21"/>
          <p:cNvSpPr txBox="1"/>
          <p:nvPr/>
        </p:nvSpPr>
        <p:spPr>
          <a:xfrm>
            <a:off x="1934213" y="6381328"/>
            <a:ext cx="1730655" cy="215444"/>
          </a:xfrm>
          <a:prstGeom prst="rect">
            <a:avLst/>
          </a:prstGeom>
          <a:noFill/>
        </p:spPr>
        <p:txBody>
          <a:bodyPr wrap="square" lIns="0" tIns="0" rIns="0" bIns="0" rtlCol="0">
            <a:spAutoFit/>
          </a:bodyPr>
          <a:lstStyle/>
          <a:p>
            <a:pPr algn="ctr"/>
            <a:r>
              <a:rPr lang="en-GB" sz="1400" b="1" dirty="0" smtClean="0">
                <a:solidFill>
                  <a:schemeClr val="tx1"/>
                </a:solidFill>
              </a:rPr>
              <a:t>-10pp </a:t>
            </a:r>
            <a:r>
              <a:rPr lang="en-GB" sz="1050" b="1" dirty="0" smtClean="0">
                <a:solidFill>
                  <a:schemeClr val="tx1"/>
                </a:solidFill>
              </a:rPr>
              <a:t>(</a:t>
            </a:r>
            <a:r>
              <a:rPr lang="en-GB" sz="1050" b="1" dirty="0" smtClean="0">
                <a:solidFill>
                  <a:srgbClr val="0070C0"/>
                </a:solidFill>
              </a:rPr>
              <a:t>55</a:t>
            </a:r>
            <a:r>
              <a:rPr lang="en-GB" sz="1050" b="1" dirty="0" smtClean="0">
                <a:solidFill>
                  <a:schemeClr val="tx1"/>
                </a:solidFill>
              </a:rPr>
              <a:t>/</a:t>
            </a:r>
            <a:r>
              <a:rPr lang="en-GB" sz="1050" b="1" dirty="0" smtClean="0">
                <a:solidFill>
                  <a:schemeClr val="accent1">
                    <a:lumMod val="75000"/>
                  </a:schemeClr>
                </a:solidFill>
              </a:rPr>
              <a:t>41</a:t>
            </a:r>
            <a:r>
              <a:rPr lang="en-GB" sz="1050" b="1" dirty="0" smtClean="0">
                <a:solidFill>
                  <a:schemeClr val="tx1"/>
                </a:solidFill>
              </a:rPr>
              <a:t>%)</a:t>
            </a:r>
            <a:endParaRPr lang="en-GB" sz="1050" b="1" dirty="0">
              <a:solidFill>
                <a:schemeClr val="tx1"/>
              </a:solidFill>
            </a:endParaRPr>
          </a:p>
        </p:txBody>
      </p:sp>
      <p:sp>
        <p:nvSpPr>
          <p:cNvPr id="23" name="TextBox 22"/>
          <p:cNvSpPr txBox="1"/>
          <p:nvPr/>
        </p:nvSpPr>
        <p:spPr>
          <a:xfrm>
            <a:off x="4134644" y="6381328"/>
            <a:ext cx="1730655" cy="215444"/>
          </a:xfrm>
          <a:prstGeom prst="rect">
            <a:avLst/>
          </a:prstGeom>
          <a:noFill/>
        </p:spPr>
        <p:txBody>
          <a:bodyPr wrap="square" lIns="0" tIns="0" rIns="0" bIns="0" rtlCol="0">
            <a:spAutoFit/>
          </a:bodyPr>
          <a:lstStyle/>
          <a:p>
            <a:pPr algn="ctr"/>
            <a:r>
              <a:rPr lang="en-GB" sz="1400" b="1" dirty="0" smtClean="0">
                <a:solidFill>
                  <a:schemeClr val="tx1"/>
                </a:solidFill>
              </a:rPr>
              <a:t>-7pp </a:t>
            </a:r>
            <a:r>
              <a:rPr lang="en-GB" sz="1050" b="1" dirty="0" smtClean="0">
                <a:solidFill>
                  <a:schemeClr val="tx1"/>
                </a:solidFill>
              </a:rPr>
              <a:t>(</a:t>
            </a:r>
            <a:r>
              <a:rPr lang="en-GB" sz="1050" b="1" dirty="0" smtClean="0">
                <a:solidFill>
                  <a:srgbClr val="0070C0"/>
                </a:solidFill>
              </a:rPr>
              <a:t>41</a:t>
            </a:r>
            <a:r>
              <a:rPr lang="en-GB" sz="1050" b="1" dirty="0" smtClean="0">
                <a:solidFill>
                  <a:schemeClr val="tx1"/>
                </a:solidFill>
              </a:rPr>
              <a:t>/</a:t>
            </a:r>
            <a:r>
              <a:rPr lang="en-GB" sz="1050" b="1" dirty="0" smtClean="0">
                <a:solidFill>
                  <a:schemeClr val="accent1">
                    <a:lumMod val="75000"/>
                  </a:schemeClr>
                </a:solidFill>
              </a:rPr>
              <a:t>53</a:t>
            </a:r>
            <a:r>
              <a:rPr lang="en-GB" sz="1050" b="1" dirty="0" smtClean="0">
                <a:solidFill>
                  <a:schemeClr val="tx1"/>
                </a:solidFill>
              </a:rPr>
              <a:t>%)</a:t>
            </a:r>
            <a:endParaRPr lang="en-GB" sz="1050" b="1" dirty="0">
              <a:solidFill>
                <a:schemeClr val="tx1"/>
              </a:solidFill>
            </a:endParaRPr>
          </a:p>
        </p:txBody>
      </p:sp>
      <p:sp>
        <p:nvSpPr>
          <p:cNvPr id="25" name="TextBox 24"/>
          <p:cNvSpPr txBox="1"/>
          <p:nvPr/>
        </p:nvSpPr>
        <p:spPr>
          <a:xfrm>
            <a:off x="6343724" y="6381328"/>
            <a:ext cx="1730655" cy="215444"/>
          </a:xfrm>
          <a:prstGeom prst="rect">
            <a:avLst/>
          </a:prstGeom>
          <a:noFill/>
        </p:spPr>
        <p:txBody>
          <a:bodyPr wrap="square" lIns="0" tIns="0" rIns="0" bIns="0" rtlCol="0">
            <a:spAutoFit/>
          </a:bodyPr>
          <a:lstStyle/>
          <a:p>
            <a:pPr algn="ctr"/>
            <a:r>
              <a:rPr lang="en-GB" sz="1400" b="1" dirty="0" smtClean="0">
                <a:solidFill>
                  <a:schemeClr val="tx1"/>
                </a:solidFill>
              </a:rPr>
              <a:t>-10pp </a:t>
            </a:r>
            <a:r>
              <a:rPr lang="en-GB" sz="1050" b="1" dirty="0" smtClean="0">
                <a:solidFill>
                  <a:schemeClr val="tx1"/>
                </a:solidFill>
              </a:rPr>
              <a:t>(</a:t>
            </a:r>
            <a:r>
              <a:rPr lang="en-GB" sz="1050" b="1" dirty="0" smtClean="0">
                <a:solidFill>
                  <a:srgbClr val="0070C0"/>
                </a:solidFill>
              </a:rPr>
              <a:t>50</a:t>
            </a:r>
            <a:r>
              <a:rPr lang="en-GB" sz="1050" b="1" dirty="0" smtClean="0">
                <a:solidFill>
                  <a:schemeClr val="tx1"/>
                </a:solidFill>
              </a:rPr>
              <a:t>/</a:t>
            </a:r>
            <a:r>
              <a:rPr lang="en-GB" sz="1050" b="1" dirty="0" smtClean="0">
                <a:solidFill>
                  <a:schemeClr val="accent1">
                    <a:lumMod val="75000"/>
                  </a:schemeClr>
                </a:solidFill>
              </a:rPr>
              <a:t>50</a:t>
            </a:r>
            <a:r>
              <a:rPr lang="en-GB" sz="1050" b="1" dirty="0" smtClean="0">
                <a:solidFill>
                  <a:schemeClr val="tx1"/>
                </a:solidFill>
              </a:rPr>
              <a:t>%)</a:t>
            </a:r>
            <a:endParaRPr lang="en-GB" sz="1050" b="1" dirty="0">
              <a:solidFill>
                <a:schemeClr val="tx1"/>
              </a:solidFill>
            </a:endParaRPr>
          </a:p>
        </p:txBody>
      </p:sp>
      <p:sp>
        <p:nvSpPr>
          <p:cNvPr id="26" name="TextBox 25"/>
          <p:cNvSpPr txBox="1"/>
          <p:nvPr/>
        </p:nvSpPr>
        <p:spPr>
          <a:xfrm>
            <a:off x="179512" y="6381328"/>
            <a:ext cx="1224136" cy="323165"/>
          </a:xfrm>
          <a:prstGeom prst="rect">
            <a:avLst/>
          </a:prstGeom>
          <a:noFill/>
        </p:spPr>
        <p:txBody>
          <a:bodyPr wrap="square" lIns="0" tIns="0" rIns="0" bIns="0" rtlCol="0">
            <a:spAutoFit/>
          </a:bodyPr>
          <a:lstStyle/>
          <a:p>
            <a:pPr algn="ctr"/>
            <a:r>
              <a:rPr lang="en-GB" sz="1050" dirty="0" smtClean="0">
                <a:solidFill>
                  <a:schemeClr val="tx1"/>
                </a:solidFill>
              </a:rPr>
              <a:t>Simple average by sub-sector</a:t>
            </a:r>
            <a:endParaRPr lang="en-GB" sz="800" dirty="0">
              <a:solidFill>
                <a:schemeClr val="tx1"/>
              </a:solidFill>
            </a:endParaRPr>
          </a:p>
        </p:txBody>
      </p:sp>
    </p:spTree>
    <p:extLst>
      <p:ext uri="{BB962C8B-B14F-4D97-AF65-F5344CB8AC3E}">
        <p14:creationId xmlns:p14="http://schemas.microsoft.com/office/powerpoint/2010/main" val="108992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339" y="2501031"/>
            <a:ext cx="7858125"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ts val="2800"/>
              </a:lnSpc>
            </a:pPr>
            <a:r>
              <a:rPr lang="en-GB" altLang="en-US" sz="2800" dirty="0"/>
              <a:t>Decline of market share in value </a:t>
            </a:r>
            <a:r>
              <a:rPr lang="en-GB" altLang="en-US" sz="2800" dirty="0" smtClean="0"/>
              <a:t>chains </a:t>
            </a:r>
            <a:r>
              <a:rPr lang="en-GB" altLang="en-US" sz="2800" dirty="0"/>
              <a:t>serving </a:t>
            </a:r>
            <a:r>
              <a:rPr lang="en-GB" altLang="en-US" sz="2800" u="sng" dirty="0" err="1" smtClean="0"/>
              <a:t>RoW</a:t>
            </a:r>
            <a:r>
              <a:rPr lang="en-GB" altLang="en-US" sz="2800" u="sng" dirty="0" smtClean="0"/>
              <a:t> </a:t>
            </a:r>
            <a:r>
              <a:rPr lang="en-GB" altLang="en-US" sz="2800" u="sng" dirty="0"/>
              <a:t>final demand</a:t>
            </a:r>
            <a:r>
              <a:rPr lang="en-GB" altLang="en-US" sz="2800" dirty="0"/>
              <a:t>: </a:t>
            </a:r>
            <a:r>
              <a:rPr lang="en-GB" altLang="en-US" sz="2800" dirty="0" smtClean="0"/>
              <a:t>larger among high-tech final producers</a:t>
            </a:r>
            <a:endParaRPr lang="en-GB" altLang="en-US" sz="2800" dirty="0"/>
          </a:p>
        </p:txBody>
      </p:sp>
      <p:sp>
        <p:nvSpPr>
          <p:cNvPr id="2" name="Rectangle 1"/>
          <p:cNvSpPr/>
          <p:nvPr/>
        </p:nvSpPr>
        <p:spPr bwMode="auto">
          <a:xfrm>
            <a:off x="1506735" y="4644008"/>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1" name="Rectangle 10"/>
          <p:cNvSpPr/>
          <p:nvPr/>
        </p:nvSpPr>
        <p:spPr bwMode="auto">
          <a:xfrm>
            <a:off x="3738983" y="4644008"/>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2" name="Rectangle 11"/>
          <p:cNvSpPr/>
          <p:nvPr/>
        </p:nvSpPr>
        <p:spPr bwMode="auto">
          <a:xfrm>
            <a:off x="5964727" y="4644008"/>
            <a:ext cx="2522964"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3" name="Rectangle 12"/>
          <p:cNvSpPr/>
          <p:nvPr/>
        </p:nvSpPr>
        <p:spPr bwMode="auto">
          <a:xfrm>
            <a:off x="1459879"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L</a:t>
            </a:r>
            <a:endParaRPr lang="en-GB" sz="2400" b="1" dirty="0">
              <a:solidFill>
                <a:schemeClr val="bg1"/>
              </a:solidFill>
            </a:endParaRPr>
          </a:p>
        </p:txBody>
      </p:sp>
      <p:sp>
        <p:nvSpPr>
          <p:cNvPr id="14" name="Rectangle 13"/>
          <p:cNvSpPr/>
          <p:nvPr/>
        </p:nvSpPr>
        <p:spPr bwMode="auto">
          <a:xfrm>
            <a:off x="3692127"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15" name="Rectangle 14"/>
          <p:cNvSpPr/>
          <p:nvPr/>
        </p:nvSpPr>
        <p:spPr bwMode="auto">
          <a:xfrm>
            <a:off x="5924375"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963" t="8582" b="83353"/>
          <a:stretch/>
        </p:blipFill>
        <p:spPr bwMode="auto">
          <a:xfrm>
            <a:off x="35496" y="2276872"/>
            <a:ext cx="9108504" cy="30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bwMode="auto">
          <a:xfrm>
            <a:off x="91727" y="4869160"/>
            <a:ext cx="1368152"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a:solidFill>
                  <a:srgbClr val="FF0000"/>
                </a:solidFill>
              </a:rPr>
              <a:t>¢ </a:t>
            </a:r>
            <a:r>
              <a:rPr lang="en-GB" sz="1600" b="1" dirty="0" smtClean="0">
                <a:solidFill>
                  <a:srgbClr val="FF0000"/>
                </a:solidFill>
              </a:rPr>
              <a:t>EU VA</a:t>
            </a:r>
          </a:p>
          <a:p>
            <a:pPr marL="3175" algn="ctr"/>
            <a:r>
              <a:rPr lang="en-GB" sz="1600" b="1" dirty="0" smtClean="0">
                <a:solidFill>
                  <a:srgbClr val="FF0000"/>
                </a:solidFill>
              </a:rPr>
              <a:t>/</a:t>
            </a:r>
          </a:p>
          <a:p>
            <a:pPr marL="3175" algn="ctr"/>
            <a:r>
              <a:rPr lang="en-GB" sz="1600" b="1" dirty="0" smtClean="0">
                <a:solidFill>
                  <a:srgbClr val="FF0000"/>
                </a:solidFill>
              </a:rPr>
              <a:t>$ </a:t>
            </a:r>
            <a:r>
              <a:rPr lang="en-GB" sz="1600" b="1" dirty="0" err="1" smtClean="0">
                <a:solidFill>
                  <a:srgbClr val="FF0000"/>
                </a:solidFill>
              </a:rPr>
              <a:t>RoW</a:t>
            </a:r>
            <a:r>
              <a:rPr lang="en-GB" sz="1600" b="1" dirty="0" smtClean="0">
                <a:solidFill>
                  <a:srgbClr val="FF0000"/>
                </a:solidFill>
              </a:rPr>
              <a:t> FD</a:t>
            </a:r>
          </a:p>
          <a:p>
            <a:pPr marL="3175" algn="ctr"/>
            <a:r>
              <a:rPr lang="en-GB" sz="1600" dirty="0" smtClean="0">
                <a:solidFill>
                  <a:srgbClr val="FF0000"/>
                </a:solidFill>
              </a:rPr>
              <a:t>2004-2014</a:t>
            </a:r>
            <a:endParaRPr lang="en-GB" sz="1600" dirty="0">
              <a:solidFill>
                <a:srgbClr val="FF0000"/>
              </a:solidFill>
            </a:endParaRPr>
          </a:p>
        </p:txBody>
      </p:sp>
      <p:sp>
        <p:nvSpPr>
          <p:cNvPr id="17" name="Rectangle 16"/>
          <p:cNvSpPr/>
          <p:nvPr/>
        </p:nvSpPr>
        <p:spPr bwMode="auto">
          <a:xfrm>
            <a:off x="3692127"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18" name="Rectangle 17"/>
          <p:cNvSpPr/>
          <p:nvPr/>
        </p:nvSpPr>
        <p:spPr bwMode="auto">
          <a:xfrm>
            <a:off x="5924375"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sp>
        <p:nvSpPr>
          <p:cNvPr id="19" name="Rectangle 18"/>
          <p:cNvSpPr/>
          <p:nvPr/>
        </p:nvSpPr>
        <p:spPr bwMode="auto">
          <a:xfrm>
            <a:off x="3664868"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20" name="Rectangle 19"/>
          <p:cNvSpPr/>
          <p:nvPr/>
        </p:nvSpPr>
        <p:spPr bwMode="auto">
          <a:xfrm>
            <a:off x="5897116" y="63813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sp>
        <p:nvSpPr>
          <p:cNvPr id="28" name="TextBox 27"/>
          <p:cNvSpPr txBox="1"/>
          <p:nvPr/>
        </p:nvSpPr>
        <p:spPr>
          <a:xfrm>
            <a:off x="179512" y="6381328"/>
            <a:ext cx="1224136" cy="323165"/>
          </a:xfrm>
          <a:prstGeom prst="rect">
            <a:avLst/>
          </a:prstGeom>
          <a:noFill/>
        </p:spPr>
        <p:txBody>
          <a:bodyPr wrap="square" lIns="0" tIns="0" rIns="0" bIns="0" rtlCol="0">
            <a:spAutoFit/>
          </a:bodyPr>
          <a:lstStyle/>
          <a:p>
            <a:pPr algn="ctr"/>
            <a:r>
              <a:rPr lang="en-GB" sz="1050" dirty="0" smtClean="0">
                <a:solidFill>
                  <a:schemeClr val="tx1"/>
                </a:solidFill>
              </a:rPr>
              <a:t>Simple average by sub-sector</a:t>
            </a:r>
            <a:endParaRPr lang="en-GB" sz="800" dirty="0">
              <a:solidFill>
                <a:schemeClr val="tx1"/>
              </a:solidFill>
            </a:endParaRPr>
          </a:p>
        </p:txBody>
      </p:sp>
      <p:sp>
        <p:nvSpPr>
          <p:cNvPr id="29" name="TextBox 28"/>
          <p:cNvSpPr txBox="1"/>
          <p:nvPr/>
        </p:nvSpPr>
        <p:spPr>
          <a:xfrm>
            <a:off x="1979712" y="6381328"/>
            <a:ext cx="1730655" cy="215444"/>
          </a:xfrm>
          <a:prstGeom prst="rect">
            <a:avLst/>
          </a:prstGeom>
          <a:noFill/>
        </p:spPr>
        <p:txBody>
          <a:bodyPr wrap="square" lIns="0" tIns="0" rIns="0" bIns="0" rtlCol="0">
            <a:spAutoFit/>
          </a:bodyPr>
          <a:lstStyle/>
          <a:p>
            <a:r>
              <a:rPr lang="en-GB" sz="1400" b="1" dirty="0" smtClean="0">
                <a:solidFill>
                  <a:schemeClr val="tx1"/>
                </a:solidFill>
              </a:rPr>
              <a:t>-1.7pp </a:t>
            </a:r>
            <a:r>
              <a:rPr lang="en-GB" sz="1050" b="1" dirty="0">
                <a:solidFill>
                  <a:schemeClr val="tx1"/>
                </a:solidFill>
              </a:rPr>
              <a:t>(</a:t>
            </a:r>
            <a:r>
              <a:rPr lang="en-GB" sz="1050" b="1" dirty="0"/>
              <a:t>-</a:t>
            </a:r>
            <a:r>
              <a:rPr lang="en-GB" sz="1050" b="1" dirty="0" smtClean="0"/>
              <a:t>0.6pp</a:t>
            </a:r>
            <a:r>
              <a:rPr lang="en-GB" sz="1050" b="1" dirty="0" smtClean="0">
                <a:solidFill>
                  <a:schemeClr val="tx1"/>
                </a:solidFill>
              </a:rPr>
              <a:t>)</a:t>
            </a:r>
            <a:endParaRPr lang="en-GB" sz="1050" b="1" dirty="0">
              <a:solidFill>
                <a:schemeClr val="tx1"/>
              </a:solidFill>
            </a:endParaRPr>
          </a:p>
        </p:txBody>
      </p:sp>
      <p:sp>
        <p:nvSpPr>
          <p:cNvPr id="30" name="TextBox 29"/>
          <p:cNvSpPr txBox="1"/>
          <p:nvPr/>
        </p:nvSpPr>
        <p:spPr>
          <a:xfrm>
            <a:off x="4211960" y="6381328"/>
            <a:ext cx="1730655" cy="377026"/>
          </a:xfrm>
          <a:prstGeom prst="rect">
            <a:avLst/>
          </a:prstGeom>
          <a:noFill/>
        </p:spPr>
        <p:txBody>
          <a:bodyPr wrap="square" lIns="0" tIns="0" rIns="0" bIns="0" rtlCol="0">
            <a:spAutoFit/>
          </a:bodyPr>
          <a:lstStyle/>
          <a:p>
            <a:r>
              <a:rPr lang="en-GB" sz="1400" b="1" dirty="0" smtClean="0">
                <a:solidFill>
                  <a:schemeClr val="tx1"/>
                </a:solidFill>
              </a:rPr>
              <a:t>-1.2pp</a:t>
            </a:r>
            <a:r>
              <a:rPr lang="en-GB" sz="1050" b="1" dirty="0">
                <a:solidFill>
                  <a:schemeClr val="tx1"/>
                </a:solidFill>
              </a:rPr>
              <a:t> </a:t>
            </a:r>
            <a:r>
              <a:rPr lang="en-GB" sz="1050" b="1" dirty="0" smtClean="0">
                <a:solidFill>
                  <a:schemeClr val="tx1"/>
                </a:solidFill>
              </a:rPr>
              <a:t>(</a:t>
            </a:r>
            <a:r>
              <a:rPr lang="en-GB" sz="1050" b="1" dirty="0" smtClean="0"/>
              <a:t>-0.2pp</a:t>
            </a:r>
            <a:r>
              <a:rPr lang="en-GB" sz="1050" b="1" dirty="0">
                <a:solidFill>
                  <a:schemeClr val="tx1"/>
                </a:solidFill>
              </a:rPr>
              <a:t>)</a:t>
            </a:r>
          </a:p>
          <a:p>
            <a:endParaRPr lang="en-GB" sz="1050" b="1" dirty="0">
              <a:solidFill>
                <a:schemeClr val="tx1"/>
              </a:solidFill>
            </a:endParaRPr>
          </a:p>
        </p:txBody>
      </p:sp>
      <p:sp>
        <p:nvSpPr>
          <p:cNvPr id="31" name="TextBox 30"/>
          <p:cNvSpPr txBox="1"/>
          <p:nvPr/>
        </p:nvSpPr>
        <p:spPr>
          <a:xfrm>
            <a:off x="6444208" y="6381328"/>
            <a:ext cx="1730655" cy="215444"/>
          </a:xfrm>
          <a:prstGeom prst="rect">
            <a:avLst/>
          </a:prstGeom>
          <a:noFill/>
        </p:spPr>
        <p:txBody>
          <a:bodyPr wrap="square" lIns="0" tIns="0" rIns="0" bIns="0" rtlCol="0">
            <a:spAutoFit/>
          </a:bodyPr>
          <a:lstStyle/>
          <a:p>
            <a:r>
              <a:rPr lang="en-GB" sz="1400" b="1" dirty="0" smtClean="0">
                <a:solidFill>
                  <a:schemeClr val="tx1"/>
                </a:solidFill>
              </a:rPr>
              <a:t>-3.4pp </a:t>
            </a:r>
            <a:r>
              <a:rPr lang="en-GB" sz="1050" b="1" dirty="0" smtClean="0">
                <a:solidFill>
                  <a:schemeClr val="tx1"/>
                </a:solidFill>
              </a:rPr>
              <a:t>(</a:t>
            </a:r>
            <a:r>
              <a:rPr lang="en-GB" sz="1050" b="1" dirty="0" smtClean="0"/>
              <a:t>-1.9pp</a:t>
            </a:r>
            <a:r>
              <a:rPr lang="en-GB" sz="1050" b="1" dirty="0" smtClean="0">
                <a:solidFill>
                  <a:schemeClr val="tx1"/>
                </a:solidFill>
              </a:rPr>
              <a:t>)</a:t>
            </a:r>
            <a:endParaRPr lang="en-GB" sz="1050" b="1" dirty="0">
              <a:solidFill>
                <a:schemeClr val="tx1"/>
              </a:solidFill>
            </a:endParaRPr>
          </a:p>
        </p:txBody>
      </p:sp>
    </p:spTree>
    <p:extLst>
      <p:ext uri="{BB962C8B-B14F-4D97-AF65-F5344CB8AC3E}">
        <p14:creationId xmlns:p14="http://schemas.microsoft.com/office/powerpoint/2010/main" val="1050453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1520" y="1556792"/>
            <a:ext cx="8640960" cy="4896544"/>
          </a:xfrm>
        </p:spPr>
        <p:txBody>
          <a:bodyPr lIns="0" tIns="0" rIns="0" bIns="0" anchor="ctr"/>
          <a:lstStyle/>
          <a:p>
            <a:pPr marL="358775" algn="ctr">
              <a:lnSpc>
                <a:spcPts val="4400"/>
              </a:lnSpc>
              <a:spcBef>
                <a:spcPct val="0"/>
              </a:spcBef>
            </a:pPr>
            <a:r>
              <a:rPr lang="en-GB" sz="4000" dirty="0">
                <a:solidFill>
                  <a:srgbClr val="00B0F0"/>
                </a:solidFill>
                <a:latin typeface="+mj-lt"/>
                <a:ea typeface="+mj-ea"/>
                <a:cs typeface="+mj-cs"/>
              </a:rPr>
              <a:t>"The EU participation in production chains decreased across all manufacturing industries, being demand-driven for low tech and with competitiveness playing a more significant role in medium-high tech activities" </a:t>
            </a:r>
          </a:p>
        </p:txBody>
      </p:sp>
    </p:spTree>
    <p:extLst>
      <p:ext uri="{BB962C8B-B14F-4D97-AF65-F5344CB8AC3E}">
        <p14:creationId xmlns:p14="http://schemas.microsoft.com/office/powerpoint/2010/main" val="3614906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6064" y="2133216"/>
            <a:ext cx="7772400" cy="2663936"/>
          </a:xfrm>
        </p:spPr>
        <p:txBody>
          <a:bodyPr anchor="t"/>
          <a:lstStyle/>
          <a:p>
            <a:pPr marL="358775">
              <a:spcBef>
                <a:spcPct val="0"/>
              </a:spcBef>
            </a:pPr>
            <a:r>
              <a:rPr lang="en-GB" sz="4000" b="1" cap="all" dirty="0" smtClean="0"/>
              <a:t>The </a:t>
            </a:r>
            <a:r>
              <a:rPr lang="en-GB" sz="4000" b="1" cap="all" dirty="0" err="1" smtClean="0"/>
              <a:t>eu</a:t>
            </a:r>
            <a:r>
              <a:rPr lang="en-GB" sz="4000" b="1" cap="all" dirty="0" smtClean="0"/>
              <a:t> </a:t>
            </a:r>
            <a:r>
              <a:rPr lang="en-GB" sz="4000" b="1" cap="all" dirty="0"/>
              <a:t>production network: specialization overview</a:t>
            </a:r>
          </a:p>
        </p:txBody>
      </p:sp>
      <p:sp>
        <p:nvSpPr>
          <p:cNvPr id="4" name="Rectangle 3"/>
          <p:cNvSpPr/>
          <p:nvPr/>
        </p:nvSpPr>
        <p:spPr bwMode="auto">
          <a:xfrm>
            <a:off x="360000" y="2133216"/>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1</a:t>
            </a:r>
          </a:p>
        </p:txBody>
      </p:sp>
      <p:sp>
        <p:nvSpPr>
          <p:cNvPr id="5" name="Rectangle 4"/>
          <p:cNvSpPr/>
          <p:nvPr/>
        </p:nvSpPr>
        <p:spPr bwMode="auto">
          <a:xfrm>
            <a:off x="360000" y="2781288"/>
            <a:ext cx="504056" cy="648072"/>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2</a:t>
            </a:r>
          </a:p>
        </p:txBody>
      </p:sp>
      <p:sp>
        <p:nvSpPr>
          <p:cNvPr id="6" name="Rectangle 5"/>
          <p:cNvSpPr/>
          <p:nvPr/>
        </p:nvSpPr>
        <p:spPr bwMode="auto">
          <a:xfrm>
            <a:off x="360000" y="3429360"/>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smtClean="0">
                <a:solidFill>
                  <a:schemeClr val="bg1"/>
                </a:solidFill>
              </a:rPr>
              <a:t>3</a:t>
            </a:r>
            <a:endParaRPr lang="en-GB" sz="2000" b="1" dirty="0">
              <a:solidFill>
                <a:schemeClr val="bg1"/>
              </a:solidFill>
            </a:endParaRPr>
          </a:p>
        </p:txBody>
      </p:sp>
    </p:spTree>
    <p:extLst>
      <p:ext uri="{BB962C8B-B14F-4D97-AF65-F5344CB8AC3E}">
        <p14:creationId xmlns:p14="http://schemas.microsoft.com/office/powerpoint/2010/main" val="4082163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0" y="1412776"/>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defPPr>
              <a:defRPr lang="en-GB"/>
            </a:defPPr>
            <a:lvl1pPr marL="0" algn="ctr" eaLnBrk="1" hangingPunct="1">
              <a:defRPr sz="2800" b="1">
                <a:latin typeface="+mj-lt"/>
                <a:ea typeface="+mj-ea"/>
                <a:cs typeface="+mj-cs"/>
              </a:defRPr>
            </a:lvl1pPr>
            <a:lvl2pPr marL="358775" eaLnBrk="1" hangingPunct="1">
              <a:defRPr sz="3000" b="1"/>
            </a:lvl2pPr>
            <a:lvl3pPr marL="358775" eaLnBrk="1" hangingPunct="1">
              <a:defRPr sz="3000" b="1"/>
            </a:lvl3pPr>
            <a:lvl4pPr marL="358775" eaLnBrk="1" hangingPunct="1">
              <a:defRPr sz="3000" b="1"/>
            </a:lvl4pPr>
            <a:lvl5pPr marL="358775" eaLnBrk="1" hangingPunct="1">
              <a:defRPr sz="3000" b="1"/>
            </a:lvl5pPr>
            <a:lvl6pPr marL="815975" fontAlgn="base">
              <a:spcBef>
                <a:spcPct val="0"/>
              </a:spcBef>
              <a:spcAft>
                <a:spcPct val="0"/>
              </a:spcAft>
              <a:defRPr sz="3000" b="1"/>
            </a:lvl6pPr>
            <a:lvl7pPr marL="1273175" fontAlgn="base">
              <a:spcBef>
                <a:spcPct val="0"/>
              </a:spcBef>
              <a:spcAft>
                <a:spcPct val="0"/>
              </a:spcAft>
              <a:defRPr sz="3000" b="1"/>
            </a:lvl7pPr>
            <a:lvl8pPr marL="1730375" fontAlgn="base">
              <a:spcBef>
                <a:spcPct val="0"/>
              </a:spcBef>
              <a:spcAft>
                <a:spcPct val="0"/>
              </a:spcAft>
              <a:defRPr sz="3000" b="1"/>
            </a:lvl8pPr>
            <a:lvl9pPr marL="2187575" fontAlgn="base">
              <a:spcBef>
                <a:spcPct val="0"/>
              </a:spcBef>
              <a:spcAft>
                <a:spcPct val="0"/>
              </a:spcAft>
              <a:defRPr sz="3000" b="1"/>
            </a:lvl9pPr>
          </a:lstStyle>
          <a:p>
            <a:r>
              <a:rPr lang="en-GB" altLang="en-US" dirty="0" smtClean="0"/>
              <a:t>Non-EU value added on the rise</a:t>
            </a:r>
          </a:p>
          <a:p>
            <a:r>
              <a:rPr lang="en-GB" altLang="en-US" sz="2000" b="0" dirty="0" smtClean="0"/>
              <a:t>Share of value added linked to EU manufacturing production chains</a:t>
            </a:r>
            <a:r>
              <a:rPr lang="en-GB" altLang="en-US" dirty="0" smtClean="0"/>
              <a:t> </a:t>
            </a:r>
            <a:endParaRPr lang="en-GB" altLang="en-US"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367" t="2919" r="20763" b="88560"/>
          <a:stretch/>
        </p:blipFill>
        <p:spPr bwMode="auto">
          <a:xfrm>
            <a:off x="2356072" y="2222004"/>
            <a:ext cx="4448176"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p:nvPr/>
        </p:nvSpPr>
        <p:spPr bwMode="auto">
          <a:xfrm>
            <a:off x="251520" y="2204864"/>
            <a:ext cx="1584176" cy="432048"/>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a:t>
            </a: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496269"/>
            <a:ext cx="78581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845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chor="ctr"/>
          <a:lstStyle/>
          <a:p>
            <a:pPr marL="358775">
              <a:spcBef>
                <a:spcPct val="0"/>
              </a:spcBef>
            </a:pPr>
            <a:r>
              <a:rPr lang="en-GB" sz="4000" b="1" cap="all" dirty="0" smtClean="0">
                <a:latin typeface="+mj-lt"/>
                <a:ea typeface="+mj-ea"/>
                <a:cs typeface="+mj-cs"/>
              </a:rPr>
              <a:t>Motivation</a:t>
            </a:r>
            <a:endParaRPr lang="en-GB" sz="3200" cap="all" dirty="0">
              <a:latin typeface="+mj-lt"/>
              <a:ea typeface="+mj-ea"/>
              <a:cs typeface="+mj-cs"/>
            </a:endParaRPr>
          </a:p>
        </p:txBody>
      </p:sp>
    </p:spTree>
    <p:extLst>
      <p:ext uri="{BB962C8B-B14F-4D97-AF65-F5344CB8AC3E}">
        <p14:creationId xmlns:p14="http://schemas.microsoft.com/office/powerpoint/2010/main" val="1036942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074" y="2564904"/>
            <a:ext cx="445223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0" y="1412776"/>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Service-oriented indirect EU value added, </a:t>
            </a:r>
            <a:r>
              <a:rPr lang="en-GB" altLang="en-US" sz="2800" dirty="0" err="1" smtClean="0"/>
              <a:t>RoW</a:t>
            </a:r>
            <a:r>
              <a:rPr lang="en-GB" altLang="en-US" sz="2800" dirty="0" smtClean="0"/>
              <a:t> specialized in primary inputs</a:t>
            </a:r>
            <a:endParaRPr lang="en-GB" altLang="en-US" sz="2800" b="0" dirty="0"/>
          </a:p>
        </p:txBody>
      </p:sp>
      <p:sp>
        <p:nvSpPr>
          <p:cNvPr id="24" name="Rectangle 23"/>
          <p:cNvSpPr/>
          <p:nvPr/>
        </p:nvSpPr>
        <p:spPr bwMode="auto">
          <a:xfrm>
            <a:off x="3561258" y="3356992"/>
            <a:ext cx="722710" cy="432048"/>
          </a:xfrm>
          <a:prstGeom prst="rect">
            <a:avLst/>
          </a:prstGeom>
          <a:solidFill>
            <a:srgbClr val="00B0F0"/>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800" b="1" dirty="0" smtClean="0">
                <a:solidFill>
                  <a:schemeClr val="bg1"/>
                </a:solidFill>
                <a:effectLst>
                  <a:outerShdw blurRad="50800" dist="38100" dir="2700000" algn="tl" rotWithShape="0">
                    <a:prstClr val="black">
                      <a:alpha val="40000"/>
                    </a:prstClr>
                  </a:outerShdw>
                </a:effectLst>
              </a:rPr>
              <a:t>26¢</a:t>
            </a:r>
            <a:endParaRPr lang="en-GB" sz="1800" b="1" dirty="0">
              <a:solidFill>
                <a:schemeClr val="bg1"/>
              </a:solidFill>
              <a:effectLst>
                <a:outerShdw blurRad="50800" dist="38100" dir="2700000" algn="tl" rotWithShape="0">
                  <a:prstClr val="black">
                    <a:alpha val="40000"/>
                  </a:prstClr>
                </a:outerShdw>
              </a:effectLst>
            </a:endParaRPr>
          </a:p>
        </p:txBody>
      </p:sp>
      <p:sp>
        <p:nvSpPr>
          <p:cNvPr id="25" name="Rectangle 24"/>
          <p:cNvSpPr/>
          <p:nvPr/>
        </p:nvSpPr>
        <p:spPr bwMode="auto">
          <a:xfrm>
            <a:off x="6081538" y="3356992"/>
            <a:ext cx="722710" cy="432048"/>
          </a:xfrm>
          <a:prstGeom prst="rect">
            <a:avLst/>
          </a:prstGeom>
          <a:solidFill>
            <a:srgbClr val="00B0F0"/>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800" b="1" dirty="0" smtClean="0">
                <a:solidFill>
                  <a:schemeClr val="bg1"/>
                </a:solidFill>
                <a:effectLst>
                  <a:outerShdw blurRad="50800" dist="38100" dir="2700000" algn="tl" rotWithShape="0">
                    <a:prstClr val="black">
                      <a:alpha val="40000"/>
                    </a:prstClr>
                  </a:outerShdw>
                </a:effectLst>
              </a:rPr>
              <a:t>23¢</a:t>
            </a:r>
            <a:endParaRPr lang="en-GB" sz="1800" b="1" dirty="0">
              <a:solidFill>
                <a:schemeClr val="bg1"/>
              </a:solidFill>
              <a:effectLst>
                <a:outerShdw blurRad="50800" dist="38100" dir="2700000" algn="tl" rotWithShape="0">
                  <a:prstClr val="black">
                    <a:alpha val="40000"/>
                  </a:prstClr>
                </a:outerShdw>
              </a:effectLst>
            </a:endParaRPr>
          </a:p>
        </p:txBody>
      </p:sp>
      <p:sp>
        <p:nvSpPr>
          <p:cNvPr id="26" name="Rectangle 25"/>
          <p:cNvSpPr/>
          <p:nvPr/>
        </p:nvSpPr>
        <p:spPr bwMode="auto">
          <a:xfrm>
            <a:off x="3564706" y="5445224"/>
            <a:ext cx="722710" cy="432048"/>
          </a:xfrm>
          <a:prstGeom prst="rect">
            <a:avLst/>
          </a:prstGeom>
          <a:solidFill>
            <a:srgbClr val="FFC000"/>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800" b="1" dirty="0" smtClean="0">
                <a:solidFill>
                  <a:schemeClr val="bg1"/>
                </a:solidFill>
                <a:effectLst>
                  <a:outerShdw blurRad="50800" dist="38100" dir="2700000" algn="tl" rotWithShape="0">
                    <a:prstClr val="black">
                      <a:alpha val="40000"/>
                    </a:prstClr>
                  </a:outerShdw>
                </a:effectLst>
              </a:rPr>
              <a:t>12¢</a:t>
            </a:r>
            <a:endParaRPr lang="en-GB" sz="1800" b="1" dirty="0">
              <a:solidFill>
                <a:schemeClr val="bg1"/>
              </a:solidFill>
              <a:effectLst>
                <a:outerShdw blurRad="50800" dist="38100" dir="2700000" algn="tl" rotWithShape="0">
                  <a:prstClr val="black">
                    <a:alpha val="40000"/>
                  </a:prstClr>
                </a:outerShdw>
              </a:effectLst>
            </a:endParaRPr>
          </a:p>
        </p:txBody>
      </p:sp>
      <p:sp>
        <p:nvSpPr>
          <p:cNvPr id="27" name="Rectangle 26"/>
          <p:cNvSpPr/>
          <p:nvPr/>
        </p:nvSpPr>
        <p:spPr bwMode="auto">
          <a:xfrm>
            <a:off x="6081538" y="5445224"/>
            <a:ext cx="722710" cy="432048"/>
          </a:xfrm>
          <a:prstGeom prst="rect">
            <a:avLst/>
          </a:prstGeom>
          <a:solidFill>
            <a:srgbClr val="FFC000"/>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800" b="1" dirty="0">
                <a:solidFill>
                  <a:schemeClr val="bg1"/>
                </a:solidFill>
                <a:effectLst>
                  <a:outerShdw blurRad="50800" dist="38100" dir="2700000" algn="tl" rotWithShape="0">
                    <a:prstClr val="black">
                      <a:alpha val="40000"/>
                    </a:prstClr>
                  </a:outerShdw>
                </a:effectLst>
              </a:rPr>
              <a:t>4</a:t>
            </a:r>
            <a:r>
              <a:rPr lang="en-GB" sz="1800" b="1" dirty="0" smtClean="0">
                <a:solidFill>
                  <a:schemeClr val="bg1"/>
                </a:solidFill>
                <a:effectLst>
                  <a:outerShdw blurRad="50800" dist="38100" dir="2700000" algn="tl" rotWithShape="0">
                    <a:prstClr val="black">
                      <a:alpha val="40000"/>
                    </a:prstClr>
                  </a:outerShdw>
                </a:effectLst>
              </a:rPr>
              <a:t>¢</a:t>
            </a:r>
            <a:endParaRPr lang="en-GB" sz="1800" b="1" dirty="0">
              <a:solidFill>
                <a:schemeClr val="bg1"/>
              </a:solidFill>
              <a:effectLst>
                <a:outerShdw blurRad="50800" dist="38100" dir="2700000" algn="tl" rotWithShape="0">
                  <a:prstClr val="black">
                    <a:alpha val="40000"/>
                  </a:prstClr>
                </a:outerShdw>
              </a:effectLst>
            </a:endParaRPr>
          </a:p>
        </p:txBody>
      </p:sp>
      <p:grpSp>
        <p:nvGrpSpPr>
          <p:cNvPr id="2" name="Group 1"/>
          <p:cNvGrpSpPr/>
          <p:nvPr/>
        </p:nvGrpSpPr>
        <p:grpSpPr>
          <a:xfrm>
            <a:off x="251520" y="4373884"/>
            <a:ext cx="1763688" cy="737511"/>
            <a:chOff x="0" y="2508861"/>
            <a:chExt cx="2195736" cy="992147"/>
          </a:xfrm>
        </p:grpSpPr>
        <p:pic>
          <p:nvPicPr>
            <p:cNvPr id="28" name="Picture 2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362" t="18636" r="14437" b="66319"/>
            <a:stretch/>
          </p:blipFill>
          <p:spPr bwMode="auto">
            <a:xfrm>
              <a:off x="45062" y="3210323"/>
              <a:ext cx="1304230"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778" t="18636" r="38513" b="66319"/>
            <a:stretch/>
          </p:blipFill>
          <p:spPr bwMode="auto">
            <a:xfrm>
              <a:off x="19794" y="2854262"/>
              <a:ext cx="2175942"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36" r="76774" b="66319"/>
            <a:stretch/>
          </p:blipFill>
          <p:spPr bwMode="auto">
            <a:xfrm>
              <a:off x="0" y="2508861"/>
              <a:ext cx="1305594"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1"/>
          <p:cNvSpPr/>
          <p:nvPr/>
        </p:nvSpPr>
        <p:spPr bwMode="auto">
          <a:xfrm>
            <a:off x="2542957" y="2357660"/>
            <a:ext cx="2608555" cy="28803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Upstream inputs</a:t>
            </a:r>
            <a:endParaRPr lang="en-GB" sz="1600" dirty="0">
              <a:solidFill>
                <a:srgbClr val="FF0000"/>
              </a:solidFill>
            </a:endParaRPr>
          </a:p>
        </p:txBody>
      </p:sp>
      <p:sp>
        <p:nvSpPr>
          <p:cNvPr id="13" name="Rectangle 12"/>
          <p:cNvSpPr/>
          <p:nvPr/>
        </p:nvSpPr>
        <p:spPr bwMode="auto">
          <a:xfrm>
            <a:off x="5419829" y="2348880"/>
            <a:ext cx="2608555" cy="28803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Downstream inputs</a:t>
            </a:r>
            <a:endParaRPr lang="en-GB" sz="1600" dirty="0">
              <a:solidFill>
                <a:srgbClr val="FF0000"/>
              </a:solidFill>
            </a:endParaRPr>
          </a:p>
        </p:txBody>
      </p:sp>
      <p:sp>
        <p:nvSpPr>
          <p:cNvPr id="14" name="Rectangle 13"/>
          <p:cNvSpPr/>
          <p:nvPr/>
        </p:nvSpPr>
        <p:spPr bwMode="auto">
          <a:xfrm>
            <a:off x="966081" y="3622070"/>
            <a:ext cx="1691680" cy="28803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Indirect value added in EU</a:t>
            </a:r>
            <a:endParaRPr lang="en-GB" sz="1600" dirty="0">
              <a:solidFill>
                <a:srgbClr val="FF0000"/>
              </a:solidFill>
            </a:endParaRPr>
          </a:p>
        </p:txBody>
      </p:sp>
      <p:sp>
        <p:nvSpPr>
          <p:cNvPr id="15" name="Rectangle 14"/>
          <p:cNvSpPr/>
          <p:nvPr/>
        </p:nvSpPr>
        <p:spPr bwMode="auto">
          <a:xfrm>
            <a:off x="966081" y="5598020"/>
            <a:ext cx="1691680" cy="28803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Indirect value added in </a:t>
            </a:r>
            <a:r>
              <a:rPr lang="en-GB" sz="1600" b="1" dirty="0" err="1" smtClean="0">
                <a:solidFill>
                  <a:srgbClr val="FF0000"/>
                </a:solidFill>
              </a:rPr>
              <a:t>RoW</a:t>
            </a:r>
            <a:endParaRPr lang="en-GB" sz="1600" dirty="0">
              <a:solidFill>
                <a:srgbClr val="FF0000"/>
              </a:solidFill>
            </a:endParaRPr>
          </a:p>
        </p:txBody>
      </p:sp>
      <p:sp>
        <p:nvSpPr>
          <p:cNvPr id="18" name="Rectangle 17"/>
          <p:cNvSpPr/>
          <p:nvPr/>
        </p:nvSpPr>
        <p:spPr bwMode="auto">
          <a:xfrm>
            <a:off x="1420993" y="2700140"/>
            <a:ext cx="829407" cy="570691"/>
          </a:xfrm>
          <a:prstGeom prst="rect">
            <a:avLst/>
          </a:prstGeom>
          <a:solidFill>
            <a:schemeClr val="bg1">
              <a:lumMod val="50000"/>
            </a:schemeClr>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800" b="1" dirty="0" smtClean="0">
                <a:solidFill>
                  <a:schemeClr val="bg1"/>
                </a:solidFill>
                <a:effectLst>
                  <a:outerShdw blurRad="50800" dist="38100" dir="2700000" algn="tl" rotWithShape="0">
                    <a:prstClr val="black">
                      <a:alpha val="40000"/>
                    </a:prstClr>
                  </a:outerShdw>
                </a:effectLst>
              </a:rPr>
              <a:t>¢/$ EU Y</a:t>
            </a:r>
            <a:endParaRPr lang="en-GB" sz="1800" b="1" dirty="0">
              <a:solidFill>
                <a:schemeClr val="bg1"/>
              </a:solidFill>
              <a:effectLst>
                <a:outerShdw blurRad="50800" dist="38100" dir="2700000" algn="tl" rotWithShape="0">
                  <a:prstClr val="black">
                    <a:alpha val="40000"/>
                  </a:prstClr>
                </a:outerShdw>
              </a:effectLst>
            </a:endParaRPr>
          </a:p>
        </p:txBody>
      </p:sp>
      <p:sp>
        <p:nvSpPr>
          <p:cNvPr id="17" name="Rectangle 7"/>
          <p:cNvSpPr/>
          <p:nvPr/>
        </p:nvSpPr>
        <p:spPr bwMode="auto">
          <a:xfrm>
            <a:off x="1043608" y="2348880"/>
            <a:ext cx="1584176" cy="432048"/>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2014</a:t>
            </a:r>
          </a:p>
        </p:txBody>
      </p:sp>
    </p:spTree>
    <p:extLst>
      <p:ext uri="{BB962C8B-B14F-4D97-AF65-F5344CB8AC3E}">
        <p14:creationId xmlns:p14="http://schemas.microsoft.com/office/powerpoint/2010/main" val="2937380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204864"/>
            <a:ext cx="7858125" cy="384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defPPr>
              <a:defRPr lang="en-GB"/>
            </a:defPPr>
            <a:lvl1pPr marL="0" algn="ctr" eaLnBrk="1" hangingPunct="1">
              <a:defRPr sz="2800" b="1">
                <a:latin typeface="+mj-lt"/>
                <a:ea typeface="+mj-ea"/>
                <a:cs typeface="+mj-cs"/>
              </a:defRPr>
            </a:lvl1pPr>
            <a:lvl2pPr marL="358775" eaLnBrk="1" hangingPunct="1">
              <a:defRPr sz="3000" b="1"/>
            </a:lvl2pPr>
            <a:lvl3pPr marL="358775" eaLnBrk="1" hangingPunct="1">
              <a:defRPr sz="3000" b="1"/>
            </a:lvl3pPr>
            <a:lvl4pPr marL="358775" eaLnBrk="1" hangingPunct="1">
              <a:defRPr sz="3000" b="1"/>
            </a:lvl4pPr>
            <a:lvl5pPr marL="358775" eaLnBrk="1" hangingPunct="1">
              <a:defRPr sz="3000" b="1"/>
            </a:lvl5pPr>
            <a:lvl6pPr marL="815975" fontAlgn="base">
              <a:spcBef>
                <a:spcPct val="0"/>
              </a:spcBef>
              <a:spcAft>
                <a:spcPct val="0"/>
              </a:spcAft>
              <a:defRPr sz="3000" b="1"/>
            </a:lvl6pPr>
            <a:lvl7pPr marL="1273175" fontAlgn="base">
              <a:spcBef>
                <a:spcPct val="0"/>
              </a:spcBef>
              <a:spcAft>
                <a:spcPct val="0"/>
              </a:spcAft>
              <a:defRPr sz="3000" b="1"/>
            </a:lvl7pPr>
            <a:lvl8pPr marL="1730375" fontAlgn="base">
              <a:spcBef>
                <a:spcPct val="0"/>
              </a:spcBef>
              <a:spcAft>
                <a:spcPct val="0"/>
              </a:spcAft>
              <a:defRPr sz="3000" b="1"/>
            </a:lvl8pPr>
            <a:lvl9pPr marL="2187575" fontAlgn="base">
              <a:spcBef>
                <a:spcPct val="0"/>
              </a:spcBef>
              <a:spcAft>
                <a:spcPct val="0"/>
              </a:spcAft>
              <a:defRPr sz="3000" b="1"/>
            </a:lvl9pPr>
          </a:lstStyle>
          <a:p>
            <a:r>
              <a:rPr lang="en-GB" altLang="en-US" dirty="0" smtClean="0"/>
              <a:t>Logistics and business services as main manufacturing inputs</a:t>
            </a:r>
            <a:endParaRPr lang="en-GB" altLang="en-US" dirty="0"/>
          </a:p>
        </p:txBody>
      </p:sp>
      <p:sp>
        <p:nvSpPr>
          <p:cNvPr id="11" name="Rectangle 10"/>
          <p:cNvSpPr/>
          <p:nvPr/>
        </p:nvSpPr>
        <p:spPr bwMode="auto">
          <a:xfrm>
            <a:off x="171623" y="6093296"/>
            <a:ext cx="1047576" cy="57606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err="1" smtClean="0">
                <a:solidFill>
                  <a:srgbClr val="FF0000"/>
                </a:solidFill>
              </a:rPr>
              <a:t>RoW</a:t>
            </a:r>
            <a:r>
              <a:rPr lang="en-GB" sz="1600" b="1" dirty="0" smtClean="0">
                <a:solidFill>
                  <a:srgbClr val="FF0000"/>
                </a:solidFill>
              </a:rPr>
              <a:t> share</a:t>
            </a:r>
            <a:endParaRPr lang="en-GB" sz="1600" dirty="0">
              <a:solidFill>
                <a:srgbClr val="FF0000"/>
              </a:solidFill>
            </a:endParaRPr>
          </a:p>
        </p:txBody>
      </p:sp>
      <p:pic>
        <p:nvPicPr>
          <p:cNvPr id="3079"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560" t="11877" r="24661" b="78904"/>
          <a:stretch/>
        </p:blipFill>
        <p:spPr bwMode="auto">
          <a:xfrm>
            <a:off x="1237134" y="2356494"/>
            <a:ext cx="1390650" cy="35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3267281" y="2276872"/>
            <a:ext cx="2771800" cy="360040"/>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a:solidFill>
                  <a:srgbClr val="FF0000"/>
                </a:solidFill>
              </a:rPr>
              <a:t>¢ </a:t>
            </a:r>
            <a:r>
              <a:rPr lang="en-GB" sz="1600" b="1" dirty="0" smtClean="0">
                <a:solidFill>
                  <a:srgbClr val="FF0000"/>
                </a:solidFill>
              </a:rPr>
              <a:t>VA / $ EU Y (2014)</a:t>
            </a:r>
          </a:p>
        </p:txBody>
      </p:sp>
      <p:sp>
        <p:nvSpPr>
          <p:cNvPr id="9" name="Rectangle 8"/>
          <p:cNvSpPr/>
          <p:nvPr/>
        </p:nvSpPr>
        <p:spPr bwMode="auto">
          <a:xfrm>
            <a:off x="6682928" y="3039800"/>
            <a:ext cx="722710" cy="432048"/>
          </a:xfrm>
          <a:prstGeom prst="rect">
            <a:avLst/>
          </a:prstGeom>
          <a:solidFill>
            <a:srgbClr val="00B0F0"/>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800" b="1" dirty="0" smtClean="0">
                <a:solidFill>
                  <a:schemeClr val="bg1"/>
                </a:solidFill>
                <a:effectLst>
                  <a:outerShdw blurRad="50800" dist="38100" dir="2700000" algn="tl" rotWithShape="0">
                    <a:prstClr val="black">
                      <a:alpha val="40000"/>
                    </a:prstClr>
                  </a:outerShdw>
                </a:effectLst>
              </a:rPr>
              <a:t>49¢</a:t>
            </a:r>
            <a:endParaRPr lang="en-GB" sz="1800" b="1" dirty="0">
              <a:solidFill>
                <a:schemeClr val="bg1"/>
              </a:solidFill>
              <a:effectLst>
                <a:outerShdw blurRad="50800" dist="38100" dir="2700000" algn="tl" rotWithShape="0">
                  <a:prstClr val="black">
                    <a:alpha val="40000"/>
                  </a:prstClr>
                </a:outerShdw>
              </a:effectLst>
            </a:endParaRPr>
          </a:p>
        </p:txBody>
      </p:sp>
      <p:sp>
        <p:nvSpPr>
          <p:cNvPr id="10" name="Rectangle 9"/>
          <p:cNvSpPr/>
          <p:nvPr/>
        </p:nvSpPr>
        <p:spPr bwMode="auto">
          <a:xfrm>
            <a:off x="6682928" y="3471848"/>
            <a:ext cx="722710" cy="432048"/>
          </a:xfrm>
          <a:prstGeom prst="rect">
            <a:avLst/>
          </a:prstGeom>
          <a:solidFill>
            <a:srgbClr val="FFC000"/>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800" b="1" dirty="0" smtClean="0">
                <a:solidFill>
                  <a:schemeClr val="bg1"/>
                </a:solidFill>
                <a:effectLst>
                  <a:outerShdw blurRad="50800" dist="38100" dir="2700000" algn="tl" rotWithShape="0">
                    <a:prstClr val="black">
                      <a:alpha val="40000"/>
                    </a:prstClr>
                  </a:outerShdw>
                </a:effectLst>
              </a:rPr>
              <a:t>16¢</a:t>
            </a:r>
            <a:endParaRPr lang="en-GB" sz="1800" b="1" dirty="0">
              <a:solidFill>
                <a:schemeClr val="bg1"/>
              </a:solidFill>
              <a:effectLst>
                <a:outerShdw blurRad="50800" dist="38100" dir="2700000" algn="tl" rotWithShape="0">
                  <a:prstClr val="black">
                    <a:alpha val="40000"/>
                  </a:prstClr>
                </a:outerShdw>
              </a:effectLst>
            </a:endParaRPr>
          </a:p>
        </p:txBody>
      </p:sp>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419" y="6237312"/>
            <a:ext cx="7089746" cy="24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783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204864"/>
            <a:ext cx="785812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560" t="11877" r="24661" b="78904"/>
          <a:stretch/>
        </p:blipFill>
        <p:spPr bwMode="auto">
          <a:xfrm>
            <a:off x="6948264" y="2644526"/>
            <a:ext cx="1390650" cy="35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bwMode="auto">
          <a:xfrm>
            <a:off x="171623" y="6093296"/>
            <a:ext cx="1047576" cy="57606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l-GR" sz="1600" b="1" dirty="0" smtClean="0">
                <a:solidFill>
                  <a:srgbClr val="FF0000"/>
                </a:solidFill>
                <a:latin typeface="Verdana"/>
                <a:ea typeface="Verdana"/>
                <a:cs typeface="Verdana"/>
              </a:rPr>
              <a:t>Δ</a:t>
            </a:r>
            <a:r>
              <a:rPr lang="en-GB" sz="1600" b="1" dirty="0" err="1" smtClean="0">
                <a:solidFill>
                  <a:srgbClr val="FF0000"/>
                </a:solidFill>
              </a:rPr>
              <a:t>RoW</a:t>
            </a:r>
            <a:r>
              <a:rPr lang="en-GB" sz="1600" b="1" dirty="0" smtClean="0">
                <a:solidFill>
                  <a:srgbClr val="FF0000"/>
                </a:solidFill>
              </a:rPr>
              <a:t> share</a:t>
            </a:r>
            <a:endParaRPr lang="en-GB" sz="1600" dirty="0">
              <a:solidFill>
                <a:srgbClr val="FF0000"/>
              </a:solidFill>
            </a:endParaRPr>
          </a:p>
        </p:txBody>
      </p:sp>
      <p:sp>
        <p:nvSpPr>
          <p:cNvPr id="7" name="Rectangle 2"/>
          <p:cNvSpPr txBox="1">
            <a:spLocks noChangeArrowheads="1"/>
          </p:cNvSpPr>
          <p:nvPr/>
        </p:nvSpPr>
        <p:spPr bwMode="auto">
          <a:xfrm>
            <a:off x="0" y="1484784"/>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defPPr>
              <a:defRPr lang="en-GB"/>
            </a:defPPr>
            <a:lvl1pPr marL="0" algn="ctr" eaLnBrk="1" hangingPunct="1">
              <a:defRPr sz="2800" b="1">
                <a:latin typeface="+mj-lt"/>
                <a:ea typeface="+mj-ea"/>
                <a:cs typeface="+mj-cs"/>
              </a:defRPr>
            </a:lvl1pPr>
            <a:lvl2pPr marL="358775" eaLnBrk="1" hangingPunct="1">
              <a:defRPr sz="3000" b="1"/>
            </a:lvl2pPr>
            <a:lvl3pPr marL="358775" eaLnBrk="1" hangingPunct="1">
              <a:defRPr sz="3000" b="1"/>
            </a:lvl3pPr>
            <a:lvl4pPr marL="358775" eaLnBrk="1" hangingPunct="1">
              <a:defRPr sz="3000" b="1"/>
            </a:lvl4pPr>
            <a:lvl5pPr marL="358775" eaLnBrk="1" hangingPunct="1">
              <a:defRPr sz="3000" b="1"/>
            </a:lvl5pPr>
            <a:lvl6pPr marL="815975" fontAlgn="base">
              <a:spcBef>
                <a:spcPct val="0"/>
              </a:spcBef>
              <a:spcAft>
                <a:spcPct val="0"/>
              </a:spcAft>
              <a:defRPr sz="3000" b="1"/>
            </a:lvl6pPr>
            <a:lvl7pPr marL="1273175" fontAlgn="base">
              <a:spcBef>
                <a:spcPct val="0"/>
              </a:spcBef>
              <a:spcAft>
                <a:spcPct val="0"/>
              </a:spcAft>
              <a:defRPr sz="3000" b="1"/>
            </a:lvl7pPr>
            <a:lvl8pPr marL="1730375" fontAlgn="base">
              <a:spcBef>
                <a:spcPct val="0"/>
              </a:spcBef>
              <a:spcAft>
                <a:spcPct val="0"/>
              </a:spcAft>
              <a:defRPr sz="3000" b="1"/>
            </a:lvl8pPr>
            <a:lvl9pPr marL="2187575" fontAlgn="base">
              <a:spcBef>
                <a:spcPct val="0"/>
              </a:spcBef>
              <a:spcAft>
                <a:spcPct val="0"/>
              </a:spcAft>
              <a:defRPr sz="3000" b="1"/>
            </a:lvl9pPr>
          </a:lstStyle>
          <a:p>
            <a:r>
              <a:rPr lang="en-GB" altLang="en-US" dirty="0" err="1" smtClean="0"/>
              <a:t>RoW</a:t>
            </a:r>
            <a:r>
              <a:rPr lang="en-GB" altLang="en-US" dirty="0" smtClean="0"/>
              <a:t> value added increases across the board, particularly in primary and high-tech</a:t>
            </a:r>
            <a:endParaRPr lang="en-GB" altLang="en-US" dirty="0"/>
          </a:p>
        </p:txBody>
      </p:sp>
      <p:sp>
        <p:nvSpPr>
          <p:cNvPr id="8" name="Rectangle 7"/>
          <p:cNvSpPr/>
          <p:nvPr/>
        </p:nvSpPr>
        <p:spPr bwMode="auto">
          <a:xfrm>
            <a:off x="3267281" y="2492896"/>
            <a:ext cx="2771800" cy="360040"/>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a:solidFill>
                  <a:srgbClr val="FF0000"/>
                </a:solidFill>
              </a:rPr>
              <a:t>¢ </a:t>
            </a:r>
            <a:r>
              <a:rPr lang="en-GB" sz="1600" b="1" dirty="0" smtClean="0">
                <a:solidFill>
                  <a:srgbClr val="FF0000"/>
                </a:solidFill>
              </a:rPr>
              <a:t>VA / $ EU Y</a:t>
            </a:r>
          </a:p>
          <a:p>
            <a:pPr marL="3175" algn="ctr"/>
            <a:r>
              <a:rPr lang="en-GB" sz="1600" b="1" dirty="0" smtClean="0">
                <a:solidFill>
                  <a:srgbClr val="FF0000"/>
                </a:solidFill>
              </a:rPr>
              <a:t>2004-2014 change</a:t>
            </a:r>
          </a:p>
        </p:txBody>
      </p:sp>
      <p:sp>
        <p:nvSpPr>
          <p:cNvPr id="9" name="Rectangle 8"/>
          <p:cNvSpPr/>
          <p:nvPr/>
        </p:nvSpPr>
        <p:spPr bwMode="auto">
          <a:xfrm>
            <a:off x="6909667" y="4149080"/>
            <a:ext cx="722710" cy="432048"/>
          </a:xfrm>
          <a:prstGeom prst="rect">
            <a:avLst/>
          </a:prstGeom>
          <a:solidFill>
            <a:srgbClr val="00B0F0"/>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800" b="1" dirty="0" smtClean="0">
                <a:solidFill>
                  <a:schemeClr val="bg1"/>
                </a:solidFill>
                <a:effectLst>
                  <a:outerShdw blurRad="50800" dist="38100" dir="2700000" algn="tl" rotWithShape="0">
                    <a:prstClr val="black">
                      <a:alpha val="40000"/>
                    </a:prstClr>
                  </a:outerShdw>
                </a:effectLst>
              </a:rPr>
              <a:t>-4¢</a:t>
            </a:r>
            <a:endParaRPr lang="en-GB" sz="1800" b="1" dirty="0">
              <a:solidFill>
                <a:schemeClr val="bg1"/>
              </a:solidFill>
              <a:effectLst>
                <a:outerShdw blurRad="50800" dist="38100" dir="2700000" algn="tl" rotWithShape="0">
                  <a:prstClr val="black">
                    <a:alpha val="40000"/>
                  </a:prstClr>
                </a:outerShdw>
              </a:effectLst>
            </a:endParaRPr>
          </a:p>
        </p:txBody>
      </p:sp>
      <p:sp>
        <p:nvSpPr>
          <p:cNvPr id="10" name="Rectangle 9"/>
          <p:cNvSpPr/>
          <p:nvPr/>
        </p:nvSpPr>
        <p:spPr bwMode="auto">
          <a:xfrm>
            <a:off x="6909667" y="4581128"/>
            <a:ext cx="722710" cy="432048"/>
          </a:xfrm>
          <a:prstGeom prst="rect">
            <a:avLst/>
          </a:prstGeom>
          <a:solidFill>
            <a:srgbClr val="FFC000"/>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800" b="1" dirty="0">
                <a:solidFill>
                  <a:schemeClr val="bg1"/>
                </a:solidFill>
                <a:effectLst>
                  <a:outerShdw blurRad="50800" dist="38100" dir="2700000" algn="tl" rotWithShape="0">
                    <a:prstClr val="black">
                      <a:alpha val="40000"/>
                    </a:prstClr>
                  </a:outerShdw>
                </a:effectLst>
              </a:rPr>
              <a:t>+</a:t>
            </a:r>
            <a:r>
              <a:rPr lang="en-GB" sz="1800" b="1" dirty="0" smtClean="0">
                <a:solidFill>
                  <a:schemeClr val="bg1"/>
                </a:solidFill>
                <a:effectLst>
                  <a:outerShdw blurRad="50800" dist="38100" dir="2700000" algn="tl" rotWithShape="0">
                    <a:prstClr val="black">
                      <a:alpha val="40000"/>
                    </a:prstClr>
                  </a:outerShdw>
                </a:effectLst>
              </a:rPr>
              <a:t>6¢</a:t>
            </a:r>
            <a:endParaRPr lang="en-GB" sz="1800" b="1" dirty="0">
              <a:solidFill>
                <a:schemeClr val="bg1"/>
              </a:solidFill>
              <a:effectLst>
                <a:outerShdw blurRad="50800" dist="38100" dir="2700000" algn="tl" rotWithShape="0">
                  <a:prstClr val="black">
                    <a:alpha val="40000"/>
                  </a:prstClr>
                </a:outerShdw>
              </a:effectLst>
            </a:endParaRPr>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199" y="6237312"/>
            <a:ext cx="7097217" cy="24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996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348880"/>
            <a:ext cx="7858125"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Wholesale trade, legal and administrative as the main service inputs</a:t>
            </a:r>
            <a:endParaRPr lang="en-GB" altLang="en-US" sz="2800" b="0" dirty="0"/>
          </a:p>
        </p:txBody>
      </p:sp>
      <p:pic>
        <p:nvPicPr>
          <p:cNvPr id="3079"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560" t="11877" r="24661" b="78904"/>
          <a:stretch/>
        </p:blipFill>
        <p:spPr bwMode="auto">
          <a:xfrm>
            <a:off x="6925766" y="2564904"/>
            <a:ext cx="1390650" cy="35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171623" y="6021288"/>
            <a:ext cx="1047576" cy="57606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err="1" smtClean="0">
                <a:solidFill>
                  <a:srgbClr val="FF0000"/>
                </a:solidFill>
              </a:rPr>
              <a:t>RoW</a:t>
            </a:r>
            <a:r>
              <a:rPr lang="en-GB" sz="1600" b="1" dirty="0" smtClean="0">
                <a:solidFill>
                  <a:srgbClr val="FF0000"/>
                </a:solidFill>
              </a:rPr>
              <a:t> share</a:t>
            </a:r>
            <a:endParaRPr lang="en-GB" sz="1600" dirty="0">
              <a:solidFill>
                <a:srgbClr val="FF0000"/>
              </a:solidFill>
            </a:endParaRPr>
          </a:p>
        </p:txBody>
      </p:sp>
      <p:sp>
        <p:nvSpPr>
          <p:cNvPr id="14" name="Rectangle 13"/>
          <p:cNvSpPr/>
          <p:nvPr/>
        </p:nvSpPr>
        <p:spPr bwMode="auto">
          <a:xfrm>
            <a:off x="1097360" y="2096852"/>
            <a:ext cx="1368152"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smtClean="0">
                <a:solidFill>
                  <a:srgbClr val="FF0000"/>
                </a:solidFill>
              </a:rPr>
              <a:t>Wholesale trade</a:t>
            </a:r>
            <a:endParaRPr lang="en-GB" dirty="0">
              <a:solidFill>
                <a:srgbClr val="FF0000"/>
              </a:solidFill>
            </a:endParaRPr>
          </a:p>
        </p:txBody>
      </p:sp>
      <p:sp>
        <p:nvSpPr>
          <p:cNvPr id="15" name="Rectangle 14"/>
          <p:cNvSpPr/>
          <p:nvPr/>
        </p:nvSpPr>
        <p:spPr bwMode="auto">
          <a:xfrm>
            <a:off x="4644008" y="2636912"/>
            <a:ext cx="1008112"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smtClean="0">
                <a:solidFill>
                  <a:srgbClr val="FF0000"/>
                </a:solidFill>
              </a:rPr>
              <a:t>Admin. &amp; support</a:t>
            </a:r>
            <a:endParaRPr lang="en-GB" dirty="0">
              <a:solidFill>
                <a:srgbClr val="FF0000"/>
              </a:solidFill>
            </a:endParaRPr>
          </a:p>
        </p:txBody>
      </p:sp>
      <p:sp>
        <p:nvSpPr>
          <p:cNvPr id="16" name="Rectangle 15"/>
          <p:cNvSpPr/>
          <p:nvPr/>
        </p:nvSpPr>
        <p:spPr bwMode="auto">
          <a:xfrm>
            <a:off x="2195736" y="3356992"/>
            <a:ext cx="1224136"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err="1" smtClean="0">
                <a:solidFill>
                  <a:schemeClr val="tx1"/>
                </a:solidFill>
              </a:rPr>
              <a:t>Wareh</a:t>
            </a:r>
            <a:r>
              <a:rPr lang="en-GB" dirty="0" smtClean="0">
                <a:solidFill>
                  <a:schemeClr val="tx1"/>
                </a:solidFill>
              </a:rPr>
              <a:t>.</a:t>
            </a:r>
          </a:p>
          <a:p>
            <a:pPr marL="3175" algn="ctr"/>
            <a:r>
              <a:rPr lang="en-GB" dirty="0" smtClean="0">
                <a:solidFill>
                  <a:schemeClr val="tx1"/>
                </a:solidFill>
              </a:rPr>
              <a:t>&amp; transp. support</a:t>
            </a:r>
            <a:endParaRPr lang="en-GB" dirty="0">
              <a:solidFill>
                <a:schemeClr val="tx1"/>
              </a:solidFill>
            </a:endParaRPr>
          </a:p>
        </p:txBody>
      </p:sp>
      <p:sp>
        <p:nvSpPr>
          <p:cNvPr id="17" name="Rectangle 16"/>
          <p:cNvSpPr/>
          <p:nvPr/>
        </p:nvSpPr>
        <p:spPr bwMode="auto">
          <a:xfrm>
            <a:off x="3337223" y="2852936"/>
            <a:ext cx="1224136"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smtClean="0">
                <a:solidFill>
                  <a:srgbClr val="FF0000"/>
                </a:solidFill>
              </a:rPr>
              <a:t>Legal, acc., head offices, consultancy</a:t>
            </a:r>
            <a:endParaRPr lang="en-GB" dirty="0">
              <a:solidFill>
                <a:srgbClr val="FF0000"/>
              </a:solidFill>
            </a:endParaRPr>
          </a:p>
        </p:txBody>
      </p:sp>
      <p:sp>
        <p:nvSpPr>
          <p:cNvPr id="18" name="Rectangle 17"/>
          <p:cNvSpPr/>
          <p:nvPr/>
        </p:nvSpPr>
        <p:spPr bwMode="auto">
          <a:xfrm>
            <a:off x="6516216" y="3212976"/>
            <a:ext cx="864096"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smtClean="0">
                <a:solidFill>
                  <a:schemeClr val="tx1"/>
                </a:solidFill>
              </a:rPr>
              <a:t>Real estate</a:t>
            </a:r>
            <a:endParaRPr lang="en-GB" dirty="0">
              <a:solidFill>
                <a:schemeClr val="tx1"/>
              </a:solidFill>
            </a:endParaRPr>
          </a:p>
        </p:txBody>
      </p:sp>
      <p:sp>
        <p:nvSpPr>
          <p:cNvPr id="19" name="Rectangle 18"/>
          <p:cNvSpPr/>
          <p:nvPr/>
        </p:nvSpPr>
        <p:spPr bwMode="auto">
          <a:xfrm>
            <a:off x="5796136" y="3356992"/>
            <a:ext cx="720080"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smtClean="0">
                <a:solidFill>
                  <a:schemeClr val="tx1"/>
                </a:solidFill>
              </a:rPr>
              <a:t>Elect. &amp; gas</a:t>
            </a:r>
            <a:endParaRPr lang="en-GB" dirty="0">
              <a:solidFill>
                <a:schemeClr val="tx1"/>
              </a:solidFill>
            </a:endParaRPr>
          </a:p>
        </p:txBody>
      </p:sp>
      <p:sp>
        <p:nvSpPr>
          <p:cNvPr id="20" name="Rectangle 19"/>
          <p:cNvSpPr/>
          <p:nvPr/>
        </p:nvSpPr>
        <p:spPr bwMode="auto">
          <a:xfrm>
            <a:off x="1619672" y="3140968"/>
            <a:ext cx="936104"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smtClean="0">
                <a:solidFill>
                  <a:schemeClr val="tx1"/>
                </a:solidFill>
              </a:rPr>
              <a:t>Land transp.</a:t>
            </a:r>
            <a:endParaRPr lang="en-GB" dirty="0">
              <a:solidFill>
                <a:schemeClr val="tx1"/>
              </a:solidFill>
            </a:endParaRPr>
          </a:p>
        </p:txBody>
      </p:sp>
      <p:sp>
        <p:nvSpPr>
          <p:cNvPr id="21" name="Rectangle 20"/>
          <p:cNvSpPr/>
          <p:nvPr/>
        </p:nvSpPr>
        <p:spPr bwMode="auto">
          <a:xfrm>
            <a:off x="5076056" y="3140968"/>
            <a:ext cx="999728"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smtClean="0">
                <a:solidFill>
                  <a:schemeClr val="tx1"/>
                </a:solidFill>
              </a:rPr>
              <a:t>General finance</a:t>
            </a:r>
            <a:endParaRPr lang="en-GB" dirty="0">
              <a:solidFill>
                <a:schemeClr val="tx1"/>
              </a:solidFill>
            </a:endParaRPr>
          </a:p>
        </p:txBody>
      </p:sp>
      <p:sp>
        <p:nvSpPr>
          <p:cNvPr id="22" name="Rectangle 21"/>
          <p:cNvSpPr/>
          <p:nvPr/>
        </p:nvSpPr>
        <p:spPr bwMode="auto">
          <a:xfrm rot="16200000">
            <a:off x="922916" y="3470070"/>
            <a:ext cx="1447774" cy="342293"/>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smtClean="0">
                <a:solidFill>
                  <a:schemeClr val="tx1"/>
                </a:solidFill>
              </a:rPr>
              <a:t>Retail trade</a:t>
            </a:r>
            <a:endParaRPr lang="en-GB" dirty="0">
              <a:solidFill>
                <a:schemeClr val="tx1"/>
              </a:solidFill>
            </a:endParaRPr>
          </a:p>
        </p:txBody>
      </p:sp>
      <p:sp>
        <p:nvSpPr>
          <p:cNvPr id="25" name="Rectangle 24"/>
          <p:cNvSpPr/>
          <p:nvPr/>
        </p:nvSpPr>
        <p:spPr bwMode="auto">
          <a:xfrm rot="16200000">
            <a:off x="495312" y="3621701"/>
            <a:ext cx="1447774" cy="342293"/>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smtClean="0">
                <a:solidFill>
                  <a:schemeClr val="tx1"/>
                </a:solidFill>
              </a:rPr>
              <a:t>Motor trade</a:t>
            </a:r>
            <a:endParaRPr lang="en-GB" dirty="0">
              <a:solidFill>
                <a:schemeClr val="tx1"/>
              </a:solidFill>
            </a:endParaRPr>
          </a:p>
        </p:txBody>
      </p:sp>
      <p:sp>
        <p:nvSpPr>
          <p:cNvPr id="26" name="Rectangle 25"/>
          <p:cNvSpPr/>
          <p:nvPr/>
        </p:nvSpPr>
        <p:spPr bwMode="auto">
          <a:xfrm>
            <a:off x="3106477" y="3645024"/>
            <a:ext cx="961467"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err="1" smtClean="0">
                <a:solidFill>
                  <a:schemeClr val="tx1"/>
                </a:solidFill>
              </a:rPr>
              <a:t>Comput</a:t>
            </a:r>
            <a:r>
              <a:rPr lang="en-GB" dirty="0" smtClean="0">
                <a:solidFill>
                  <a:schemeClr val="tx1"/>
                </a:solidFill>
              </a:rPr>
              <a:t>.</a:t>
            </a:r>
            <a:r>
              <a:rPr lang="en-GB" dirty="0">
                <a:solidFill>
                  <a:schemeClr val="tx1"/>
                </a:solidFill>
              </a:rPr>
              <a:t> </a:t>
            </a:r>
            <a:r>
              <a:rPr lang="en-GB" dirty="0" err="1" smtClean="0">
                <a:solidFill>
                  <a:schemeClr val="tx1"/>
                </a:solidFill>
              </a:rPr>
              <a:t>prog</a:t>
            </a:r>
            <a:r>
              <a:rPr lang="en-GB" dirty="0" smtClean="0">
                <a:solidFill>
                  <a:schemeClr val="tx1"/>
                </a:solidFill>
              </a:rPr>
              <a:t>. &amp; info</a:t>
            </a:r>
          </a:p>
        </p:txBody>
      </p:sp>
      <p:sp>
        <p:nvSpPr>
          <p:cNvPr id="27" name="Rectangle 26"/>
          <p:cNvSpPr/>
          <p:nvPr/>
        </p:nvSpPr>
        <p:spPr bwMode="auto">
          <a:xfrm>
            <a:off x="4042581" y="3717032"/>
            <a:ext cx="961467"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smtClean="0">
                <a:solidFill>
                  <a:schemeClr val="tx1"/>
                </a:solidFill>
              </a:rPr>
              <a:t>Arch. &amp; engineer.</a:t>
            </a:r>
          </a:p>
        </p:txBody>
      </p:sp>
      <p:sp>
        <p:nvSpPr>
          <p:cNvPr id="28" name="Rectangle 27"/>
          <p:cNvSpPr/>
          <p:nvPr/>
        </p:nvSpPr>
        <p:spPr bwMode="auto">
          <a:xfrm>
            <a:off x="6061670" y="3789040"/>
            <a:ext cx="864096"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smtClean="0">
                <a:solidFill>
                  <a:schemeClr val="tx1"/>
                </a:solidFill>
              </a:rPr>
              <a:t>Constr.</a:t>
            </a:r>
            <a:endParaRPr lang="en-GB" dirty="0">
              <a:solidFill>
                <a:schemeClr val="tx1"/>
              </a:solidFill>
            </a:endParaRPr>
          </a:p>
        </p:txBody>
      </p:sp>
      <p:sp>
        <p:nvSpPr>
          <p:cNvPr id="23" name="Rectangle 22"/>
          <p:cNvSpPr/>
          <p:nvPr/>
        </p:nvSpPr>
        <p:spPr bwMode="auto">
          <a:xfrm>
            <a:off x="3267281" y="2348880"/>
            <a:ext cx="2771800" cy="360040"/>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 VA / $ EU Y (2014)</a:t>
            </a:r>
          </a:p>
        </p:txBody>
      </p:sp>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7" y="6195023"/>
            <a:ext cx="7303477" cy="47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74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76872"/>
            <a:ext cx="7858125"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Non-EU wholesale traders gaining market share serving EU manufacturing production</a:t>
            </a:r>
            <a:endParaRPr lang="en-GB" altLang="en-US" sz="2800" b="0" dirty="0"/>
          </a:p>
        </p:txBody>
      </p:sp>
      <p:pic>
        <p:nvPicPr>
          <p:cNvPr id="3079"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560" t="11877" r="24661" b="78904"/>
          <a:stretch/>
        </p:blipFill>
        <p:spPr bwMode="auto">
          <a:xfrm>
            <a:off x="6908576" y="4365104"/>
            <a:ext cx="1390650" cy="35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1763688" y="4365104"/>
            <a:ext cx="648072" cy="342293"/>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smtClean="0">
                <a:solidFill>
                  <a:schemeClr val="tx1"/>
                </a:solidFill>
              </a:rPr>
              <a:t>Retail trade</a:t>
            </a:r>
            <a:endParaRPr lang="en-GB" dirty="0">
              <a:solidFill>
                <a:schemeClr val="tx1"/>
              </a:solidFill>
            </a:endParaRPr>
          </a:p>
        </p:txBody>
      </p:sp>
      <p:sp>
        <p:nvSpPr>
          <p:cNvPr id="14" name="Rectangle 13"/>
          <p:cNvSpPr/>
          <p:nvPr/>
        </p:nvSpPr>
        <p:spPr bwMode="auto">
          <a:xfrm>
            <a:off x="4139952" y="3590763"/>
            <a:ext cx="648072" cy="342293"/>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smtClean="0">
                <a:solidFill>
                  <a:schemeClr val="tx1"/>
                </a:solidFill>
              </a:rPr>
              <a:t>R&amp;D</a:t>
            </a:r>
            <a:endParaRPr lang="en-GB" dirty="0">
              <a:solidFill>
                <a:schemeClr val="tx1"/>
              </a:solidFill>
            </a:endParaRPr>
          </a:p>
        </p:txBody>
      </p:sp>
      <p:sp>
        <p:nvSpPr>
          <p:cNvPr id="15" name="Rectangle 14"/>
          <p:cNvSpPr/>
          <p:nvPr/>
        </p:nvSpPr>
        <p:spPr bwMode="auto">
          <a:xfrm>
            <a:off x="1080000" y="1916832"/>
            <a:ext cx="1368152"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dirty="0" smtClean="0">
                <a:solidFill>
                  <a:schemeClr val="tx1"/>
                </a:solidFill>
              </a:rPr>
              <a:t>Wholesale trade</a:t>
            </a:r>
            <a:endParaRPr lang="en-GB" dirty="0">
              <a:solidFill>
                <a:schemeClr val="tx1"/>
              </a:solidFill>
            </a:endParaRPr>
          </a:p>
        </p:txBody>
      </p:sp>
      <p:sp>
        <p:nvSpPr>
          <p:cNvPr id="16" name="TextBox 15"/>
          <p:cNvSpPr txBox="1"/>
          <p:nvPr/>
        </p:nvSpPr>
        <p:spPr>
          <a:xfrm>
            <a:off x="3124686" y="3761909"/>
            <a:ext cx="669662" cy="646331"/>
          </a:xfrm>
          <a:prstGeom prst="rect">
            <a:avLst/>
          </a:prstGeom>
          <a:noFill/>
        </p:spPr>
        <p:txBody>
          <a:bodyPr wrap="square" rtlCol="0" anchor="ctr">
            <a:spAutoFit/>
          </a:bodyPr>
          <a:lstStyle>
            <a:defPPr>
              <a:defRPr lang="en-GB"/>
            </a:defPPr>
            <a:lvl1pPr algn="ctr">
              <a:defRPr sz="1400" b="1">
                <a:solidFill>
                  <a:srgbClr val="FF0000"/>
                </a:solidFill>
              </a:defRPr>
            </a:lvl1pPr>
          </a:lstStyle>
          <a:p>
            <a:r>
              <a:rPr lang="en-GB" sz="900" b="0" i="1" dirty="0" smtClean="0"/>
              <a:t>See caveats at the end</a:t>
            </a:r>
            <a:endParaRPr lang="en-GB" sz="900" b="0" i="1" dirty="0"/>
          </a:p>
        </p:txBody>
      </p:sp>
      <p:cxnSp>
        <p:nvCxnSpPr>
          <p:cNvPr id="17" name="Straight Connector 16"/>
          <p:cNvCxnSpPr>
            <a:stCxn id="14" idx="1"/>
            <a:endCxn id="16" idx="3"/>
          </p:cNvCxnSpPr>
          <p:nvPr/>
        </p:nvCxnSpPr>
        <p:spPr bwMode="auto">
          <a:xfrm flipH="1">
            <a:off x="3794348" y="3761910"/>
            <a:ext cx="345604" cy="32316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stCxn id="16" idx="1"/>
            <a:endCxn id="13" idx="3"/>
          </p:cNvCxnSpPr>
          <p:nvPr/>
        </p:nvCxnSpPr>
        <p:spPr bwMode="auto">
          <a:xfrm flipH="1">
            <a:off x="2411760" y="4085075"/>
            <a:ext cx="712926" cy="45117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p:cNvSpPr/>
          <p:nvPr/>
        </p:nvSpPr>
        <p:spPr bwMode="auto">
          <a:xfrm>
            <a:off x="5447995" y="3501008"/>
            <a:ext cx="2771800" cy="360040"/>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a:solidFill>
                  <a:srgbClr val="FF0000"/>
                </a:solidFill>
              </a:rPr>
              <a:t>¢ </a:t>
            </a:r>
            <a:r>
              <a:rPr lang="en-GB" sz="1600" b="1" dirty="0" smtClean="0">
                <a:solidFill>
                  <a:srgbClr val="FF0000"/>
                </a:solidFill>
              </a:rPr>
              <a:t>VA / $ EU Y</a:t>
            </a:r>
          </a:p>
          <a:p>
            <a:pPr marL="3175" algn="ctr"/>
            <a:r>
              <a:rPr lang="en-GB" sz="1600" b="1" dirty="0" smtClean="0">
                <a:solidFill>
                  <a:srgbClr val="FF0000"/>
                </a:solidFill>
              </a:rPr>
              <a:t>2004-2014 change</a:t>
            </a:r>
          </a:p>
        </p:txBody>
      </p:sp>
      <p:sp>
        <p:nvSpPr>
          <p:cNvPr id="19" name="Rectangle 18"/>
          <p:cNvSpPr/>
          <p:nvPr/>
        </p:nvSpPr>
        <p:spPr bwMode="auto">
          <a:xfrm>
            <a:off x="171623" y="6093296"/>
            <a:ext cx="1047576" cy="57606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l-GR" sz="1600" b="1" dirty="0" smtClean="0">
                <a:solidFill>
                  <a:srgbClr val="FF0000"/>
                </a:solidFill>
                <a:latin typeface="Verdana"/>
                <a:ea typeface="Verdana"/>
                <a:cs typeface="Verdana"/>
              </a:rPr>
              <a:t>Δ</a:t>
            </a:r>
            <a:r>
              <a:rPr lang="en-GB" sz="1600" b="1" dirty="0" err="1" smtClean="0">
                <a:solidFill>
                  <a:srgbClr val="FF0000"/>
                </a:solidFill>
              </a:rPr>
              <a:t>RoW</a:t>
            </a:r>
            <a:r>
              <a:rPr lang="en-GB" sz="1600" b="1" dirty="0" smtClean="0">
                <a:solidFill>
                  <a:srgbClr val="FF0000"/>
                </a:solidFill>
              </a:rPr>
              <a:t> share</a:t>
            </a:r>
            <a:endParaRPr lang="en-GB" sz="1600" dirty="0">
              <a:solidFill>
                <a:srgbClr val="FF0000"/>
              </a:solidFill>
            </a:endParaRPr>
          </a:p>
        </p:txBody>
      </p:sp>
      <p:pic>
        <p:nvPicPr>
          <p:cNvPr id="204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278" y="6165304"/>
            <a:ext cx="7208138" cy="44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786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1520" y="1556792"/>
            <a:ext cx="8640960" cy="4896544"/>
          </a:xfrm>
        </p:spPr>
        <p:txBody>
          <a:bodyPr lIns="0" tIns="0" rIns="0" bIns="0" anchor="ctr"/>
          <a:lstStyle/>
          <a:p>
            <a:pPr marL="358775" algn="ctr">
              <a:lnSpc>
                <a:spcPts val="4400"/>
              </a:lnSpc>
              <a:spcBef>
                <a:spcPct val="0"/>
              </a:spcBef>
            </a:pPr>
            <a:r>
              <a:rPr lang="en-GB" sz="4000" dirty="0">
                <a:solidFill>
                  <a:srgbClr val="00B0F0"/>
                </a:solidFill>
                <a:latin typeface="+mj-lt"/>
                <a:ea typeface="+mj-ea"/>
                <a:cs typeface="+mj-cs"/>
              </a:rPr>
              <a:t>"Non-EU value added in EU manufacturing production increased sharply during the last decade, including significant gains in industries in which the EU shows a certain degree of specialization, such as logistics and business services" </a:t>
            </a:r>
          </a:p>
        </p:txBody>
      </p:sp>
    </p:spTree>
    <p:extLst>
      <p:ext uri="{BB962C8B-B14F-4D97-AF65-F5344CB8AC3E}">
        <p14:creationId xmlns:p14="http://schemas.microsoft.com/office/powerpoint/2010/main" val="1055180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6064" y="2133216"/>
            <a:ext cx="7772400" cy="2663936"/>
          </a:xfrm>
        </p:spPr>
        <p:txBody>
          <a:bodyPr anchor="t"/>
          <a:lstStyle/>
          <a:p>
            <a:pPr marL="358775">
              <a:spcBef>
                <a:spcPct val="0"/>
              </a:spcBef>
            </a:pPr>
            <a:r>
              <a:rPr lang="en-GB" sz="4000" b="1" cap="all" dirty="0" smtClean="0"/>
              <a:t>The </a:t>
            </a:r>
            <a:r>
              <a:rPr lang="en-GB" sz="4000" b="1" cap="all" dirty="0" err="1" smtClean="0"/>
              <a:t>eu</a:t>
            </a:r>
            <a:r>
              <a:rPr lang="en-GB" sz="4000" b="1" cap="all" dirty="0" smtClean="0"/>
              <a:t> </a:t>
            </a:r>
            <a:r>
              <a:rPr lang="en-GB" sz="4000" b="1" cap="all" dirty="0"/>
              <a:t>production network: manufacturing industries</a:t>
            </a:r>
          </a:p>
        </p:txBody>
      </p:sp>
      <p:sp>
        <p:nvSpPr>
          <p:cNvPr id="8" name="Rectangle 7"/>
          <p:cNvSpPr/>
          <p:nvPr/>
        </p:nvSpPr>
        <p:spPr bwMode="auto">
          <a:xfrm>
            <a:off x="360000" y="2133216"/>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1</a:t>
            </a:r>
          </a:p>
        </p:txBody>
      </p:sp>
      <p:sp>
        <p:nvSpPr>
          <p:cNvPr id="9" name="Rectangle 8"/>
          <p:cNvSpPr/>
          <p:nvPr/>
        </p:nvSpPr>
        <p:spPr bwMode="auto">
          <a:xfrm>
            <a:off x="360000" y="2781288"/>
            <a:ext cx="504056" cy="648072"/>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2</a:t>
            </a:r>
          </a:p>
        </p:txBody>
      </p:sp>
      <p:sp>
        <p:nvSpPr>
          <p:cNvPr id="10" name="Rectangle 9"/>
          <p:cNvSpPr/>
          <p:nvPr/>
        </p:nvSpPr>
        <p:spPr bwMode="auto">
          <a:xfrm>
            <a:off x="360000" y="3429360"/>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smtClean="0">
                <a:solidFill>
                  <a:schemeClr val="bg1"/>
                </a:solidFill>
              </a:rPr>
              <a:t>3</a:t>
            </a:r>
            <a:endParaRPr lang="en-GB" sz="2000" b="1" dirty="0">
              <a:solidFill>
                <a:schemeClr val="bg1"/>
              </a:solidFill>
            </a:endParaRPr>
          </a:p>
        </p:txBody>
      </p:sp>
    </p:spTree>
    <p:extLst>
      <p:ext uri="{BB962C8B-B14F-4D97-AF65-F5344CB8AC3E}">
        <p14:creationId xmlns:p14="http://schemas.microsoft.com/office/powerpoint/2010/main" val="3772063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 y="2492896"/>
            <a:ext cx="7785100" cy="4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bwMode="auto">
          <a:xfrm>
            <a:off x="1378496" y="4572000"/>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0" name="Rectangle 19"/>
          <p:cNvSpPr/>
          <p:nvPr/>
        </p:nvSpPr>
        <p:spPr bwMode="auto">
          <a:xfrm>
            <a:off x="3610744" y="4572000"/>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1" name="Rectangle 20"/>
          <p:cNvSpPr/>
          <p:nvPr/>
        </p:nvSpPr>
        <p:spPr bwMode="auto">
          <a:xfrm>
            <a:off x="5836488" y="4572000"/>
            <a:ext cx="2522964"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2" name="Rectangle 21"/>
          <p:cNvSpPr/>
          <p:nvPr/>
        </p:nvSpPr>
        <p:spPr bwMode="auto">
          <a:xfrm>
            <a:off x="1331640" y="630932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L</a:t>
            </a:r>
            <a:endParaRPr lang="en-GB" sz="2400" b="1" dirty="0">
              <a:solidFill>
                <a:schemeClr val="bg1"/>
              </a:solidFill>
            </a:endParaRPr>
          </a:p>
        </p:txBody>
      </p:sp>
      <p:sp>
        <p:nvSpPr>
          <p:cNvPr id="23" name="Rectangle 22"/>
          <p:cNvSpPr/>
          <p:nvPr/>
        </p:nvSpPr>
        <p:spPr bwMode="auto">
          <a:xfrm>
            <a:off x="3563888" y="630932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25" name="Rectangle 24"/>
          <p:cNvSpPr/>
          <p:nvPr/>
        </p:nvSpPr>
        <p:spPr bwMode="auto">
          <a:xfrm>
            <a:off x="5796136" y="630932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sp>
        <p:nvSpPr>
          <p:cNvPr id="26"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a:t>Higher </a:t>
            </a:r>
            <a:r>
              <a:rPr lang="en-GB" altLang="en-US" sz="2800" dirty="0" err="1" smtClean="0"/>
              <a:t>RoW</a:t>
            </a:r>
            <a:r>
              <a:rPr lang="en-GB" altLang="en-US" sz="2800" dirty="0" smtClean="0"/>
              <a:t> value added in petroleum, metals and a few high-tech manufactures</a:t>
            </a:r>
            <a:endParaRPr lang="en-GB" altLang="en-US" sz="2800" b="0" dirty="0"/>
          </a:p>
        </p:txBody>
      </p:sp>
      <p:pic>
        <p:nvPicPr>
          <p:cNvPr id="1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785" t="4250" r="22158" b="87707"/>
          <a:stretch/>
        </p:blipFill>
        <p:spPr bwMode="auto">
          <a:xfrm>
            <a:off x="2403697" y="2348880"/>
            <a:ext cx="4286250" cy="3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7"/>
          <p:cNvSpPr/>
          <p:nvPr/>
        </p:nvSpPr>
        <p:spPr bwMode="auto">
          <a:xfrm>
            <a:off x="179512" y="2204864"/>
            <a:ext cx="1584176" cy="432048"/>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 (2014)</a:t>
            </a:r>
          </a:p>
        </p:txBody>
      </p:sp>
      <p:sp>
        <p:nvSpPr>
          <p:cNvPr id="12" name="TextBox 11"/>
          <p:cNvSpPr txBox="1"/>
          <p:nvPr/>
        </p:nvSpPr>
        <p:spPr>
          <a:xfrm>
            <a:off x="1763688" y="6309320"/>
            <a:ext cx="1730655" cy="215444"/>
          </a:xfrm>
          <a:prstGeom prst="rect">
            <a:avLst/>
          </a:prstGeom>
          <a:noFill/>
        </p:spPr>
        <p:txBody>
          <a:bodyPr wrap="square" lIns="0" tIns="0" rIns="0" bIns="0" rtlCol="0">
            <a:spAutoFit/>
          </a:bodyPr>
          <a:lstStyle/>
          <a:p>
            <a:pPr algn="ctr"/>
            <a:r>
              <a:rPr lang="en-GB" sz="1400" b="1" dirty="0" smtClean="0"/>
              <a:t>34</a:t>
            </a:r>
            <a:r>
              <a:rPr lang="en-GB" sz="1400" b="1" dirty="0" smtClean="0">
                <a:solidFill>
                  <a:schemeClr val="tx1"/>
                </a:solidFill>
              </a:rPr>
              <a:t>-</a:t>
            </a:r>
            <a:r>
              <a:rPr lang="en-GB" sz="1400" b="1" dirty="0" smtClean="0">
                <a:solidFill>
                  <a:srgbClr val="00B0F0"/>
                </a:solidFill>
              </a:rPr>
              <a:t>53</a:t>
            </a:r>
            <a:r>
              <a:rPr lang="en-GB" sz="1400" b="1" dirty="0" smtClean="0">
                <a:solidFill>
                  <a:schemeClr val="tx1"/>
                </a:solidFill>
              </a:rPr>
              <a:t>-</a:t>
            </a:r>
            <a:r>
              <a:rPr lang="en-GB" sz="1400" b="1" dirty="0" smtClean="0">
                <a:solidFill>
                  <a:srgbClr val="FFC000"/>
                </a:solidFill>
              </a:rPr>
              <a:t>13</a:t>
            </a:r>
            <a:r>
              <a:rPr lang="en-GB" sz="1400" b="1" dirty="0" smtClean="0">
                <a:solidFill>
                  <a:schemeClr val="tx1"/>
                </a:solidFill>
              </a:rPr>
              <a:t>%</a:t>
            </a:r>
            <a:endParaRPr lang="en-GB" sz="1050" b="1" dirty="0">
              <a:solidFill>
                <a:schemeClr val="tx1"/>
              </a:solidFill>
            </a:endParaRPr>
          </a:p>
        </p:txBody>
      </p:sp>
      <p:sp>
        <p:nvSpPr>
          <p:cNvPr id="14" name="TextBox 13"/>
          <p:cNvSpPr txBox="1"/>
          <p:nvPr/>
        </p:nvSpPr>
        <p:spPr>
          <a:xfrm>
            <a:off x="3964119" y="6309320"/>
            <a:ext cx="1730655" cy="215444"/>
          </a:xfrm>
          <a:prstGeom prst="rect">
            <a:avLst/>
          </a:prstGeom>
          <a:noFill/>
        </p:spPr>
        <p:txBody>
          <a:bodyPr wrap="square" lIns="0" tIns="0" rIns="0" bIns="0" rtlCol="0">
            <a:spAutoFit/>
          </a:bodyPr>
          <a:lstStyle/>
          <a:p>
            <a:pPr algn="ctr"/>
            <a:r>
              <a:rPr lang="en-GB" sz="1400" b="1" dirty="0" smtClean="0"/>
              <a:t>31</a:t>
            </a:r>
            <a:r>
              <a:rPr lang="en-GB" sz="1400" b="1" dirty="0" smtClean="0">
                <a:solidFill>
                  <a:schemeClr val="tx1"/>
                </a:solidFill>
              </a:rPr>
              <a:t>-</a:t>
            </a:r>
            <a:r>
              <a:rPr lang="en-GB" sz="1400" b="1" dirty="0" smtClean="0">
                <a:solidFill>
                  <a:srgbClr val="00B0F0"/>
                </a:solidFill>
              </a:rPr>
              <a:t>49</a:t>
            </a:r>
            <a:r>
              <a:rPr lang="en-GB" sz="1400" b="1" dirty="0" smtClean="0">
                <a:solidFill>
                  <a:schemeClr val="tx1"/>
                </a:solidFill>
              </a:rPr>
              <a:t>-</a:t>
            </a:r>
            <a:r>
              <a:rPr lang="en-GB" sz="1400" b="1" dirty="0" smtClean="0">
                <a:solidFill>
                  <a:srgbClr val="FFC000"/>
                </a:solidFill>
              </a:rPr>
              <a:t>20</a:t>
            </a:r>
            <a:r>
              <a:rPr lang="en-GB" sz="1400" b="1" dirty="0" smtClean="0">
                <a:solidFill>
                  <a:schemeClr val="tx1"/>
                </a:solidFill>
              </a:rPr>
              <a:t>%</a:t>
            </a:r>
            <a:endParaRPr lang="en-GB" sz="1050" b="1" dirty="0">
              <a:solidFill>
                <a:schemeClr val="tx1"/>
              </a:solidFill>
            </a:endParaRPr>
          </a:p>
        </p:txBody>
      </p:sp>
      <p:sp>
        <p:nvSpPr>
          <p:cNvPr id="15" name="TextBox 14"/>
          <p:cNvSpPr txBox="1"/>
          <p:nvPr/>
        </p:nvSpPr>
        <p:spPr>
          <a:xfrm>
            <a:off x="6173199" y="6309320"/>
            <a:ext cx="1730655" cy="215444"/>
          </a:xfrm>
          <a:prstGeom prst="rect">
            <a:avLst/>
          </a:prstGeom>
          <a:noFill/>
        </p:spPr>
        <p:txBody>
          <a:bodyPr wrap="square" lIns="0" tIns="0" rIns="0" bIns="0" rtlCol="0">
            <a:spAutoFit/>
          </a:bodyPr>
          <a:lstStyle/>
          <a:p>
            <a:pPr algn="ctr"/>
            <a:r>
              <a:rPr lang="en-GB" sz="1400" b="1" dirty="0" smtClean="0"/>
              <a:t>35</a:t>
            </a:r>
            <a:r>
              <a:rPr lang="en-GB" sz="1400" b="1" dirty="0" smtClean="0">
                <a:solidFill>
                  <a:schemeClr val="tx1"/>
                </a:solidFill>
              </a:rPr>
              <a:t>-</a:t>
            </a:r>
            <a:r>
              <a:rPr lang="en-GB" sz="1400" b="1" dirty="0" smtClean="0">
                <a:solidFill>
                  <a:srgbClr val="00B0F0"/>
                </a:solidFill>
              </a:rPr>
              <a:t>47</a:t>
            </a:r>
            <a:r>
              <a:rPr lang="en-GB" sz="1400" b="1" dirty="0" smtClean="0">
                <a:solidFill>
                  <a:schemeClr val="tx1"/>
                </a:solidFill>
              </a:rPr>
              <a:t>-</a:t>
            </a:r>
            <a:r>
              <a:rPr lang="en-GB" sz="1400" b="1" dirty="0" smtClean="0">
                <a:solidFill>
                  <a:srgbClr val="FFC000"/>
                </a:solidFill>
              </a:rPr>
              <a:t>18</a:t>
            </a:r>
            <a:r>
              <a:rPr lang="en-GB" sz="1400" b="1" dirty="0" smtClean="0">
                <a:solidFill>
                  <a:schemeClr val="tx1"/>
                </a:solidFill>
              </a:rPr>
              <a:t>%</a:t>
            </a:r>
            <a:endParaRPr lang="en-GB" sz="1050" b="1" dirty="0">
              <a:solidFill>
                <a:schemeClr val="tx1"/>
              </a:solidFill>
            </a:endParaRPr>
          </a:p>
        </p:txBody>
      </p:sp>
      <p:sp>
        <p:nvSpPr>
          <p:cNvPr id="16" name="TextBox 15"/>
          <p:cNvSpPr txBox="1"/>
          <p:nvPr/>
        </p:nvSpPr>
        <p:spPr>
          <a:xfrm>
            <a:off x="107504" y="6309320"/>
            <a:ext cx="1224136" cy="323165"/>
          </a:xfrm>
          <a:prstGeom prst="rect">
            <a:avLst/>
          </a:prstGeom>
          <a:noFill/>
        </p:spPr>
        <p:txBody>
          <a:bodyPr wrap="square" lIns="0" tIns="0" rIns="0" bIns="0" rtlCol="0">
            <a:spAutoFit/>
          </a:bodyPr>
          <a:lstStyle/>
          <a:p>
            <a:pPr algn="ctr"/>
            <a:r>
              <a:rPr lang="en-GB" sz="1050" dirty="0" smtClean="0">
                <a:solidFill>
                  <a:schemeClr val="tx1"/>
                </a:solidFill>
              </a:rPr>
              <a:t>Simple average by sub-sector</a:t>
            </a:r>
            <a:endParaRPr lang="en-GB" sz="800" dirty="0">
              <a:solidFill>
                <a:schemeClr val="tx1"/>
              </a:solidFill>
            </a:endParaRPr>
          </a:p>
        </p:txBody>
      </p:sp>
    </p:spTree>
    <p:extLst>
      <p:ext uri="{BB962C8B-B14F-4D97-AF65-F5344CB8AC3E}">
        <p14:creationId xmlns:p14="http://schemas.microsoft.com/office/powerpoint/2010/main" val="78859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564904"/>
            <a:ext cx="7778750"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bwMode="auto">
          <a:xfrm>
            <a:off x="1378496" y="4572000"/>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0" name="Rectangle 19"/>
          <p:cNvSpPr/>
          <p:nvPr/>
        </p:nvSpPr>
        <p:spPr bwMode="auto">
          <a:xfrm>
            <a:off x="3610744" y="4572000"/>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1" name="Rectangle 20"/>
          <p:cNvSpPr/>
          <p:nvPr/>
        </p:nvSpPr>
        <p:spPr bwMode="auto">
          <a:xfrm>
            <a:off x="5836488" y="4572000"/>
            <a:ext cx="2522964"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2" name="Rectangle 21"/>
          <p:cNvSpPr/>
          <p:nvPr/>
        </p:nvSpPr>
        <p:spPr bwMode="auto">
          <a:xfrm>
            <a:off x="1331640" y="630932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L</a:t>
            </a:r>
            <a:endParaRPr lang="en-GB" sz="2400" b="1" dirty="0">
              <a:solidFill>
                <a:schemeClr val="bg1"/>
              </a:solidFill>
            </a:endParaRPr>
          </a:p>
        </p:txBody>
      </p:sp>
      <p:sp>
        <p:nvSpPr>
          <p:cNvPr id="23" name="Rectangle 22"/>
          <p:cNvSpPr/>
          <p:nvPr/>
        </p:nvSpPr>
        <p:spPr bwMode="auto">
          <a:xfrm>
            <a:off x="3563888" y="630932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25" name="Rectangle 24"/>
          <p:cNvSpPr/>
          <p:nvPr/>
        </p:nvSpPr>
        <p:spPr bwMode="auto">
          <a:xfrm>
            <a:off x="5796136" y="630932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sp>
        <p:nvSpPr>
          <p:cNvPr id="26"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Lower direct value added for low-medium tech and higher </a:t>
            </a:r>
            <a:r>
              <a:rPr lang="en-GB" altLang="en-US" sz="2800" dirty="0" err="1" smtClean="0"/>
              <a:t>RoW</a:t>
            </a:r>
            <a:r>
              <a:rPr lang="en-GB" altLang="en-US" sz="2800" dirty="0" smtClean="0"/>
              <a:t> inputs for high-tech</a:t>
            </a:r>
            <a:endParaRPr lang="en-GB" altLang="en-US" sz="2800" b="0" dirty="0"/>
          </a:p>
        </p:txBody>
      </p:sp>
      <p:pic>
        <p:nvPicPr>
          <p:cNvPr id="1536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785" t="4250" r="22158" b="87707"/>
          <a:stretch/>
        </p:blipFill>
        <p:spPr bwMode="auto">
          <a:xfrm>
            <a:off x="2403697" y="2348880"/>
            <a:ext cx="4286250" cy="3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7"/>
          <p:cNvSpPr/>
          <p:nvPr/>
        </p:nvSpPr>
        <p:spPr bwMode="auto">
          <a:xfrm>
            <a:off x="-36512" y="1988840"/>
            <a:ext cx="1872208" cy="93610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pp change</a:t>
            </a:r>
          </a:p>
          <a:p>
            <a:pPr marL="3175" algn="ctr"/>
            <a:r>
              <a:rPr lang="en-GB" sz="1600" b="1" dirty="0" smtClean="0">
                <a:solidFill>
                  <a:srgbClr val="FF0000"/>
                </a:solidFill>
              </a:rPr>
              <a:t>(2004-2014)</a:t>
            </a:r>
          </a:p>
        </p:txBody>
      </p:sp>
      <p:sp>
        <p:nvSpPr>
          <p:cNvPr id="12" name="TextBox 11"/>
          <p:cNvSpPr txBox="1"/>
          <p:nvPr/>
        </p:nvSpPr>
        <p:spPr>
          <a:xfrm>
            <a:off x="107504" y="6309320"/>
            <a:ext cx="1224136" cy="323165"/>
          </a:xfrm>
          <a:prstGeom prst="rect">
            <a:avLst/>
          </a:prstGeom>
          <a:noFill/>
        </p:spPr>
        <p:txBody>
          <a:bodyPr wrap="square" lIns="0" tIns="0" rIns="0" bIns="0" rtlCol="0">
            <a:spAutoFit/>
          </a:bodyPr>
          <a:lstStyle/>
          <a:p>
            <a:pPr algn="ctr"/>
            <a:r>
              <a:rPr lang="en-GB" sz="1050" dirty="0" smtClean="0">
                <a:solidFill>
                  <a:schemeClr val="tx1"/>
                </a:solidFill>
              </a:rPr>
              <a:t>Simple average by sub-sector</a:t>
            </a:r>
            <a:endParaRPr lang="en-GB" sz="800" dirty="0">
              <a:solidFill>
                <a:schemeClr val="tx1"/>
              </a:solidFill>
            </a:endParaRPr>
          </a:p>
        </p:txBody>
      </p:sp>
      <p:sp>
        <p:nvSpPr>
          <p:cNvPr id="13" name="TextBox 12"/>
          <p:cNvSpPr txBox="1"/>
          <p:nvPr/>
        </p:nvSpPr>
        <p:spPr>
          <a:xfrm>
            <a:off x="1763688" y="6309320"/>
            <a:ext cx="1730655" cy="215444"/>
          </a:xfrm>
          <a:prstGeom prst="rect">
            <a:avLst/>
          </a:prstGeom>
          <a:noFill/>
        </p:spPr>
        <p:txBody>
          <a:bodyPr wrap="square" lIns="0" tIns="0" rIns="0" bIns="0" rtlCol="0">
            <a:spAutoFit/>
          </a:bodyPr>
          <a:lstStyle/>
          <a:p>
            <a:pPr algn="ctr"/>
            <a:r>
              <a:rPr lang="en-GB" sz="1400" b="1" dirty="0" smtClean="0"/>
              <a:t>-2</a:t>
            </a:r>
            <a:r>
              <a:rPr lang="en-GB" sz="1400" b="1" dirty="0" smtClean="0">
                <a:solidFill>
                  <a:schemeClr val="tx1"/>
                </a:solidFill>
              </a:rPr>
              <a:t>/</a:t>
            </a:r>
            <a:r>
              <a:rPr lang="en-GB" sz="1400" b="1" dirty="0" smtClean="0">
                <a:solidFill>
                  <a:srgbClr val="00B0F0"/>
                </a:solidFill>
              </a:rPr>
              <a:t>-2</a:t>
            </a:r>
            <a:r>
              <a:rPr lang="en-GB" sz="1400" b="1" dirty="0" smtClean="0">
                <a:solidFill>
                  <a:schemeClr val="tx1"/>
                </a:solidFill>
              </a:rPr>
              <a:t>/</a:t>
            </a:r>
            <a:r>
              <a:rPr lang="en-GB" sz="1400" b="1" dirty="0" smtClean="0">
                <a:solidFill>
                  <a:srgbClr val="FFC000"/>
                </a:solidFill>
              </a:rPr>
              <a:t>+4</a:t>
            </a:r>
            <a:endParaRPr lang="en-GB" sz="1050" b="1" dirty="0">
              <a:solidFill>
                <a:schemeClr val="tx1"/>
              </a:solidFill>
            </a:endParaRPr>
          </a:p>
        </p:txBody>
      </p:sp>
      <p:sp>
        <p:nvSpPr>
          <p:cNvPr id="14" name="TextBox 13"/>
          <p:cNvSpPr txBox="1"/>
          <p:nvPr/>
        </p:nvSpPr>
        <p:spPr>
          <a:xfrm>
            <a:off x="3964119" y="6309320"/>
            <a:ext cx="1730655" cy="215444"/>
          </a:xfrm>
          <a:prstGeom prst="rect">
            <a:avLst/>
          </a:prstGeom>
          <a:noFill/>
        </p:spPr>
        <p:txBody>
          <a:bodyPr wrap="square" lIns="0" tIns="0" rIns="0" bIns="0" rtlCol="0">
            <a:spAutoFit/>
          </a:bodyPr>
          <a:lstStyle/>
          <a:p>
            <a:pPr algn="ctr"/>
            <a:r>
              <a:rPr lang="en-GB" sz="1400" b="1" dirty="0" smtClean="0"/>
              <a:t>-</a:t>
            </a:r>
            <a:r>
              <a:rPr lang="en-GB" sz="1400" b="1" dirty="0"/>
              <a:t>2</a:t>
            </a:r>
            <a:r>
              <a:rPr lang="en-GB" sz="1400" b="1" dirty="0" smtClean="0">
                <a:solidFill>
                  <a:schemeClr val="tx1"/>
                </a:solidFill>
              </a:rPr>
              <a:t>/</a:t>
            </a:r>
            <a:r>
              <a:rPr lang="en-GB" sz="1400" b="1" dirty="0" smtClean="0">
                <a:solidFill>
                  <a:srgbClr val="00B0F0"/>
                </a:solidFill>
              </a:rPr>
              <a:t>-</a:t>
            </a:r>
            <a:r>
              <a:rPr lang="en-GB" sz="1400" b="1" dirty="0">
                <a:solidFill>
                  <a:srgbClr val="00B0F0"/>
                </a:solidFill>
              </a:rPr>
              <a:t>2</a:t>
            </a:r>
            <a:r>
              <a:rPr lang="en-GB" sz="1400" b="1" dirty="0">
                <a:solidFill>
                  <a:schemeClr val="tx1"/>
                </a:solidFill>
              </a:rPr>
              <a:t>/</a:t>
            </a:r>
            <a:r>
              <a:rPr lang="en-GB" sz="1400" b="1" dirty="0">
                <a:solidFill>
                  <a:srgbClr val="FFC000"/>
                </a:solidFill>
              </a:rPr>
              <a:t>+4</a:t>
            </a:r>
            <a:endParaRPr lang="en-GB" sz="1050" b="1" dirty="0">
              <a:solidFill>
                <a:schemeClr val="tx1"/>
              </a:solidFill>
            </a:endParaRPr>
          </a:p>
        </p:txBody>
      </p:sp>
      <p:sp>
        <p:nvSpPr>
          <p:cNvPr id="15" name="TextBox 14"/>
          <p:cNvSpPr txBox="1"/>
          <p:nvPr/>
        </p:nvSpPr>
        <p:spPr>
          <a:xfrm>
            <a:off x="6173199" y="6309320"/>
            <a:ext cx="1730655" cy="215444"/>
          </a:xfrm>
          <a:prstGeom prst="rect">
            <a:avLst/>
          </a:prstGeom>
          <a:noFill/>
        </p:spPr>
        <p:txBody>
          <a:bodyPr wrap="square" lIns="0" tIns="0" rIns="0" bIns="0" rtlCol="0">
            <a:spAutoFit/>
          </a:bodyPr>
          <a:lstStyle/>
          <a:p>
            <a:pPr algn="ctr"/>
            <a:r>
              <a:rPr lang="en-GB" sz="1400" b="1" dirty="0" smtClean="0"/>
              <a:t>-1</a:t>
            </a:r>
            <a:r>
              <a:rPr lang="en-GB" sz="1400" b="1" dirty="0" smtClean="0">
                <a:solidFill>
                  <a:schemeClr val="tx1"/>
                </a:solidFill>
              </a:rPr>
              <a:t>/</a:t>
            </a:r>
            <a:r>
              <a:rPr lang="en-GB" sz="1400" b="1" dirty="0" smtClean="0">
                <a:solidFill>
                  <a:srgbClr val="00B0F0"/>
                </a:solidFill>
              </a:rPr>
              <a:t>-6</a:t>
            </a:r>
            <a:r>
              <a:rPr lang="en-GB" sz="1400" b="1" dirty="0" smtClean="0">
                <a:solidFill>
                  <a:schemeClr val="tx1"/>
                </a:solidFill>
              </a:rPr>
              <a:t>/</a:t>
            </a:r>
            <a:r>
              <a:rPr lang="en-GB" sz="1400" b="1" dirty="0" smtClean="0">
                <a:solidFill>
                  <a:srgbClr val="FFC000"/>
                </a:solidFill>
              </a:rPr>
              <a:t>+6</a:t>
            </a:r>
            <a:endParaRPr lang="en-GB" sz="1050" b="1" dirty="0">
              <a:solidFill>
                <a:schemeClr val="tx1"/>
              </a:solidFill>
            </a:endParaRPr>
          </a:p>
        </p:txBody>
      </p:sp>
    </p:spTree>
    <p:extLst>
      <p:ext uri="{BB962C8B-B14F-4D97-AF65-F5344CB8AC3E}">
        <p14:creationId xmlns:p14="http://schemas.microsoft.com/office/powerpoint/2010/main" val="78859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412776"/>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EU services as the main source of indirect value added for all industries but petroleum</a:t>
            </a:r>
            <a:endParaRPr lang="en-GB" altLang="en-US" sz="2800" b="0" dirty="0"/>
          </a:p>
        </p:txBody>
      </p:sp>
      <p:sp>
        <p:nvSpPr>
          <p:cNvPr id="6" name="Rectangle 5"/>
          <p:cNvSpPr/>
          <p:nvPr/>
        </p:nvSpPr>
        <p:spPr bwMode="auto">
          <a:xfrm>
            <a:off x="2483768" y="2276872"/>
            <a:ext cx="5832648"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Contribution of indirect value </a:t>
            </a:r>
            <a:r>
              <a:rPr lang="en-GB" sz="1600" b="1" dirty="0">
                <a:solidFill>
                  <a:srgbClr val="FF0000"/>
                </a:solidFill>
              </a:rPr>
              <a:t>added </a:t>
            </a:r>
            <a:r>
              <a:rPr lang="en-GB" sz="1600" b="1" dirty="0" smtClean="0">
                <a:solidFill>
                  <a:srgbClr val="FF0000"/>
                </a:solidFill>
              </a:rPr>
              <a:t>(¢ / $ EU Y) </a:t>
            </a:r>
            <a:r>
              <a:rPr lang="en-GB" sz="1400" b="1" dirty="0" smtClean="0">
                <a:solidFill>
                  <a:srgbClr val="FF0000"/>
                </a:solidFill>
              </a:rPr>
              <a:t>2014</a:t>
            </a:r>
          </a:p>
        </p:txBody>
      </p:sp>
      <p:sp>
        <p:nvSpPr>
          <p:cNvPr id="7" name="Rectangle 6"/>
          <p:cNvSpPr/>
          <p:nvPr/>
        </p:nvSpPr>
        <p:spPr bwMode="auto">
          <a:xfrm>
            <a:off x="2483768" y="2387587"/>
            <a:ext cx="2916324"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400" b="1" dirty="0" smtClean="0">
                <a:solidFill>
                  <a:srgbClr val="FF0000"/>
                </a:solidFill>
              </a:rPr>
              <a:t>EU</a:t>
            </a:r>
          </a:p>
        </p:txBody>
      </p:sp>
      <p:sp>
        <p:nvSpPr>
          <p:cNvPr id="9" name="Rectangle 8"/>
          <p:cNvSpPr/>
          <p:nvPr/>
        </p:nvSpPr>
        <p:spPr bwMode="auto">
          <a:xfrm>
            <a:off x="5400092" y="2376000"/>
            <a:ext cx="2916324"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400" b="1" dirty="0" err="1" smtClean="0">
                <a:solidFill>
                  <a:srgbClr val="FF0000"/>
                </a:solidFill>
              </a:rPr>
              <a:t>RoW</a:t>
            </a:r>
            <a:endParaRPr lang="en-GB" sz="1400" b="1" dirty="0" smtClean="0">
              <a:solidFill>
                <a:srgbClr val="FF0000"/>
              </a:solidFill>
            </a:endParaRPr>
          </a:p>
        </p:txBody>
      </p:sp>
      <p:sp>
        <p:nvSpPr>
          <p:cNvPr id="13" name="Rectangle 12"/>
          <p:cNvSpPr/>
          <p:nvPr/>
        </p:nvSpPr>
        <p:spPr bwMode="auto">
          <a:xfrm>
            <a:off x="348680" y="3539715"/>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L</a:t>
            </a:r>
            <a:endParaRPr lang="en-GB" sz="2400" b="1" dirty="0">
              <a:solidFill>
                <a:schemeClr val="bg1"/>
              </a:solidFill>
            </a:endParaRPr>
          </a:p>
        </p:txBody>
      </p:sp>
      <p:sp>
        <p:nvSpPr>
          <p:cNvPr id="14" name="Rectangle 13"/>
          <p:cNvSpPr/>
          <p:nvPr/>
        </p:nvSpPr>
        <p:spPr bwMode="auto">
          <a:xfrm>
            <a:off x="348680" y="4619835"/>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15" name="Rectangle 14"/>
          <p:cNvSpPr/>
          <p:nvPr/>
        </p:nvSpPr>
        <p:spPr bwMode="auto">
          <a:xfrm>
            <a:off x="348680" y="5987987"/>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45" y="2564904"/>
            <a:ext cx="7488679"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24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642" y="2132856"/>
            <a:ext cx="7016750" cy="452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EU contributing less</a:t>
            </a:r>
          </a:p>
          <a:p>
            <a:pPr marL="0" algn="ctr"/>
            <a:r>
              <a:rPr lang="en-GB" altLang="en-US" sz="1800" b="0" dirty="0" smtClean="0"/>
              <a:t>Share of value added in global manufacturing production chains</a:t>
            </a:r>
            <a:endParaRPr lang="en-GB" altLang="en-US" sz="1800" b="0" dirty="0"/>
          </a:p>
        </p:txBody>
      </p:sp>
      <p:cxnSp>
        <p:nvCxnSpPr>
          <p:cNvPr id="10" name="Straight Arrow Connector 9"/>
          <p:cNvCxnSpPr/>
          <p:nvPr/>
        </p:nvCxnSpPr>
        <p:spPr bwMode="auto">
          <a:xfrm>
            <a:off x="2087724" y="2420888"/>
            <a:ext cx="5580620" cy="3240360"/>
          </a:xfrm>
          <a:prstGeom prst="straightConnector1">
            <a:avLst/>
          </a:prstGeom>
          <a:noFill/>
          <a:ln w="38100" cap="flat" cmpd="sng" algn="ctr">
            <a:solidFill>
              <a:srgbClr val="7030A0">
                <a:alpha val="20000"/>
              </a:srgbClr>
            </a:solidFill>
            <a:prstDash val="sysDot"/>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13"/>
          <p:cNvSpPr/>
          <p:nvPr/>
        </p:nvSpPr>
        <p:spPr bwMode="auto">
          <a:xfrm>
            <a:off x="5364088" y="2790950"/>
            <a:ext cx="1944216" cy="792088"/>
          </a:xfrm>
          <a:prstGeom prst="ellipse">
            <a:avLst/>
          </a:prstGeom>
          <a:solidFill>
            <a:schemeClr val="tx1"/>
          </a:solidFill>
          <a:ln>
            <a:noFill/>
          </a:ln>
          <a:effectLst/>
          <a:extLst/>
        </p:spPr>
        <p:txBody>
          <a:bodyPr vert="horz" wrap="square" lIns="0" tIns="0" rIns="0" bIns="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rPr>
              <a:t>-10.6pp</a:t>
            </a:r>
          </a:p>
          <a:p>
            <a:pPr marL="3175" marR="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rPr>
              <a:t>2004-2014</a:t>
            </a:r>
            <a:endParaRPr kumimoji="0" lang="en-GB" sz="180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2268438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340768"/>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Increasing </a:t>
            </a:r>
            <a:r>
              <a:rPr lang="en-GB" altLang="en-US" sz="2800" dirty="0" err="1" smtClean="0"/>
              <a:t>RoW</a:t>
            </a:r>
            <a:r>
              <a:rPr lang="en-GB" altLang="en-US" sz="2800" dirty="0" smtClean="0"/>
              <a:t> participation, particularly along the full value chain of electronics</a:t>
            </a:r>
          </a:p>
        </p:txBody>
      </p:sp>
      <p:sp>
        <p:nvSpPr>
          <p:cNvPr id="8" name="Rectangle 7"/>
          <p:cNvSpPr/>
          <p:nvPr/>
        </p:nvSpPr>
        <p:spPr bwMode="auto">
          <a:xfrm>
            <a:off x="2483768" y="2060848"/>
            <a:ext cx="5832648"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err="1" smtClean="0">
                <a:solidFill>
                  <a:srgbClr val="FF0000"/>
                </a:solidFill>
              </a:rPr>
              <a:t>RoW</a:t>
            </a:r>
            <a:r>
              <a:rPr lang="en-GB" sz="1600" b="1" dirty="0" smtClean="0">
                <a:solidFill>
                  <a:srgbClr val="FF0000"/>
                </a:solidFill>
              </a:rPr>
              <a:t> share in indirect value added</a:t>
            </a:r>
          </a:p>
        </p:txBody>
      </p:sp>
      <p:sp>
        <p:nvSpPr>
          <p:cNvPr id="9" name="Rectangle 8"/>
          <p:cNvSpPr/>
          <p:nvPr/>
        </p:nvSpPr>
        <p:spPr bwMode="auto">
          <a:xfrm>
            <a:off x="2483768" y="2315579"/>
            <a:ext cx="2916324"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400" b="1" dirty="0" smtClean="0">
                <a:solidFill>
                  <a:srgbClr val="FF0000"/>
                </a:solidFill>
              </a:rPr>
              <a:t>2014 (%)</a:t>
            </a:r>
          </a:p>
        </p:txBody>
      </p:sp>
      <p:sp>
        <p:nvSpPr>
          <p:cNvPr id="10" name="Rectangle 9"/>
          <p:cNvSpPr/>
          <p:nvPr/>
        </p:nvSpPr>
        <p:spPr bwMode="auto">
          <a:xfrm>
            <a:off x="5400092" y="2303992"/>
            <a:ext cx="2916324"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400" b="1" dirty="0" smtClean="0">
                <a:solidFill>
                  <a:srgbClr val="FF0000"/>
                </a:solidFill>
              </a:rPr>
              <a:t>Change 2004-2014 (pp)</a:t>
            </a:r>
          </a:p>
        </p:txBody>
      </p:sp>
      <p:sp>
        <p:nvSpPr>
          <p:cNvPr id="11" name="Rectangle 10"/>
          <p:cNvSpPr/>
          <p:nvPr/>
        </p:nvSpPr>
        <p:spPr bwMode="auto">
          <a:xfrm>
            <a:off x="348680" y="3539715"/>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L</a:t>
            </a:r>
            <a:endParaRPr lang="en-GB" sz="2400" b="1" dirty="0">
              <a:solidFill>
                <a:schemeClr val="bg1"/>
              </a:solidFill>
            </a:endParaRPr>
          </a:p>
        </p:txBody>
      </p:sp>
      <p:sp>
        <p:nvSpPr>
          <p:cNvPr id="12" name="Rectangle 11"/>
          <p:cNvSpPr/>
          <p:nvPr/>
        </p:nvSpPr>
        <p:spPr bwMode="auto">
          <a:xfrm>
            <a:off x="348680" y="4619835"/>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13" name="Rectangle 12"/>
          <p:cNvSpPr/>
          <p:nvPr/>
        </p:nvSpPr>
        <p:spPr bwMode="auto">
          <a:xfrm>
            <a:off x="348680" y="5987987"/>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45" y="2564904"/>
            <a:ext cx="7488679"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248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Service structure relatively homogenous except for utilities-intensive industries</a:t>
            </a:r>
            <a:endParaRPr lang="en-GB" altLang="en-US" sz="2800" b="0" dirty="0"/>
          </a:p>
        </p:txBody>
      </p:sp>
      <p:sp>
        <p:nvSpPr>
          <p:cNvPr id="6" name="Rectangle 5"/>
          <p:cNvSpPr/>
          <p:nvPr/>
        </p:nvSpPr>
        <p:spPr bwMode="auto">
          <a:xfrm>
            <a:off x="1835696" y="2348880"/>
            <a:ext cx="7290793"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500" b="1" dirty="0" smtClean="0">
                <a:solidFill>
                  <a:srgbClr val="FF0000"/>
                </a:solidFill>
              </a:rPr>
              <a:t>Contribution of </a:t>
            </a:r>
            <a:r>
              <a:rPr lang="en-GB" sz="1500" b="1" dirty="0" err="1" smtClean="0">
                <a:solidFill>
                  <a:srgbClr val="FF0000"/>
                </a:solidFill>
              </a:rPr>
              <a:t>EU&amp;RoW</a:t>
            </a:r>
            <a:r>
              <a:rPr lang="en-GB" sz="1500" b="1" dirty="0" smtClean="0">
                <a:solidFill>
                  <a:srgbClr val="FF0000"/>
                </a:solidFill>
              </a:rPr>
              <a:t> indirect value </a:t>
            </a:r>
            <a:r>
              <a:rPr lang="en-GB" sz="1500" b="1" dirty="0">
                <a:solidFill>
                  <a:srgbClr val="FF0000"/>
                </a:solidFill>
              </a:rPr>
              <a:t>added </a:t>
            </a:r>
            <a:r>
              <a:rPr lang="en-GB" sz="1500" b="1" dirty="0" smtClean="0">
                <a:solidFill>
                  <a:srgbClr val="FF0000"/>
                </a:solidFill>
              </a:rPr>
              <a:t>(¢ / $ EU Y) (2014)</a:t>
            </a:r>
          </a:p>
        </p:txBody>
      </p:sp>
      <p:sp>
        <p:nvSpPr>
          <p:cNvPr id="13" name="Rectangle 12"/>
          <p:cNvSpPr/>
          <p:nvPr/>
        </p:nvSpPr>
        <p:spPr bwMode="auto">
          <a:xfrm>
            <a:off x="35496" y="3395699"/>
            <a:ext cx="306518" cy="360040"/>
          </a:xfrm>
          <a:prstGeom prst="rect">
            <a:avLst/>
          </a:prstGeom>
          <a:solidFill>
            <a:srgbClr val="0070C0"/>
          </a:solidFill>
          <a:ln>
            <a:noFill/>
          </a:ln>
          <a:extLst/>
        </p:spPr>
        <p:txBody>
          <a:bodyPr vert="horz" wrap="square" lIns="0" tIns="0" rIns="0" bIns="0" numCol="1" rtlCol="0" anchor="ctr" anchorCtr="0" compatLnSpc="1">
            <a:prstTxWarp prst="textNoShape">
              <a:avLst/>
            </a:prstTxWarp>
          </a:bodyPr>
          <a:lstStyle/>
          <a:p>
            <a:pPr marL="3175" algn="ctr"/>
            <a:r>
              <a:rPr lang="en-GB" sz="1800" b="1" dirty="0" smtClean="0">
                <a:solidFill>
                  <a:schemeClr val="bg1"/>
                </a:solidFill>
              </a:rPr>
              <a:t>L</a:t>
            </a:r>
            <a:endParaRPr lang="en-GB" sz="1800" b="1" dirty="0">
              <a:solidFill>
                <a:schemeClr val="bg1"/>
              </a:solidFill>
            </a:endParaRPr>
          </a:p>
        </p:txBody>
      </p:sp>
      <p:sp>
        <p:nvSpPr>
          <p:cNvPr id="14" name="Rectangle 13"/>
          <p:cNvSpPr/>
          <p:nvPr/>
        </p:nvSpPr>
        <p:spPr bwMode="auto">
          <a:xfrm>
            <a:off x="35496" y="4475819"/>
            <a:ext cx="306518" cy="360040"/>
          </a:xfrm>
          <a:prstGeom prst="rect">
            <a:avLst/>
          </a:prstGeom>
          <a:solidFill>
            <a:srgbClr val="0070C0"/>
          </a:solidFill>
          <a:ln>
            <a:noFill/>
          </a:ln>
          <a:extLst/>
        </p:spPr>
        <p:txBody>
          <a:bodyPr vert="horz" wrap="square" lIns="0" tIns="0" rIns="0" bIns="0" numCol="1" rtlCol="0" anchor="ctr" anchorCtr="0" compatLnSpc="1">
            <a:prstTxWarp prst="textNoShape">
              <a:avLst/>
            </a:prstTxWarp>
          </a:bodyPr>
          <a:lstStyle/>
          <a:p>
            <a:pPr marL="3175" algn="ctr"/>
            <a:r>
              <a:rPr lang="en-GB" sz="1800" b="1" dirty="0" smtClean="0">
                <a:solidFill>
                  <a:schemeClr val="bg1"/>
                </a:solidFill>
              </a:rPr>
              <a:t>M</a:t>
            </a:r>
            <a:endParaRPr lang="en-GB" sz="1800" b="1" dirty="0">
              <a:solidFill>
                <a:schemeClr val="bg1"/>
              </a:solidFill>
            </a:endParaRPr>
          </a:p>
        </p:txBody>
      </p:sp>
      <p:sp>
        <p:nvSpPr>
          <p:cNvPr id="15" name="Rectangle 14"/>
          <p:cNvSpPr/>
          <p:nvPr/>
        </p:nvSpPr>
        <p:spPr bwMode="auto">
          <a:xfrm>
            <a:off x="35496" y="5627947"/>
            <a:ext cx="306518" cy="360040"/>
          </a:xfrm>
          <a:prstGeom prst="rect">
            <a:avLst/>
          </a:prstGeom>
          <a:solidFill>
            <a:srgbClr val="0070C0"/>
          </a:solidFill>
          <a:ln>
            <a:noFill/>
          </a:ln>
          <a:extLst/>
        </p:spPr>
        <p:txBody>
          <a:bodyPr vert="horz" wrap="square" lIns="0" tIns="0" rIns="0" bIns="0" numCol="1" rtlCol="0" anchor="ctr" anchorCtr="0" compatLnSpc="1">
            <a:prstTxWarp prst="textNoShape">
              <a:avLst/>
            </a:prstTxWarp>
          </a:bodyPr>
          <a:lstStyle/>
          <a:p>
            <a:pPr marL="3175" algn="ctr"/>
            <a:r>
              <a:rPr lang="en-GB" sz="1800" b="1" dirty="0" smtClean="0">
                <a:solidFill>
                  <a:schemeClr val="bg1"/>
                </a:solidFill>
              </a:rPr>
              <a:t>H</a:t>
            </a:r>
            <a:endParaRPr lang="en-GB" sz="1800" b="1" dirty="0">
              <a:solidFill>
                <a:schemeClr val="bg1"/>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92" y="2700611"/>
            <a:ext cx="8774598" cy="382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789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Petroleum and electronics using a high share of </a:t>
            </a:r>
            <a:r>
              <a:rPr lang="en-GB" altLang="en-US" sz="2800" dirty="0" err="1" smtClean="0"/>
              <a:t>RoW</a:t>
            </a:r>
            <a:r>
              <a:rPr lang="en-GB" altLang="en-US" sz="2800" dirty="0" smtClean="0"/>
              <a:t> service inputs</a:t>
            </a:r>
            <a:endParaRPr lang="en-GB" altLang="en-US" sz="2800" b="0" dirty="0"/>
          </a:p>
        </p:txBody>
      </p:sp>
      <p:sp>
        <p:nvSpPr>
          <p:cNvPr id="13" name="Rectangle 12"/>
          <p:cNvSpPr/>
          <p:nvPr/>
        </p:nvSpPr>
        <p:spPr bwMode="auto">
          <a:xfrm>
            <a:off x="468439" y="3501008"/>
            <a:ext cx="306518" cy="360040"/>
          </a:xfrm>
          <a:prstGeom prst="rect">
            <a:avLst/>
          </a:prstGeom>
          <a:solidFill>
            <a:srgbClr val="0070C0"/>
          </a:solidFill>
          <a:ln>
            <a:noFill/>
          </a:ln>
          <a:extLst/>
        </p:spPr>
        <p:txBody>
          <a:bodyPr vert="horz" wrap="square" lIns="0" tIns="0" rIns="0" bIns="0" numCol="1" rtlCol="0" anchor="ctr" anchorCtr="0" compatLnSpc="1">
            <a:prstTxWarp prst="textNoShape">
              <a:avLst/>
            </a:prstTxWarp>
          </a:bodyPr>
          <a:lstStyle/>
          <a:p>
            <a:pPr marL="3175" algn="ctr"/>
            <a:r>
              <a:rPr lang="en-GB" sz="1800" b="1" dirty="0" smtClean="0">
                <a:solidFill>
                  <a:schemeClr val="bg1"/>
                </a:solidFill>
              </a:rPr>
              <a:t>L</a:t>
            </a:r>
            <a:endParaRPr lang="en-GB" sz="1800" b="1" dirty="0">
              <a:solidFill>
                <a:schemeClr val="bg1"/>
              </a:solidFill>
            </a:endParaRPr>
          </a:p>
        </p:txBody>
      </p:sp>
      <p:sp>
        <p:nvSpPr>
          <p:cNvPr id="14" name="Rectangle 13"/>
          <p:cNvSpPr/>
          <p:nvPr/>
        </p:nvSpPr>
        <p:spPr bwMode="auto">
          <a:xfrm>
            <a:off x="468439" y="4581128"/>
            <a:ext cx="306518" cy="360040"/>
          </a:xfrm>
          <a:prstGeom prst="rect">
            <a:avLst/>
          </a:prstGeom>
          <a:solidFill>
            <a:srgbClr val="0070C0"/>
          </a:solidFill>
          <a:ln>
            <a:noFill/>
          </a:ln>
          <a:extLst/>
        </p:spPr>
        <p:txBody>
          <a:bodyPr vert="horz" wrap="square" lIns="0" tIns="0" rIns="0" bIns="0" numCol="1" rtlCol="0" anchor="ctr" anchorCtr="0" compatLnSpc="1">
            <a:prstTxWarp prst="textNoShape">
              <a:avLst/>
            </a:prstTxWarp>
          </a:bodyPr>
          <a:lstStyle/>
          <a:p>
            <a:pPr marL="3175" algn="ctr"/>
            <a:r>
              <a:rPr lang="en-GB" sz="1800" b="1" dirty="0" smtClean="0">
                <a:solidFill>
                  <a:schemeClr val="bg1"/>
                </a:solidFill>
              </a:rPr>
              <a:t>M</a:t>
            </a:r>
            <a:endParaRPr lang="en-GB" sz="1800" b="1" dirty="0">
              <a:solidFill>
                <a:schemeClr val="bg1"/>
              </a:solidFill>
            </a:endParaRPr>
          </a:p>
        </p:txBody>
      </p:sp>
      <p:sp>
        <p:nvSpPr>
          <p:cNvPr id="15" name="Rectangle 14"/>
          <p:cNvSpPr/>
          <p:nvPr/>
        </p:nvSpPr>
        <p:spPr bwMode="auto">
          <a:xfrm>
            <a:off x="468439" y="5733256"/>
            <a:ext cx="306518" cy="360040"/>
          </a:xfrm>
          <a:prstGeom prst="rect">
            <a:avLst/>
          </a:prstGeom>
          <a:solidFill>
            <a:srgbClr val="0070C0"/>
          </a:solidFill>
          <a:ln>
            <a:noFill/>
          </a:ln>
          <a:extLst/>
        </p:spPr>
        <p:txBody>
          <a:bodyPr vert="horz" wrap="square" lIns="0" tIns="0" rIns="0" bIns="0" numCol="1" rtlCol="0" anchor="ctr" anchorCtr="0" compatLnSpc="1">
            <a:prstTxWarp prst="textNoShape">
              <a:avLst/>
            </a:prstTxWarp>
          </a:bodyPr>
          <a:lstStyle/>
          <a:p>
            <a:pPr marL="3175" algn="ctr"/>
            <a:r>
              <a:rPr lang="en-GB" sz="1800" b="1" dirty="0" smtClean="0">
                <a:solidFill>
                  <a:schemeClr val="bg1"/>
                </a:solidFill>
              </a:rPr>
              <a:t>H</a:t>
            </a:r>
            <a:endParaRPr lang="en-GB" sz="1800" b="1" dirty="0">
              <a:solidFill>
                <a:schemeClr val="bg1"/>
              </a:solidFill>
            </a:endParaRPr>
          </a:p>
        </p:txBody>
      </p:sp>
      <p:sp>
        <p:nvSpPr>
          <p:cNvPr id="16" name="Rectangle 15"/>
          <p:cNvSpPr/>
          <p:nvPr/>
        </p:nvSpPr>
        <p:spPr bwMode="auto">
          <a:xfrm>
            <a:off x="2268638" y="2171220"/>
            <a:ext cx="6551833"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err="1" smtClean="0">
                <a:solidFill>
                  <a:srgbClr val="FF0000"/>
                </a:solidFill>
              </a:rPr>
              <a:t>RoW</a:t>
            </a:r>
            <a:r>
              <a:rPr lang="en-GB" sz="1600" b="1" dirty="0" smtClean="0">
                <a:solidFill>
                  <a:srgbClr val="FF0000"/>
                </a:solidFill>
              </a:rPr>
              <a:t> share in indirect value added</a:t>
            </a:r>
          </a:p>
        </p:txBody>
      </p:sp>
      <p:sp>
        <p:nvSpPr>
          <p:cNvPr id="17" name="Rectangle 16"/>
          <p:cNvSpPr/>
          <p:nvPr/>
        </p:nvSpPr>
        <p:spPr bwMode="auto">
          <a:xfrm>
            <a:off x="2268638" y="2425951"/>
            <a:ext cx="3275917"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400" b="1" dirty="0" smtClean="0">
                <a:solidFill>
                  <a:srgbClr val="FF0000"/>
                </a:solidFill>
              </a:rPr>
              <a:t>2014 (%)</a:t>
            </a:r>
          </a:p>
        </p:txBody>
      </p:sp>
      <p:sp>
        <p:nvSpPr>
          <p:cNvPr id="18" name="Rectangle 17"/>
          <p:cNvSpPr/>
          <p:nvPr/>
        </p:nvSpPr>
        <p:spPr bwMode="auto">
          <a:xfrm>
            <a:off x="5544554" y="2414364"/>
            <a:ext cx="3275917"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400" b="1" dirty="0" smtClean="0">
                <a:solidFill>
                  <a:srgbClr val="FF0000"/>
                </a:solidFill>
              </a:rPr>
              <a:t>Change 2004-2014 (pp)</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981" y="2708920"/>
            <a:ext cx="8265515" cy="389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322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1520" y="1556792"/>
            <a:ext cx="8640960" cy="4896544"/>
          </a:xfrm>
        </p:spPr>
        <p:txBody>
          <a:bodyPr lIns="0" tIns="0" rIns="0" bIns="0" anchor="ctr"/>
          <a:lstStyle/>
          <a:p>
            <a:pPr marL="358775" algn="ctr">
              <a:lnSpc>
                <a:spcPts val="4400"/>
              </a:lnSpc>
              <a:spcBef>
                <a:spcPct val="0"/>
              </a:spcBef>
            </a:pPr>
            <a:r>
              <a:rPr lang="en-GB" sz="4000" dirty="0" smtClean="0">
                <a:solidFill>
                  <a:srgbClr val="00B0F0"/>
                </a:solidFill>
                <a:latin typeface="+mj-lt"/>
                <a:ea typeface="+mj-ea"/>
                <a:cs typeface="+mj-cs"/>
              </a:rPr>
              <a:t>"The share of non-EU </a:t>
            </a:r>
            <a:r>
              <a:rPr lang="en-GB" sz="4000" dirty="0">
                <a:solidFill>
                  <a:srgbClr val="00B0F0"/>
                </a:solidFill>
                <a:latin typeface="+mj-lt"/>
                <a:ea typeface="+mj-ea"/>
                <a:cs typeface="+mj-cs"/>
              </a:rPr>
              <a:t>value added </a:t>
            </a:r>
            <a:r>
              <a:rPr lang="en-GB" sz="4000" dirty="0" smtClean="0">
                <a:solidFill>
                  <a:srgbClr val="00B0F0"/>
                </a:solidFill>
                <a:latin typeface="+mj-lt"/>
                <a:ea typeface="+mj-ea"/>
                <a:cs typeface="+mj-cs"/>
              </a:rPr>
              <a:t>increased across all EU manufacturing industries, but particularly in some high-tech industries, such as electronics, in which the loss of EU participation was along the full value chain" </a:t>
            </a:r>
            <a:endParaRPr lang="en-GB" sz="4000" dirty="0">
              <a:solidFill>
                <a:srgbClr val="00B0F0"/>
              </a:solidFill>
              <a:latin typeface="+mj-lt"/>
              <a:ea typeface="+mj-ea"/>
              <a:cs typeface="+mj-cs"/>
            </a:endParaRPr>
          </a:p>
        </p:txBody>
      </p:sp>
    </p:spTree>
    <p:extLst>
      <p:ext uri="{BB962C8B-B14F-4D97-AF65-F5344CB8AC3E}">
        <p14:creationId xmlns:p14="http://schemas.microsoft.com/office/powerpoint/2010/main" val="3311303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6064" y="2133216"/>
            <a:ext cx="7772400" cy="2663936"/>
          </a:xfrm>
        </p:spPr>
        <p:txBody>
          <a:bodyPr anchor="t"/>
          <a:lstStyle/>
          <a:p>
            <a:pPr marL="358775">
              <a:spcBef>
                <a:spcPct val="0"/>
              </a:spcBef>
            </a:pPr>
            <a:r>
              <a:rPr lang="en-GB" sz="4000" b="1" cap="all" dirty="0" smtClean="0"/>
              <a:t>The </a:t>
            </a:r>
            <a:r>
              <a:rPr lang="en-GB" sz="4000" b="1" cap="all" dirty="0" err="1" smtClean="0"/>
              <a:t>eu</a:t>
            </a:r>
            <a:r>
              <a:rPr lang="en-GB" sz="4000" b="1" cap="all" dirty="0" smtClean="0"/>
              <a:t> </a:t>
            </a:r>
            <a:r>
              <a:rPr lang="en-GB" sz="4000" b="1" cap="all" dirty="0"/>
              <a:t>production </a:t>
            </a:r>
            <a:r>
              <a:rPr lang="en-GB" sz="4000" b="1" cap="all" dirty="0" smtClean="0"/>
              <a:t>network: the role of new members</a:t>
            </a:r>
            <a:endParaRPr lang="en-GB" sz="4000" b="1" cap="all" dirty="0"/>
          </a:p>
        </p:txBody>
      </p:sp>
      <p:sp>
        <p:nvSpPr>
          <p:cNvPr id="8" name="Rectangle 7"/>
          <p:cNvSpPr/>
          <p:nvPr/>
        </p:nvSpPr>
        <p:spPr bwMode="auto">
          <a:xfrm>
            <a:off x="360000" y="2133216"/>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1</a:t>
            </a:r>
          </a:p>
        </p:txBody>
      </p:sp>
      <p:sp>
        <p:nvSpPr>
          <p:cNvPr id="9" name="Rectangle 8"/>
          <p:cNvSpPr/>
          <p:nvPr/>
        </p:nvSpPr>
        <p:spPr bwMode="auto">
          <a:xfrm>
            <a:off x="360000" y="2781288"/>
            <a:ext cx="504056" cy="648072"/>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2</a:t>
            </a:r>
          </a:p>
        </p:txBody>
      </p:sp>
      <p:sp>
        <p:nvSpPr>
          <p:cNvPr id="10" name="Rectangle 9"/>
          <p:cNvSpPr/>
          <p:nvPr/>
        </p:nvSpPr>
        <p:spPr bwMode="auto">
          <a:xfrm>
            <a:off x="360000" y="3429360"/>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smtClean="0">
                <a:solidFill>
                  <a:schemeClr val="bg1"/>
                </a:solidFill>
              </a:rPr>
              <a:t>3</a:t>
            </a:r>
            <a:endParaRPr lang="en-GB" sz="2000" b="1" dirty="0">
              <a:solidFill>
                <a:schemeClr val="bg1"/>
              </a:solidFill>
            </a:endParaRPr>
          </a:p>
        </p:txBody>
      </p:sp>
    </p:spTree>
    <p:extLst>
      <p:ext uri="{BB962C8B-B14F-4D97-AF65-F5344CB8AC3E}">
        <p14:creationId xmlns:p14="http://schemas.microsoft.com/office/powerpoint/2010/main" val="3592738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420888"/>
            <a:ext cx="794385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2"/>
          <p:cNvSpPr txBox="1">
            <a:spLocks noChangeArrowheads="1"/>
          </p:cNvSpPr>
          <p:nvPr/>
        </p:nvSpPr>
        <p:spPr bwMode="auto">
          <a:xfrm>
            <a:off x="-36512" y="1700808"/>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EU13 becomes generally more specialized in manufacturing value chains</a:t>
            </a:r>
            <a:endParaRPr lang="en-GB" altLang="en-US" sz="1800" dirty="0" smtClean="0"/>
          </a:p>
          <a:p>
            <a:pPr marL="0" algn="ctr"/>
            <a:r>
              <a:rPr lang="en-GB" altLang="en-US" sz="1800" b="0" dirty="0" smtClean="0"/>
              <a:t>% participation in EU value added</a:t>
            </a:r>
            <a:endParaRPr lang="en-GB" altLang="en-US" sz="1800" b="0" dirty="0"/>
          </a:p>
          <a:p>
            <a:pPr marL="0" algn="ctr"/>
            <a:endParaRPr lang="en-GB" altLang="en-US" sz="2800" b="0" dirty="0"/>
          </a:p>
        </p:txBody>
      </p:sp>
      <p:pic>
        <p:nvPicPr>
          <p:cNvPr id="1229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807" t="50000" r="3939" b="41334"/>
          <a:stretch/>
        </p:blipFill>
        <p:spPr bwMode="auto">
          <a:xfrm>
            <a:off x="2123728" y="2636912"/>
            <a:ext cx="5397500" cy="31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640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435" y="2654333"/>
            <a:ext cx="5645965" cy="372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bwMode="auto">
          <a:xfrm>
            <a:off x="3275856" y="3437600"/>
            <a:ext cx="936104" cy="432048"/>
          </a:xfrm>
          <a:prstGeom prst="rect">
            <a:avLst/>
          </a:prstGeom>
          <a:solidFill>
            <a:srgbClr val="13BDCF"/>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chemeClr val="bg1"/>
                </a:solidFill>
                <a:effectLst>
                  <a:outerShdw blurRad="50800" dist="38100" dir="2700000" algn="tl" rotWithShape="0">
                    <a:prstClr val="black">
                      <a:alpha val="40000"/>
                    </a:prstClr>
                  </a:outerShdw>
                </a:effectLst>
              </a:rPr>
              <a:t>23.9¢</a:t>
            </a:r>
            <a:endParaRPr lang="en-GB" sz="1600" b="1" dirty="0">
              <a:solidFill>
                <a:schemeClr val="bg1"/>
              </a:solidFill>
              <a:effectLst>
                <a:outerShdw blurRad="50800" dist="38100" dir="2700000" algn="tl" rotWithShape="0">
                  <a:prstClr val="black">
                    <a:alpha val="40000"/>
                  </a:prstClr>
                </a:outerShdw>
              </a:effectLst>
            </a:endParaRPr>
          </a:p>
        </p:txBody>
      </p:sp>
      <p:sp>
        <p:nvSpPr>
          <p:cNvPr id="16" name="Rectangle 15"/>
          <p:cNvSpPr/>
          <p:nvPr/>
        </p:nvSpPr>
        <p:spPr bwMode="auto">
          <a:xfrm>
            <a:off x="6516216" y="3437600"/>
            <a:ext cx="936104" cy="432048"/>
          </a:xfrm>
          <a:prstGeom prst="rect">
            <a:avLst/>
          </a:prstGeom>
          <a:solidFill>
            <a:srgbClr val="13BDCF"/>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chemeClr val="bg1"/>
                </a:solidFill>
                <a:effectLst>
                  <a:outerShdw blurRad="50800" dist="38100" dir="2700000" algn="tl" rotWithShape="0">
                    <a:prstClr val="black">
                      <a:alpha val="40000"/>
                    </a:prstClr>
                  </a:outerShdw>
                </a:effectLst>
              </a:rPr>
              <a:t>20.1¢</a:t>
            </a:r>
            <a:endParaRPr lang="en-GB" sz="1600" b="1" dirty="0">
              <a:solidFill>
                <a:schemeClr val="bg1"/>
              </a:solidFill>
              <a:effectLst>
                <a:outerShdw blurRad="50800" dist="38100" dir="2700000" algn="tl" rotWithShape="0">
                  <a:prstClr val="black">
                    <a:alpha val="40000"/>
                  </a:prstClr>
                </a:outerShdw>
              </a:effectLst>
            </a:endParaRPr>
          </a:p>
        </p:txBody>
      </p:sp>
      <p:sp>
        <p:nvSpPr>
          <p:cNvPr id="17" name="Rectangle 16"/>
          <p:cNvSpPr/>
          <p:nvPr/>
        </p:nvSpPr>
        <p:spPr bwMode="auto">
          <a:xfrm>
            <a:off x="3277323" y="5260934"/>
            <a:ext cx="936104" cy="432048"/>
          </a:xfrm>
          <a:prstGeom prst="rect">
            <a:avLst/>
          </a:prstGeom>
          <a:solidFill>
            <a:srgbClr val="D6A10C"/>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chemeClr val="bg1"/>
                </a:solidFill>
                <a:effectLst>
                  <a:outerShdw blurRad="50800" dist="38100" dir="2700000" algn="tl" rotWithShape="0">
                    <a:prstClr val="black">
                      <a:alpha val="40000"/>
                    </a:prstClr>
                  </a:outerShdw>
                </a:effectLst>
              </a:rPr>
              <a:t>3.0¢</a:t>
            </a:r>
            <a:endParaRPr lang="en-GB" sz="1600" b="1" dirty="0">
              <a:solidFill>
                <a:schemeClr val="bg1"/>
              </a:solidFill>
              <a:effectLst>
                <a:outerShdw blurRad="50800" dist="38100" dir="2700000" algn="tl" rotWithShape="0">
                  <a:prstClr val="black">
                    <a:alpha val="40000"/>
                  </a:prstClr>
                </a:outerShdw>
              </a:effectLst>
            </a:endParaRPr>
          </a:p>
        </p:txBody>
      </p:sp>
      <p:sp>
        <p:nvSpPr>
          <p:cNvPr id="18" name="Rectangle 17"/>
          <p:cNvSpPr/>
          <p:nvPr/>
        </p:nvSpPr>
        <p:spPr bwMode="auto">
          <a:xfrm>
            <a:off x="6516216" y="5260934"/>
            <a:ext cx="936104" cy="432048"/>
          </a:xfrm>
          <a:prstGeom prst="rect">
            <a:avLst/>
          </a:prstGeom>
          <a:solidFill>
            <a:srgbClr val="D6A10C"/>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chemeClr val="bg1"/>
                </a:solidFill>
                <a:effectLst>
                  <a:outerShdw blurRad="50800" dist="38100" dir="2700000" algn="tl" rotWithShape="0">
                    <a:prstClr val="black">
                      <a:alpha val="40000"/>
                    </a:prstClr>
                  </a:outerShdw>
                </a:effectLst>
              </a:rPr>
              <a:t>2.6¢</a:t>
            </a:r>
            <a:endParaRPr lang="en-GB" sz="1600" b="1" dirty="0">
              <a:solidFill>
                <a:schemeClr val="bg1"/>
              </a:solidFill>
              <a:effectLst>
                <a:outerShdw blurRad="50800" dist="38100" dir="2700000" algn="tl" rotWithShape="0">
                  <a:prstClr val="black">
                    <a:alpha val="40000"/>
                  </a:prstClr>
                </a:outerShdw>
              </a:effectLst>
            </a:endParaRPr>
          </a:p>
        </p:txBody>
      </p:sp>
      <p:grpSp>
        <p:nvGrpSpPr>
          <p:cNvPr id="27" name="Group 26"/>
          <p:cNvGrpSpPr/>
          <p:nvPr/>
        </p:nvGrpSpPr>
        <p:grpSpPr>
          <a:xfrm>
            <a:off x="251520" y="4261422"/>
            <a:ext cx="1763688" cy="737511"/>
            <a:chOff x="0" y="2508861"/>
            <a:chExt cx="2195736" cy="992147"/>
          </a:xfrm>
        </p:grpSpPr>
        <p:pic>
          <p:nvPicPr>
            <p:cNvPr id="28" name="Picture 2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362" t="18636" r="14437" b="66319"/>
            <a:stretch/>
          </p:blipFill>
          <p:spPr bwMode="auto">
            <a:xfrm>
              <a:off x="45062" y="3210323"/>
              <a:ext cx="1304230"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778" t="18636" r="38513" b="66319"/>
            <a:stretch/>
          </p:blipFill>
          <p:spPr bwMode="auto">
            <a:xfrm>
              <a:off x="19794" y="2854262"/>
              <a:ext cx="2175942"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36" r="76774" b="66319"/>
            <a:stretch/>
          </p:blipFill>
          <p:spPr bwMode="auto">
            <a:xfrm>
              <a:off x="0" y="2508861"/>
              <a:ext cx="1305594"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Rectangle 30"/>
          <p:cNvSpPr/>
          <p:nvPr/>
        </p:nvSpPr>
        <p:spPr bwMode="auto">
          <a:xfrm>
            <a:off x="2542957" y="2245198"/>
            <a:ext cx="2608555" cy="28803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Upstream inputs</a:t>
            </a:r>
            <a:endParaRPr lang="en-GB" sz="1600" dirty="0">
              <a:solidFill>
                <a:srgbClr val="FF0000"/>
              </a:solidFill>
            </a:endParaRPr>
          </a:p>
        </p:txBody>
      </p:sp>
      <p:sp>
        <p:nvSpPr>
          <p:cNvPr id="32" name="Rectangle 31"/>
          <p:cNvSpPr/>
          <p:nvPr/>
        </p:nvSpPr>
        <p:spPr bwMode="auto">
          <a:xfrm>
            <a:off x="5707861" y="2236418"/>
            <a:ext cx="2608555" cy="28803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Downstream inputs</a:t>
            </a:r>
            <a:endParaRPr lang="en-GB" sz="1600" dirty="0">
              <a:solidFill>
                <a:srgbClr val="FF0000"/>
              </a:solidFill>
            </a:endParaRPr>
          </a:p>
        </p:txBody>
      </p:sp>
      <p:sp>
        <p:nvSpPr>
          <p:cNvPr id="33" name="Rectangle 32"/>
          <p:cNvSpPr/>
          <p:nvPr/>
        </p:nvSpPr>
        <p:spPr bwMode="auto">
          <a:xfrm>
            <a:off x="966081" y="3509608"/>
            <a:ext cx="1691680" cy="28803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Indirect value added in EU15</a:t>
            </a:r>
            <a:endParaRPr lang="en-GB" sz="1600" dirty="0">
              <a:solidFill>
                <a:srgbClr val="FF0000"/>
              </a:solidFill>
            </a:endParaRPr>
          </a:p>
        </p:txBody>
      </p:sp>
      <p:sp>
        <p:nvSpPr>
          <p:cNvPr id="34" name="Rectangle 33"/>
          <p:cNvSpPr/>
          <p:nvPr/>
        </p:nvSpPr>
        <p:spPr bwMode="auto">
          <a:xfrm>
            <a:off x="966081" y="5485558"/>
            <a:ext cx="1691680" cy="28803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Indirect value added in EU13</a:t>
            </a:r>
            <a:endParaRPr lang="en-GB" sz="1600" dirty="0">
              <a:solidFill>
                <a:srgbClr val="FF0000"/>
              </a:solidFill>
            </a:endParaRPr>
          </a:p>
        </p:txBody>
      </p:sp>
      <p:sp>
        <p:nvSpPr>
          <p:cNvPr id="35"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EU13 relatively more upstream and less service-oriented</a:t>
            </a:r>
            <a:endParaRPr lang="en-GB" altLang="en-US" sz="2800" b="0" dirty="0"/>
          </a:p>
        </p:txBody>
      </p:sp>
      <p:sp>
        <p:nvSpPr>
          <p:cNvPr id="19" name="Rectangle 18"/>
          <p:cNvSpPr/>
          <p:nvPr/>
        </p:nvSpPr>
        <p:spPr bwMode="auto">
          <a:xfrm>
            <a:off x="1397217" y="2524450"/>
            <a:ext cx="829407" cy="570691"/>
          </a:xfrm>
          <a:prstGeom prst="rect">
            <a:avLst/>
          </a:prstGeom>
          <a:solidFill>
            <a:schemeClr val="bg1">
              <a:lumMod val="50000"/>
            </a:schemeClr>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800" b="1" dirty="0" smtClean="0">
                <a:solidFill>
                  <a:schemeClr val="bg1"/>
                </a:solidFill>
                <a:effectLst>
                  <a:outerShdw blurRad="50800" dist="38100" dir="2700000" algn="tl" rotWithShape="0">
                    <a:prstClr val="black">
                      <a:alpha val="40000"/>
                    </a:prstClr>
                  </a:outerShdw>
                </a:effectLst>
              </a:rPr>
              <a:t>¢/$ EU Y</a:t>
            </a:r>
            <a:endParaRPr lang="en-GB" sz="1800" b="1"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32749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204864"/>
            <a:ext cx="7858125"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defPPr>
              <a:defRPr lang="en-GB"/>
            </a:defPPr>
            <a:lvl1pPr marL="0" algn="ctr" eaLnBrk="1" hangingPunct="1">
              <a:defRPr sz="2800" b="1">
                <a:latin typeface="+mj-lt"/>
                <a:ea typeface="+mj-ea"/>
                <a:cs typeface="+mj-cs"/>
              </a:defRPr>
            </a:lvl1pPr>
            <a:lvl2pPr marL="358775" eaLnBrk="1" hangingPunct="1">
              <a:defRPr sz="3000" b="1"/>
            </a:lvl2pPr>
            <a:lvl3pPr marL="358775" eaLnBrk="1" hangingPunct="1">
              <a:defRPr sz="3000" b="1"/>
            </a:lvl3pPr>
            <a:lvl4pPr marL="358775" eaLnBrk="1" hangingPunct="1">
              <a:defRPr sz="3000" b="1"/>
            </a:lvl4pPr>
            <a:lvl5pPr marL="358775" eaLnBrk="1" hangingPunct="1">
              <a:defRPr sz="3000" b="1"/>
            </a:lvl5pPr>
            <a:lvl6pPr marL="815975" fontAlgn="base">
              <a:spcBef>
                <a:spcPct val="0"/>
              </a:spcBef>
              <a:spcAft>
                <a:spcPct val="0"/>
              </a:spcAft>
              <a:defRPr sz="3000" b="1"/>
            </a:lvl6pPr>
            <a:lvl7pPr marL="1273175" fontAlgn="base">
              <a:spcBef>
                <a:spcPct val="0"/>
              </a:spcBef>
              <a:spcAft>
                <a:spcPct val="0"/>
              </a:spcAft>
              <a:defRPr sz="3000" b="1"/>
            </a:lvl7pPr>
            <a:lvl8pPr marL="1730375" fontAlgn="base">
              <a:spcBef>
                <a:spcPct val="0"/>
              </a:spcBef>
              <a:spcAft>
                <a:spcPct val="0"/>
              </a:spcAft>
              <a:defRPr sz="3000" b="1"/>
            </a:lvl8pPr>
            <a:lvl9pPr marL="2187575" fontAlgn="base">
              <a:spcBef>
                <a:spcPct val="0"/>
              </a:spcBef>
              <a:spcAft>
                <a:spcPct val="0"/>
              </a:spcAft>
              <a:defRPr sz="3000" b="1"/>
            </a:lvl9pPr>
          </a:lstStyle>
          <a:p>
            <a:r>
              <a:rPr lang="en-GB" altLang="en-US" dirty="0" smtClean="0"/>
              <a:t>EU13 specialized in providing primary inputs and logistics for manufacturing chains</a:t>
            </a:r>
            <a:endParaRPr lang="en-GB" altLang="en-US" dirty="0"/>
          </a:p>
        </p:txBody>
      </p:sp>
      <p:sp>
        <p:nvSpPr>
          <p:cNvPr id="11" name="Rectangle 10"/>
          <p:cNvSpPr/>
          <p:nvPr/>
        </p:nvSpPr>
        <p:spPr bwMode="auto">
          <a:xfrm>
            <a:off x="171623" y="6093296"/>
            <a:ext cx="1047576" cy="57606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EU13</a:t>
            </a:r>
          </a:p>
          <a:p>
            <a:pPr marL="3175" algn="ctr"/>
            <a:r>
              <a:rPr lang="en-GB" sz="1600" b="1" dirty="0" smtClean="0">
                <a:solidFill>
                  <a:srgbClr val="FF0000"/>
                </a:solidFill>
              </a:rPr>
              <a:t>share</a:t>
            </a:r>
            <a:endParaRPr lang="en-GB" sz="1600" dirty="0">
              <a:solidFill>
                <a:srgbClr val="FF0000"/>
              </a:solidFill>
            </a:endParaRPr>
          </a:p>
        </p:txBody>
      </p:sp>
      <p:pic>
        <p:nvPicPr>
          <p:cNvPr id="717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121" t="47451" r="2442" b="42863"/>
          <a:stretch/>
        </p:blipFill>
        <p:spPr bwMode="auto">
          <a:xfrm>
            <a:off x="1231353" y="2856533"/>
            <a:ext cx="184169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3059832" y="2276872"/>
            <a:ext cx="3320943" cy="360040"/>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a:solidFill>
                  <a:srgbClr val="FF0000"/>
                </a:solidFill>
              </a:rPr>
              <a:t>¢ </a:t>
            </a:r>
            <a:r>
              <a:rPr lang="en-GB" sz="1600" b="1" dirty="0" smtClean="0">
                <a:solidFill>
                  <a:srgbClr val="FF0000"/>
                </a:solidFill>
              </a:rPr>
              <a:t>EU VA / $ EU Y (2014)</a:t>
            </a:r>
          </a:p>
        </p:txBody>
      </p:sp>
      <p:sp>
        <p:nvSpPr>
          <p:cNvPr id="9" name="Rectangle 8"/>
          <p:cNvSpPr/>
          <p:nvPr/>
        </p:nvSpPr>
        <p:spPr bwMode="auto">
          <a:xfrm>
            <a:off x="6732240" y="2856533"/>
            <a:ext cx="936104" cy="432048"/>
          </a:xfrm>
          <a:prstGeom prst="rect">
            <a:avLst/>
          </a:prstGeom>
          <a:solidFill>
            <a:srgbClr val="13BDCF"/>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chemeClr val="bg1"/>
                </a:solidFill>
                <a:effectLst>
                  <a:outerShdw blurRad="50800" dist="38100" dir="2700000" algn="tl" rotWithShape="0">
                    <a:prstClr val="black">
                      <a:alpha val="40000"/>
                    </a:prstClr>
                  </a:outerShdw>
                </a:effectLst>
              </a:rPr>
              <a:t>44¢</a:t>
            </a:r>
            <a:endParaRPr lang="en-GB" sz="1600" b="1" dirty="0">
              <a:solidFill>
                <a:schemeClr val="bg1"/>
              </a:solidFill>
              <a:effectLst>
                <a:outerShdw blurRad="50800" dist="38100" dir="2700000" algn="tl" rotWithShape="0">
                  <a:prstClr val="black">
                    <a:alpha val="40000"/>
                  </a:prstClr>
                </a:outerShdw>
              </a:effectLst>
            </a:endParaRPr>
          </a:p>
        </p:txBody>
      </p:sp>
      <p:sp>
        <p:nvSpPr>
          <p:cNvPr id="10" name="Rectangle 9"/>
          <p:cNvSpPr/>
          <p:nvPr/>
        </p:nvSpPr>
        <p:spPr bwMode="auto">
          <a:xfrm>
            <a:off x="6732240" y="3295312"/>
            <a:ext cx="936104" cy="432048"/>
          </a:xfrm>
          <a:prstGeom prst="rect">
            <a:avLst/>
          </a:prstGeom>
          <a:solidFill>
            <a:srgbClr val="D6A10C"/>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600" b="1" dirty="0">
                <a:solidFill>
                  <a:schemeClr val="bg1"/>
                </a:solidFill>
                <a:effectLst>
                  <a:outerShdw blurRad="50800" dist="38100" dir="2700000" algn="tl" rotWithShape="0">
                    <a:prstClr val="black">
                      <a:alpha val="40000"/>
                    </a:prstClr>
                  </a:outerShdw>
                </a:effectLst>
              </a:rPr>
              <a:t>6</a:t>
            </a:r>
            <a:r>
              <a:rPr lang="en-GB" sz="1600" b="1" dirty="0" smtClean="0">
                <a:solidFill>
                  <a:schemeClr val="bg1"/>
                </a:solidFill>
                <a:effectLst>
                  <a:outerShdw blurRad="50800" dist="38100" dir="2700000" algn="tl" rotWithShape="0">
                    <a:prstClr val="black">
                      <a:alpha val="40000"/>
                    </a:prstClr>
                  </a:outerShdw>
                </a:effectLst>
              </a:rPr>
              <a:t>¢</a:t>
            </a:r>
            <a:endParaRPr lang="en-GB" sz="1600" b="1" dirty="0">
              <a:solidFill>
                <a:schemeClr val="bg1"/>
              </a:solidFill>
              <a:effectLst>
                <a:outerShdw blurRad="50800" dist="38100" dir="2700000" algn="tl" rotWithShape="0">
                  <a:prstClr val="black">
                    <a:alpha val="40000"/>
                  </a:prstClr>
                </a:outerShdw>
              </a:effectLst>
            </a:endParaRPr>
          </a:p>
        </p:txBody>
      </p:sp>
      <p:sp>
        <p:nvSpPr>
          <p:cNvPr id="12" name="Rectangle 11"/>
          <p:cNvSpPr/>
          <p:nvPr/>
        </p:nvSpPr>
        <p:spPr bwMode="auto">
          <a:xfrm>
            <a:off x="6729784" y="3713311"/>
            <a:ext cx="936104" cy="432048"/>
          </a:xfrm>
          <a:prstGeom prst="rect">
            <a:avLst/>
          </a:prstGeom>
          <a:solidFill>
            <a:srgbClr val="D6A10C"/>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chemeClr val="bg1"/>
                </a:solidFill>
                <a:effectLst>
                  <a:outerShdw blurRad="50800" dist="38100" dir="2700000" algn="tl" rotWithShape="0">
                    <a:prstClr val="black">
                      <a:alpha val="40000"/>
                    </a:prstClr>
                  </a:outerShdw>
                </a:effectLst>
              </a:rPr>
              <a:t>11%</a:t>
            </a:r>
            <a:endParaRPr lang="en-GB" sz="1600" b="1" dirty="0">
              <a:solidFill>
                <a:schemeClr val="bg1"/>
              </a:solidFill>
              <a:effectLst>
                <a:outerShdw blurRad="50800" dist="38100" dir="2700000" algn="tl" rotWithShape="0">
                  <a:prstClr val="black">
                    <a:alpha val="40000"/>
                  </a:prstClr>
                </a:outerShdw>
              </a:effectLst>
            </a:endParaRPr>
          </a:p>
        </p:txBody>
      </p:sp>
      <p:pic>
        <p:nvPicPr>
          <p:cNvPr id="296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2" y="6262264"/>
            <a:ext cx="7171462" cy="29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394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90" y="1988840"/>
            <a:ext cx="7372102" cy="41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bwMode="auto">
          <a:xfrm>
            <a:off x="1191444" y="4040720"/>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0" name="Rectangle 19"/>
          <p:cNvSpPr/>
          <p:nvPr/>
        </p:nvSpPr>
        <p:spPr bwMode="auto">
          <a:xfrm>
            <a:off x="3423692" y="4040720"/>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1" name="Rectangle 20"/>
          <p:cNvSpPr/>
          <p:nvPr/>
        </p:nvSpPr>
        <p:spPr bwMode="auto">
          <a:xfrm>
            <a:off x="5649436" y="4040720"/>
            <a:ext cx="2522964"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2" name="Rectangle 21"/>
          <p:cNvSpPr/>
          <p:nvPr/>
        </p:nvSpPr>
        <p:spPr bwMode="auto">
          <a:xfrm>
            <a:off x="1144588" y="577804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L</a:t>
            </a:r>
            <a:endParaRPr lang="en-GB" sz="2400" b="1" dirty="0">
              <a:solidFill>
                <a:schemeClr val="bg1"/>
              </a:solidFill>
            </a:endParaRPr>
          </a:p>
        </p:txBody>
      </p:sp>
      <p:sp>
        <p:nvSpPr>
          <p:cNvPr id="23" name="Rectangle 22"/>
          <p:cNvSpPr/>
          <p:nvPr/>
        </p:nvSpPr>
        <p:spPr bwMode="auto">
          <a:xfrm>
            <a:off x="3376836" y="577804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24" name="Rectangle 23"/>
          <p:cNvSpPr/>
          <p:nvPr/>
        </p:nvSpPr>
        <p:spPr bwMode="auto">
          <a:xfrm>
            <a:off x="5609084" y="577804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sp>
        <p:nvSpPr>
          <p:cNvPr id="25" name="Rectangle 24"/>
          <p:cNvSpPr/>
          <p:nvPr/>
        </p:nvSpPr>
        <p:spPr bwMode="auto">
          <a:xfrm>
            <a:off x="3123265" y="2060848"/>
            <a:ext cx="2771800" cy="360040"/>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a:solidFill>
                  <a:srgbClr val="FF0000"/>
                </a:solidFill>
              </a:rPr>
              <a:t>¢ </a:t>
            </a:r>
            <a:r>
              <a:rPr lang="en-GB" sz="1600" b="1" dirty="0" smtClean="0">
                <a:solidFill>
                  <a:srgbClr val="FF0000"/>
                </a:solidFill>
              </a:rPr>
              <a:t>EU13 VA / $ EU Y</a:t>
            </a:r>
          </a:p>
        </p:txBody>
      </p:sp>
      <p:sp>
        <p:nvSpPr>
          <p:cNvPr id="26" name="Rectangle 25"/>
          <p:cNvSpPr/>
          <p:nvPr/>
        </p:nvSpPr>
        <p:spPr bwMode="auto">
          <a:xfrm>
            <a:off x="251520" y="6093296"/>
            <a:ext cx="1047576" cy="576064"/>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EU13 share</a:t>
            </a:r>
            <a:endParaRPr lang="en-GB" sz="1600" dirty="0">
              <a:solidFill>
                <a:srgbClr val="FF0000"/>
              </a:solidFill>
            </a:endParaRPr>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634" t="45523" r="29825" b="45246"/>
          <a:stretch/>
        </p:blipFill>
        <p:spPr bwMode="auto">
          <a:xfrm>
            <a:off x="6399671" y="2337445"/>
            <a:ext cx="169919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bwMode="auto">
          <a:xfrm>
            <a:off x="1216596" y="2996952"/>
            <a:ext cx="7027812" cy="0"/>
          </a:xfrm>
          <a:prstGeom prst="line">
            <a:avLst/>
          </a:prstGeom>
          <a:noFill/>
          <a:ln w="38100" cap="flat" cmpd="sng" algn="ctr">
            <a:solidFill>
              <a:srgbClr val="D6A10C"/>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bwMode="auto">
          <a:xfrm>
            <a:off x="8028384" y="2492896"/>
            <a:ext cx="936104" cy="792088"/>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400" b="1" dirty="0" smtClean="0">
                <a:solidFill>
                  <a:srgbClr val="FF0000"/>
                </a:solidFill>
              </a:rPr>
              <a:t>Total</a:t>
            </a:r>
          </a:p>
          <a:p>
            <a:pPr marL="3175" algn="ctr"/>
            <a:r>
              <a:rPr lang="en-GB" sz="1400" b="1" dirty="0" smtClean="0">
                <a:solidFill>
                  <a:srgbClr val="FF0000"/>
                </a:solidFill>
              </a:rPr>
              <a:t>MAN</a:t>
            </a:r>
          </a:p>
          <a:p>
            <a:pPr marL="3175" algn="ctr"/>
            <a:r>
              <a:rPr lang="en-GB" sz="1400" b="1" dirty="0" smtClean="0">
                <a:solidFill>
                  <a:srgbClr val="FF0000"/>
                </a:solidFill>
              </a:rPr>
              <a:t>(2014)</a:t>
            </a:r>
            <a:endParaRPr lang="en-GB" sz="1400" dirty="0">
              <a:solidFill>
                <a:srgbClr val="FF0000"/>
              </a:solidFill>
            </a:endParaRPr>
          </a:p>
        </p:txBody>
      </p:sp>
      <p:sp>
        <p:nvSpPr>
          <p:cNvPr id="16" name="Rectangle 2"/>
          <p:cNvSpPr txBox="1">
            <a:spLocks noChangeArrowheads="1"/>
          </p:cNvSpPr>
          <p:nvPr/>
        </p:nvSpPr>
        <p:spPr bwMode="auto">
          <a:xfrm>
            <a:off x="0" y="1340768"/>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defPPr>
              <a:defRPr lang="en-GB"/>
            </a:defPPr>
            <a:lvl1pPr marL="0" algn="ctr" eaLnBrk="1" hangingPunct="1">
              <a:defRPr sz="2800" b="1">
                <a:latin typeface="+mj-lt"/>
                <a:ea typeface="+mj-ea"/>
                <a:cs typeface="+mj-cs"/>
              </a:defRPr>
            </a:lvl1pPr>
            <a:lvl2pPr marL="358775" eaLnBrk="1" hangingPunct="1">
              <a:defRPr sz="3000" b="1"/>
            </a:lvl2pPr>
            <a:lvl3pPr marL="358775" eaLnBrk="1" hangingPunct="1">
              <a:defRPr sz="3000" b="1"/>
            </a:lvl3pPr>
            <a:lvl4pPr marL="358775" eaLnBrk="1" hangingPunct="1">
              <a:defRPr sz="3000" b="1"/>
            </a:lvl4pPr>
            <a:lvl5pPr marL="358775" eaLnBrk="1" hangingPunct="1">
              <a:defRPr sz="3000" b="1"/>
            </a:lvl5pPr>
            <a:lvl6pPr marL="815975" fontAlgn="base">
              <a:spcBef>
                <a:spcPct val="0"/>
              </a:spcBef>
              <a:spcAft>
                <a:spcPct val="0"/>
              </a:spcAft>
              <a:defRPr sz="3000" b="1"/>
            </a:lvl6pPr>
            <a:lvl7pPr marL="1273175" fontAlgn="base">
              <a:spcBef>
                <a:spcPct val="0"/>
              </a:spcBef>
              <a:spcAft>
                <a:spcPct val="0"/>
              </a:spcAft>
              <a:defRPr sz="3000" b="1"/>
            </a:lvl7pPr>
            <a:lvl8pPr marL="1730375" fontAlgn="base">
              <a:spcBef>
                <a:spcPct val="0"/>
              </a:spcBef>
              <a:spcAft>
                <a:spcPct val="0"/>
              </a:spcAft>
              <a:defRPr sz="3000" b="1"/>
            </a:lvl8pPr>
            <a:lvl9pPr marL="2187575" fontAlgn="base">
              <a:spcBef>
                <a:spcPct val="0"/>
              </a:spcBef>
              <a:spcAft>
                <a:spcPct val="0"/>
              </a:spcAft>
              <a:defRPr sz="3000" b="1"/>
            </a:lvl9pPr>
          </a:lstStyle>
          <a:p>
            <a:r>
              <a:rPr lang="en-GB" altLang="en-US" dirty="0" smtClean="0"/>
              <a:t>EU13 specialized in low-medium tech chains but gaining share across the board</a:t>
            </a:r>
            <a:endParaRPr lang="en-GB" altLang="en-US" dirty="0"/>
          </a:p>
        </p:txBody>
      </p:sp>
      <p:cxnSp>
        <p:nvCxnSpPr>
          <p:cNvPr id="4" name="Straight Connector 3"/>
          <p:cNvCxnSpPr>
            <a:stCxn id="18" idx="2"/>
            <a:endCxn id="17" idx="0"/>
          </p:cNvCxnSpPr>
          <p:nvPr/>
        </p:nvCxnSpPr>
        <p:spPr bwMode="auto">
          <a:xfrm>
            <a:off x="8496436" y="3284984"/>
            <a:ext cx="0" cy="2880320"/>
          </a:xfrm>
          <a:prstGeom prst="line">
            <a:avLst/>
          </a:prstGeom>
          <a:noFill/>
          <a:ln w="9525" cap="flat" cmpd="sng" algn="ctr">
            <a:solidFill>
              <a:srgbClr val="FF0000">
                <a:alpha val="6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456341" y="2896589"/>
            <a:ext cx="472969" cy="701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bwMode="auto">
          <a:xfrm>
            <a:off x="8204329" y="6165304"/>
            <a:ext cx="584214" cy="432048"/>
          </a:xfrm>
          <a:prstGeom prst="rect">
            <a:avLst/>
          </a:prstGeom>
          <a:solidFill>
            <a:srgbClr val="F9DD8F"/>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100" b="1" dirty="0" smtClean="0">
                <a:solidFill>
                  <a:schemeClr val="tx1"/>
                </a:solidFill>
              </a:rPr>
              <a:t>11%</a:t>
            </a:r>
            <a:endParaRPr lang="en-GB" sz="1100" b="1" dirty="0">
              <a:solidFill>
                <a:schemeClr val="tx1"/>
              </a:solidFill>
            </a:endParaRPr>
          </a:p>
        </p:txBody>
      </p:sp>
    </p:spTree>
    <p:extLst>
      <p:ext uri="{BB962C8B-B14F-4D97-AF65-F5344CB8AC3E}">
        <p14:creationId xmlns:p14="http://schemas.microsoft.com/office/powerpoint/2010/main" val="3865393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340768"/>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EU13 providing more logistics vs. business services for all manufacturing</a:t>
            </a:r>
            <a:endParaRPr lang="en-GB" altLang="en-US" sz="2800" b="0" dirty="0"/>
          </a:p>
        </p:txBody>
      </p:sp>
      <p:sp>
        <p:nvSpPr>
          <p:cNvPr id="6" name="Rectangle 5"/>
          <p:cNvSpPr/>
          <p:nvPr/>
        </p:nvSpPr>
        <p:spPr bwMode="auto">
          <a:xfrm>
            <a:off x="2483768" y="2204864"/>
            <a:ext cx="5832648"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Contribution of indirect value </a:t>
            </a:r>
            <a:r>
              <a:rPr lang="en-GB" sz="1600" b="1" dirty="0">
                <a:solidFill>
                  <a:srgbClr val="FF0000"/>
                </a:solidFill>
              </a:rPr>
              <a:t>added </a:t>
            </a:r>
            <a:r>
              <a:rPr lang="en-GB" sz="1600" b="1" dirty="0" smtClean="0">
                <a:solidFill>
                  <a:srgbClr val="FF0000"/>
                </a:solidFill>
              </a:rPr>
              <a:t>(¢ / $ EU Y) </a:t>
            </a:r>
            <a:r>
              <a:rPr lang="en-GB" sz="1400" b="1" dirty="0" smtClean="0">
                <a:solidFill>
                  <a:srgbClr val="FF0000"/>
                </a:solidFill>
              </a:rPr>
              <a:t>2014</a:t>
            </a:r>
          </a:p>
        </p:txBody>
      </p:sp>
      <p:sp>
        <p:nvSpPr>
          <p:cNvPr id="7" name="Rectangle 6"/>
          <p:cNvSpPr/>
          <p:nvPr/>
        </p:nvSpPr>
        <p:spPr bwMode="auto">
          <a:xfrm>
            <a:off x="2483768" y="2315579"/>
            <a:ext cx="2916324"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400" b="1" dirty="0" smtClean="0">
                <a:solidFill>
                  <a:srgbClr val="FF0000"/>
                </a:solidFill>
              </a:rPr>
              <a:t>EU15</a:t>
            </a:r>
          </a:p>
        </p:txBody>
      </p:sp>
      <p:sp>
        <p:nvSpPr>
          <p:cNvPr id="9" name="Rectangle 8"/>
          <p:cNvSpPr/>
          <p:nvPr/>
        </p:nvSpPr>
        <p:spPr bwMode="auto">
          <a:xfrm>
            <a:off x="5400092" y="2303992"/>
            <a:ext cx="2916324"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400" b="1" dirty="0" smtClean="0">
                <a:solidFill>
                  <a:srgbClr val="FF0000"/>
                </a:solidFill>
              </a:rPr>
              <a:t>EU13</a:t>
            </a:r>
          </a:p>
        </p:txBody>
      </p:sp>
      <p:sp>
        <p:nvSpPr>
          <p:cNvPr id="13" name="Rectangle 12"/>
          <p:cNvSpPr/>
          <p:nvPr/>
        </p:nvSpPr>
        <p:spPr bwMode="auto">
          <a:xfrm>
            <a:off x="348680" y="350100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L</a:t>
            </a:r>
            <a:endParaRPr lang="en-GB" sz="2400" b="1" dirty="0">
              <a:solidFill>
                <a:schemeClr val="bg1"/>
              </a:solidFill>
            </a:endParaRPr>
          </a:p>
        </p:txBody>
      </p:sp>
      <p:sp>
        <p:nvSpPr>
          <p:cNvPr id="14" name="Rectangle 13"/>
          <p:cNvSpPr/>
          <p:nvPr/>
        </p:nvSpPr>
        <p:spPr bwMode="auto">
          <a:xfrm>
            <a:off x="348680" y="45811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15" name="Rectangle 14"/>
          <p:cNvSpPr/>
          <p:nvPr/>
        </p:nvSpPr>
        <p:spPr bwMode="auto">
          <a:xfrm>
            <a:off x="348680" y="594928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564904"/>
            <a:ext cx="7488679"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193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780928"/>
            <a:ext cx="8382098" cy="380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txBox="1">
            <a:spLocks noChangeArrowheads="1"/>
          </p:cNvSpPr>
          <p:nvPr/>
        </p:nvSpPr>
        <p:spPr bwMode="auto">
          <a:xfrm>
            <a:off x="0" y="1412776"/>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Reassessing EU external dependencies</a:t>
            </a:r>
          </a:p>
          <a:p>
            <a:pPr marL="0" algn="ctr"/>
            <a:r>
              <a:rPr lang="en-GB" altLang="en-US" sz="1800" b="0" dirty="0" smtClean="0"/>
              <a:t>Global manufacturing </a:t>
            </a:r>
            <a:r>
              <a:rPr lang="en-GB" altLang="en-US" sz="1800" b="0" dirty="0"/>
              <a:t>production </a:t>
            </a:r>
            <a:r>
              <a:rPr lang="en-GB" altLang="en-US" sz="1800" b="0" dirty="0" smtClean="0"/>
              <a:t>chains</a:t>
            </a:r>
            <a:endParaRPr lang="en-GB" altLang="en-US" sz="2400" dirty="0"/>
          </a:p>
        </p:txBody>
      </p:sp>
      <p:sp>
        <p:nvSpPr>
          <p:cNvPr id="11" name="Rectangle 10"/>
          <p:cNvSpPr/>
          <p:nvPr/>
        </p:nvSpPr>
        <p:spPr bwMode="auto">
          <a:xfrm>
            <a:off x="354992" y="2228419"/>
            <a:ext cx="4232740" cy="648072"/>
          </a:xfrm>
          <a:prstGeom prst="rect">
            <a:avLst/>
          </a:prstGeom>
          <a:solidFill>
            <a:srgbClr val="FF9900"/>
          </a:solidFill>
          <a:ln>
            <a:noFill/>
          </a:ln>
          <a:extLst/>
        </p:spPr>
        <p:txBody>
          <a:bodyPr vert="horz" wrap="square" lIns="91440" tIns="45720" rIns="91440" bIns="45720" numCol="1" rtlCol="0" anchor="ctr" anchorCtr="0" compatLnSpc="1">
            <a:prstTxWarp prst="textNoShape">
              <a:avLst/>
            </a:prstTxWarp>
          </a:bodyPr>
          <a:lstStyle/>
          <a:p>
            <a:pPr marL="3175" algn="ctr"/>
            <a:r>
              <a:rPr lang="en-GB" sz="1800" b="1" dirty="0" smtClean="0">
                <a:solidFill>
                  <a:schemeClr val="bg1"/>
                </a:solidFill>
              </a:rPr>
              <a:t>Higher non-EU value added in EU production</a:t>
            </a:r>
            <a:endParaRPr lang="en-GB" sz="1800" b="1" dirty="0">
              <a:solidFill>
                <a:schemeClr val="bg1"/>
              </a:solidFill>
            </a:endParaRPr>
          </a:p>
        </p:txBody>
      </p:sp>
      <p:sp>
        <p:nvSpPr>
          <p:cNvPr id="12" name="Rectangle 11"/>
          <p:cNvSpPr/>
          <p:nvPr/>
        </p:nvSpPr>
        <p:spPr bwMode="auto">
          <a:xfrm>
            <a:off x="4731748" y="2228419"/>
            <a:ext cx="4232740" cy="648072"/>
          </a:xfrm>
          <a:prstGeom prst="rect">
            <a:avLst/>
          </a:prstGeom>
          <a:solidFill>
            <a:srgbClr val="00B0F0"/>
          </a:solidFill>
          <a:ln>
            <a:noFill/>
          </a:ln>
          <a:extLst/>
        </p:spPr>
        <p:txBody>
          <a:bodyPr vert="horz" wrap="square" lIns="91440" tIns="45720" rIns="91440" bIns="45720" numCol="1" rtlCol="0" anchor="ctr" anchorCtr="0" compatLnSpc="1">
            <a:prstTxWarp prst="textNoShape">
              <a:avLst/>
            </a:prstTxWarp>
          </a:bodyPr>
          <a:lstStyle/>
          <a:p>
            <a:pPr marL="3175" algn="ctr"/>
            <a:r>
              <a:rPr lang="en-GB" sz="1800" b="1" dirty="0" smtClean="0">
                <a:solidFill>
                  <a:schemeClr val="bg1"/>
                </a:solidFill>
              </a:rPr>
              <a:t>Higher EU value added linked to non-EU final demand</a:t>
            </a:r>
            <a:endParaRPr lang="en-GB" sz="1800" b="1" dirty="0">
              <a:solidFill>
                <a:schemeClr val="bg1"/>
              </a:solidFill>
            </a:endParaRPr>
          </a:p>
        </p:txBody>
      </p:sp>
      <p:sp>
        <p:nvSpPr>
          <p:cNvPr id="6" name="5 CuadroTexto"/>
          <p:cNvSpPr txBox="1"/>
          <p:nvPr/>
        </p:nvSpPr>
        <p:spPr>
          <a:xfrm>
            <a:off x="899592" y="2996952"/>
            <a:ext cx="3511089" cy="276999"/>
          </a:xfrm>
          <a:prstGeom prst="rect">
            <a:avLst/>
          </a:prstGeom>
          <a:noFill/>
        </p:spPr>
        <p:txBody>
          <a:bodyPr wrap="none" rtlCol="0">
            <a:spAutoFit/>
          </a:bodyPr>
          <a:lstStyle/>
          <a:p>
            <a:r>
              <a:rPr lang="es-ES" dirty="0" smtClean="0"/>
              <a:t>% of </a:t>
            </a:r>
            <a:r>
              <a:rPr lang="es-ES" dirty="0" err="1" smtClean="0"/>
              <a:t>indirect</a:t>
            </a:r>
            <a:r>
              <a:rPr lang="es-ES" dirty="0" smtClean="0"/>
              <a:t> </a:t>
            </a:r>
            <a:r>
              <a:rPr lang="es-ES" dirty="0" err="1" smtClean="0"/>
              <a:t>value</a:t>
            </a:r>
            <a:r>
              <a:rPr lang="es-ES" dirty="0" smtClean="0"/>
              <a:t> </a:t>
            </a:r>
            <a:r>
              <a:rPr lang="es-ES" dirty="0" err="1" smtClean="0"/>
              <a:t>added</a:t>
            </a:r>
            <a:r>
              <a:rPr lang="es-ES" dirty="0" smtClean="0"/>
              <a:t> in EU </a:t>
            </a:r>
            <a:r>
              <a:rPr lang="es-ES" dirty="0" err="1" smtClean="0"/>
              <a:t>production</a:t>
            </a:r>
            <a:endParaRPr lang="es-ES" dirty="0"/>
          </a:p>
        </p:txBody>
      </p:sp>
      <p:sp>
        <p:nvSpPr>
          <p:cNvPr id="7" name="6 CuadroTexto"/>
          <p:cNvSpPr txBox="1"/>
          <p:nvPr/>
        </p:nvSpPr>
        <p:spPr>
          <a:xfrm>
            <a:off x="5148064" y="2996952"/>
            <a:ext cx="1810304" cy="276999"/>
          </a:xfrm>
          <a:prstGeom prst="rect">
            <a:avLst/>
          </a:prstGeom>
          <a:noFill/>
        </p:spPr>
        <p:txBody>
          <a:bodyPr wrap="none" rtlCol="0">
            <a:spAutoFit/>
          </a:bodyPr>
          <a:lstStyle/>
          <a:p>
            <a:r>
              <a:rPr lang="es-ES" dirty="0" smtClean="0"/>
              <a:t>% of EU </a:t>
            </a:r>
            <a:r>
              <a:rPr lang="es-ES" dirty="0" err="1" smtClean="0"/>
              <a:t>value</a:t>
            </a:r>
            <a:r>
              <a:rPr lang="es-ES" dirty="0" smtClean="0"/>
              <a:t> </a:t>
            </a:r>
            <a:r>
              <a:rPr lang="es-ES" dirty="0" err="1" smtClean="0"/>
              <a:t>added</a:t>
            </a:r>
            <a:endParaRPr lang="es-ES" dirty="0"/>
          </a:p>
        </p:txBody>
      </p:sp>
    </p:spTree>
    <p:extLst>
      <p:ext uri="{BB962C8B-B14F-4D97-AF65-F5344CB8AC3E}">
        <p14:creationId xmlns:p14="http://schemas.microsoft.com/office/powerpoint/2010/main" val="1639199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340768"/>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Increasing EU13 participation in electronics, electrical and autos value chains</a:t>
            </a:r>
          </a:p>
        </p:txBody>
      </p:sp>
      <p:sp>
        <p:nvSpPr>
          <p:cNvPr id="8" name="Rectangle 7"/>
          <p:cNvSpPr/>
          <p:nvPr/>
        </p:nvSpPr>
        <p:spPr bwMode="auto">
          <a:xfrm>
            <a:off x="2483768" y="2043855"/>
            <a:ext cx="5832648"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EU13 share in EU indirect value added</a:t>
            </a:r>
          </a:p>
        </p:txBody>
      </p:sp>
      <p:sp>
        <p:nvSpPr>
          <p:cNvPr id="9" name="Rectangle 8"/>
          <p:cNvSpPr/>
          <p:nvPr/>
        </p:nvSpPr>
        <p:spPr bwMode="auto">
          <a:xfrm>
            <a:off x="2483768" y="2238165"/>
            <a:ext cx="2916324"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400" b="1" dirty="0" smtClean="0">
                <a:solidFill>
                  <a:srgbClr val="FF0000"/>
                </a:solidFill>
              </a:rPr>
              <a:t>2014 (%)</a:t>
            </a:r>
          </a:p>
        </p:txBody>
      </p:sp>
      <p:sp>
        <p:nvSpPr>
          <p:cNvPr id="10" name="Rectangle 9"/>
          <p:cNvSpPr/>
          <p:nvPr/>
        </p:nvSpPr>
        <p:spPr bwMode="auto">
          <a:xfrm>
            <a:off x="5400092" y="2226578"/>
            <a:ext cx="2916324"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400" b="1" dirty="0" smtClean="0">
                <a:solidFill>
                  <a:srgbClr val="FF0000"/>
                </a:solidFill>
              </a:rPr>
              <a:t>Change 2004-2014 (pp)</a:t>
            </a:r>
          </a:p>
        </p:txBody>
      </p:sp>
      <p:sp>
        <p:nvSpPr>
          <p:cNvPr id="11" name="Rectangle 10"/>
          <p:cNvSpPr/>
          <p:nvPr/>
        </p:nvSpPr>
        <p:spPr bwMode="auto">
          <a:xfrm>
            <a:off x="348680" y="350100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L</a:t>
            </a:r>
            <a:endParaRPr lang="en-GB" sz="2400" b="1" dirty="0">
              <a:solidFill>
                <a:schemeClr val="bg1"/>
              </a:solidFill>
            </a:endParaRPr>
          </a:p>
        </p:txBody>
      </p:sp>
      <p:sp>
        <p:nvSpPr>
          <p:cNvPr id="12" name="Rectangle 11"/>
          <p:cNvSpPr/>
          <p:nvPr/>
        </p:nvSpPr>
        <p:spPr bwMode="auto">
          <a:xfrm>
            <a:off x="348680" y="4581128"/>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13" name="Rectangle 12"/>
          <p:cNvSpPr/>
          <p:nvPr/>
        </p:nvSpPr>
        <p:spPr bwMode="auto">
          <a:xfrm>
            <a:off x="348680" y="594928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77" y="2492896"/>
            <a:ext cx="7617555" cy="432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064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1520" y="1556792"/>
            <a:ext cx="8640960" cy="4896544"/>
          </a:xfrm>
        </p:spPr>
        <p:txBody>
          <a:bodyPr lIns="0" tIns="0" rIns="0" bIns="0" anchor="ctr"/>
          <a:lstStyle/>
          <a:p>
            <a:pPr marL="358775" algn="ctr">
              <a:lnSpc>
                <a:spcPts val="4400"/>
              </a:lnSpc>
              <a:spcBef>
                <a:spcPct val="0"/>
              </a:spcBef>
            </a:pPr>
            <a:r>
              <a:rPr lang="en-GB" sz="4000" dirty="0" smtClean="0">
                <a:solidFill>
                  <a:srgbClr val="00B0F0"/>
                </a:solidFill>
                <a:latin typeface="+mj-lt"/>
                <a:ea typeface="+mj-ea"/>
                <a:cs typeface="+mj-cs"/>
              </a:rPr>
              <a:t>"The new EU members increased their role in manufacturing chains faster than in the rest of the economy: across all industries, specialized in primary inputs and logistics, and with particular gains in high-tech manufactures" </a:t>
            </a:r>
            <a:endParaRPr lang="en-GB" sz="4000" dirty="0">
              <a:solidFill>
                <a:srgbClr val="00B0F0"/>
              </a:solidFill>
              <a:latin typeface="+mj-lt"/>
              <a:ea typeface="+mj-ea"/>
              <a:cs typeface="+mj-cs"/>
            </a:endParaRPr>
          </a:p>
        </p:txBody>
      </p:sp>
    </p:spTree>
    <p:extLst>
      <p:ext uri="{BB962C8B-B14F-4D97-AF65-F5344CB8AC3E}">
        <p14:creationId xmlns:p14="http://schemas.microsoft.com/office/powerpoint/2010/main" val="34122797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6064" y="2133216"/>
            <a:ext cx="7772400" cy="2663936"/>
          </a:xfrm>
        </p:spPr>
        <p:txBody>
          <a:bodyPr anchor="t"/>
          <a:lstStyle/>
          <a:p>
            <a:pPr marL="358775">
              <a:spcBef>
                <a:spcPct val="0"/>
              </a:spcBef>
            </a:pPr>
            <a:r>
              <a:rPr lang="en-GB" sz="4000" b="1" cap="all" dirty="0"/>
              <a:t>The </a:t>
            </a:r>
            <a:r>
              <a:rPr lang="en-GB" sz="4000" b="1" cap="all" dirty="0" err="1"/>
              <a:t>eu</a:t>
            </a:r>
            <a:r>
              <a:rPr lang="en-GB" sz="4000" b="1" cap="all" dirty="0"/>
              <a:t> in external production </a:t>
            </a:r>
            <a:r>
              <a:rPr lang="en-GB" sz="4000" b="1" cap="all" dirty="0" smtClean="0"/>
              <a:t>networks: PARTICIPATION OVERVIEW</a:t>
            </a:r>
            <a:endParaRPr lang="en-GB" sz="4000" b="1" cap="all" dirty="0"/>
          </a:p>
        </p:txBody>
      </p:sp>
      <p:sp>
        <p:nvSpPr>
          <p:cNvPr id="4" name="Rectangle 3"/>
          <p:cNvSpPr/>
          <p:nvPr/>
        </p:nvSpPr>
        <p:spPr bwMode="auto">
          <a:xfrm>
            <a:off x="360000" y="2133216"/>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1</a:t>
            </a:r>
          </a:p>
        </p:txBody>
      </p:sp>
      <p:sp>
        <p:nvSpPr>
          <p:cNvPr id="5" name="Rectangle 4"/>
          <p:cNvSpPr/>
          <p:nvPr/>
        </p:nvSpPr>
        <p:spPr bwMode="auto">
          <a:xfrm>
            <a:off x="360000" y="2781288"/>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2</a:t>
            </a:r>
          </a:p>
        </p:txBody>
      </p:sp>
      <p:sp>
        <p:nvSpPr>
          <p:cNvPr id="6" name="Rectangle 5"/>
          <p:cNvSpPr/>
          <p:nvPr/>
        </p:nvSpPr>
        <p:spPr bwMode="auto">
          <a:xfrm>
            <a:off x="360000" y="3429360"/>
            <a:ext cx="504056" cy="648072"/>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3</a:t>
            </a:r>
          </a:p>
        </p:txBody>
      </p:sp>
    </p:spTree>
    <p:extLst>
      <p:ext uri="{BB962C8B-B14F-4D97-AF65-F5344CB8AC3E}">
        <p14:creationId xmlns:p14="http://schemas.microsoft.com/office/powerpoint/2010/main" val="4202410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2151335"/>
            <a:ext cx="7956550"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
          <p:cNvSpPr txBox="1">
            <a:spLocks noChangeArrowheads="1"/>
          </p:cNvSpPr>
          <p:nvPr/>
        </p:nvSpPr>
        <p:spPr bwMode="auto">
          <a:xfrm>
            <a:off x="251520" y="1412776"/>
            <a:ext cx="8676456" cy="936104"/>
          </a:xfrm>
          <a:prstGeom prst="rect">
            <a:avLst/>
          </a:prstGeom>
          <a:noFill/>
          <a:ln>
            <a:noFill/>
          </a:ln>
          <a:effectLst/>
          <a:extLst/>
        </p:spPr>
        <p:txBody>
          <a:bodyPr vert="horz" wrap="square" lIns="36000" tIns="36000" rIns="36000" bIns="36000" numCol="1" anchor="ctr" anchorCtr="0" compatLnSpc="1">
            <a:prstTxWarp prst="textNoShape">
              <a:avLst/>
            </a:prstTxWarp>
          </a:bodyPr>
          <a:lstStyle>
            <a:defPPr>
              <a:defRPr lang="en-GB"/>
            </a:defPPr>
            <a:lvl1pPr marL="0" algn="ctr" eaLnBrk="1" hangingPunct="1">
              <a:defRPr sz="2800" b="1">
                <a:latin typeface="+mj-lt"/>
                <a:ea typeface="+mj-ea"/>
                <a:cs typeface="+mj-cs"/>
              </a:defRPr>
            </a:lvl1pPr>
            <a:lvl2pPr marL="358775" eaLnBrk="1" hangingPunct="1">
              <a:defRPr sz="3000" b="1"/>
            </a:lvl2pPr>
            <a:lvl3pPr marL="358775" eaLnBrk="1" hangingPunct="1">
              <a:defRPr sz="3000" b="1"/>
            </a:lvl3pPr>
            <a:lvl4pPr marL="358775" eaLnBrk="1" hangingPunct="1">
              <a:defRPr sz="3000" b="1"/>
            </a:lvl4pPr>
            <a:lvl5pPr marL="358775" eaLnBrk="1" hangingPunct="1">
              <a:defRPr sz="3000" b="1"/>
            </a:lvl5pPr>
            <a:lvl6pPr marL="815975" fontAlgn="base">
              <a:spcBef>
                <a:spcPct val="0"/>
              </a:spcBef>
              <a:spcAft>
                <a:spcPct val="0"/>
              </a:spcAft>
              <a:defRPr sz="3000" b="1"/>
            </a:lvl6pPr>
            <a:lvl7pPr marL="1273175" fontAlgn="base">
              <a:spcBef>
                <a:spcPct val="0"/>
              </a:spcBef>
              <a:spcAft>
                <a:spcPct val="0"/>
              </a:spcAft>
              <a:defRPr sz="3000" b="1"/>
            </a:lvl7pPr>
            <a:lvl8pPr marL="1730375" fontAlgn="base">
              <a:spcBef>
                <a:spcPct val="0"/>
              </a:spcBef>
              <a:spcAft>
                <a:spcPct val="0"/>
              </a:spcAft>
              <a:defRPr sz="3000" b="1"/>
            </a:lvl8pPr>
            <a:lvl9pPr marL="2187575" fontAlgn="base">
              <a:spcBef>
                <a:spcPct val="0"/>
              </a:spcBef>
              <a:spcAft>
                <a:spcPct val="0"/>
              </a:spcAft>
              <a:defRPr sz="3000" b="1"/>
            </a:lvl9pPr>
          </a:lstStyle>
          <a:p>
            <a:r>
              <a:rPr lang="en-GB" altLang="en-US" dirty="0" smtClean="0"/>
              <a:t>EU value added increasingly driven by non-EU manufacturing chains</a:t>
            </a:r>
          </a:p>
          <a:p>
            <a:r>
              <a:rPr lang="en-GB" altLang="en-US" sz="2000" b="0" dirty="0" smtClean="0"/>
              <a:t>Index 100 = 2004</a:t>
            </a:r>
            <a:endParaRPr lang="en-GB" altLang="en-US" sz="2000" dirty="0"/>
          </a:p>
        </p:txBody>
      </p:sp>
      <p:sp>
        <p:nvSpPr>
          <p:cNvPr id="2" name="TextBox 1"/>
          <p:cNvSpPr txBox="1"/>
          <p:nvPr/>
        </p:nvSpPr>
        <p:spPr>
          <a:xfrm>
            <a:off x="3491880" y="5713511"/>
            <a:ext cx="3974165" cy="307777"/>
          </a:xfrm>
          <a:prstGeom prst="rect">
            <a:avLst/>
          </a:prstGeom>
          <a:noFill/>
        </p:spPr>
        <p:txBody>
          <a:bodyPr wrap="none" rtlCol="0">
            <a:spAutoFit/>
          </a:bodyPr>
          <a:lstStyle/>
          <a:p>
            <a:r>
              <a:rPr lang="en-GB" sz="1400" b="1" dirty="0" smtClean="0">
                <a:solidFill>
                  <a:schemeClr val="accent6">
                    <a:lumMod val="40000"/>
                    <a:lumOff val="60000"/>
                  </a:schemeClr>
                </a:solidFill>
              </a:rPr>
              <a:t>EU value added in </a:t>
            </a:r>
            <a:r>
              <a:rPr lang="en-GB" sz="1400" b="1" u="sng" dirty="0" smtClean="0">
                <a:solidFill>
                  <a:schemeClr val="accent6">
                    <a:lumMod val="40000"/>
                    <a:lumOff val="60000"/>
                  </a:schemeClr>
                </a:solidFill>
              </a:rPr>
              <a:t>EU final production</a:t>
            </a:r>
            <a:endParaRPr lang="en-GB" sz="1400" b="1" u="sng" dirty="0">
              <a:solidFill>
                <a:schemeClr val="accent6">
                  <a:lumMod val="40000"/>
                  <a:lumOff val="60000"/>
                </a:schemeClr>
              </a:solidFill>
            </a:endParaRPr>
          </a:p>
        </p:txBody>
      </p:sp>
      <p:sp>
        <p:nvSpPr>
          <p:cNvPr id="7" name="TextBox 6"/>
          <p:cNvSpPr txBox="1"/>
          <p:nvPr/>
        </p:nvSpPr>
        <p:spPr>
          <a:xfrm>
            <a:off x="1691680" y="2617167"/>
            <a:ext cx="4171335" cy="307777"/>
          </a:xfrm>
          <a:prstGeom prst="rect">
            <a:avLst/>
          </a:prstGeom>
          <a:noFill/>
        </p:spPr>
        <p:txBody>
          <a:bodyPr wrap="none" rtlCol="0">
            <a:spAutoFit/>
          </a:bodyPr>
          <a:lstStyle/>
          <a:p>
            <a:r>
              <a:rPr lang="en-GB" sz="1400" b="1" dirty="0" smtClean="0">
                <a:solidFill>
                  <a:schemeClr val="accent6">
                    <a:lumMod val="50000"/>
                  </a:schemeClr>
                </a:solidFill>
              </a:rPr>
              <a:t>EU value added in </a:t>
            </a:r>
            <a:r>
              <a:rPr lang="en-GB" sz="1400" b="1" u="sng" dirty="0" err="1" smtClean="0">
                <a:solidFill>
                  <a:schemeClr val="accent6">
                    <a:lumMod val="50000"/>
                  </a:schemeClr>
                </a:solidFill>
              </a:rPr>
              <a:t>RoW</a:t>
            </a:r>
            <a:r>
              <a:rPr lang="en-GB" sz="1400" b="1" u="sng" dirty="0" smtClean="0">
                <a:solidFill>
                  <a:schemeClr val="accent6">
                    <a:lumMod val="50000"/>
                  </a:schemeClr>
                </a:solidFill>
              </a:rPr>
              <a:t> final production</a:t>
            </a:r>
            <a:endParaRPr lang="en-GB" sz="1400" b="1" u="sng" dirty="0">
              <a:solidFill>
                <a:schemeClr val="accent6">
                  <a:lumMod val="50000"/>
                </a:schemeClr>
              </a:solidFill>
            </a:endParaRPr>
          </a:p>
        </p:txBody>
      </p:sp>
    </p:spTree>
    <p:extLst>
      <p:ext uri="{BB962C8B-B14F-4D97-AF65-F5344CB8AC3E}">
        <p14:creationId xmlns:p14="http://schemas.microsoft.com/office/powerpoint/2010/main" val="395378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2151335"/>
            <a:ext cx="7950200"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defPPr>
              <a:defRPr lang="en-GB"/>
            </a:defPPr>
            <a:lvl1pPr marL="0" algn="ctr" eaLnBrk="1" hangingPunct="1">
              <a:defRPr sz="2800" b="1">
                <a:latin typeface="+mj-lt"/>
                <a:ea typeface="+mj-ea"/>
                <a:cs typeface="+mj-cs"/>
              </a:defRPr>
            </a:lvl1pPr>
            <a:lvl2pPr marL="358775" eaLnBrk="1" hangingPunct="1">
              <a:defRPr sz="3000" b="1"/>
            </a:lvl2pPr>
            <a:lvl3pPr marL="358775" eaLnBrk="1" hangingPunct="1">
              <a:defRPr sz="3000" b="1"/>
            </a:lvl3pPr>
            <a:lvl4pPr marL="358775" eaLnBrk="1" hangingPunct="1">
              <a:defRPr sz="3000" b="1"/>
            </a:lvl4pPr>
            <a:lvl5pPr marL="358775" eaLnBrk="1" hangingPunct="1">
              <a:defRPr sz="3000" b="1"/>
            </a:lvl5pPr>
            <a:lvl6pPr marL="815975" fontAlgn="base">
              <a:spcBef>
                <a:spcPct val="0"/>
              </a:spcBef>
              <a:spcAft>
                <a:spcPct val="0"/>
              </a:spcAft>
              <a:defRPr sz="3000" b="1"/>
            </a:lvl6pPr>
            <a:lvl7pPr marL="1273175" fontAlgn="base">
              <a:spcBef>
                <a:spcPct val="0"/>
              </a:spcBef>
              <a:spcAft>
                <a:spcPct val="0"/>
              </a:spcAft>
              <a:defRPr sz="3000" b="1"/>
            </a:lvl7pPr>
            <a:lvl8pPr marL="1730375" fontAlgn="base">
              <a:spcBef>
                <a:spcPct val="0"/>
              </a:spcBef>
              <a:spcAft>
                <a:spcPct val="0"/>
              </a:spcAft>
              <a:defRPr sz="3000" b="1"/>
            </a:lvl8pPr>
            <a:lvl9pPr marL="2187575" fontAlgn="base">
              <a:spcBef>
                <a:spcPct val="0"/>
              </a:spcBef>
              <a:spcAft>
                <a:spcPct val="0"/>
              </a:spcAft>
              <a:defRPr sz="3000" b="1"/>
            </a:lvl9pPr>
          </a:lstStyle>
          <a:p>
            <a:r>
              <a:rPr lang="en-GB" altLang="en-US" dirty="0" smtClean="0"/>
              <a:t>However, EU losing share per unit of non-EU production</a:t>
            </a:r>
            <a:endParaRPr lang="en-GB" altLang="en-US" dirty="0"/>
          </a:p>
        </p:txBody>
      </p:sp>
      <p:grpSp>
        <p:nvGrpSpPr>
          <p:cNvPr id="5" name="Group 4"/>
          <p:cNvGrpSpPr/>
          <p:nvPr/>
        </p:nvGrpSpPr>
        <p:grpSpPr>
          <a:xfrm>
            <a:off x="6588224" y="2403457"/>
            <a:ext cx="1763688" cy="737511"/>
            <a:chOff x="0" y="2508861"/>
            <a:chExt cx="2195736" cy="992147"/>
          </a:xfrm>
        </p:grpSpPr>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362" t="18636" r="14437" b="66319"/>
            <a:stretch/>
          </p:blipFill>
          <p:spPr bwMode="auto">
            <a:xfrm>
              <a:off x="45062" y="3210323"/>
              <a:ext cx="1304230"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778" t="18636" r="38513" b="66319"/>
            <a:stretch/>
          </p:blipFill>
          <p:spPr bwMode="auto">
            <a:xfrm>
              <a:off x="19794" y="2854262"/>
              <a:ext cx="2175942"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36" r="76774" b="66319"/>
            <a:stretch/>
          </p:blipFill>
          <p:spPr bwMode="auto">
            <a:xfrm>
              <a:off x="0" y="2508861"/>
              <a:ext cx="1305594"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8"/>
          <p:cNvSpPr/>
          <p:nvPr/>
        </p:nvSpPr>
        <p:spPr bwMode="auto">
          <a:xfrm>
            <a:off x="3267281" y="2204864"/>
            <a:ext cx="2771800" cy="360040"/>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a:solidFill>
                  <a:srgbClr val="FF0000"/>
                </a:solidFill>
              </a:rPr>
              <a:t>¢ </a:t>
            </a:r>
            <a:r>
              <a:rPr lang="en-GB" sz="1600" b="1" dirty="0" smtClean="0">
                <a:solidFill>
                  <a:srgbClr val="FF0000"/>
                </a:solidFill>
              </a:rPr>
              <a:t>EU VA / $ </a:t>
            </a:r>
            <a:r>
              <a:rPr lang="en-GB" sz="1600" b="1" dirty="0" err="1" smtClean="0">
                <a:solidFill>
                  <a:srgbClr val="FF0000"/>
                </a:solidFill>
              </a:rPr>
              <a:t>RoW</a:t>
            </a:r>
            <a:r>
              <a:rPr lang="en-GB" sz="1600" b="1" dirty="0" smtClean="0">
                <a:solidFill>
                  <a:srgbClr val="FF0000"/>
                </a:solidFill>
              </a:rPr>
              <a:t> Y</a:t>
            </a:r>
          </a:p>
        </p:txBody>
      </p:sp>
    </p:spTree>
    <p:extLst>
      <p:ext uri="{BB962C8B-B14F-4D97-AF65-F5344CB8AC3E}">
        <p14:creationId xmlns:p14="http://schemas.microsoft.com/office/powerpoint/2010/main" val="2380242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564904"/>
            <a:ext cx="5243227" cy="39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EU participation abroad: larger role for inputs for manufacturing inputs</a:t>
            </a:r>
            <a:endParaRPr lang="en-GB" altLang="en-US" sz="2800" b="0" dirty="0"/>
          </a:p>
        </p:txBody>
      </p:sp>
      <p:sp>
        <p:nvSpPr>
          <p:cNvPr id="24" name="Rectangle 23"/>
          <p:cNvSpPr/>
          <p:nvPr/>
        </p:nvSpPr>
        <p:spPr bwMode="auto">
          <a:xfrm>
            <a:off x="3352550" y="3437600"/>
            <a:ext cx="931418" cy="432048"/>
          </a:xfrm>
          <a:prstGeom prst="rect">
            <a:avLst/>
          </a:prstGeom>
          <a:solidFill>
            <a:srgbClr val="00B0F0"/>
          </a:solidFill>
          <a:ln>
            <a:solidFill>
              <a:schemeClr val="tx1"/>
            </a:solidFill>
          </a:ln>
          <a:extLst/>
        </p:spPr>
        <p:txBody>
          <a:bodyPr vert="horz" wrap="square" lIns="0" tIns="0" rIns="0" bIns="0" numCol="1" rtlCol="0" anchor="ctr" anchorCtr="0" compatLnSpc="1">
            <a:prstTxWarp prst="textNoShape">
              <a:avLst/>
            </a:prstTxWarp>
          </a:bodyPr>
          <a:lstStyle/>
          <a:p>
            <a:pPr marL="3175" algn="ctr"/>
            <a:r>
              <a:rPr lang="en-GB" sz="1800" b="1" dirty="0" smtClean="0">
                <a:solidFill>
                  <a:schemeClr val="bg1"/>
                </a:solidFill>
                <a:effectLst>
                  <a:outerShdw blurRad="50800" dist="38100" dir="2700000" algn="tl" rotWithShape="0">
                    <a:prstClr val="black">
                      <a:alpha val="40000"/>
                    </a:prstClr>
                  </a:outerShdw>
                </a:effectLst>
              </a:rPr>
              <a:t>$884B</a:t>
            </a:r>
            <a:endParaRPr lang="en-GB" sz="1800" b="1" dirty="0">
              <a:solidFill>
                <a:schemeClr val="bg1"/>
              </a:solidFill>
              <a:effectLst>
                <a:outerShdw blurRad="50800" dist="38100" dir="2700000" algn="tl" rotWithShape="0">
                  <a:prstClr val="black">
                    <a:alpha val="40000"/>
                  </a:prstClr>
                </a:outerShdw>
              </a:effectLst>
            </a:endParaRPr>
          </a:p>
        </p:txBody>
      </p:sp>
      <p:sp>
        <p:nvSpPr>
          <p:cNvPr id="25" name="Rectangle 24"/>
          <p:cNvSpPr/>
          <p:nvPr/>
        </p:nvSpPr>
        <p:spPr bwMode="auto">
          <a:xfrm>
            <a:off x="6088854" y="3437600"/>
            <a:ext cx="931418" cy="432048"/>
          </a:xfrm>
          <a:prstGeom prst="rect">
            <a:avLst/>
          </a:prstGeom>
          <a:solidFill>
            <a:srgbClr val="00B0F0"/>
          </a:solidFill>
          <a:ln>
            <a:solidFill>
              <a:schemeClr val="tx1"/>
            </a:solidFill>
          </a:ln>
          <a:extLst/>
        </p:spPr>
        <p:txBody>
          <a:bodyPr vert="horz" wrap="square" lIns="0" tIns="0" rIns="0" bIns="0" numCol="1" rtlCol="0" anchor="ctr" anchorCtr="0" compatLnSpc="1">
            <a:prstTxWarp prst="textNoShape">
              <a:avLst/>
            </a:prstTxWarp>
          </a:bodyPr>
          <a:lstStyle/>
          <a:p>
            <a:pPr marL="3175" algn="ctr"/>
            <a:r>
              <a:rPr lang="en-GB" sz="1800" b="1" dirty="0" smtClean="0">
                <a:solidFill>
                  <a:schemeClr val="bg1"/>
                </a:solidFill>
                <a:effectLst>
                  <a:outerShdw blurRad="50800" dist="38100" dir="2700000" algn="tl" rotWithShape="0">
                    <a:prstClr val="black">
                      <a:alpha val="40000"/>
                    </a:prstClr>
                  </a:outerShdw>
                </a:effectLst>
              </a:rPr>
              <a:t>$764B</a:t>
            </a:r>
            <a:endParaRPr lang="en-GB" sz="1800" b="1" dirty="0">
              <a:solidFill>
                <a:schemeClr val="bg1"/>
              </a:solidFill>
              <a:effectLst>
                <a:outerShdw blurRad="50800" dist="38100" dir="2700000" algn="tl" rotWithShape="0">
                  <a:prstClr val="black">
                    <a:alpha val="40000"/>
                  </a:prstClr>
                </a:outerShdw>
              </a:effectLst>
            </a:endParaRPr>
          </a:p>
        </p:txBody>
      </p:sp>
      <p:sp>
        <p:nvSpPr>
          <p:cNvPr id="26" name="Rectangle 25"/>
          <p:cNvSpPr/>
          <p:nvPr/>
        </p:nvSpPr>
        <p:spPr bwMode="auto">
          <a:xfrm>
            <a:off x="3347864" y="5373216"/>
            <a:ext cx="931418" cy="432048"/>
          </a:xfrm>
          <a:prstGeom prst="rect">
            <a:avLst/>
          </a:prstGeom>
          <a:solidFill>
            <a:srgbClr val="00B0F0"/>
          </a:solidFill>
          <a:ln>
            <a:solidFill>
              <a:schemeClr val="tx1"/>
            </a:solidFill>
          </a:ln>
          <a:extLst/>
        </p:spPr>
        <p:txBody>
          <a:bodyPr vert="horz" wrap="square" lIns="0" tIns="0" rIns="0" bIns="0" numCol="1" rtlCol="0" anchor="ctr" anchorCtr="0" compatLnSpc="1">
            <a:prstTxWarp prst="textNoShape">
              <a:avLst/>
            </a:prstTxWarp>
          </a:bodyPr>
          <a:lstStyle/>
          <a:p>
            <a:pPr marL="3175" algn="ctr"/>
            <a:r>
              <a:rPr lang="en-GB" sz="1800" b="1" dirty="0">
                <a:solidFill>
                  <a:schemeClr val="bg1"/>
                </a:solidFill>
                <a:effectLst>
                  <a:outerShdw blurRad="50800" dist="38100" dir="2700000" algn="tl" rotWithShape="0">
                    <a:prstClr val="black">
                      <a:alpha val="40000"/>
                    </a:prstClr>
                  </a:outerShdw>
                </a:effectLst>
              </a:rPr>
              <a:t>$</a:t>
            </a:r>
            <a:r>
              <a:rPr lang="en-GB" sz="1800" b="1" dirty="0" smtClean="0">
                <a:solidFill>
                  <a:schemeClr val="bg1"/>
                </a:solidFill>
                <a:effectLst>
                  <a:outerShdw blurRad="50800" dist="38100" dir="2700000" algn="tl" rotWithShape="0">
                    <a:prstClr val="black">
                      <a:alpha val="40000"/>
                    </a:prstClr>
                  </a:outerShdw>
                </a:effectLst>
              </a:rPr>
              <a:t>369B</a:t>
            </a:r>
            <a:endParaRPr lang="en-GB" sz="1800" b="1" dirty="0">
              <a:solidFill>
                <a:schemeClr val="bg1"/>
              </a:solidFill>
              <a:effectLst>
                <a:outerShdw blurRad="50800" dist="38100" dir="2700000" algn="tl" rotWithShape="0">
                  <a:prstClr val="black">
                    <a:alpha val="40000"/>
                  </a:prstClr>
                </a:outerShdw>
              </a:effectLst>
            </a:endParaRPr>
          </a:p>
        </p:txBody>
      </p:sp>
      <p:sp>
        <p:nvSpPr>
          <p:cNvPr id="27" name="Rectangle 26"/>
          <p:cNvSpPr/>
          <p:nvPr/>
        </p:nvSpPr>
        <p:spPr bwMode="auto">
          <a:xfrm>
            <a:off x="6088854" y="5373216"/>
            <a:ext cx="931418" cy="432048"/>
          </a:xfrm>
          <a:prstGeom prst="rect">
            <a:avLst/>
          </a:prstGeom>
          <a:solidFill>
            <a:srgbClr val="00B0F0"/>
          </a:solidFill>
          <a:ln>
            <a:solidFill>
              <a:schemeClr val="tx1"/>
            </a:solidFill>
          </a:ln>
          <a:extLst/>
        </p:spPr>
        <p:txBody>
          <a:bodyPr vert="horz" wrap="square" lIns="0" tIns="0" rIns="0" bIns="0" numCol="1" rtlCol="0" anchor="ctr" anchorCtr="0" compatLnSpc="1">
            <a:prstTxWarp prst="textNoShape">
              <a:avLst/>
            </a:prstTxWarp>
          </a:bodyPr>
          <a:lstStyle/>
          <a:p>
            <a:pPr marL="3175" algn="ctr"/>
            <a:r>
              <a:rPr lang="en-GB" sz="1800" b="1" dirty="0">
                <a:solidFill>
                  <a:schemeClr val="bg1"/>
                </a:solidFill>
                <a:effectLst>
                  <a:outerShdw blurRad="50800" dist="38100" dir="2700000" algn="tl" rotWithShape="0">
                    <a:prstClr val="black">
                      <a:alpha val="40000"/>
                    </a:prstClr>
                  </a:outerShdw>
                </a:effectLst>
              </a:rPr>
              <a:t>$</a:t>
            </a:r>
            <a:r>
              <a:rPr lang="en-GB" sz="1800" b="1" dirty="0" smtClean="0">
                <a:solidFill>
                  <a:schemeClr val="bg1"/>
                </a:solidFill>
                <a:effectLst>
                  <a:outerShdw blurRad="50800" dist="38100" dir="2700000" algn="tl" rotWithShape="0">
                    <a:prstClr val="black">
                      <a:alpha val="40000"/>
                    </a:prstClr>
                  </a:outerShdw>
                </a:effectLst>
              </a:rPr>
              <a:t>92B</a:t>
            </a:r>
            <a:endParaRPr lang="en-GB" sz="1800" b="1" dirty="0">
              <a:solidFill>
                <a:schemeClr val="bg1"/>
              </a:solidFill>
              <a:effectLst>
                <a:outerShdw blurRad="50800" dist="38100" dir="2700000" algn="tl" rotWithShape="0">
                  <a:prstClr val="black">
                    <a:alpha val="40000"/>
                  </a:prstClr>
                </a:outerShdw>
              </a:effectLst>
            </a:endParaRPr>
          </a:p>
        </p:txBody>
      </p:sp>
      <p:grpSp>
        <p:nvGrpSpPr>
          <p:cNvPr id="2" name="Group 1"/>
          <p:cNvGrpSpPr/>
          <p:nvPr/>
        </p:nvGrpSpPr>
        <p:grpSpPr>
          <a:xfrm>
            <a:off x="251520" y="4261422"/>
            <a:ext cx="1763688" cy="737511"/>
            <a:chOff x="0" y="2508861"/>
            <a:chExt cx="2195736" cy="992147"/>
          </a:xfrm>
        </p:grpSpPr>
        <p:pic>
          <p:nvPicPr>
            <p:cNvPr id="28" name="Picture 2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362" t="18636" r="14437" b="66319"/>
            <a:stretch/>
          </p:blipFill>
          <p:spPr bwMode="auto">
            <a:xfrm>
              <a:off x="45062" y="3210323"/>
              <a:ext cx="1304230"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778" t="18636" r="38513" b="66319"/>
            <a:stretch/>
          </p:blipFill>
          <p:spPr bwMode="auto">
            <a:xfrm>
              <a:off x="19794" y="2854262"/>
              <a:ext cx="2175942"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36" r="76774" b="66319"/>
            <a:stretch/>
          </p:blipFill>
          <p:spPr bwMode="auto">
            <a:xfrm>
              <a:off x="0" y="2508861"/>
              <a:ext cx="1305594"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1"/>
          <p:cNvSpPr/>
          <p:nvPr/>
        </p:nvSpPr>
        <p:spPr bwMode="auto">
          <a:xfrm>
            <a:off x="2542957" y="2245198"/>
            <a:ext cx="2608555" cy="28803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Upstream inputs</a:t>
            </a:r>
            <a:endParaRPr lang="en-GB" sz="1600" dirty="0">
              <a:solidFill>
                <a:srgbClr val="FF0000"/>
              </a:solidFill>
            </a:endParaRPr>
          </a:p>
        </p:txBody>
      </p:sp>
      <p:sp>
        <p:nvSpPr>
          <p:cNvPr id="13" name="Rectangle 12"/>
          <p:cNvSpPr/>
          <p:nvPr/>
        </p:nvSpPr>
        <p:spPr bwMode="auto">
          <a:xfrm>
            <a:off x="5419829" y="2236418"/>
            <a:ext cx="2608555" cy="28803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Downstream inputs</a:t>
            </a:r>
            <a:endParaRPr lang="en-GB" sz="1600" dirty="0">
              <a:solidFill>
                <a:srgbClr val="FF0000"/>
              </a:solidFill>
            </a:endParaRPr>
          </a:p>
        </p:txBody>
      </p:sp>
      <p:sp>
        <p:nvSpPr>
          <p:cNvPr id="14" name="Rectangle 13"/>
          <p:cNvSpPr/>
          <p:nvPr/>
        </p:nvSpPr>
        <p:spPr bwMode="auto">
          <a:xfrm>
            <a:off x="966081" y="3509608"/>
            <a:ext cx="1691680" cy="28803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EU final production</a:t>
            </a:r>
            <a:endParaRPr lang="en-GB" sz="1600" dirty="0">
              <a:solidFill>
                <a:srgbClr val="FF0000"/>
              </a:solidFill>
            </a:endParaRPr>
          </a:p>
        </p:txBody>
      </p:sp>
      <p:sp>
        <p:nvSpPr>
          <p:cNvPr id="15" name="Rectangle 14"/>
          <p:cNvSpPr/>
          <p:nvPr/>
        </p:nvSpPr>
        <p:spPr bwMode="auto">
          <a:xfrm>
            <a:off x="966081" y="5445224"/>
            <a:ext cx="1691680" cy="28803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err="1" smtClean="0">
                <a:solidFill>
                  <a:srgbClr val="FF0000"/>
                </a:solidFill>
              </a:rPr>
              <a:t>RoW</a:t>
            </a:r>
            <a:r>
              <a:rPr lang="en-GB" sz="1600" b="1" dirty="0" smtClean="0">
                <a:solidFill>
                  <a:srgbClr val="FF0000"/>
                </a:solidFill>
              </a:rPr>
              <a:t> final production</a:t>
            </a:r>
            <a:endParaRPr lang="en-GB" sz="1600" dirty="0">
              <a:solidFill>
                <a:srgbClr val="FF0000"/>
              </a:solidFill>
            </a:endParaRPr>
          </a:p>
        </p:txBody>
      </p:sp>
      <p:sp>
        <p:nvSpPr>
          <p:cNvPr id="16" name="Rectangle 15"/>
          <p:cNvSpPr/>
          <p:nvPr/>
        </p:nvSpPr>
        <p:spPr bwMode="auto">
          <a:xfrm>
            <a:off x="1397217" y="2524450"/>
            <a:ext cx="829407" cy="570691"/>
          </a:xfrm>
          <a:prstGeom prst="rect">
            <a:avLst/>
          </a:prstGeom>
          <a:solidFill>
            <a:schemeClr val="bg1">
              <a:lumMod val="50000"/>
            </a:schemeClr>
          </a:solidFill>
          <a:ln>
            <a:solidFill>
              <a:schemeClr val="tx1"/>
            </a:solidFill>
          </a:ln>
          <a:extLst/>
        </p:spPr>
        <p:txBody>
          <a:bodyPr vert="horz" wrap="square" lIns="91440" tIns="45720" rIns="91440" bIns="45720" numCol="1" rtlCol="0" anchor="ctr" anchorCtr="0" compatLnSpc="1">
            <a:prstTxWarp prst="textNoShape">
              <a:avLst/>
            </a:prstTxWarp>
          </a:bodyPr>
          <a:lstStyle/>
          <a:p>
            <a:pPr marL="3175" algn="ctr"/>
            <a:r>
              <a:rPr lang="en-GB" sz="1800" b="1" dirty="0" smtClean="0">
                <a:solidFill>
                  <a:schemeClr val="bg1"/>
                </a:solidFill>
                <a:effectLst>
                  <a:outerShdw blurRad="50800" dist="38100" dir="2700000" algn="tl" rotWithShape="0">
                    <a:prstClr val="black">
                      <a:alpha val="40000"/>
                    </a:prstClr>
                  </a:outerShdw>
                </a:effectLst>
              </a:rPr>
              <a:t>EU VA</a:t>
            </a:r>
            <a:endParaRPr lang="en-GB" sz="1800" b="1"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6312132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528900"/>
            <a:ext cx="8555156" cy="4068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defPPr>
              <a:defRPr lang="en-GB"/>
            </a:defPPr>
            <a:lvl1pPr marL="0" algn="ctr" eaLnBrk="1" hangingPunct="1">
              <a:defRPr sz="2800" b="1">
                <a:latin typeface="+mj-lt"/>
                <a:ea typeface="+mj-ea"/>
                <a:cs typeface="+mj-cs"/>
              </a:defRPr>
            </a:lvl1pPr>
            <a:lvl2pPr marL="358775" eaLnBrk="1" hangingPunct="1">
              <a:defRPr sz="3000" b="1"/>
            </a:lvl2pPr>
            <a:lvl3pPr marL="358775" eaLnBrk="1" hangingPunct="1">
              <a:defRPr sz="3000" b="1"/>
            </a:lvl3pPr>
            <a:lvl4pPr marL="358775" eaLnBrk="1" hangingPunct="1">
              <a:defRPr sz="3000" b="1"/>
            </a:lvl4pPr>
            <a:lvl5pPr marL="358775" eaLnBrk="1" hangingPunct="1">
              <a:defRPr sz="3000" b="1"/>
            </a:lvl5pPr>
            <a:lvl6pPr marL="815975" fontAlgn="base">
              <a:spcBef>
                <a:spcPct val="0"/>
              </a:spcBef>
              <a:spcAft>
                <a:spcPct val="0"/>
              </a:spcAft>
              <a:defRPr sz="3000" b="1"/>
            </a:lvl6pPr>
            <a:lvl7pPr marL="1273175" fontAlgn="base">
              <a:spcBef>
                <a:spcPct val="0"/>
              </a:spcBef>
              <a:spcAft>
                <a:spcPct val="0"/>
              </a:spcAft>
              <a:defRPr sz="3000" b="1"/>
            </a:lvl7pPr>
            <a:lvl8pPr marL="1730375" fontAlgn="base">
              <a:spcBef>
                <a:spcPct val="0"/>
              </a:spcBef>
              <a:spcAft>
                <a:spcPct val="0"/>
              </a:spcAft>
              <a:defRPr sz="3000" b="1"/>
            </a:lvl8pPr>
            <a:lvl9pPr marL="2187575" fontAlgn="base">
              <a:spcBef>
                <a:spcPct val="0"/>
              </a:spcBef>
              <a:spcAft>
                <a:spcPct val="0"/>
              </a:spcAft>
              <a:defRPr sz="3000" b="1"/>
            </a:lvl9pPr>
          </a:lstStyle>
          <a:p>
            <a:r>
              <a:rPr lang="en-GB" altLang="en-US" dirty="0" smtClean="0"/>
              <a:t>High-tech inputs and logistic services as the main source of indirect value added</a:t>
            </a:r>
            <a:endParaRPr lang="en-GB" altLang="en-US" dirty="0"/>
          </a:p>
        </p:txBody>
      </p:sp>
      <p:pic>
        <p:nvPicPr>
          <p:cNvPr id="1024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030" t="50000" r="1515" b="42353"/>
          <a:stretch/>
        </p:blipFill>
        <p:spPr bwMode="auto">
          <a:xfrm>
            <a:off x="6228184" y="3431282"/>
            <a:ext cx="16859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3267281" y="2276872"/>
            <a:ext cx="2771800" cy="360040"/>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a:solidFill>
                  <a:srgbClr val="FF0000"/>
                </a:solidFill>
              </a:rPr>
              <a:t>¢ </a:t>
            </a:r>
            <a:r>
              <a:rPr lang="en-GB" sz="1600" b="1" dirty="0" smtClean="0">
                <a:solidFill>
                  <a:srgbClr val="FF0000"/>
                </a:solidFill>
              </a:rPr>
              <a:t>EU VA / $ </a:t>
            </a:r>
            <a:r>
              <a:rPr lang="en-GB" sz="1600" b="1" dirty="0" err="1" smtClean="0">
                <a:solidFill>
                  <a:srgbClr val="FF0000"/>
                </a:solidFill>
              </a:rPr>
              <a:t>RoW</a:t>
            </a:r>
            <a:r>
              <a:rPr lang="en-GB" sz="1600" b="1" dirty="0" smtClean="0">
                <a:solidFill>
                  <a:srgbClr val="FF0000"/>
                </a:solidFill>
              </a:rPr>
              <a:t> Y</a:t>
            </a:r>
          </a:p>
        </p:txBody>
      </p:sp>
    </p:spTree>
    <p:extLst>
      <p:ext uri="{BB962C8B-B14F-4D97-AF65-F5344CB8AC3E}">
        <p14:creationId xmlns:p14="http://schemas.microsoft.com/office/powerpoint/2010/main" val="11109170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6064" y="2133216"/>
            <a:ext cx="7772400" cy="2663936"/>
          </a:xfrm>
        </p:spPr>
        <p:txBody>
          <a:bodyPr anchor="t"/>
          <a:lstStyle/>
          <a:p>
            <a:pPr marL="358775">
              <a:spcBef>
                <a:spcPct val="0"/>
              </a:spcBef>
            </a:pPr>
            <a:r>
              <a:rPr lang="en-GB" sz="4000" b="1" cap="all" dirty="0"/>
              <a:t>The </a:t>
            </a:r>
            <a:r>
              <a:rPr lang="en-GB" sz="4000" b="1" cap="all" dirty="0" err="1"/>
              <a:t>eu</a:t>
            </a:r>
            <a:r>
              <a:rPr lang="en-GB" sz="4000" b="1" cap="all" dirty="0"/>
              <a:t> in external production </a:t>
            </a:r>
            <a:r>
              <a:rPr lang="en-GB" sz="4000" b="1" cap="all" dirty="0" smtClean="0"/>
              <a:t>networks: MANUFACTURING INDUSTRIES</a:t>
            </a:r>
            <a:endParaRPr lang="en-GB" sz="4000" b="1" cap="all" dirty="0"/>
          </a:p>
        </p:txBody>
      </p:sp>
      <p:sp>
        <p:nvSpPr>
          <p:cNvPr id="4" name="Rectangle 3"/>
          <p:cNvSpPr/>
          <p:nvPr/>
        </p:nvSpPr>
        <p:spPr bwMode="auto">
          <a:xfrm>
            <a:off x="360000" y="2133216"/>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1</a:t>
            </a:r>
          </a:p>
        </p:txBody>
      </p:sp>
      <p:sp>
        <p:nvSpPr>
          <p:cNvPr id="5" name="Rectangle 4"/>
          <p:cNvSpPr/>
          <p:nvPr/>
        </p:nvSpPr>
        <p:spPr bwMode="auto">
          <a:xfrm>
            <a:off x="360000" y="2781288"/>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2</a:t>
            </a:r>
          </a:p>
        </p:txBody>
      </p:sp>
      <p:sp>
        <p:nvSpPr>
          <p:cNvPr id="6" name="Rectangle 5"/>
          <p:cNvSpPr/>
          <p:nvPr/>
        </p:nvSpPr>
        <p:spPr bwMode="auto">
          <a:xfrm>
            <a:off x="360000" y="3429360"/>
            <a:ext cx="504056" cy="648072"/>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3</a:t>
            </a:r>
          </a:p>
        </p:txBody>
      </p:sp>
    </p:spTree>
    <p:extLst>
      <p:ext uri="{BB962C8B-B14F-4D97-AF65-F5344CB8AC3E}">
        <p14:creationId xmlns:p14="http://schemas.microsoft.com/office/powerpoint/2010/main" val="19691080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36" y="2518528"/>
            <a:ext cx="7391672" cy="379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defPPr>
              <a:defRPr lang="en-GB"/>
            </a:defPPr>
            <a:lvl1pPr marL="0" algn="ctr" eaLnBrk="1" hangingPunct="1">
              <a:defRPr sz="2800" b="1">
                <a:latin typeface="+mj-lt"/>
                <a:ea typeface="+mj-ea"/>
                <a:cs typeface="+mj-cs"/>
              </a:defRPr>
            </a:lvl1pPr>
            <a:lvl2pPr marL="358775" eaLnBrk="1" hangingPunct="1">
              <a:defRPr sz="3000" b="1"/>
            </a:lvl2pPr>
            <a:lvl3pPr marL="358775" eaLnBrk="1" hangingPunct="1">
              <a:defRPr sz="3000" b="1"/>
            </a:lvl3pPr>
            <a:lvl4pPr marL="358775" eaLnBrk="1" hangingPunct="1">
              <a:defRPr sz="3000" b="1"/>
            </a:lvl4pPr>
            <a:lvl5pPr marL="358775" eaLnBrk="1" hangingPunct="1">
              <a:defRPr sz="3000" b="1"/>
            </a:lvl5pPr>
            <a:lvl6pPr marL="815975" fontAlgn="base">
              <a:spcBef>
                <a:spcPct val="0"/>
              </a:spcBef>
              <a:spcAft>
                <a:spcPct val="0"/>
              </a:spcAft>
              <a:defRPr sz="3000" b="1"/>
            </a:lvl6pPr>
            <a:lvl7pPr marL="1273175" fontAlgn="base">
              <a:spcBef>
                <a:spcPct val="0"/>
              </a:spcBef>
              <a:spcAft>
                <a:spcPct val="0"/>
              </a:spcAft>
              <a:defRPr sz="3000" b="1"/>
            </a:lvl7pPr>
            <a:lvl8pPr marL="1730375" fontAlgn="base">
              <a:spcBef>
                <a:spcPct val="0"/>
              </a:spcBef>
              <a:spcAft>
                <a:spcPct val="0"/>
              </a:spcAft>
              <a:defRPr sz="3000" b="1"/>
            </a:lvl8pPr>
            <a:lvl9pPr marL="2187575" fontAlgn="base">
              <a:spcBef>
                <a:spcPct val="0"/>
              </a:spcBef>
              <a:spcAft>
                <a:spcPct val="0"/>
              </a:spcAft>
              <a:defRPr sz="3000" b="1"/>
            </a:lvl9pPr>
          </a:lstStyle>
          <a:p>
            <a:r>
              <a:rPr lang="en-GB" altLang="en-US" dirty="0" smtClean="0"/>
              <a:t>EU share higher in (broad) chemicals, autos and aircraft, big loss in textile &amp; electronics</a:t>
            </a:r>
            <a:endParaRPr lang="en-GB" altLang="en-US" dirty="0"/>
          </a:p>
        </p:txBody>
      </p:sp>
      <p:sp>
        <p:nvSpPr>
          <p:cNvPr id="6" name="Rectangle 5"/>
          <p:cNvSpPr/>
          <p:nvPr/>
        </p:nvSpPr>
        <p:spPr bwMode="auto">
          <a:xfrm>
            <a:off x="1191444" y="4509120"/>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Rectangle 6"/>
          <p:cNvSpPr/>
          <p:nvPr/>
        </p:nvSpPr>
        <p:spPr bwMode="auto">
          <a:xfrm>
            <a:off x="3423692" y="4509120"/>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8" name="Rectangle 7"/>
          <p:cNvSpPr/>
          <p:nvPr/>
        </p:nvSpPr>
        <p:spPr bwMode="auto">
          <a:xfrm>
            <a:off x="5649436" y="4509120"/>
            <a:ext cx="2522964"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9" name="Rectangle 8"/>
          <p:cNvSpPr/>
          <p:nvPr/>
        </p:nvSpPr>
        <p:spPr bwMode="auto">
          <a:xfrm>
            <a:off x="1144588" y="624644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L</a:t>
            </a:r>
            <a:endParaRPr lang="en-GB" sz="2400" b="1" dirty="0">
              <a:solidFill>
                <a:schemeClr val="bg1"/>
              </a:solidFill>
            </a:endParaRPr>
          </a:p>
        </p:txBody>
      </p:sp>
      <p:sp>
        <p:nvSpPr>
          <p:cNvPr id="10" name="Rectangle 9"/>
          <p:cNvSpPr/>
          <p:nvPr/>
        </p:nvSpPr>
        <p:spPr bwMode="auto">
          <a:xfrm>
            <a:off x="3376836" y="624644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11" name="Rectangle 10"/>
          <p:cNvSpPr/>
          <p:nvPr/>
        </p:nvSpPr>
        <p:spPr bwMode="auto">
          <a:xfrm>
            <a:off x="5609084" y="624644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pic>
        <p:nvPicPr>
          <p:cNvPr id="1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030" t="50000" r="1515" b="42353"/>
          <a:stretch/>
        </p:blipFill>
        <p:spPr bwMode="auto">
          <a:xfrm>
            <a:off x="6486475" y="2708920"/>
            <a:ext cx="16859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bwMode="auto">
          <a:xfrm>
            <a:off x="1191444" y="3645024"/>
            <a:ext cx="7027812" cy="0"/>
          </a:xfrm>
          <a:prstGeom prst="line">
            <a:avLst/>
          </a:prstGeom>
          <a:noFill/>
          <a:ln w="38100" cap="flat" cmpd="sng" algn="ctr">
            <a:solidFill>
              <a:schemeClr val="accent5">
                <a:lumMod val="10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bwMode="auto">
          <a:xfrm>
            <a:off x="3267281" y="2276872"/>
            <a:ext cx="2771800" cy="360040"/>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a:solidFill>
                  <a:srgbClr val="FF0000"/>
                </a:solidFill>
              </a:rPr>
              <a:t>¢ </a:t>
            </a:r>
            <a:r>
              <a:rPr lang="en-GB" sz="1600" b="1" dirty="0" smtClean="0">
                <a:solidFill>
                  <a:srgbClr val="FF0000"/>
                </a:solidFill>
              </a:rPr>
              <a:t>EU VA / $ </a:t>
            </a:r>
            <a:r>
              <a:rPr lang="en-GB" sz="1600" b="1" dirty="0" err="1" smtClean="0">
                <a:solidFill>
                  <a:srgbClr val="FF0000"/>
                </a:solidFill>
              </a:rPr>
              <a:t>RoW</a:t>
            </a:r>
            <a:r>
              <a:rPr lang="en-GB" sz="1600" b="1" dirty="0" smtClean="0">
                <a:solidFill>
                  <a:srgbClr val="FF0000"/>
                </a:solidFill>
              </a:rPr>
              <a:t> Y</a:t>
            </a:r>
          </a:p>
        </p:txBody>
      </p:sp>
      <p:sp>
        <p:nvSpPr>
          <p:cNvPr id="16" name="Rectangle 15"/>
          <p:cNvSpPr/>
          <p:nvPr/>
        </p:nvSpPr>
        <p:spPr bwMode="auto">
          <a:xfrm>
            <a:off x="8136904" y="3429000"/>
            <a:ext cx="936104" cy="28803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400" b="1" dirty="0" smtClean="0">
                <a:solidFill>
                  <a:srgbClr val="FF0000"/>
                </a:solidFill>
              </a:rPr>
              <a:t>Total</a:t>
            </a:r>
          </a:p>
          <a:p>
            <a:pPr marL="3175" algn="ctr"/>
            <a:r>
              <a:rPr lang="en-GB" sz="1400" b="1" dirty="0" smtClean="0">
                <a:solidFill>
                  <a:srgbClr val="FF0000"/>
                </a:solidFill>
              </a:rPr>
              <a:t>MAN</a:t>
            </a:r>
          </a:p>
          <a:p>
            <a:pPr marL="3175" algn="ctr"/>
            <a:r>
              <a:rPr lang="en-GB" sz="1400" b="1" dirty="0" smtClean="0">
                <a:solidFill>
                  <a:srgbClr val="FF0000"/>
                </a:solidFill>
              </a:rPr>
              <a:t>(2014)</a:t>
            </a:r>
            <a:endParaRPr lang="en-GB" sz="1400" dirty="0">
              <a:solidFill>
                <a:srgbClr val="FF0000"/>
              </a:solidFill>
            </a:endParaRPr>
          </a:p>
        </p:txBody>
      </p:sp>
    </p:spTree>
    <p:extLst>
      <p:ext uri="{BB962C8B-B14F-4D97-AF65-F5344CB8AC3E}">
        <p14:creationId xmlns:p14="http://schemas.microsoft.com/office/powerpoint/2010/main" val="6332758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0" y="1340768"/>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defPPr>
              <a:defRPr lang="en-GB"/>
            </a:defPPr>
            <a:lvl1pPr marL="0" algn="ctr" eaLnBrk="1" hangingPunct="1">
              <a:defRPr sz="2800" b="1">
                <a:latin typeface="+mj-lt"/>
                <a:ea typeface="+mj-ea"/>
                <a:cs typeface="+mj-cs"/>
              </a:defRPr>
            </a:lvl1pPr>
            <a:lvl2pPr marL="358775" eaLnBrk="1" hangingPunct="1">
              <a:defRPr sz="3000" b="1"/>
            </a:lvl2pPr>
            <a:lvl3pPr marL="358775" eaLnBrk="1" hangingPunct="1">
              <a:defRPr sz="3000" b="1"/>
            </a:lvl3pPr>
            <a:lvl4pPr marL="358775" eaLnBrk="1" hangingPunct="1">
              <a:defRPr sz="3000" b="1"/>
            </a:lvl4pPr>
            <a:lvl5pPr marL="358775" eaLnBrk="1" hangingPunct="1">
              <a:defRPr sz="3000" b="1"/>
            </a:lvl5pPr>
            <a:lvl6pPr marL="815975" fontAlgn="base">
              <a:spcBef>
                <a:spcPct val="0"/>
              </a:spcBef>
              <a:spcAft>
                <a:spcPct val="0"/>
              </a:spcAft>
              <a:defRPr sz="3000" b="1"/>
            </a:lvl6pPr>
            <a:lvl7pPr marL="1273175" fontAlgn="base">
              <a:spcBef>
                <a:spcPct val="0"/>
              </a:spcBef>
              <a:spcAft>
                <a:spcPct val="0"/>
              </a:spcAft>
              <a:defRPr sz="3000" b="1"/>
            </a:lvl7pPr>
            <a:lvl8pPr marL="1730375" fontAlgn="base">
              <a:spcBef>
                <a:spcPct val="0"/>
              </a:spcBef>
              <a:spcAft>
                <a:spcPct val="0"/>
              </a:spcAft>
              <a:defRPr sz="3000" b="1"/>
            </a:lvl8pPr>
            <a:lvl9pPr marL="2187575" fontAlgn="base">
              <a:spcBef>
                <a:spcPct val="0"/>
              </a:spcBef>
              <a:spcAft>
                <a:spcPct val="0"/>
              </a:spcAft>
              <a:defRPr sz="3000" b="1"/>
            </a:lvl9pPr>
          </a:lstStyle>
          <a:p>
            <a:r>
              <a:rPr lang="en-GB" altLang="en-US" dirty="0" smtClean="0"/>
              <a:t>High-tech for high-tech, logistics for the rest, homogenous business services</a:t>
            </a:r>
            <a:endParaRPr lang="en-GB" altLang="en-US" dirty="0"/>
          </a:p>
        </p:txBody>
      </p:sp>
      <p:sp>
        <p:nvSpPr>
          <p:cNvPr id="4" name="Rectangle 3"/>
          <p:cNvSpPr/>
          <p:nvPr/>
        </p:nvSpPr>
        <p:spPr bwMode="auto">
          <a:xfrm>
            <a:off x="2483768" y="2060848"/>
            <a:ext cx="6048672"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EU value added in </a:t>
            </a:r>
            <a:r>
              <a:rPr lang="en-GB" sz="1600" b="1" dirty="0" err="1" smtClean="0">
                <a:solidFill>
                  <a:srgbClr val="FF0000"/>
                </a:solidFill>
              </a:rPr>
              <a:t>RoW</a:t>
            </a:r>
            <a:r>
              <a:rPr lang="en-GB" sz="1600" b="1" dirty="0" smtClean="0">
                <a:solidFill>
                  <a:srgbClr val="FF0000"/>
                </a:solidFill>
              </a:rPr>
              <a:t> production (¢ </a:t>
            </a:r>
            <a:r>
              <a:rPr lang="en-GB" sz="1600" b="1" dirty="0">
                <a:solidFill>
                  <a:srgbClr val="FF0000"/>
                </a:solidFill>
              </a:rPr>
              <a:t>/ $ </a:t>
            </a:r>
            <a:r>
              <a:rPr lang="en-GB" sz="1600" b="1" dirty="0" err="1" smtClean="0">
                <a:solidFill>
                  <a:srgbClr val="FF0000"/>
                </a:solidFill>
              </a:rPr>
              <a:t>RoW</a:t>
            </a:r>
            <a:r>
              <a:rPr lang="en-GB" sz="1600" b="1" dirty="0" smtClean="0">
                <a:solidFill>
                  <a:srgbClr val="FF0000"/>
                </a:solidFill>
              </a:rPr>
              <a:t> </a:t>
            </a:r>
            <a:r>
              <a:rPr lang="en-GB" sz="1600" b="1" dirty="0">
                <a:solidFill>
                  <a:srgbClr val="FF0000"/>
                </a:solidFill>
              </a:rPr>
              <a:t>Y)</a:t>
            </a:r>
            <a:endParaRPr lang="en-GB" sz="1600" b="1" dirty="0" smtClean="0">
              <a:solidFill>
                <a:srgbClr val="FF0000"/>
              </a:solidFill>
            </a:endParaRPr>
          </a:p>
        </p:txBody>
      </p:sp>
      <p:sp>
        <p:nvSpPr>
          <p:cNvPr id="5" name="Rectangle 4"/>
          <p:cNvSpPr/>
          <p:nvPr/>
        </p:nvSpPr>
        <p:spPr bwMode="auto">
          <a:xfrm>
            <a:off x="2483768" y="2293865"/>
            <a:ext cx="3024336"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400" b="1" dirty="0" smtClean="0">
                <a:solidFill>
                  <a:srgbClr val="FF0000"/>
                </a:solidFill>
              </a:rPr>
              <a:t>2014</a:t>
            </a:r>
          </a:p>
        </p:txBody>
      </p:sp>
      <p:sp>
        <p:nvSpPr>
          <p:cNvPr id="6" name="Rectangle 5"/>
          <p:cNvSpPr/>
          <p:nvPr/>
        </p:nvSpPr>
        <p:spPr bwMode="auto">
          <a:xfrm>
            <a:off x="5508104" y="2282278"/>
            <a:ext cx="3024336" cy="254731"/>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400" b="1" dirty="0" smtClean="0">
                <a:solidFill>
                  <a:srgbClr val="FF0000"/>
                </a:solidFill>
              </a:rPr>
              <a:t>Change 2004-2014</a:t>
            </a:r>
          </a:p>
        </p:txBody>
      </p:sp>
      <p:sp>
        <p:nvSpPr>
          <p:cNvPr id="7" name="Rectangle 6"/>
          <p:cNvSpPr/>
          <p:nvPr/>
        </p:nvSpPr>
        <p:spPr bwMode="auto">
          <a:xfrm>
            <a:off x="348680" y="342900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L</a:t>
            </a:r>
            <a:endParaRPr lang="en-GB" sz="2400" b="1" dirty="0">
              <a:solidFill>
                <a:schemeClr val="bg1"/>
              </a:solidFill>
            </a:endParaRPr>
          </a:p>
        </p:txBody>
      </p:sp>
      <p:sp>
        <p:nvSpPr>
          <p:cNvPr id="8" name="Rectangle 7"/>
          <p:cNvSpPr/>
          <p:nvPr/>
        </p:nvSpPr>
        <p:spPr bwMode="auto">
          <a:xfrm>
            <a:off x="348680" y="4653136"/>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9" name="Rectangle 8"/>
          <p:cNvSpPr/>
          <p:nvPr/>
        </p:nvSpPr>
        <p:spPr bwMode="auto">
          <a:xfrm>
            <a:off x="348680" y="594928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52" y="2492896"/>
            <a:ext cx="7618180" cy="43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316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67" y="2204864"/>
            <a:ext cx="8220397" cy="435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txBox="1">
            <a:spLocks noChangeArrowheads="1"/>
          </p:cNvSpPr>
          <p:nvPr/>
        </p:nvSpPr>
        <p:spPr bwMode="auto">
          <a:xfrm>
            <a:off x="0" y="1412776"/>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Structural changes within the EU</a:t>
            </a:r>
          </a:p>
          <a:p>
            <a:pPr marL="0" algn="ctr"/>
            <a:r>
              <a:rPr lang="en-GB" altLang="en-US" sz="1800" b="0" dirty="0" smtClean="0"/>
              <a:t>Share of new members states in EU value added linked to manufacturing VCs</a:t>
            </a:r>
            <a:endParaRPr lang="en-GB" altLang="en-US" sz="1800" b="0" dirty="0"/>
          </a:p>
        </p:txBody>
      </p:sp>
      <p:cxnSp>
        <p:nvCxnSpPr>
          <p:cNvPr id="8" name="Straight Arrow Connector 7"/>
          <p:cNvCxnSpPr/>
          <p:nvPr/>
        </p:nvCxnSpPr>
        <p:spPr bwMode="auto">
          <a:xfrm flipV="1">
            <a:off x="1619672" y="2492896"/>
            <a:ext cx="6768752" cy="3024336"/>
          </a:xfrm>
          <a:prstGeom prst="straightConnector1">
            <a:avLst/>
          </a:prstGeom>
          <a:noFill/>
          <a:ln w="38100" cap="flat" cmpd="sng" algn="ctr">
            <a:solidFill>
              <a:srgbClr val="00B0F0">
                <a:alpha val="20000"/>
              </a:srgbClr>
            </a:solidFill>
            <a:prstDash val="sysDot"/>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13"/>
          <p:cNvSpPr/>
          <p:nvPr/>
        </p:nvSpPr>
        <p:spPr bwMode="auto">
          <a:xfrm>
            <a:off x="1475656" y="2924944"/>
            <a:ext cx="1944216" cy="792088"/>
          </a:xfrm>
          <a:prstGeom prst="ellipse">
            <a:avLst/>
          </a:prstGeom>
          <a:solidFill>
            <a:schemeClr val="tx1"/>
          </a:solidFill>
          <a:ln>
            <a:noFill/>
          </a:ln>
          <a:effectLst/>
          <a:extLst/>
        </p:spPr>
        <p:txBody>
          <a:bodyPr vert="horz" wrap="square" lIns="0" tIns="0" rIns="0" bIns="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en-GB" sz="1800" b="1" dirty="0" smtClean="0">
                <a:solidFill>
                  <a:schemeClr val="bg1"/>
                </a:solidFill>
              </a:rPr>
              <a:t>+4</a:t>
            </a:r>
            <a:r>
              <a:rPr kumimoji="0" lang="en-GB" sz="1800" b="1" i="0" u="none" strike="noStrike" cap="none" normalizeH="0" baseline="0" dirty="0" smtClean="0">
                <a:ln>
                  <a:noFill/>
                </a:ln>
                <a:solidFill>
                  <a:schemeClr val="bg1"/>
                </a:solidFill>
                <a:effectLst/>
              </a:rPr>
              <a:t>.0pp</a:t>
            </a:r>
          </a:p>
          <a:p>
            <a:pPr marL="3175" marR="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rPr>
              <a:t>2004-2014</a:t>
            </a:r>
            <a:endParaRPr kumimoji="0" lang="en-GB" sz="180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36578575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1520" y="1556792"/>
            <a:ext cx="8640960" cy="4896544"/>
          </a:xfrm>
        </p:spPr>
        <p:txBody>
          <a:bodyPr lIns="0" tIns="0" rIns="0" bIns="0" anchor="ctr"/>
          <a:lstStyle/>
          <a:p>
            <a:pPr marL="358775" algn="ctr">
              <a:lnSpc>
                <a:spcPts val="4400"/>
              </a:lnSpc>
              <a:spcBef>
                <a:spcPct val="0"/>
              </a:spcBef>
            </a:pPr>
            <a:r>
              <a:rPr lang="en-GB" sz="4000" dirty="0" smtClean="0">
                <a:solidFill>
                  <a:srgbClr val="00B0F0"/>
                </a:solidFill>
                <a:latin typeface="+mj-lt"/>
                <a:ea typeface="+mj-ea"/>
                <a:cs typeface="+mj-cs"/>
              </a:rPr>
              <a:t>"EU value added abroad grew faster on foreign demand dynamics, with some specialization differences with EU manufacturing chains: input </a:t>
            </a:r>
            <a:r>
              <a:rPr lang="en-GB" sz="4000" dirty="0" err="1" smtClean="0">
                <a:solidFill>
                  <a:srgbClr val="00B0F0"/>
                </a:solidFill>
                <a:latin typeface="+mj-lt"/>
                <a:ea typeface="+mj-ea"/>
                <a:cs typeface="+mj-cs"/>
              </a:rPr>
              <a:t>upstreamness</a:t>
            </a:r>
            <a:r>
              <a:rPr lang="en-GB" sz="4000" dirty="0" smtClean="0">
                <a:solidFill>
                  <a:srgbClr val="00B0F0"/>
                </a:solidFill>
                <a:latin typeface="+mj-lt"/>
                <a:ea typeface="+mj-ea"/>
                <a:cs typeface="+mj-cs"/>
              </a:rPr>
              <a:t>, </a:t>
            </a:r>
            <a:r>
              <a:rPr lang="en-GB" sz="4000" dirty="0">
                <a:solidFill>
                  <a:srgbClr val="00B0F0"/>
                </a:solidFill>
                <a:latin typeface="+mj-lt"/>
                <a:ea typeface="+mj-ea"/>
                <a:cs typeface="+mj-cs"/>
              </a:rPr>
              <a:t>value </a:t>
            </a:r>
            <a:r>
              <a:rPr lang="en-GB" sz="4000" dirty="0" smtClean="0">
                <a:solidFill>
                  <a:srgbClr val="00B0F0"/>
                </a:solidFill>
                <a:latin typeface="+mj-lt"/>
                <a:ea typeface="+mj-ea"/>
                <a:cs typeface="+mj-cs"/>
              </a:rPr>
              <a:t>added in high-tech and logistics, serving chemical-related, autos and aircraft final industries"</a:t>
            </a:r>
            <a:endParaRPr lang="en-GB" sz="4000" dirty="0">
              <a:solidFill>
                <a:srgbClr val="00B0F0"/>
              </a:solidFill>
              <a:latin typeface="+mj-lt"/>
              <a:ea typeface="+mj-ea"/>
              <a:cs typeface="+mj-cs"/>
            </a:endParaRPr>
          </a:p>
        </p:txBody>
      </p:sp>
    </p:spTree>
    <p:extLst>
      <p:ext uri="{BB962C8B-B14F-4D97-AF65-F5344CB8AC3E}">
        <p14:creationId xmlns:p14="http://schemas.microsoft.com/office/powerpoint/2010/main" val="7267198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1520" y="1556792"/>
            <a:ext cx="8640960" cy="4896544"/>
          </a:xfrm>
        </p:spPr>
        <p:txBody>
          <a:bodyPr lIns="0" tIns="0" rIns="0" bIns="0" anchor="ctr"/>
          <a:lstStyle/>
          <a:p>
            <a:pPr marL="358775" algn="ctr">
              <a:lnSpc>
                <a:spcPts val="4400"/>
              </a:lnSpc>
              <a:spcBef>
                <a:spcPct val="0"/>
              </a:spcBef>
            </a:pPr>
            <a:r>
              <a:rPr lang="en-GB" sz="4000" dirty="0" smtClean="0">
                <a:solidFill>
                  <a:srgbClr val="00B0F0"/>
                </a:solidFill>
                <a:latin typeface="+mj-lt"/>
                <a:ea typeface="+mj-ea"/>
                <a:cs typeface="+mj-cs"/>
              </a:rPr>
              <a:t>"However, participation in non-EU manufacturing production chains generally decreased, particularly in electronics and textiles"</a:t>
            </a:r>
            <a:endParaRPr lang="en-GB" sz="4000" dirty="0">
              <a:solidFill>
                <a:srgbClr val="00B0F0"/>
              </a:solidFill>
              <a:latin typeface="+mj-lt"/>
              <a:ea typeface="+mj-ea"/>
              <a:cs typeface="+mj-cs"/>
            </a:endParaRPr>
          </a:p>
        </p:txBody>
      </p:sp>
    </p:spTree>
    <p:extLst>
      <p:ext uri="{BB962C8B-B14F-4D97-AF65-F5344CB8AC3E}">
        <p14:creationId xmlns:p14="http://schemas.microsoft.com/office/powerpoint/2010/main" val="6352211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6064" y="2133216"/>
            <a:ext cx="7772400" cy="2663936"/>
          </a:xfrm>
        </p:spPr>
        <p:txBody>
          <a:bodyPr anchor="t"/>
          <a:lstStyle/>
          <a:p>
            <a:pPr marL="358775">
              <a:spcBef>
                <a:spcPct val="0"/>
              </a:spcBef>
            </a:pPr>
            <a:r>
              <a:rPr lang="en-GB" sz="4000" b="1" cap="all" dirty="0"/>
              <a:t>The </a:t>
            </a:r>
            <a:r>
              <a:rPr lang="en-GB" sz="4000" b="1" cap="all" dirty="0" err="1"/>
              <a:t>eu</a:t>
            </a:r>
            <a:r>
              <a:rPr lang="en-GB" sz="4000" b="1" cap="all" dirty="0"/>
              <a:t> in external production </a:t>
            </a:r>
            <a:r>
              <a:rPr lang="en-GB" sz="4000" b="1" cap="all" dirty="0" smtClean="0"/>
              <a:t>networks</a:t>
            </a:r>
            <a:r>
              <a:rPr lang="en-GB" sz="4000" b="1" cap="all" dirty="0"/>
              <a:t>: the role of new members</a:t>
            </a:r>
          </a:p>
        </p:txBody>
      </p:sp>
      <p:sp>
        <p:nvSpPr>
          <p:cNvPr id="8" name="Rectangle 7"/>
          <p:cNvSpPr/>
          <p:nvPr/>
        </p:nvSpPr>
        <p:spPr bwMode="auto">
          <a:xfrm>
            <a:off x="360000" y="2133216"/>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1</a:t>
            </a:r>
          </a:p>
        </p:txBody>
      </p:sp>
      <p:sp>
        <p:nvSpPr>
          <p:cNvPr id="9" name="Rectangle 8"/>
          <p:cNvSpPr/>
          <p:nvPr/>
        </p:nvSpPr>
        <p:spPr bwMode="auto">
          <a:xfrm>
            <a:off x="360000" y="2781288"/>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2</a:t>
            </a:r>
          </a:p>
        </p:txBody>
      </p:sp>
      <p:sp>
        <p:nvSpPr>
          <p:cNvPr id="10" name="Rectangle 9"/>
          <p:cNvSpPr/>
          <p:nvPr/>
        </p:nvSpPr>
        <p:spPr bwMode="auto">
          <a:xfrm>
            <a:off x="360000" y="3429360"/>
            <a:ext cx="504056" cy="648072"/>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3</a:t>
            </a:r>
          </a:p>
        </p:txBody>
      </p:sp>
    </p:spTree>
    <p:extLst>
      <p:ext uri="{BB962C8B-B14F-4D97-AF65-F5344CB8AC3E}">
        <p14:creationId xmlns:p14="http://schemas.microsoft.com/office/powerpoint/2010/main" val="35456246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defPPr>
              <a:defRPr lang="en-GB"/>
            </a:defPPr>
            <a:lvl1pPr marL="0" algn="ctr" eaLnBrk="1" hangingPunct="1">
              <a:defRPr sz="2800" b="1">
                <a:latin typeface="+mj-lt"/>
                <a:ea typeface="+mj-ea"/>
                <a:cs typeface="+mj-cs"/>
              </a:defRPr>
            </a:lvl1pPr>
            <a:lvl2pPr marL="358775" eaLnBrk="1" hangingPunct="1">
              <a:defRPr sz="3000" b="1"/>
            </a:lvl2pPr>
            <a:lvl3pPr marL="358775" eaLnBrk="1" hangingPunct="1">
              <a:defRPr sz="3000" b="1"/>
            </a:lvl3pPr>
            <a:lvl4pPr marL="358775" eaLnBrk="1" hangingPunct="1">
              <a:defRPr sz="3000" b="1"/>
            </a:lvl4pPr>
            <a:lvl5pPr marL="358775" eaLnBrk="1" hangingPunct="1">
              <a:defRPr sz="3000" b="1"/>
            </a:lvl5pPr>
            <a:lvl6pPr marL="815975" fontAlgn="base">
              <a:spcBef>
                <a:spcPct val="0"/>
              </a:spcBef>
              <a:spcAft>
                <a:spcPct val="0"/>
              </a:spcAft>
              <a:defRPr sz="3000" b="1"/>
            </a:lvl6pPr>
            <a:lvl7pPr marL="1273175" fontAlgn="base">
              <a:spcBef>
                <a:spcPct val="0"/>
              </a:spcBef>
              <a:spcAft>
                <a:spcPct val="0"/>
              </a:spcAft>
              <a:defRPr sz="3000" b="1"/>
            </a:lvl7pPr>
            <a:lvl8pPr marL="1730375" fontAlgn="base">
              <a:spcBef>
                <a:spcPct val="0"/>
              </a:spcBef>
              <a:spcAft>
                <a:spcPct val="0"/>
              </a:spcAft>
              <a:defRPr sz="3000" b="1"/>
            </a:lvl8pPr>
            <a:lvl9pPr marL="2187575" fontAlgn="base">
              <a:spcBef>
                <a:spcPct val="0"/>
              </a:spcBef>
              <a:spcAft>
                <a:spcPct val="0"/>
              </a:spcAft>
              <a:defRPr sz="3000" b="1"/>
            </a:lvl9pPr>
          </a:lstStyle>
          <a:p>
            <a:r>
              <a:rPr lang="en-GB" altLang="en-US" dirty="0" smtClean="0"/>
              <a:t>EU13 participation in </a:t>
            </a:r>
            <a:r>
              <a:rPr lang="en-GB" altLang="en-US" dirty="0" err="1" smtClean="0"/>
              <a:t>RoW</a:t>
            </a:r>
            <a:r>
              <a:rPr lang="en-GB" altLang="en-US" dirty="0" smtClean="0"/>
              <a:t> vs. EU production chains: lower and growing less</a:t>
            </a:r>
            <a:endParaRPr lang="en-GB" altLang="en-US" dirty="0"/>
          </a:p>
        </p:txBody>
      </p:sp>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065" t="50000" r="2649" b="40524"/>
          <a:stretch/>
        </p:blipFill>
        <p:spPr bwMode="auto">
          <a:xfrm>
            <a:off x="2646015" y="2318394"/>
            <a:ext cx="4086225" cy="39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63" y="2492896"/>
            <a:ext cx="7888287"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2186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defPPr>
              <a:defRPr lang="en-GB"/>
            </a:defPPr>
            <a:lvl1pPr marL="0" algn="ctr" eaLnBrk="1" hangingPunct="1">
              <a:defRPr sz="2800" b="1">
                <a:latin typeface="+mj-lt"/>
                <a:ea typeface="+mj-ea"/>
                <a:cs typeface="+mj-cs"/>
              </a:defRPr>
            </a:lvl1pPr>
            <a:lvl2pPr marL="358775" eaLnBrk="1" hangingPunct="1">
              <a:defRPr sz="3000" b="1"/>
            </a:lvl2pPr>
            <a:lvl3pPr marL="358775" eaLnBrk="1" hangingPunct="1">
              <a:defRPr sz="3000" b="1"/>
            </a:lvl3pPr>
            <a:lvl4pPr marL="358775" eaLnBrk="1" hangingPunct="1">
              <a:defRPr sz="3000" b="1"/>
            </a:lvl4pPr>
            <a:lvl5pPr marL="358775" eaLnBrk="1" hangingPunct="1">
              <a:defRPr sz="3000" b="1"/>
            </a:lvl5pPr>
            <a:lvl6pPr marL="815975" fontAlgn="base">
              <a:spcBef>
                <a:spcPct val="0"/>
              </a:spcBef>
              <a:spcAft>
                <a:spcPct val="0"/>
              </a:spcAft>
              <a:defRPr sz="3000" b="1"/>
            </a:lvl6pPr>
            <a:lvl7pPr marL="1273175" fontAlgn="base">
              <a:spcBef>
                <a:spcPct val="0"/>
              </a:spcBef>
              <a:spcAft>
                <a:spcPct val="0"/>
              </a:spcAft>
              <a:defRPr sz="3000" b="1"/>
            </a:lvl7pPr>
            <a:lvl8pPr marL="1730375" fontAlgn="base">
              <a:spcBef>
                <a:spcPct val="0"/>
              </a:spcBef>
              <a:spcAft>
                <a:spcPct val="0"/>
              </a:spcAft>
              <a:defRPr sz="3000" b="1"/>
            </a:lvl8pPr>
            <a:lvl9pPr marL="2187575" fontAlgn="base">
              <a:spcBef>
                <a:spcPct val="0"/>
              </a:spcBef>
              <a:spcAft>
                <a:spcPct val="0"/>
              </a:spcAft>
              <a:defRPr sz="3000" b="1"/>
            </a:lvl9pPr>
          </a:lstStyle>
          <a:p>
            <a:r>
              <a:rPr lang="en-GB" altLang="en-US" dirty="0" smtClean="0"/>
              <a:t>EU13 participation particularly lower providing high-tech inputs</a:t>
            </a:r>
            <a:endParaRPr lang="en-GB" altLang="en-US" dirty="0"/>
          </a:p>
        </p:txBody>
      </p:sp>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065" t="50000" r="2649" b="40524"/>
          <a:stretch/>
        </p:blipFill>
        <p:spPr bwMode="auto">
          <a:xfrm>
            <a:off x="2646015" y="2318394"/>
            <a:ext cx="4086225" cy="39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38" y="2564904"/>
            <a:ext cx="7883525" cy="401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1904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429024"/>
            <a:ext cx="7815263" cy="4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defPPr>
              <a:defRPr lang="en-GB"/>
            </a:defPPr>
            <a:lvl1pPr marL="0" algn="ctr" eaLnBrk="1" hangingPunct="1">
              <a:defRPr sz="2800" b="1">
                <a:latin typeface="+mj-lt"/>
                <a:ea typeface="+mj-ea"/>
                <a:cs typeface="+mj-cs"/>
              </a:defRPr>
            </a:lvl1pPr>
            <a:lvl2pPr marL="358775" eaLnBrk="1" hangingPunct="1">
              <a:defRPr sz="3000" b="1"/>
            </a:lvl2pPr>
            <a:lvl3pPr marL="358775" eaLnBrk="1" hangingPunct="1">
              <a:defRPr sz="3000" b="1"/>
            </a:lvl3pPr>
            <a:lvl4pPr marL="358775" eaLnBrk="1" hangingPunct="1">
              <a:defRPr sz="3000" b="1"/>
            </a:lvl4pPr>
            <a:lvl5pPr marL="358775" eaLnBrk="1" hangingPunct="1">
              <a:defRPr sz="3000" b="1"/>
            </a:lvl5pPr>
            <a:lvl6pPr marL="815975" fontAlgn="base">
              <a:spcBef>
                <a:spcPct val="0"/>
              </a:spcBef>
              <a:spcAft>
                <a:spcPct val="0"/>
              </a:spcAft>
              <a:defRPr sz="3000" b="1"/>
            </a:lvl6pPr>
            <a:lvl7pPr marL="1273175" fontAlgn="base">
              <a:spcBef>
                <a:spcPct val="0"/>
              </a:spcBef>
              <a:spcAft>
                <a:spcPct val="0"/>
              </a:spcAft>
              <a:defRPr sz="3000" b="1"/>
            </a:lvl7pPr>
            <a:lvl8pPr marL="1730375" fontAlgn="base">
              <a:spcBef>
                <a:spcPct val="0"/>
              </a:spcBef>
              <a:spcAft>
                <a:spcPct val="0"/>
              </a:spcAft>
              <a:defRPr sz="3000" b="1"/>
            </a:lvl8pPr>
            <a:lvl9pPr marL="2187575" fontAlgn="base">
              <a:spcBef>
                <a:spcPct val="0"/>
              </a:spcBef>
              <a:spcAft>
                <a:spcPct val="0"/>
              </a:spcAft>
              <a:defRPr sz="3000" b="1"/>
            </a:lvl9pPr>
          </a:lstStyle>
          <a:p>
            <a:r>
              <a:rPr lang="en-GB" altLang="en-US" dirty="0" smtClean="0"/>
              <a:t>Share in </a:t>
            </a:r>
            <a:r>
              <a:rPr lang="en-GB" altLang="en-US" dirty="0" err="1" smtClean="0"/>
              <a:t>RoW</a:t>
            </a:r>
            <a:r>
              <a:rPr lang="en-GB" altLang="en-US" dirty="0" smtClean="0"/>
              <a:t> production lower across most production chains, no tech correlation</a:t>
            </a:r>
            <a:endParaRPr lang="en-GB" altLang="en-US" dirty="0"/>
          </a:p>
        </p:txBody>
      </p:sp>
      <p:pic>
        <p:nvPicPr>
          <p:cNvPr id="133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65" t="50000" r="2649" b="40524"/>
          <a:stretch/>
        </p:blipFill>
        <p:spPr bwMode="auto">
          <a:xfrm>
            <a:off x="2646015" y="2318394"/>
            <a:ext cx="4086225" cy="39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191444" y="4509120"/>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Rectangle 6"/>
          <p:cNvSpPr/>
          <p:nvPr/>
        </p:nvSpPr>
        <p:spPr bwMode="auto">
          <a:xfrm>
            <a:off x="3423692" y="4509120"/>
            <a:ext cx="2232248"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8" name="Rectangle 7"/>
          <p:cNvSpPr/>
          <p:nvPr/>
        </p:nvSpPr>
        <p:spPr bwMode="auto">
          <a:xfrm>
            <a:off x="5649436" y="4509120"/>
            <a:ext cx="2522964" cy="201215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9" name="Rectangle 8"/>
          <p:cNvSpPr/>
          <p:nvPr/>
        </p:nvSpPr>
        <p:spPr bwMode="auto">
          <a:xfrm>
            <a:off x="1144588" y="624644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L</a:t>
            </a:r>
            <a:endParaRPr lang="en-GB" sz="2400" b="1" dirty="0">
              <a:solidFill>
                <a:schemeClr val="bg1"/>
              </a:solidFill>
            </a:endParaRPr>
          </a:p>
        </p:txBody>
      </p:sp>
      <p:sp>
        <p:nvSpPr>
          <p:cNvPr id="10" name="Rectangle 9"/>
          <p:cNvSpPr/>
          <p:nvPr/>
        </p:nvSpPr>
        <p:spPr bwMode="auto">
          <a:xfrm>
            <a:off x="3376836" y="624644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M</a:t>
            </a:r>
            <a:endParaRPr lang="en-GB" sz="2400" b="1" dirty="0">
              <a:solidFill>
                <a:schemeClr val="bg1"/>
              </a:solidFill>
            </a:endParaRPr>
          </a:p>
        </p:txBody>
      </p:sp>
      <p:sp>
        <p:nvSpPr>
          <p:cNvPr id="11" name="Rectangle 10"/>
          <p:cNvSpPr/>
          <p:nvPr/>
        </p:nvSpPr>
        <p:spPr bwMode="auto">
          <a:xfrm>
            <a:off x="5609084" y="6246440"/>
            <a:ext cx="478904" cy="360040"/>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400" b="1" dirty="0" smtClean="0">
                <a:solidFill>
                  <a:schemeClr val="bg1"/>
                </a:solidFill>
              </a:rPr>
              <a:t>H</a:t>
            </a:r>
            <a:endParaRPr lang="en-GB" sz="2400" b="1" dirty="0">
              <a:solidFill>
                <a:schemeClr val="bg1"/>
              </a:solidFill>
            </a:endParaRPr>
          </a:p>
        </p:txBody>
      </p:sp>
      <p:cxnSp>
        <p:nvCxnSpPr>
          <p:cNvPr id="13" name="Straight Connector 12"/>
          <p:cNvCxnSpPr/>
          <p:nvPr/>
        </p:nvCxnSpPr>
        <p:spPr bwMode="auto">
          <a:xfrm>
            <a:off x="1191444" y="3717032"/>
            <a:ext cx="7027812" cy="0"/>
          </a:xfrm>
          <a:prstGeom prst="line">
            <a:avLst/>
          </a:prstGeom>
          <a:noFill/>
          <a:ln w="38100" cap="flat" cmpd="sng" algn="ctr">
            <a:solidFill>
              <a:schemeClr val="accent5">
                <a:lumMod val="10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bwMode="auto">
          <a:xfrm>
            <a:off x="8039744" y="3573016"/>
            <a:ext cx="936104" cy="288032"/>
          </a:xfrm>
          <a:prstGeom prst="rect">
            <a:avLst/>
          </a:prstGeom>
          <a:noFill/>
          <a:ln>
            <a:noFill/>
          </a:ln>
          <a:extLst/>
        </p:spPr>
        <p:txBody>
          <a:bodyPr vert="horz" wrap="square" lIns="91440" tIns="45720" rIns="91440" bIns="45720" numCol="1" rtlCol="0" anchor="ctr" anchorCtr="0" compatLnSpc="1">
            <a:prstTxWarp prst="textNoShape">
              <a:avLst/>
            </a:prstTxWarp>
          </a:bodyPr>
          <a:lstStyle/>
          <a:p>
            <a:pPr marL="3175" algn="ctr"/>
            <a:r>
              <a:rPr lang="en-GB" sz="1600" b="1" dirty="0" smtClean="0">
                <a:solidFill>
                  <a:srgbClr val="FF0000"/>
                </a:solidFill>
              </a:rPr>
              <a:t>Total</a:t>
            </a:r>
          </a:p>
          <a:p>
            <a:pPr marL="3175" algn="ctr"/>
            <a:r>
              <a:rPr lang="en-GB" sz="1600" b="1" dirty="0" smtClean="0">
                <a:solidFill>
                  <a:srgbClr val="FF0000"/>
                </a:solidFill>
              </a:rPr>
              <a:t>MAN</a:t>
            </a:r>
            <a:endParaRPr lang="en-GB" sz="1600" dirty="0">
              <a:solidFill>
                <a:srgbClr val="FF0000"/>
              </a:solidFill>
            </a:endParaRPr>
          </a:p>
        </p:txBody>
      </p:sp>
    </p:spTree>
    <p:extLst>
      <p:ext uri="{BB962C8B-B14F-4D97-AF65-F5344CB8AC3E}">
        <p14:creationId xmlns:p14="http://schemas.microsoft.com/office/powerpoint/2010/main" val="25122888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1520" y="1556792"/>
            <a:ext cx="8640960" cy="4896544"/>
          </a:xfrm>
        </p:spPr>
        <p:txBody>
          <a:bodyPr lIns="0" tIns="0" rIns="0" bIns="0" anchor="ctr"/>
          <a:lstStyle/>
          <a:p>
            <a:pPr marL="358775" algn="ctr">
              <a:lnSpc>
                <a:spcPts val="4400"/>
              </a:lnSpc>
              <a:spcBef>
                <a:spcPct val="0"/>
              </a:spcBef>
            </a:pPr>
            <a:r>
              <a:rPr lang="en-GB" sz="4000" dirty="0" smtClean="0">
                <a:solidFill>
                  <a:srgbClr val="00B0F0"/>
                </a:solidFill>
                <a:latin typeface="+mj-lt"/>
                <a:ea typeface="+mj-ea"/>
                <a:cs typeface="+mj-cs"/>
              </a:rPr>
              <a:t>"The new members increased their participation abroad at a slower pace than in EU production chains, being particularly limited providing high-tech manufacturing inputs and services other than logistics" </a:t>
            </a:r>
            <a:endParaRPr lang="en-GB" sz="4000" dirty="0">
              <a:solidFill>
                <a:srgbClr val="00B0F0"/>
              </a:solidFill>
              <a:latin typeface="+mj-lt"/>
              <a:ea typeface="+mj-ea"/>
              <a:cs typeface="+mj-cs"/>
            </a:endParaRPr>
          </a:p>
        </p:txBody>
      </p:sp>
    </p:spTree>
    <p:extLst>
      <p:ext uri="{BB962C8B-B14F-4D97-AF65-F5344CB8AC3E}">
        <p14:creationId xmlns:p14="http://schemas.microsoft.com/office/powerpoint/2010/main" val="6176346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chor="ctr"/>
          <a:lstStyle/>
          <a:p>
            <a:pPr marL="358775">
              <a:spcBef>
                <a:spcPct val="0"/>
              </a:spcBef>
            </a:pPr>
            <a:r>
              <a:rPr lang="en-GB" sz="4000" b="1" cap="all" dirty="0" smtClean="0">
                <a:latin typeface="+mj-lt"/>
                <a:ea typeface="+mj-ea"/>
                <a:cs typeface="+mj-cs"/>
              </a:rPr>
              <a:t>MAIN CAVEATS</a:t>
            </a:r>
            <a:endParaRPr lang="en-GB" sz="4000" b="1" cap="all" dirty="0">
              <a:latin typeface="+mj-lt"/>
              <a:ea typeface="+mj-ea"/>
              <a:cs typeface="+mj-cs"/>
            </a:endParaRPr>
          </a:p>
        </p:txBody>
      </p:sp>
    </p:spTree>
    <p:extLst>
      <p:ext uri="{BB962C8B-B14F-4D97-AF65-F5344CB8AC3E}">
        <p14:creationId xmlns:p14="http://schemas.microsoft.com/office/powerpoint/2010/main" val="41432972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0" y="16288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3200" dirty="0" smtClean="0"/>
              <a:t>Main caveats</a:t>
            </a:r>
          </a:p>
        </p:txBody>
      </p:sp>
      <p:sp>
        <p:nvSpPr>
          <p:cNvPr id="10" name="Rectangle 3"/>
          <p:cNvSpPr txBox="1">
            <a:spLocks noChangeArrowheads="1"/>
          </p:cNvSpPr>
          <p:nvPr/>
        </p:nvSpPr>
        <p:spPr bwMode="auto">
          <a:xfrm>
            <a:off x="179512" y="2492896"/>
            <a:ext cx="8820472" cy="3096344"/>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342900" lvl="1" indent="-342900">
              <a:spcBef>
                <a:spcPts val="600"/>
              </a:spcBef>
              <a:spcAft>
                <a:spcPts val="600"/>
              </a:spcAft>
              <a:buClr>
                <a:srgbClr val="0F5494"/>
              </a:buClr>
            </a:pPr>
            <a:r>
              <a:rPr lang="en-GB" altLang="en-US" sz="2600" b="0" kern="0" dirty="0" smtClean="0"/>
              <a:t>No exchange </a:t>
            </a:r>
            <a:r>
              <a:rPr lang="en-GB" altLang="en-US" sz="2600" b="0" kern="0" dirty="0"/>
              <a:t>rate </a:t>
            </a:r>
            <a:r>
              <a:rPr lang="en-GB" altLang="en-US" sz="2600" b="0" kern="0" dirty="0" smtClean="0"/>
              <a:t>adjustment: partially solved when using net changes for 2004-2014</a:t>
            </a:r>
          </a:p>
          <a:p>
            <a:pPr marL="342900" lvl="1" indent="-342900">
              <a:spcBef>
                <a:spcPts val="600"/>
              </a:spcBef>
              <a:spcAft>
                <a:spcPts val="600"/>
              </a:spcAft>
              <a:buClr>
                <a:srgbClr val="0F5494"/>
              </a:buClr>
            </a:pPr>
            <a:r>
              <a:rPr lang="en-GB" altLang="en-US" sz="2600" b="0" kern="0" dirty="0" smtClean="0"/>
              <a:t>No price adjustment: industry-country differences could be substantial (e.g. commodities vs. capital goods) </a:t>
            </a:r>
            <a:endParaRPr lang="en-GB" altLang="en-US" sz="2600" b="0" kern="0" dirty="0"/>
          </a:p>
          <a:p>
            <a:pPr marL="342900" lvl="1" indent="-342900">
              <a:spcBef>
                <a:spcPts val="600"/>
              </a:spcBef>
              <a:spcAft>
                <a:spcPts val="600"/>
              </a:spcAft>
              <a:buClr>
                <a:srgbClr val="0F5494"/>
              </a:buClr>
            </a:pPr>
            <a:r>
              <a:rPr lang="en-GB" altLang="en-US" sz="2600" b="0" kern="0" dirty="0"/>
              <a:t>Accounting methodological changes, particularly affecting retail trade and </a:t>
            </a:r>
            <a:r>
              <a:rPr lang="en-GB" altLang="en-US" sz="2600" b="0" kern="0" dirty="0" smtClean="0"/>
              <a:t>R&amp;D between 2008 and 2010</a:t>
            </a:r>
          </a:p>
        </p:txBody>
      </p:sp>
    </p:spTree>
    <p:extLst>
      <p:ext uri="{BB962C8B-B14F-4D97-AF65-F5344CB8AC3E}">
        <p14:creationId xmlns:p14="http://schemas.microsoft.com/office/powerpoint/2010/main" val="16334782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0" y="16288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3200" dirty="0" smtClean="0"/>
              <a:t>Further Deliverables</a:t>
            </a:r>
          </a:p>
          <a:p>
            <a:pPr marL="0" algn="ctr"/>
            <a:r>
              <a:rPr lang="en-GB" altLang="en-US" sz="3200" dirty="0" smtClean="0"/>
              <a:t>(deadline to be defined)</a:t>
            </a:r>
            <a:endParaRPr lang="en-GB" altLang="en-US" sz="3200" dirty="0"/>
          </a:p>
        </p:txBody>
      </p:sp>
      <p:sp>
        <p:nvSpPr>
          <p:cNvPr id="10" name="Rectangle 3"/>
          <p:cNvSpPr txBox="1">
            <a:spLocks noChangeArrowheads="1"/>
          </p:cNvSpPr>
          <p:nvPr/>
        </p:nvSpPr>
        <p:spPr bwMode="auto">
          <a:xfrm>
            <a:off x="179512" y="2708920"/>
            <a:ext cx="8820472" cy="3096344"/>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342900" lvl="1" indent="-342900">
              <a:spcBef>
                <a:spcPts val="600"/>
              </a:spcBef>
              <a:spcAft>
                <a:spcPts val="600"/>
              </a:spcAft>
              <a:buClr>
                <a:srgbClr val="0F5494"/>
              </a:buClr>
            </a:pPr>
            <a:r>
              <a:rPr lang="en-GB" altLang="en-US" sz="2600" b="0" kern="0" dirty="0" smtClean="0"/>
              <a:t>Taking the analysis and results of Sections 1 to 3 and moving to the </a:t>
            </a:r>
            <a:r>
              <a:rPr lang="en-GB" altLang="en-US" sz="2600" b="0" i="1" kern="0" dirty="0" smtClean="0"/>
              <a:t>country perspective</a:t>
            </a:r>
            <a:r>
              <a:rPr lang="en-GB" altLang="en-US" sz="2600" b="0" kern="0" dirty="0" smtClean="0"/>
              <a:t>: How different do EU member states fare relative to manufacturing value chains?</a:t>
            </a:r>
          </a:p>
          <a:p>
            <a:pPr marL="342900" lvl="1" indent="-342900">
              <a:spcBef>
                <a:spcPts val="600"/>
              </a:spcBef>
              <a:spcAft>
                <a:spcPts val="600"/>
              </a:spcAft>
              <a:buClr>
                <a:srgbClr val="0F5494"/>
              </a:buClr>
            </a:pPr>
            <a:r>
              <a:rPr lang="en-GB" altLang="en-US" sz="2600" b="0" kern="0" dirty="0" smtClean="0"/>
              <a:t>Additional analysis on </a:t>
            </a:r>
            <a:r>
              <a:rPr lang="en-GB" altLang="en-US" sz="2600" b="0" i="1" kern="0" dirty="0" smtClean="0"/>
              <a:t>non-EU competitors</a:t>
            </a:r>
            <a:r>
              <a:rPr lang="en-GB" altLang="en-US" sz="2600" b="0" kern="0" dirty="0" smtClean="0"/>
              <a:t>: Where does value added lost in the EU go? Is that homogenous across manufacturing industries?</a:t>
            </a:r>
            <a:endParaRPr lang="en-GB" altLang="en-US" sz="2600" b="0" kern="0" dirty="0"/>
          </a:p>
          <a:p>
            <a:pPr marL="342900" lvl="1" indent="-342900">
              <a:spcBef>
                <a:spcPts val="600"/>
              </a:spcBef>
              <a:spcAft>
                <a:spcPts val="600"/>
              </a:spcAft>
              <a:buClr>
                <a:srgbClr val="0F5494"/>
              </a:buClr>
            </a:pPr>
            <a:endParaRPr lang="en-GB" altLang="en-US" sz="2600" b="0" kern="0" dirty="0"/>
          </a:p>
        </p:txBody>
      </p:sp>
    </p:spTree>
    <p:extLst>
      <p:ext uri="{BB962C8B-B14F-4D97-AF65-F5344CB8AC3E}">
        <p14:creationId xmlns:p14="http://schemas.microsoft.com/office/powerpoint/2010/main" val="2442875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929" y="2648721"/>
            <a:ext cx="3538463" cy="337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How do we define manufacturing competitiveness?</a:t>
            </a:r>
          </a:p>
          <a:p>
            <a:pPr marL="0" algn="ctr"/>
            <a:r>
              <a:rPr lang="en-GB" altLang="en-US" sz="1800" b="0" dirty="0" smtClean="0"/>
              <a:t>Value added in EU manufacturing production (2014)</a:t>
            </a:r>
            <a:endParaRPr lang="en-GB" altLang="en-US" sz="1800" b="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5705" y="3095890"/>
            <a:ext cx="930574" cy="8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362" t="18636" r="14437" b="66319"/>
          <a:stretch/>
        </p:blipFill>
        <p:spPr bwMode="auto">
          <a:xfrm>
            <a:off x="3995936" y="3429000"/>
            <a:ext cx="1304230"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778" t="18636" r="38513" b="66319"/>
          <a:stretch/>
        </p:blipFill>
        <p:spPr bwMode="auto">
          <a:xfrm>
            <a:off x="6932562" y="5661248"/>
            <a:ext cx="2175942"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636" r="76774" b="66319"/>
          <a:stretch/>
        </p:blipFill>
        <p:spPr bwMode="auto">
          <a:xfrm>
            <a:off x="6372200" y="2503378"/>
            <a:ext cx="1305594" cy="2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a:spLocks noGrp="1" noChangeArrowheads="1"/>
          </p:cNvSpPr>
          <p:nvPr>
            <p:ph type="title"/>
          </p:nvPr>
        </p:nvSpPr>
        <p:spPr>
          <a:xfrm>
            <a:off x="611560" y="2636912"/>
            <a:ext cx="2322956" cy="506615"/>
          </a:xfrm>
          <a:noFill/>
        </p:spPr>
        <p:txBody>
          <a:bodyPr tIns="90000" bIns="90000"/>
          <a:lstStyle/>
          <a:p>
            <a:pPr marL="0" algn="ctr"/>
            <a:r>
              <a:rPr lang="en-GB" altLang="en-US" sz="2000" dirty="0" smtClean="0"/>
              <a:t>DIRECT</a:t>
            </a:r>
            <a:r>
              <a:rPr lang="en-GB" altLang="en-US" sz="2000" b="0" dirty="0" smtClean="0"/>
              <a:t> 31%</a:t>
            </a:r>
            <a:endParaRPr lang="en-GB" altLang="en-US" sz="2000" b="0" dirty="0"/>
          </a:p>
        </p:txBody>
      </p:sp>
      <p:sp>
        <p:nvSpPr>
          <p:cNvPr id="17" name="Rectangle 2"/>
          <p:cNvSpPr txBox="1">
            <a:spLocks noChangeArrowheads="1"/>
          </p:cNvSpPr>
          <p:nvPr/>
        </p:nvSpPr>
        <p:spPr bwMode="auto">
          <a:xfrm>
            <a:off x="619514" y="4104355"/>
            <a:ext cx="2322956" cy="50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0000" rIns="91440" bIns="90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000" kern="0" dirty="0" smtClean="0"/>
              <a:t>INDIRECT</a:t>
            </a:r>
            <a:r>
              <a:rPr lang="en-GB" altLang="en-US" sz="2000" b="0" kern="0" dirty="0" smtClean="0"/>
              <a:t> 69%</a:t>
            </a:r>
            <a:endParaRPr lang="en-GB" altLang="en-US" sz="2000" kern="0" dirty="0"/>
          </a:p>
        </p:txBody>
      </p:sp>
      <p:sp>
        <p:nvSpPr>
          <p:cNvPr id="3" name="Rectangle 2"/>
          <p:cNvSpPr/>
          <p:nvPr/>
        </p:nvSpPr>
        <p:spPr bwMode="auto">
          <a:xfrm>
            <a:off x="251520" y="2420888"/>
            <a:ext cx="3096344" cy="3888432"/>
          </a:xfrm>
          <a:prstGeom prst="rect">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8" name="Right Arrow 7"/>
          <p:cNvSpPr/>
          <p:nvPr/>
        </p:nvSpPr>
        <p:spPr bwMode="auto">
          <a:xfrm>
            <a:off x="3635896" y="3873973"/>
            <a:ext cx="864096" cy="967378"/>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143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314802"/>
            <a:ext cx="2017297" cy="192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2863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chor="ctr"/>
          <a:lstStyle/>
          <a:p>
            <a:pPr marL="358775">
              <a:spcBef>
                <a:spcPct val="0"/>
              </a:spcBef>
            </a:pPr>
            <a:r>
              <a:rPr lang="en-GB" altLang="en-US" sz="4000" b="1" cap="all" dirty="0" smtClean="0">
                <a:latin typeface="+mj-lt"/>
                <a:ea typeface="+mj-ea"/>
                <a:cs typeface="+mj-cs"/>
              </a:rPr>
              <a:t>THANK YOU!</a:t>
            </a:r>
            <a:endParaRPr lang="en-GB" sz="4000" b="1" cap="all" dirty="0">
              <a:latin typeface="+mj-lt"/>
              <a:ea typeface="+mj-ea"/>
              <a:cs typeface="+mj-cs"/>
            </a:endParaRPr>
          </a:p>
        </p:txBody>
      </p:sp>
    </p:spTree>
    <p:extLst>
      <p:ext uri="{BB962C8B-B14F-4D97-AF65-F5344CB8AC3E}">
        <p14:creationId xmlns:p14="http://schemas.microsoft.com/office/powerpoint/2010/main" val="3990807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0" y="1556792"/>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Contents</a:t>
            </a:r>
            <a:endParaRPr lang="en-GB" altLang="en-US" sz="2800" b="0" dirty="0"/>
          </a:p>
        </p:txBody>
      </p:sp>
      <p:sp>
        <p:nvSpPr>
          <p:cNvPr id="14" name="Rectangle 13"/>
          <p:cNvSpPr/>
          <p:nvPr/>
        </p:nvSpPr>
        <p:spPr bwMode="auto">
          <a:xfrm>
            <a:off x="971133" y="2565589"/>
            <a:ext cx="5904656" cy="648072"/>
          </a:xfrm>
          <a:prstGeom prst="rect">
            <a:avLst/>
          </a:prstGeom>
          <a:solidFill>
            <a:srgbClr val="00B0F0"/>
          </a:solidFill>
          <a:ln>
            <a:noFill/>
          </a:ln>
          <a:extLst/>
        </p:spPr>
        <p:txBody>
          <a:bodyPr vert="horz" wrap="square" lIns="91440" tIns="45720" rIns="91440" bIns="45720" numCol="1" rtlCol="0" anchor="ctr" anchorCtr="0" compatLnSpc="1">
            <a:prstTxWarp prst="textNoShape">
              <a:avLst/>
            </a:prstTxWarp>
          </a:bodyPr>
          <a:lstStyle/>
          <a:p>
            <a:pPr marL="3175"/>
            <a:r>
              <a:rPr lang="en-GB" sz="2000" b="1" dirty="0" smtClean="0">
                <a:solidFill>
                  <a:schemeClr val="bg1"/>
                </a:solidFill>
              </a:rPr>
              <a:t>Reading the </a:t>
            </a:r>
            <a:r>
              <a:rPr lang="en-GB" sz="2000" b="1" dirty="0">
                <a:solidFill>
                  <a:schemeClr val="bg1"/>
                </a:solidFill>
              </a:rPr>
              <a:t>declining </a:t>
            </a:r>
            <a:r>
              <a:rPr lang="en-GB" sz="2000" b="1" dirty="0" smtClean="0">
                <a:solidFill>
                  <a:schemeClr val="bg1"/>
                </a:solidFill>
              </a:rPr>
              <a:t>E</a:t>
            </a:r>
            <a:r>
              <a:rPr lang="en-GB" sz="2000" b="1" dirty="0">
                <a:solidFill>
                  <a:schemeClr val="bg1"/>
                </a:solidFill>
              </a:rPr>
              <a:t>U</a:t>
            </a:r>
            <a:r>
              <a:rPr lang="en-GB" sz="2000" b="1" dirty="0" smtClean="0">
                <a:solidFill>
                  <a:schemeClr val="bg1"/>
                </a:solidFill>
              </a:rPr>
              <a:t> share</a:t>
            </a:r>
            <a:endParaRPr lang="en-GB" sz="2000" b="1" dirty="0">
              <a:solidFill>
                <a:schemeClr val="bg1"/>
              </a:solidFill>
            </a:endParaRPr>
          </a:p>
        </p:txBody>
      </p:sp>
      <p:sp>
        <p:nvSpPr>
          <p:cNvPr id="15" name="Rectangle 14"/>
          <p:cNvSpPr/>
          <p:nvPr/>
        </p:nvSpPr>
        <p:spPr bwMode="auto">
          <a:xfrm>
            <a:off x="971133" y="3933741"/>
            <a:ext cx="5904656" cy="648072"/>
          </a:xfrm>
          <a:prstGeom prst="rect">
            <a:avLst/>
          </a:prstGeom>
          <a:solidFill>
            <a:srgbClr val="00B0F0"/>
          </a:solidFill>
          <a:ln>
            <a:noFill/>
          </a:ln>
          <a:extLst/>
        </p:spPr>
        <p:txBody>
          <a:bodyPr vert="horz" wrap="square" lIns="91440" tIns="45720" rIns="91440" bIns="45720" numCol="1" rtlCol="0" anchor="ctr" anchorCtr="0" compatLnSpc="1">
            <a:prstTxWarp prst="textNoShape">
              <a:avLst/>
            </a:prstTxWarp>
          </a:bodyPr>
          <a:lstStyle/>
          <a:p>
            <a:pPr marL="3175"/>
            <a:r>
              <a:rPr lang="en-GB" sz="2000" b="1" dirty="0" smtClean="0">
                <a:solidFill>
                  <a:schemeClr val="bg1"/>
                </a:solidFill>
              </a:rPr>
              <a:t>The EU production network</a:t>
            </a:r>
            <a:endParaRPr lang="en-GB" sz="2000" b="1" dirty="0">
              <a:solidFill>
                <a:schemeClr val="bg1"/>
              </a:solidFill>
            </a:endParaRPr>
          </a:p>
        </p:txBody>
      </p:sp>
      <p:sp>
        <p:nvSpPr>
          <p:cNvPr id="16" name="Rectangle 15"/>
          <p:cNvSpPr/>
          <p:nvPr/>
        </p:nvSpPr>
        <p:spPr bwMode="auto">
          <a:xfrm>
            <a:off x="971133" y="5229200"/>
            <a:ext cx="5904656" cy="648072"/>
          </a:xfrm>
          <a:prstGeom prst="rect">
            <a:avLst/>
          </a:prstGeom>
          <a:solidFill>
            <a:srgbClr val="00B0F0"/>
          </a:solidFill>
          <a:ln>
            <a:noFill/>
          </a:ln>
          <a:extLst/>
        </p:spPr>
        <p:txBody>
          <a:bodyPr vert="horz" wrap="square" lIns="91440" tIns="45720" rIns="91440" bIns="45720" numCol="1" rtlCol="0" anchor="ctr" anchorCtr="0" compatLnSpc="1">
            <a:prstTxWarp prst="textNoShape">
              <a:avLst/>
            </a:prstTxWarp>
          </a:bodyPr>
          <a:lstStyle/>
          <a:p>
            <a:pPr marL="3175"/>
            <a:r>
              <a:rPr lang="en-GB" sz="2000" b="1" dirty="0">
                <a:solidFill>
                  <a:schemeClr val="bg1"/>
                </a:solidFill>
              </a:rPr>
              <a:t>The </a:t>
            </a:r>
            <a:r>
              <a:rPr lang="en-GB" sz="2000" b="1" dirty="0" smtClean="0">
                <a:solidFill>
                  <a:schemeClr val="bg1"/>
                </a:solidFill>
              </a:rPr>
              <a:t>EU </a:t>
            </a:r>
            <a:r>
              <a:rPr lang="en-GB" sz="2000" b="1" dirty="0">
                <a:solidFill>
                  <a:schemeClr val="bg1"/>
                </a:solidFill>
              </a:rPr>
              <a:t>in external production networks</a:t>
            </a:r>
          </a:p>
        </p:txBody>
      </p:sp>
      <p:sp>
        <p:nvSpPr>
          <p:cNvPr id="11" name="Rectangle 75"/>
          <p:cNvSpPr>
            <a:spLocks noChangeAspect="1"/>
          </p:cNvSpPr>
          <p:nvPr/>
        </p:nvSpPr>
        <p:spPr bwMode="auto">
          <a:xfrm>
            <a:off x="1259165" y="3141040"/>
            <a:ext cx="7416824" cy="648000"/>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marR="0" indent="0"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B0F0"/>
                </a:solidFill>
                <a:effectLst/>
              </a:rPr>
              <a:t>Shift-share</a:t>
            </a:r>
            <a:r>
              <a:rPr kumimoji="0" lang="en-GB" sz="1600" b="1" i="0" u="none" strike="noStrike" cap="none" normalizeH="0" dirty="0" smtClean="0">
                <a:ln>
                  <a:noFill/>
                </a:ln>
                <a:solidFill>
                  <a:srgbClr val="00B0F0"/>
                </a:solidFill>
                <a:effectLst/>
              </a:rPr>
              <a:t> analysis identifying demand, supply and production factors under a EU-</a:t>
            </a:r>
            <a:r>
              <a:rPr kumimoji="0" lang="en-GB" sz="1600" b="1" i="0" u="none" strike="noStrike" cap="none" normalizeH="0" dirty="0" err="1" smtClean="0">
                <a:ln>
                  <a:noFill/>
                </a:ln>
                <a:solidFill>
                  <a:srgbClr val="00B0F0"/>
                </a:solidFill>
                <a:effectLst/>
              </a:rPr>
              <a:t>RoW</a:t>
            </a:r>
            <a:r>
              <a:rPr kumimoji="0" lang="en-GB" sz="1600" b="1" i="0" u="none" strike="noStrike" cap="none" normalizeH="0" dirty="0" smtClean="0">
                <a:ln>
                  <a:noFill/>
                </a:ln>
                <a:solidFill>
                  <a:srgbClr val="00B0F0"/>
                </a:solidFill>
                <a:effectLst/>
              </a:rPr>
              <a:t> scheme</a:t>
            </a:r>
          </a:p>
        </p:txBody>
      </p:sp>
      <p:sp>
        <p:nvSpPr>
          <p:cNvPr id="23" name="Rectangle 22"/>
          <p:cNvSpPr/>
          <p:nvPr/>
        </p:nvSpPr>
        <p:spPr bwMode="auto">
          <a:xfrm>
            <a:off x="360000" y="2564904"/>
            <a:ext cx="504056" cy="648072"/>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smtClean="0">
                <a:solidFill>
                  <a:schemeClr val="bg1"/>
                </a:solidFill>
              </a:rPr>
              <a:t>1</a:t>
            </a:r>
            <a:endParaRPr lang="en-GB" sz="2000" b="1" dirty="0">
              <a:solidFill>
                <a:schemeClr val="bg1"/>
              </a:solidFill>
            </a:endParaRPr>
          </a:p>
        </p:txBody>
      </p:sp>
      <p:sp>
        <p:nvSpPr>
          <p:cNvPr id="24" name="Rectangle 23"/>
          <p:cNvSpPr/>
          <p:nvPr/>
        </p:nvSpPr>
        <p:spPr bwMode="auto">
          <a:xfrm>
            <a:off x="360000" y="3933056"/>
            <a:ext cx="504056" cy="648072"/>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2</a:t>
            </a:r>
          </a:p>
        </p:txBody>
      </p:sp>
      <p:sp>
        <p:nvSpPr>
          <p:cNvPr id="25" name="Rectangle 24"/>
          <p:cNvSpPr/>
          <p:nvPr/>
        </p:nvSpPr>
        <p:spPr bwMode="auto">
          <a:xfrm>
            <a:off x="360000" y="5228515"/>
            <a:ext cx="504056" cy="648072"/>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smtClean="0">
                <a:solidFill>
                  <a:schemeClr val="bg1"/>
                </a:solidFill>
              </a:rPr>
              <a:t>3</a:t>
            </a:r>
            <a:endParaRPr lang="en-GB" sz="2000" b="1" dirty="0">
              <a:solidFill>
                <a:schemeClr val="bg1"/>
              </a:solidFill>
            </a:endParaRPr>
          </a:p>
        </p:txBody>
      </p:sp>
      <p:cxnSp>
        <p:nvCxnSpPr>
          <p:cNvPr id="27" name="Elbow Connector 26"/>
          <p:cNvCxnSpPr>
            <a:stCxn id="24" idx="2"/>
            <a:endCxn id="12" idx="1"/>
          </p:cNvCxnSpPr>
          <p:nvPr/>
        </p:nvCxnSpPr>
        <p:spPr bwMode="auto">
          <a:xfrm rot="16200000" flipH="1">
            <a:off x="779489" y="4413667"/>
            <a:ext cx="324072" cy="658994"/>
          </a:xfrm>
          <a:prstGeom prst="bentConnector2">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Elbow Connector 29"/>
          <p:cNvCxnSpPr>
            <a:stCxn id="12" idx="1"/>
            <a:endCxn id="25" idx="0"/>
          </p:cNvCxnSpPr>
          <p:nvPr/>
        </p:nvCxnSpPr>
        <p:spPr bwMode="auto">
          <a:xfrm rot="10800000" flipV="1">
            <a:off x="612028" y="4905199"/>
            <a:ext cx="658994" cy="323315"/>
          </a:xfrm>
          <a:prstGeom prst="bentConnector2">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75"/>
          <p:cNvSpPr>
            <a:spLocks noChangeAspect="1"/>
          </p:cNvSpPr>
          <p:nvPr/>
        </p:nvSpPr>
        <p:spPr bwMode="auto">
          <a:xfrm>
            <a:off x="1271022" y="4581200"/>
            <a:ext cx="7416824" cy="648000"/>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r>
              <a:rPr lang="en-GB" sz="1600" b="1" dirty="0" smtClean="0">
                <a:solidFill>
                  <a:srgbClr val="00B0F0"/>
                </a:solidFill>
              </a:rPr>
              <a:t>Value added decomposition and specialization patterns by manufacturing industries, the role of the most recent members</a:t>
            </a:r>
            <a:endParaRPr lang="en-GB" sz="1600" b="1" dirty="0">
              <a:solidFill>
                <a:srgbClr val="00B0F0"/>
              </a:solidFill>
            </a:endParaRPr>
          </a:p>
        </p:txBody>
      </p:sp>
    </p:spTree>
    <p:extLst>
      <p:ext uri="{BB962C8B-B14F-4D97-AF65-F5344CB8AC3E}">
        <p14:creationId xmlns:p14="http://schemas.microsoft.com/office/powerpoint/2010/main" val="1330775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6064" y="2133216"/>
            <a:ext cx="7772400" cy="1500187"/>
          </a:xfrm>
        </p:spPr>
        <p:txBody>
          <a:bodyPr anchor="t"/>
          <a:lstStyle/>
          <a:p>
            <a:pPr marL="358775">
              <a:spcBef>
                <a:spcPct val="0"/>
              </a:spcBef>
            </a:pPr>
            <a:r>
              <a:rPr lang="en-GB" sz="4000" b="1" cap="all" dirty="0" smtClean="0">
                <a:latin typeface="+mj-lt"/>
                <a:ea typeface="+mj-ea"/>
                <a:cs typeface="+mj-cs"/>
              </a:rPr>
              <a:t>reading THE declining </a:t>
            </a:r>
            <a:r>
              <a:rPr lang="en-GB" sz="4000" b="1" cap="all" dirty="0" err="1" smtClean="0">
                <a:latin typeface="+mj-lt"/>
                <a:ea typeface="+mj-ea"/>
                <a:cs typeface="+mj-cs"/>
              </a:rPr>
              <a:t>eu</a:t>
            </a:r>
            <a:r>
              <a:rPr lang="en-GB" sz="4000" b="1" cap="all" dirty="0" smtClean="0">
                <a:latin typeface="+mj-lt"/>
                <a:ea typeface="+mj-ea"/>
                <a:cs typeface="+mj-cs"/>
              </a:rPr>
              <a:t> share: main drivers</a:t>
            </a:r>
            <a:endParaRPr lang="en-GB" sz="4000" b="1" cap="all" dirty="0">
              <a:latin typeface="+mj-lt"/>
              <a:ea typeface="+mj-ea"/>
              <a:cs typeface="+mj-cs"/>
            </a:endParaRPr>
          </a:p>
        </p:txBody>
      </p:sp>
      <p:sp>
        <p:nvSpPr>
          <p:cNvPr id="4" name="Rectangle 3"/>
          <p:cNvSpPr/>
          <p:nvPr/>
        </p:nvSpPr>
        <p:spPr bwMode="auto">
          <a:xfrm>
            <a:off x="360000" y="2133216"/>
            <a:ext cx="504056" cy="648072"/>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smtClean="0">
                <a:solidFill>
                  <a:schemeClr val="bg1"/>
                </a:solidFill>
              </a:rPr>
              <a:t>1</a:t>
            </a:r>
            <a:endParaRPr lang="en-GB" sz="2000" b="1" dirty="0">
              <a:solidFill>
                <a:schemeClr val="bg1"/>
              </a:solidFill>
            </a:endParaRPr>
          </a:p>
        </p:txBody>
      </p:sp>
      <p:sp>
        <p:nvSpPr>
          <p:cNvPr id="5" name="Rectangle 4"/>
          <p:cNvSpPr/>
          <p:nvPr/>
        </p:nvSpPr>
        <p:spPr bwMode="auto">
          <a:xfrm>
            <a:off x="360000" y="2781288"/>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a:solidFill>
                  <a:schemeClr val="bg1"/>
                </a:solidFill>
              </a:rPr>
              <a:t>2</a:t>
            </a:r>
          </a:p>
        </p:txBody>
      </p:sp>
      <p:sp>
        <p:nvSpPr>
          <p:cNvPr id="6" name="Rectangle 5"/>
          <p:cNvSpPr/>
          <p:nvPr/>
        </p:nvSpPr>
        <p:spPr bwMode="auto">
          <a:xfrm>
            <a:off x="360000" y="3429360"/>
            <a:ext cx="504056" cy="648072"/>
          </a:xfrm>
          <a:prstGeom prst="rect">
            <a:avLst/>
          </a:prstGeom>
          <a:solidFill>
            <a:schemeClr val="accent5"/>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smtClean="0">
                <a:solidFill>
                  <a:schemeClr val="bg1"/>
                </a:solidFill>
              </a:rPr>
              <a:t>3</a:t>
            </a:r>
            <a:endParaRPr lang="en-GB" sz="2000" b="1" dirty="0">
              <a:solidFill>
                <a:schemeClr val="bg1"/>
              </a:solidFill>
            </a:endParaRPr>
          </a:p>
        </p:txBody>
      </p:sp>
    </p:spTree>
    <p:extLst>
      <p:ext uri="{BB962C8B-B14F-4D97-AF65-F5344CB8AC3E}">
        <p14:creationId xmlns:p14="http://schemas.microsoft.com/office/powerpoint/2010/main" val="3578956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0" y="1440000"/>
            <a:ext cx="9144000" cy="648072"/>
          </a:xfrm>
          <a:prstGeom prst="rect">
            <a:avLst/>
          </a:prstGeom>
          <a:noFill/>
          <a:ln>
            <a:noFill/>
          </a:ln>
          <a:effectLst/>
          <a:extLst/>
        </p:spPr>
        <p:txBody>
          <a:bodyPr vert="horz" wrap="square" lIns="36000" tIns="36000" rIns="36000" bIns="3600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n-GB" altLang="en-US" sz="2800" dirty="0" smtClean="0"/>
              <a:t>EU value added in global manufacturing production chains…</a:t>
            </a:r>
            <a:endParaRPr lang="en-GB" altLang="en-US" sz="2800" b="0" dirty="0"/>
          </a:p>
        </p:txBody>
      </p:sp>
      <p:sp>
        <p:nvSpPr>
          <p:cNvPr id="17" name="Rectangle 16"/>
          <p:cNvSpPr/>
          <p:nvPr/>
        </p:nvSpPr>
        <p:spPr bwMode="auto">
          <a:xfrm>
            <a:off x="1745686" y="2564904"/>
            <a:ext cx="5706634" cy="648072"/>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smtClean="0">
                <a:solidFill>
                  <a:schemeClr val="bg1"/>
                </a:solidFill>
              </a:rPr>
              <a:t>…linked to final demand by…</a:t>
            </a:r>
            <a:endParaRPr lang="en-GB" sz="2000" b="1" dirty="0">
              <a:solidFill>
                <a:schemeClr val="bg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847981172"/>
              </p:ext>
            </p:extLst>
          </p:nvPr>
        </p:nvGraphicFramePr>
        <p:xfrm>
          <a:off x="755576" y="3632634"/>
          <a:ext cx="689883" cy="648072"/>
        </p:xfrm>
        <a:graphic>
          <a:graphicData uri="http://schemas.openxmlformats.org/presentationml/2006/ole">
            <mc:AlternateContent xmlns:mc="http://schemas.openxmlformats.org/markup-compatibility/2006">
              <mc:Choice xmlns:v="urn:schemas-microsoft-com:vml" Requires="v">
                <p:oleObj spid="_x0000_s10732" name="Equation" r:id="rId4" imgW="418918" imgH="393529" progId="Equation.3">
                  <p:embed/>
                </p:oleObj>
              </mc:Choice>
              <mc:Fallback>
                <p:oleObj name="Equation" r:id="rId4" imgW="418918" imgH="393529" progId="Equation.3">
                  <p:embed/>
                  <p:pic>
                    <p:nvPicPr>
                      <p:cNvPr id="0" name="Picture 23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632634"/>
                        <a:ext cx="689883"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bwMode="auto">
          <a:xfrm>
            <a:off x="539552" y="2840546"/>
            <a:ext cx="864096" cy="648072"/>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smtClean="0">
                <a:solidFill>
                  <a:schemeClr val="bg1"/>
                </a:solidFill>
              </a:rPr>
              <a:t>EU</a:t>
            </a:r>
            <a:endParaRPr lang="en-GB" sz="2000" b="1" dirty="0">
              <a:solidFill>
                <a:schemeClr val="bg1"/>
              </a:solidFill>
            </a:endParaRPr>
          </a:p>
        </p:txBody>
      </p:sp>
      <p:sp>
        <p:nvSpPr>
          <p:cNvPr id="19" name="Rectangle 18"/>
          <p:cNvSpPr/>
          <p:nvPr/>
        </p:nvSpPr>
        <p:spPr bwMode="auto">
          <a:xfrm>
            <a:off x="1745686" y="3632634"/>
            <a:ext cx="5706634" cy="648072"/>
          </a:xfrm>
          <a:prstGeom prst="rect">
            <a:avLst/>
          </a:prstGeom>
          <a:solidFill>
            <a:srgbClr val="00B0F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smtClean="0">
                <a:solidFill>
                  <a:schemeClr val="bg1"/>
                </a:solidFill>
              </a:rPr>
              <a:t>Share in global final demand</a:t>
            </a:r>
            <a:endParaRPr lang="en-GB" sz="2000" b="1" dirty="0">
              <a:solidFill>
                <a:schemeClr val="bg1"/>
              </a:solidFill>
            </a:endParaRPr>
          </a:p>
        </p:txBody>
      </p:sp>
      <p:sp>
        <p:nvSpPr>
          <p:cNvPr id="20" name="Rectangle 19"/>
          <p:cNvSpPr/>
          <p:nvPr/>
        </p:nvSpPr>
        <p:spPr bwMode="auto">
          <a:xfrm>
            <a:off x="1745686" y="4524090"/>
            <a:ext cx="5706634" cy="648072"/>
          </a:xfrm>
          <a:prstGeom prst="rect">
            <a:avLst/>
          </a:prstGeom>
          <a:solidFill>
            <a:srgbClr val="00B0F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smtClean="0">
                <a:solidFill>
                  <a:schemeClr val="bg1"/>
                </a:solidFill>
              </a:rPr>
              <a:t>Relative share of manufacturing in global final demand</a:t>
            </a:r>
            <a:endParaRPr lang="en-GB" sz="2000" b="1" dirty="0">
              <a:solidFill>
                <a:schemeClr val="bg1"/>
              </a:solidFill>
            </a:endParaRPr>
          </a:p>
        </p:txBody>
      </p:sp>
      <p:sp>
        <p:nvSpPr>
          <p:cNvPr id="21" name="Rectangle 20"/>
          <p:cNvSpPr/>
          <p:nvPr/>
        </p:nvSpPr>
        <p:spPr bwMode="auto">
          <a:xfrm>
            <a:off x="1745686" y="5449503"/>
            <a:ext cx="5706634" cy="648072"/>
          </a:xfrm>
          <a:prstGeom prst="rect">
            <a:avLst/>
          </a:prstGeom>
          <a:solidFill>
            <a:srgbClr val="00B0F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smtClean="0">
                <a:solidFill>
                  <a:schemeClr val="bg1"/>
                </a:solidFill>
              </a:rPr>
              <a:t>Value added in EU per unit of manufacturing final demand</a:t>
            </a:r>
            <a:endParaRPr lang="en-GB" sz="2000" b="1"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6762478"/>
              </p:ext>
            </p:extLst>
          </p:nvPr>
        </p:nvGraphicFramePr>
        <p:xfrm>
          <a:off x="7740352" y="3633403"/>
          <a:ext cx="795338" cy="647700"/>
        </p:xfrm>
        <a:graphic>
          <a:graphicData uri="http://schemas.openxmlformats.org/presentationml/2006/ole">
            <mc:AlternateContent xmlns:mc="http://schemas.openxmlformats.org/markup-compatibility/2006">
              <mc:Choice xmlns:v="urn:schemas-microsoft-com:vml" Requires="v">
                <p:oleObj spid="_x0000_s10733" name="Equation" r:id="rId6" imgW="482391" imgH="393529" progId="Equation.3">
                  <p:embed/>
                </p:oleObj>
              </mc:Choice>
              <mc:Fallback>
                <p:oleObj name="Equation" r:id="rId6" imgW="482391" imgH="393529" progId="Equation.3">
                  <p:embed/>
                  <p:pic>
                    <p:nvPicPr>
                      <p:cNvPr id="0" name="Picture 23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352" y="3633403"/>
                        <a:ext cx="795338"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46010187"/>
              </p:ext>
            </p:extLst>
          </p:nvPr>
        </p:nvGraphicFramePr>
        <p:xfrm>
          <a:off x="539552" y="4418868"/>
          <a:ext cx="1098698" cy="905272"/>
        </p:xfrm>
        <a:graphic>
          <a:graphicData uri="http://schemas.openxmlformats.org/presentationml/2006/ole">
            <mc:AlternateContent xmlns:mc="http://schemas.openxmlformats.org/markup-compatibility/2006">
              <mc:Choice xmlns:v="urn:schemas-microsoft-com:vml" Requires="v">
                <p:oleObj spid="_x0000_s10734" name="Equation" r:id="rId8" imgW="1079500" imgH="889000" progId="Equation.3">
                  <p:embed/>
                </p:oleObj>
              </mc:Choice>
              <mc:Fallback>
                <p:oleObj name="Equation" r:id="rId8" imgW="1079500" imgH="889000" progId="Equation.3">
                  <p:embed/>
                  <p:pic>
                    <p:nvPicPr>
                      <p:cNvPr id="0" name="Picture 23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4418868"/>
                        <a:ext cx="1098698" cy="905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2063462"/>
              </p:ext>
            </p:extLst>
          </p:nvPr>
        </p:nvGraphicFramePr>
        <p:xfrm>
          <a:off x="7527106" y="4401331"/>
          <a:ext cx="1149350" cy="906463"/>
        </p:xfrm>
        <a:graphic>
          <a:graphicData uri="http://schemas.openxmlformats.org/presentationml/2006/ole">
            <mc:AlternateContent xmlns:mc="http://schemas.openxmlformats.org/markup-compatibility/2006">
              <mc:Choice xmlns:v="urn:schemas-microsoft-com:vml" Requires="v">
                <p:oleObj spid="_x0000_s10735" name="Equation" r:id="rId10" imgW="1130300" imgH="889000" progId="Equation.3">
                  <p:embed/>
                </p:oleObj>
              </mc:Choice>
              <mc:Fallback>
                <p:oleObj name="Equation" r:id="rId10" imgW="1130300" imgH="889000" progId="Equation.3">
                  <p:embed/>
                  <p:pic>
                    <p:nvPicPr>
                      <p:cNvPr id="0" name="Picture 23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27106" y="4401331"/>
                        <a:ext cx="1149350" cy="90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75449400"/>
              </p:ext>
            </p:extLst>
          </p:nvPr>
        </p:nvGraphicFramePr>
        <p:xfrm>
          <a:off x="631825" y="5432834"/>
          <a:ext cx="795338" cy="773112"/>
        </p:xfrm>
        <a:graphic>
          <a:graphicData uri="http://schemas.openxmlformats.org/presentationml/2006/ole">
            <mc:AlternateContent xmlns:mc="http://schemas.openxmlformats.org/markup-compatibility/2006">
              <mc:Choice xmlns:v="urn:schemas-microsoft-com:vml" Requires="v">
                <p:oleObj spid="_x0000_s10736" name="Equation" r:id="rId12" imgW="482391" imgH="469696" progId="Equation.3">
                  <p:embed/>
                </p:oleObj>
              </mc:Choice>
              <mc:Fallback>
                <p:oleObj name="Equation" r:id="rId12" imgW="482391" imgH="469696" progId="Equation.3">
                  <p:embed/>
                  <p:pic>
                    <p:nvPicPr>
                      <p:cNvPr id="0" name="Picture 23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825" y="5432834"/>
                        <a:ext cx="795338" cy="77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42221823"/>
              </p:ext>
            </p:extLst>
          </p:nvPr>
        </p:nvGraphicFramePr>
        <p:xfrm>
          <a:off x="7635875" y="5387144"/>
          <a:ext cx="858838" cy="773113"/>
        </p:xfrm>
        <a:graphic>
          <a:graphicData uri="http://schemas.openxmlformats.org/presentationml/2006/ole">
            <mc:AlternateContent xmlns:mc="http://schemas.openxmlformats.org/markup-compatibility/2006">
              <mc:Choice xmlns:v="urn:schemas-microsoft-com:vml" Requires="v">
                <p:oleObj spid="_x0000_s10737" name="Equation" r:id="rId14" imgW="520474" imgH="469696" progId="Equation.3">
                  <p:embed/>
                </p:oleObj>
              </mc:Choice>
              <mc:Fallback>
                <p:oleObj name="Equation" r:id="rId14" imgW="520474" imgH="469696" progId="Equation.3">
                  <p:embed/>
                  <p:pic>
                    <p:nvPicPr>
                      <p:cNvPr id="0" name="Picture 23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35875" y="5387144"/>
                        <a:ext cx="858838"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5"/>
          <p:cNvSpPr/>
          <p:nvPr/>
        </p:nvSpPr>
        <p:spPr bwMode="auto">
          <a:xfrm>
            <a:off x="7668344" y="2840546"/>
            <a:ext cx="864096" cy="648072"/>
          </a:xfrm>
          <a:prstGeom prst="rect">
            <a:avLst/>
          </a:prstGeom>
          <a:solidFill>
            <a:srgbClr val="0070C0"/>
          </a:solidFill>
          <a:ln>
            <a:noFill/>
          </a:ln>
          <a:extLst/>
        </p:spPr>
        <p:txBody>
          <a:bodyPr vert="horz" wrap="square" lIns="91440" tIns="45720" rIns="91440" bIns="45720" numCol="1" rtlCol="0" anchor="ctr" anchorCtr="0" compatLnSpc="1">
            <a:prstTxWarp prst="textNoShape">
              <a:avLst/>
            </a:prstTxWarp>
          </a:bodyPr>
          <a:lstStyle/>
          <a:p>
            <a:pPr marL="3175" algn="ctr"/>
            <a:r>
              <a:rPr lang="en-GB" sz="2000" b="1" dirty="0" err="1" smtClean="0">
                <a:solidFill>
                  <a:schemeClr val="bg1"/>
                </a:solidFill>
              </a:rPr>
              <a:t>RoW</a:t>
            </a:r>
            <a:endParaRPr lang="en-GB" sz="2000" b="1" dirty="0">
              <a:solidFill>
                <a:schemeClr val="bg1"/>
              </a:solidFill>
            </a:endParaRPr>
          </a:p>
        </p:txBody>
      </p:sp>
    </p:spTree>
    <p:extLst>
      <p:ext uri="{BB962C8B-B14F-4D97-AF65-F5344CB8AC3E}">
        <p14:creationId xmlns:p14="http://schemas.microsoft.com/office/powerpoint/2010/main" val="1929555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13647</TotalTime>
  <Words>4929</Words>
  <Application>Microsoft Office PowerPoint</Application>
  <PresentationFormat>On-screen Show (4:3)</PresentationFormat>
  <Paragraphs>644</Paragraphs>
  <Slides>60</Slides>
  <Notes>60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Blank</vt:lpstr>
      <vt:lpstr>Equation</vt:lpstr>
      <vt:lpstr>The role of the EU in global manufacturing value chains  Deliverable #1</vt:lpstr>
      <vt:lpstr>PowerPoint Presentation</vt:lpstr>
      <vt:lpstr>PowerPoint Presentation</vt:lpstr>
      <vt:lpstr>PowerPoint Presentation</vt:lpstr>
      <vt:lpstr>PowerPoint Presentation</vt:lpstr>
      <vt:lpstr>DIRECT 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MARTINEZ TUREGANO David (JRC-SEVILLA)</dc:creator>
  <cp:lastModifiedBy>MARSCHINSKI Robert (JRC-SEVILLA)</cp:lastModifiedBy>
  <cp:revision>1527</cp:revision>
  <cp:lastPrinted>2017-06-28T12:22:48Z</cp:lastPrinted>
  <dcterms:created xsi:type="dcterms:W3CDTF">2016-09-30T06:55:21Z</dcterms:created>
  <dcterms:modified xsi:type="dcterms:W3CDTF">2019-05-27T13:47:53Z</dcterms:modified>
</cp:coreProperties>
</file>