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6" r:id="rId2"/>
    <p:sldId id="794" r:id="rId3"/>
    <p:sldId id="772" r:id="rId4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F5494"/>
    <a:srgbClr val="FF9900"/>
    <a:srgbClr val="00B050"/>
    <a:srgbClr val="D6A10C"/>
    <a:srgbClr val="BDDEFF"/>
    <a:srgbClr val="FF0000"/>
    <a:srgbClr val="F9DD8F"/>
    <a:srgbClr val="F5CB55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65714" autoAdjust="0"/>
  </p:normalViewPr>
  <p:slideViewPr>
    <p:cSldViewPr>
      <p:cViewPr>
        <p:scale>
          <a:sx n="100" d="100"/>
          <a:sy n="100" d="100"/>
        </p:scale>
        <p:origin x="-20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192"/>
    </p:cViewPr>
  </p:outlineViewPr>
  <p:notesTextViewPr>
    <p:cViewPr>
      <p:scale>
        <a:sx n="200" d="100"/>
        <a:sy n="200" d="100"/>
      </p:scale>
      <p:origin x="0" y="2064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890" y="3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3"/>
            <a:ext cx="294502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890" y="9408563"/>
            <a:ext cx="294502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41E8EE6-B069-4230-8DEC-2733F298DF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19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3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5" y="4705073"/>
            <a:ext cx="5436235" cy="445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3"/>
            <a:ext cx="294502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08563"/>
            <a:ext cx="2945024" cy="49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543F6F2A-F703-4F92-854F-D6E7E9B119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58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-Value added in the EU as a %</a:t>
            </a:r>
            <a:r>
              <a:rPr lang="en-GB" baseline="0" dirty="0" smtClean="0"/>
              <a:t> of total value added in the world for each broad sector: primary (A&amp;B), Manufacturing (C), Construction (F), Market Services (G to N, R&amp;S), Other Activities (D&amp;E, O to Q, T&amp;U)</a:t>
            </a:r>
          </a:p>
          <a:p>
            <a:r>
              <a:rPr lang="en-GB" baseline="0" dirty="0" smtClean="0"/>
              <a:t>-Participation effects refer to changes in the distribution of value added generated by one unit of final demand for a given product in a given country</a:t>
            </a:r>
          </a:p>
          <a:p>
            <a:r>
              <a:rPr lang="en-GB" baseline="0" dirty="0" smtClean="0"/>
              <a:t>-Demand effects refer to changes in the volume and composition of final demand</a:t>
            </a:r>
          </a:p>
          <a:p>
            <a:endParaRPr lang="en-GB" baseline="0" dirty="0" smtClean="0"/>
          </a:p>
          <a:p>
            <a:r>
              <a:rPr lang="en-GB" baseline="0" dirty="0" smtClean="0"/>
              <a:t>-According to this figure, the participation of the EU in global value added has fallen across all sectors between 2000 and 2014: -3pp for primary, market services and other activities, -5pp for construction and -11pp for manufacturing, compared with an overall decline of -4pp</a:t>
            </a:r>
          </a:p>
          <a:p>
            <a:r>
              <a:rPr lang="en-GB" baseline="0" dirty="0" smtClean="0"/>
              <a:t>-The general fall has been largely driven by demand effects, being particularly negative for value added in construction and manufacturing</a:t>
            </a:r>
          </a:p>
          <a:p>
            <a:r>
              <a:rPr lang="en-GB" baseline="0" dirty="0" smtClean="0"/>
              <a:t>-Participation effects have been significantly negative only for value added in manufacturing, accounting for 40% of the decline in that sector (-4.6 vs. -6.2 by demand effects for an aggregate fall of 10.8pp)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6F2A-F703-4F92-854F-D6E7E9B119B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3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Now we turn to the specific</a:t>
            </a:r>
            <a:r>
              <a:rPr lang="en-GB" baseline="0" dirty="0" smtClean="0"/>
              <a:t> case of value added in the manufacturing sector</a:t>
            </a:r>
          </a:p>
          <a:p>
            <a:endParaRPr lang="en-GB" dirty="0" smtClean="0"/>
          </a:p>
          <a:p>
            <a:r>
              <a:rPr lang="en-GB" dirty="0" smtClean="0"/>
              <a:t>-Value added in the manufacturing</a:t>
            </a:r>
            <a:r>
              <a:rPr lang="en-GB" baseline="0" dirty="0" smtClean="0"/>
              <a:t> sector in the </a:t>
            </a:r>
            <a:r>
              <a:rPr lang="en-GB" dirty="0" smtClean="0"/>
              <a:t>EU as a %</a:t>
            </a:r>
            <a:r>
              <a:rPr lang="en-GB" baseline="0" dirty="0" smtClean="0"/>
              <a:t> of total value added in the manufacturing sector in the world by component of final demand: Private Consumption, Public Consumption, Construction Investment (investment in products from F sector) and Other Investment (all other investment products: machinery, equipment,…)</a:t>
            </a:r>
          </a:p>
          <a:p>
            <a:r>
              <a:rPr lang="en-GB" baseline="0" dirty="0" smtClean="0"/>
              <a:t>[both investment components include private and public investment]</a:t>
            </a:r>
          </a:p>
          <a:p>
            <a:endParaRPr lang="en-GB" baseline="0" dirty="0" smtClean="0"/>
          </a:p>
          <a:p>
            <a:r>
              <a:rPr lang="en-GB" baseline="0" dirty="0" smtClean="0"/>
              <a:t>-According to this figure, the participation of the EU in global value added in manufacturing has fallen significantly across all components of final demand between 2000 and 2014: -7pp for public consumption, -10pp private consumption, -12pp construction investment and -13pp other investment, compared with the overall decline of -11pp shown in the previous slide</a:t>
            </a:r>
          </a:p>
          <a:p>
            <a:r>
              <a:rPr lang="en-GB" baseline="0" dirty="0" smtClean="0"/>
              <a:t>[manufacturing value added in the EU was distributed as follows in 2014: 8% associated with public consumption, 10% with construction investment, 28% with other investment and 54% with private consumption]</a:t>
            </a:r>
          </a:p>
          <a:p>
            <a:r>
              <a:rPr lang="en-GB" baseline="0" dirty="0" smtClean="0"/>
              <a:t>-The fall was driven across </a:t>
            </a:r>
            <a:r>
              <a:rPr lang="en-GB" baseline="0" smtClean="0"/>
              <a:t>the board by </a:t>
            </a:r>
            <a:r>
              <a:rPr lang="en-GB" baseline="0" dirty="0" smtClean="0"/>
              <a:t>negative both demand and participation effects, being demand effects more adverse for the two investment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F6F2A-F703-4F92-854F-D6E7E9B119B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3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15CA-F7AF-4909-A55C-C45DEBCF22B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Slide Number Placeholder 6"/>
          <p:cNvSpPr txBox="1">
            <a:spLocks noChangeArrowheads="1"/>
          </p:cNvSpPr>
          <p:nvPr userDrawn="1"/>
        </p:nvSpPr>
        <p:spPr bwMode="auto">
          <a:xfrm>
            <a:off x="8631088" y="6419800"/>
            <a:ext cx="477416" cy="39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52A8DCCD-96A7-47C4-9F16-242A670916C9}" type="slidenum">
              <a:rPr lang="en-GB" altLang="en-US" sz="1200" smtClean="0"/>
              <a:pPr/>
              <a:t>‹#›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0282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981076"/>
            <a:ext cx="9144001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4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9" y="2565401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9" y="3716339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E5B755E-1EA4-40F8-97EF-ACE34B56E3D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1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67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1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6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2A8DCCD-96A7-47C4-9F16-242A670916C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9" y="6659564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4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3568" y="3070473"/>
            <a:ext cx="8208912" cy="790575"/>
          </a:xfrm>
        </p:spPr>
        <p:txBody>
          <a:bodyPr>
            <a:noAutofit/>
          </a:bodyPr>
          <a:lstStyle/>
          <a:p>
            <a:r>
              <a:rPr lang="en-GB" altLang="en-US" sz="4800" dirty="0" smtClean="0"/>
              <a:t>The EU share in global value added: contributing factors between 2000 and 2014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178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801787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96752"/>
            <a:ext cx="8928992" cy="936625"/>
          </a:xfrm>
          <a:noFill/>
        </p:spPr>
        <p:txBody>
          <a:bodyPr anchor="t"/>
          <a:lstStyle/>
          <a:p>
            <a:pPr marL="0"/>
            <a:r>
              <a:rPr lang="en-GB" altLang="en-US" dirty="0"/>
              <a:t>By sector of value added</a:t>
            </a:r>
            <a:br>
              <a:rPr lang="en-GB" altLang="en-US" dirty="0"/>
            </a:br>
            <a:r>
              <a:rPr lang="en-GB" altLang="en-US" sz="1800" b="0" dirty="0" smtClean="0"/>
              <a:t>EU share as % of global value added* and change by contributing factor</a:t>
            </a:r>
            <a:endParaRPr lang="en-GB" altLang="en-US" sz="18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419872" y="22768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Participation effects</a:t>
            </a:r>
          </a:p>
          <a:p>
            <a:r>
              <a:rPr lang="en-GB" b="1" dirty="0">
                <a:solidFill>
                  <a:srgbClr val="BF95DF"/>
                </a:solidFill>
              </a:rPr>
              <a:t>Demand </a:t>
            </a:r>
            <a:r>
              <a:rPr lang="en-GB" b="1" dirty="0" smtClean="0">
                <a:solidFill>
                  <a:srgbClr val="BF95DF"/>
                </a:solidFill>
              </a:rPr>
              <a:t>effects</a:t>
            </a:r>
            <a:endParaRPr lang="en-GB" b="1" dirty="0">
              <a:solidFill>
                <a:srgbClr val="BF95D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6655668"/>
            <a:ext cx="4283968" cy="20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/>
            <a:r>
              <a:rPr lang="en-GB" altLang="en-US" sz="1000" b="0" kern="0" dirty="0" smtClean="0"/>
              <a:t>*Chain-linked volumes (2014)</a:t>
            </a:r>
            <a:endParaRPr lang="en-GB" altLang="en-US" sz="1000" b="0" kern="0" dirty="0"/>
          </a:p>
        </p:txBody>
      </p:sp>
    </p:spTree>
    <p:extLst>
      <p:ext uri="{BB962C8B-B14F-4D97-AF65-F5344CB8AC3E}">
        <p14:creationId xmlns:p14="http://schemas.microsoft.com/office/powerpoint/2010/main" val="5948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97055"/>
            <a:ext cx="7272734" cy="398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268239"/>
            <a:ext cx="8928992" cy="936625"/>
          </a:xfrm>
          <a:noFill/>
        </p:spPr>
        <p:txBody>
          <a:bodyPr anchor="t"/>
          <a:lstStyle/>
          <a:p>
            <a:pPr marL="0">
              <a:lnSpc>
                <a:spcPts val="3000"/>
              </a:lnSpc>
            </a:pPr>
            <a:r>
              <a:rPr lang="en-GB" altLang="en-US" dirty="0" smtClean="0"/>
              <a:t>Value added in manufacturing, by component of final demand</a:t>
            </a:r>
            <a:br>
              <a:rPr lang="en-GB" altLang="en-US" dirty="0" smtClean="0"/>
            </a:br>
            <a:r>
              <a:rPr lang="en-GB" altLang="en-US" sz="1800" b="0" dirty="0" smtClean="0"/>
              <a:t>EU </a:t>
            </a:r>
            <a:r>
              <a:rPr lang="en-GB" altLang="en-US" sz="1800" b="0" dirty="0"/>
              <a:t>share as % of </a:t>
            </a:r>
            <a:r>
              <a:rPr lang="en-GB" altLang="en-US" sz="1800" b="0" dirty="0" smtClean="0"/>
              <a:t>global value added* and </a:t>
            </a:r>
            <a:r>
              <a:rPr lang="en-GB" altLang="en-US" sz="1800" b="0" dirty="0"/>
              <a:t>change by contributing factor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6655668"/>
            <a:ext cx="4283968" cy="20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/>
            <a:r>
              <a:rPr lang="en-GB" altLang="en-US" sz="1000" b="0" kern="0" dirty="0" smtClean="0"/>
              <a:t>*Chain-linked volumes (2014)</a:t>
            </a:r>
            <a:endParaRPr lang="en-GB" altLang="en-US" sz="1000" b="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75131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Participation effects</a:t>
            </a:r>
          </a:p>
          <a:p>
            <a:r>
              <a:rPr lang="en-GB" b="1" dirty="0">
                <a:solidFill>
                  <a:srgbClr val="BF95DF"/>
                </a:solidFill>
              </a:rPr>
              <a:t>Demand </a:t>
            </a:r>
            <a:r>
              <a:rPr lang="en-GB" b="1" dirty="0" smtClean="0">
                <a:solidFill>
                  <a:srgbClr val="BF95DF"/>
                </a:solidFill>
              </a:rPr>
              <a:t>effects</a:t>
            </a:r>
            <a:endParaRPr lang="en-GB" b="1" dirty="0">
              <a:solidFill>
                <a:srgbClr val="BF95D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9632" y="6295628"/>
            <a:ext cx="1800200" cy="27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/>
            <a:r>
              <a:rPr lang="en-GB" altLang="en-US" sz="1100" kern="0" dirty="0" smtClean="0"/>
              <a:t>54%</a:t>
            </a:r>
            <a:endParaRPr lang="en-GB" altLang="en-US" sz="1100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986832" y="6295628"/>
            <a:ext cx="1800200" cy="27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/>
            <a:r>
              <a:rPr lang="en-GB" altLang="en-US" sz="1100" kern="0" dirty="0"/>
              <a:t>8</a:t>
            </a:r>
            <a:r>
              <a:rPr lang="en-GB" altLang="en-US" sz="1100" kern="0" dirty="0" smtClean="0"/>
              <a:t>%</a:t>
            </a:r>
            <a:endParaRPr lang="en-GB" altLang="en-US" sz="1100" kern="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716016" y="6295628"/>
            <a:ext cx="1800200" cy="27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/>
            <a:r>
              <a:rPr lang="en-GB" altLang="en-US" sz="1100" kern="0" dirty="0" smtClean="0"/>
              <a:t>10%</a:t>
            </a:r>
            <a:endParaRPr lang="en-GB" altLang="en-US" sz="1100" kern="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372200" y="6295628"/>
            <a:ext cx="1800200" cy="27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/>
            <a:r>
              <a:rPr lang="en-GB" altLang="en-US" sz="1100" kern="0" dirty="0" smtClean="0"/>
              <a:t>28%</a:t>
            </a:r>
            <a:endParaRPr lang="en-GB" altLang="en-US" sz="1100" kern="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5496" y="6237312"/>
            <a:ext cx="1224136" cy="27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/>
            <a:r>
              <a:rPr lang="en-GB" altLang="en-US" sz="1100" kern="0" dirty="0" smtClean="0"/>
              <a:t>% EU manufacturing VA (2014)</a:t>
            </a:r>
            <a:endParaRPr lang="en-GB" alt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4027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18603</TotalTime>
  <Words>489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The EU share in global value added: contributing factors between 2000 and 2014</vt:lpstr>
      <vt:lpstr>By sector of value added EU share as % of global value added* and change by contributing factor</vt:lpstr>
      <vt:lpstr>Value added in manufacturing, by component of final demand EU share as % of global value added* and change by contributing factor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MARTINEZ TUREGANO David (JRC-SEVILLA)</dc:creator>
  <cp:lastModifiedBy>MARSCHINSKI Robert (JRC-SEVILLA)</cp:lastModifiedBy>
  <cp:revision>2011</cp:revision>
  <cp:lastPrinted>2018-11-19T11:51:29Z</cp:lastPrinted>
  <dcterms:created xsi:type="dcterms:W3CDTF">2016-09-30T06:55:21Z</dcterms:created>
  <dcterms:modified xsi:type="dcterms:W3CDTF">2019-05-28T09:15:26Z</dcterms:modified>
</cp:coreProperties>
</file>