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44"/>
  </p:notesMasterIdLst>
  <p:handoutMasterIdLst>
    <p:handoutMasterId r:id="rId45"/>
  </p:handoutMasterIdLst>
  <p:sldIdLst>
    <p:sldId id="257" r:id="rId3"/>
    <p:sldId id="416" r:id="rId4"/>
    <p:sldId id="310" r:id="rId5"/>
    <p:sldId id="399" r:id="rId6"/>
    <p:sldId id="400" r:id="rId7"/>
    <p:sldId id="401" r:id="rId8"/>
    <p:sldId id="402" r:id="rId9"/>
    <p:sldId id="403" r:id="rId10"/>
    <p:sldId id="404" r:id="rId11"/>
    <p:sldId id="405" r:id="rId12"/>
    <p:sldId id="406" r:id="rId13"/>
    <p:sldId id="407" r:id="rId14"/>
    <p:sldId id="408" r:id="rId15"/>
    <p:sldId id="409" r:id="rId16"/>
    <p:sldId id="410" r:id="rId17"/>
    <p:sldId id="420" r:id="rId18"/>
    <p:sldId id="417" r:id="rId19"/>
    <p:sldId id="411" r:id="rId20"/>
    <p:sldId id="470" r:id="rId21"/>
    <p:sldId id="471" r:id="rId22"/>
    <p:sldId id="376" r:id="rId23"/>
    <p:sldId id="377" r:id="rId24"/>
    <p:sldId id="379" r:id="rId25"/>
    <p:sldId id="466" r:id="rId26"/>
    <p:sldId id="380" r:id="rId27"/>
    <p:sldId id="381" r:id="rId28"/>
    <p:sldId id="382" r:id="rId29"/>
    <p:sldId id="388" r:id="rId30"/>
    <p:sldId id="384" r:id="rId31"/>
    <p:sldId id="385" r:id="rId32"/>
    <p:sldId id="386" r:id="rId33"/>
    <p:sldId id="387" r:id="rId34"/>
    <p:sldId id="432" r:id="rId35"/>
    <p:sldId id="433" r:id="rId36"/>
    <p:sldId id="434" r:id="rId37"/>
    <p:sldId id="435" r:id="rId38"/>
    <p:sldId id="436" r:id="rId39"/>
    <p:sldId id="469" r:id="rId40"/>
    <p:sldId id="438" r:id="rId41"/>
    <p:sldId id="467" r:id="rId42"/>
    <p:sldId id="261" r:id="rId4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99"/>
    <a:srgbClr val="FFFF99"/>
    <a:srgbClr val="CC3300"/>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7" autoAdjust="0"/>
    <p:restoredTop sz="77738" autoAdjust="0"/>
  </p:normalViewPr>
  <p:slideViewPr>
    <p:cSldViewPr snapToGrid="0">
      <p:cViewPr varScale="1">
        <p:scale>
          <a:sx n="86" d="100"/>
          <a:sy n="86" d="100"/>
        </p:scale>
        <p:origin x="-228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E8C1FB2E-23F2-48C1-8E6A-C6E34707C654}" type="datetimeFigureOut">
              <a:rPr lang="en-GB" smtClean="0"/>
              <a:t>20/10/2017</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DFDEA64D-2B40-4634-A8F8-84D47EBB4F50}" type="slidenum">
              <a:rPr lang="en-GB" smtClean="0"/>
              <a:t>‹#›</a:t>
            </a:fld>
            <a:endParaRPr lang="en-GB"/>
          </a:p>
        </p:txBody>
      </p:sp>
    </p:spTree>
    <p:extLst>
      <p:ext uri="{BB962C8B-B14F-4D97-AF65-F5344CB8AC3E}">
        <p14:creationId xmlns:p14="http://schemas.microsoft.com/office/powerpoint/2010/main" val="29951185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DCFEDC4-F807-48C3-820D-32FC567222FD}" type="datetimeFigureOut">
              <a:rPr lang="en-GB" smtClean="0"/>
              <a:t>20/10/2017</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8F5A91B-E308-4333-9998-E7070DB857D5}" type="slidenum">
              <a:rPr lang="en-GB" smtClean="0"/>
              <a:t>‹#›</a:t>
            </a:fld>
            <a:endParaRPr lang="en-GB"/>
          </a:p>
        </p:txBody>
      </p:sp>
    </p:spTree>
    <p:extLst>
      <p:ext uri="{BB962C8B-B14F-4D97-AF65-F5344CB8AC3E}">
        <p14:creationId xmlns:p14="http://schemas.microsoft.com/office/powerpoint/2010/main" val="127166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a:t>
            </a:fld>
            <a:endParaRPr lang="en-GB"/>
          </a:p>
        </p:txBody>
      </p:sp>
    </p:spTree>
    <p:extLst>
      <p:ext uri="{BB962C8B-B14F-4D97-AF65-F5344CB8AC3E}">
        <p14:creationId xmlns:p14="http://schemas.microsoft.com/office/powerpoint/2010/main" val="1383019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fr-BE" dirty="0"/>
          </a:p>
        </p:txBody>
      </p:sp>
      <p:sp>
        <p:nvSpPr>
          <p:cNvPr id="4" name="Slide Number Placeholder 3"/>
          <p:cNvSpPr>
            <a:spLocks noGrp="1"/>
          </p:cNvSpPr>
          <p:nvPr>
            <p:ph type="sldNum" sz="quarter" idx="10"/>
          </p:nvPr>
        </p:nvSpPr>
        <p:spPr/>
        <p:txBody>
          <a:bodyPr/>
          <a:lstStyle/>
          <a:p>
            <a:fld id="{98F5A91B-E308-4333-9998-E7070DB857D5}" type="slidenum">
              <a:rPr lang="en-GB" smtClean="0"/>
              <a:t>10</a:t>
            </a:fld>
            <a:endParaRPr lang="en-GB"/>
          </a:p>
        </p:txBody>
      </p:sp>
    </p:spTree>
    <p:extLst>
      <p:ext uri="{BB962C8B-B14F-4D97-AF65-F5344CB8AC3E}">
        <p14:creationId xmlns:p14="http://schemas.microsoft.com/office/powerpoint/2010/main" val="3730980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buClr>
                <a:srgbClr val="C00000"/>
              </a:buClr>
            </a:pPr>
            <a:endParaRPr lang="en-US" dirty="0" smtClean="0">
              <a:solidFill>
                <a:schemeClr val="tx2"/>
              </a:solidFill>
            </a:endParaRPr>
          </a:p>
        </p:txBody>
      </p:sp>
      <p:sp>
        <p:nvSpPr>
          <p:cNvPr id="4" name="Slide Number Placeholder 3"/>
          <p:cNvSpPr>
            <a:spLocks noGrp="1"/>
          </p:cNvSpPr>
          <p:nvPr>
            <p:ph type="sldNum" sz="quarter" idx="10"/>
          </p:nvPr>
        </p:nvSpPr>
        <p:spPr/>
        <p:txBody>
          <a:bodyPr/>
          <a:lstStyle/>
          <a:p>
            <a:fld id="{98F5A91B-E308-4333-9998-E7070DB857D5}" type="slidenum">
              <a:rPr lang="en-GB" smtClean="0"/>
              <a:t>11</a:t>
            </a:fld>
            <a:endParaRPr lang="en-GB"/>
          </a:p>
        </p:txBody>
      </p:sp>
    </p:spTree>
    <p:extLst>
      <p:ext uri="{BB962C8B-B14F-4D97-AF65-F5344CB8AC3E}">
        <p14:creationId xmlns:p14="http://schemas.microsoft.com/office/powerpoint/2010/main" val="2530520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12</a:t>
            </a:fld>
            <a:endParaRPr lang="en-GB"/>
          </a:p>
        </p:txBody>
      </p:sp>
    </p:spTree>
    <p:extLst>
      <p:ext uri="{BB962C8B-B14F-4D97-AF65-F5344CB8AC3E}">
        <p14:creationId xmlns:p14="http://schemas.microsoft.com/office/powerpoint/2010/main" val="1596714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13</a:t>
            </a:fld>
            <a:endParaRPr lang="en-GB"/>
          </a:p>
        </p:txBody>
      </p:sp>
    </p:spTree>
    <p:extLst>
      <p:ext uri="{BB962C8B-B14F-4D97-AF65-F5344CB8AC3E}">
        <p14:creationId xmlns:p14="http://schemas.microsoft.com/office/powerpoint/2010/main" val="3638448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14</a:t>
            </a:fld>
            <a:endParaRPr lang="en-GB"/>
          </a:p>
        </p:txBody>
      </p:sp>
    </p:spTree>
    <p:extLst>
      <p:ext uri="{BB962C8B-B14F-4D97-AF65-F5344CB8AC3E}">
        <p14:creationId xmlns:p14="http://schemas.microsoft.com/office/powerpoint/2010/main" val="25474120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15</a:t>
            </a:fld>
            <a:endParaRPr lang="en-GB"/>
          </a:p>
        </p:txBody>
      </p:sp>
    </p:spTree>
    <p:extLst>
      <p:ext uri="{BB962C8B-B14F-4D97-AF65-F5344CB8AC3E}">
        <p14:creationId xmlns:p14="http://schemas.microsoft.com/office/powerpoint/2010/main" val="736404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16</a:t>
            </a:fld>
            <a:endParaRPr lang="en-GB"/>
          </a:p>
        </p:txBody>
      </p:sp>
    </p:spTree>
    <p:extLst>
      <p:ext uri="{BB962C8B-B14F-4D97-AF65-F5344CB8AC3E}">
        <p14:creationId xmlns:p14="http://schemas.microsoft.com/office/powerpoint/2010/main" val="3413220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17</a:t>
            </a:fld>
            <a:endParaRPr lang="en-GB"/>
          </a:p>
        </p:txBody>
      </p:sp>
    </p:spTree>
    <p:extLst>
      <p:ext uri="{BB962C8B-B14F-4D97-AF65-F5344CB8AC3E}">
        <p14:creationId xmlns:p14="http://schemas.microsoft.com/office/powerpoint/2010/main" val="2921807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18</a:t>
            </a:fld>
            <a:endParaRPr lang="en-GB"/>
          </a:p>
        </p:txBody>
      </p:sp>
    </p:spTree>
    <p:extLst>
      <p:ext uri="{BB962C8B-B14F-4D97-AF65-F5344CB8AC3E}">
        <p14:creationId xmlns:p14="http://schemas.microsoft.com/office/powerpoint/2010/main" val="3661276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19</a:t>
            </a:fld>
            <a:endParaRPr lang="en-GB"/>
          </a:p>
        </p:txBody>
      </p:sp>
    </p:spTree>
    <p:extLst>
      <p:ext uri="{BB962C8B-B14F-4D97-AF65-F5344CB8AC3E}">
        <p14:creationId xmlns:p14="http://schemas.microsoft.com/office/powerpoint/2010/main" val="791150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2</a:t>
            </a:fld>
            <a:endParaRPr lang="en-GB"/>
          </a:p>
        </p:txBody>
      </p:sp>
    </p:spTree>
    <p:extLst>
      <p:ext uri="{BB962C8B-B14F-4D97-AF65-F5344CB8AC3E}">
        <p14:creationId xmlns:p14="http://schemas.microsoft.com/office/powerpoint/2010/main" val="17017114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20</a:t>
            </a:fld>
            <a:endParaRPr lang="en-GB"/>
          </a:p>
        </p:txBody>
      </p:sp>
    </p:spTree>
    <p:extLst>
      <p:ext uri="{BB962C8B-B14F-4D97-AF65-F5344CB8AC3E}">
        <p14:creationId xmlns:p14="http://schemas.microsoft.com/office/powerpoint/2010/main" val="19162051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21</a:t>
            </a:fld>
            <a:endParaRPr lang="en-GB"/>
          </a:p>
        </p:txBody>
      </p:sp>
    </p:spTree>
    <p:extLst>
      <p:ext uri="{BB962C8B-B14F-4D97-AF65-F5344CB8AC3E}">
        <p14:creationId xmlns:p14="http://schemas.microsoft.com/office/powerpoint/2010/main" val="5935562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Action Plan consists of 10 actions, most of them to be completed by 2018</a:t>
            </a:r>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22</a:t>
            </a:fld>
            <a:endParaRPr lang="en-GB"/>
          </a:p>
        </p:txBody>
      </p:sp>
    </p:spTree>
    <p:extLst>
      <p:ext uri="{BB962C8B-B14F-4D97-AF65-F5344CB8AC3E}">
        <p14:creationId xmlns:p14="http://schemas.microsoft.com/office/powerpoint/2010/main" val="29684824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Highlighted in red are the actions CEN CA SAGS will focus on in 2017. </a:t>
            </a:r>
          </a:p>
          <a:p>
            <a:endParaRPr lang="en-US" dirty="0" smtClean="0"/>
          </a:p>
          <a:p>
            <a:endParaRPr lang="en-US" dirty="0" smtClean="0"/>
          </a:p>
          <a:p>
            <a:endParaRPr lang="en-US" dirty="0" smtClean="0"/>
          </a:p>
          <a:p>
            <a:endParaRPr lang="en-US" dirty="0" smtClean="0"/>
          </a:p>
          <a:p>
            <a:endParaRPr lang="en-US" dirty="0" smtClean="0"/>
          </a:p>
          <a:p>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23</a:t>
            </a:fld>
            <a:endParaRPr lang="en-GB"/>
          </a:p>
        </p:txBody>
      </p:sp>
    </p:spTree>
    <p:extLst>
      <p:ext uri="{BB962C8B-B14F-4D97-AF65-F5344CB8AC3E}">
        <p14:creationId xmlns:p14="http://schemas.microsoft.com/office/powerpoint/2010/main" val="280450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line with the CEN/CA Decision, the CEN/CA ‘Strategic Advisory Group on Services’ (SAGS) will be responsible for steering the work under the JIS Action 12 and for this purpose has enlarged its membership to include all the JIS Action 12 sponsors. </a:t>
            </a:r>
          </a:p>
          <a:p>
            <a:endParaRPr lang="en-US" dirty="0" smtClean="0"/>
          </a:p>
          <a:p>
            <a:r>
              <a:rPr lang="en-US" smtClean="0"/>
              <a:t>Members are invited to nominate contributors for the two Ad-hoc groups that SAGS has decided to create </a:t>
            </a:r>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24</a:t>
            </a:fld>
            <a:endParaRPr lang="en-GB"/>
          </a:p>
        </p:txBody>
      </p:sp>
    </p:spTree>
    <p:extLst>
      <p:ext uri="{BB962C8B-B14F-4D97-AF65-F5344CB8AC3E}">
        <p14:creationId xmlns:p14="http://schemas.microsoft.com/office/powerpoint/2010/main" val="11908816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The development of an Awareness raising package. The aim is to develop materials containing targeted information for different types of service stakeholders. Some elements that could be included in this package are:</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existing materials (videos, leaflets, brochures </a:t>
            </a:r>
            <a:r>
              <a:rPr lang="en-US" dirty="0" err="1" smtClean="0"/>
              <a:t>etc</a:t>
            </a:r>
            <a:r>
              <a:rPr lang="en-US" dirty="0" smtClean="0"/>
              <a:t>) on the potential benefits and limits of service standardization</a:t>
            </a:r>
          </a:p>
          <a:p>
            <a:r>
              <a:rPr lang="en-US" dirty="0" smtClean="0"/>
              <a:t>- Information for newcomers on how standardization works and clarification on its financial model </a:t>
            </a:r>
          </a:p>
          <a:p>
            <a:r>
              <a:rPr lang="en-US" dirty="0" smtClean="0"/>
              <a:t>- Information on the existing standards and the types of standards that can be developed in the area of services</a:t>
            </a:r>
          </a:p>
          <a:p>
            <a:pPr marL="171450" indent="-171450">
              <a:buFont typeface="Arial" panose="020B0604020202020204" pitchFamily="34" charset="0"/>
              <a:buChar char="•"/>
            </a:pPr>
            <a:r>
              <a:rPr lang="en-US" dirty="0" smtClean="0"/>
              <a:t>Case studies and examples of successful standardization using language tailored to the different types of stakeholders (societal stakeholders, businesses,…).</a:t>
            </a:r>
          </a:p>
          <a:p>
            <a:endParaRPr lang="en-US" dirty="0" smtClean="0"/>
          </a:p>
          <a:p>
            <a:r>
              <a:rPr lang="en-US" dirty="0" smtClean="0"/>
              <a:t>We are further refining the idea of what exactly should be the content of this package.</a:t>
            </a:r>
          </a:p>
          <a:p>
            <a:endParaRPr lang="en-US" dirty="0" smtClean="0"/>
          </a:p>
        </p:txBody>
      </p:sp>
      <p:sp>
        <p:nvSpPr>
          <p:cNvPr id="4" name="Slide Number Placeholder 3"/>
          <p:cNvSpPr>
            <a:spLocks noGrp="1"/>
          </p:cNvSpPr>
          <p:nvPr>
            <p:ph type="sldNum" sz="quarter" idx="10"/>
          </p:nvPr>
        </p:nvSpPr>
        <p:spPr/>
        <p:txBody>
          <a:bodyPr/>
          <a:lstStyle/>
          <a:p>
            <a:fld id="{98F5A91B-E308-4333-9998-E7070DB857D5}" type="slidenum">
              <a:rPr lang="en-GB" smtClean="0"/>
              <a:t>25</a:t>
            </a:fld>
            <a:endParaRPr lang="en-GB"/>
          </a:p>
        </p:txBody>
      </p:sp>
    </p:spTree>
    <p:extLst>
      <p:ext uri="{BB962C8B-B14F-4D97-AF65-F5344CB8AC3E}">
        <p14:creationId xmlns:p14="http://schemas.microsoft.com/office/powerpoint/2010/main" val="24452670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Kick off meeting of the Ad-hoc</a:t>
            </a:r>
            <a:r>
              <a:rPr lang="en-US" baseline="0" dirty="0" smtClean="0"/>
              <a:t> Group 2 took place on June 14 (the work of this Ad Hoc Group is supported by a Consultant </a:t>
            </a:r>
            <a:endParaRPr lang="en-US" dirty="0" smtClean="0"/>
          </a:p>
          <a:p>
            <a:endParaRPr lang="en-US" dirty="0" smtClean="0"/>
          </a:p>
          <a:p>
            <a:r>
              <a:rPr lang="en-US" dirty="0" smtClean="0"/>
              <a:t>As you</a:t>
            </a:r>
            <a:r>
              <a:rPr lang="en-US" baseline="0" dirty="0" smtClean="0"/>
              <a:t> know the aim is t</a:t>
            </a:r>
            <a:r>
              <a:rPr lang="en-US" dirty="0" smtClean="0"/>
              <a:t>he identification of priority sectors to start a dialogue on standardization.</a:t>
            </a:r>
          </a:p>
          <a:p>
            <a:endParaRPr lang="en-US" dirty="0" smtClean="0"/>
          </a:p>
          <a:p>
            <a:r>
              <a:rPr lang="en-US" dirty="0" smtClean="0"/>
              <a:t> In order to do this we will first of all do a pre-selection of service sectors to which the criteria identified in the strategy will be applied on the basis of:</a:t>
            </a:r>
          </a:p>
          <a:p>
            <a:pPr marL="171450" indent="-171450">
              <a:buFont typeface="Arial" panose="020B0604020202020204" pitchFamily="34" charset="0"/>
              <a:buChar char="•"/>
            </a:pPr>
            <a:r>
              <a:rPr lang="en-US" dirty="0" smtClean="0"/>
              <a:t>a mapping of existing national service standards- a list of more than 1000 national, European and international standards</a:t>
            </a:r>
            <a:r>
              <a:rPr lang="en-US" baseline="0" dirty="0" smtClean="0"/>
              <a:t> on services have been published </a:t>
            </a:r>
            <a:endParaRPr lang="en-US" dirty="0" smtClean="0"/>
          </a:p>
          <a:p>
            <a:pPr marL="171450" indent="-171450">
              <a:buFont typeface="Arial" panose="020B0604020202020204" pitchFamily="34" charset="0"/>
              <a:buChar char="•"/>
            </a:pPr>
            <a:r>
              <a:rPr lang="en-US" dirty="0" smtClean="0"/>
              <a:t>work carried out by National Standards Bodies, e.g. the German Standardization Roadmap for Services ,  where some sectors having potential for standardization have already been identified</a:t>
            </a:r>
          </a:p>
          <a:p>
            <a:pPr marL="171450" indent="-171450">
              <a:buFont typeface="Arial" panose="020B0604020202020204" pitchFamily="34" charset="0"/>
              <a:buChar char="•"/>
            </a:pPr>
            <a:r>
              <a:rPr lang="en-US" dirty="0" smtClean="0"/>
              <a:t>new trends affecting the service sector</a:t>
            </a:r>
          </a:p>
          <a:p>
            <a:pPr marL="171450" indent="-171450">
              <a:buFont typeface="Arial" panose="020B0604020202020204" pitchFamily="34" charset="0"/>
              <a:buChar char="•"/>
            </a:pPr>
            <a:r>
              <a:rPr lang="en-US" dirty="0" smtClean="0"/>
              <a:t>Screening of existing Technical Committees on product standards </a:t>
            </a:r>
          </a:p>
          <a:p>
            <a:pPr marL="171450" indent="-171450">
              <a:buFont typeface="Arial" panose="020B0604020202020204" pitchFamily="34" charset="0"/>
              <a:buChar char="•"/>
            </a:pPr>
            <a:r>
              <a:rPr lang="en-US" dirty="0" smtClean="0"/>
              <a:t>Analysis of the evolution of the supply and demand of services based on existing studies and reports on international trade,</a:t>
            </a:r>
            <a:r>
              <a:rPr lang="en-US" baseline="0" dirty="0" smtClean="0"/>
              <a:t> the EC database on consumer market scoreboard, forecast on services market for 2030, etc..</a:t>
            </a:r>
            <a:endParaRPr lang="en-US" dirty="0" smtClean="0"/>
          </a:p>
          <a:p>
            <a:endParaRPr lang="en-US" dirty="0" smtClean="0"/>
          </a:p>
          <a:p>
            <a:r>
              <a:rPr lang="en-US" dirty="0" smtClean="0"/>
              <a:t>This is</a:t>
            </a:r>
            <a:r>
              <a:rPr lang="en-US" baseline="0" dirty="0" smtClean="0"/>
              <a:t> done with the help of a consultant </a:t>
            </a:r>
            <a:endParaRPr lang="en-US" dirty="0" smtClean="0"/>
          </a:p>
          <a:p>
            <a:endParaRPr lang="en-US" dirty="0" smtClean="0"/>
          </a:p>
          <a:p>
            <a:r>
              <a:rPr lang="en-US" dirty="0" smtClean="0"/>
              <a:t>Survey on almost 450 </a:t>
            </a:r>
            <a:r>
              <a:rPr lang="en-US" baseline="0" dirty="0" smtClean="0"/>
              <a:t>CEN and CENELEC TCs; &gt;130 replies </a:t>
            </a:r>
            <a:endParaRPr lang="en-US" dirty="0" smtClean="0"/>
          </a:p>
          <a:p>
            <a:endParaRPr lang="en-US" dirty="0" smtClean="0"/>
          </a:p>
          <a:p>
            <a:endParaRPr lang="en-US" dirty="0" smtClean="0"/>
          </a:p>
          <a:p>
            <a:endParaRPr lang="en-US" dirty="0" smtClean="0"/>
          </a:p>
          <a:p>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26</a:t>
            </a:fld>
            <a:endParaRPr lang="en-GB"/>
          </a:p>
        </p:txBody>
      </p:sp>
    </p:spTree>
    <p:extLst>
      <p:ext uri="{BB962C8B-B14F-4D97-AF65-F5344CB8AC3E}">
        <p14:creationId xmlns:p14="http://schemas.microsoft.com/office/powerpoint/2010/main" val="19079162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Moreover we will further develop a methodology to apply the criteria included in the strategy with the aim to identify 5 or 6 priority sectors that should be contacted to see whether they are interested in European standardization. The idea is to have this list by the end of 2017 and start contacting those sectors in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In–depth analysis of the service market (gaps, challenges, trends, cross- border provision of services </a:t>
            </a:r>
            <a:r>
              <a:rPr lang="en-US" dirty="0" err="1" smtClean="0"/>
              <a:t>etc</a:t>
            </a:r>
            <a:endParaRPr lang="en-US" dirty="0" smtClean="0"/>
          </a:p>
          <a:p>
            <a:endParaRPr lang="en-US" dirty="0" smtClean="0"/>
          </a:p>
          <a:p>
            <a:r>
              <a:rPr lang="en-US" dirty="0" smtClean="0"/>
              <a:t>A methodology for applying the different criteria will be developed </a:t>
            </a:r>
          </a:p>
          <a:p>
            <a:endParaRPr lang="en-US" dirty="0" smtClean="0"/>
          </a:p>
          <a:p>
            <a:r>
              <a:rPr lang="en-US" dirty="0" smtClean="0"/>
              <a:t>The results of its application to the long-list of target sectors and a list of the five ‘highest priority’ sectors</a:t>
            </a:r>
          </a:p>
          <a:p>
            <a:r>
              <a:rPr lang="en-US" dirty="0" smtClean="0"/>
              <a:t/>
            </a:r>
            <a:br>
              <a:rPr lang="en-US" dirty="0" smtClean="0"/>
            </a:br>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27</a:t>
            </a:fld>
            <a:endParaRPr lang="en-GB"/>
          </a:p>
        </p:txBody>
      </p:sp>
    </p:spTree>
    <p:extLst>
      <p:ext uri="{BB962C8B-B14F-4D97-AF65-F5344CB8AC3E}">
        <p14:creationId xmlns:p14="http://schemas.microsoft.com/office/powerpoint/2010/main" val="26560098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28</a:t>
            </a:fld>
            <a:endParaRPr lang="en-GB"/>
          </a:p>
        </p:txBody>
      </p:sp>
    </p:spTree>
    <p:extLst>
      <p:ext uri="{BB962C8B-B14F-4D97-AF65-F5344CB8AC3E}">
        <p14:creationId xmlns:p14="http://schemas.microsoft.com/office/powerpoint/2010/main" val="30454208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29</a:t>
            </a:fld>
            <a:endParaRPr lang="en-GB"/>
          </a:p>
        </p:txBody>
      </p:sp>
    </p:spTree>
    <p:extLst>
      <p:ext uri="{BB962C8B-B14F-4D97-AF65-F5344CB8AC3E}">
        <p14:creationId xmlns:p14="http://schemas.microsoft.com/office/powerpoint/2010/main" val="1726813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3</a:t>
            </a:fld>
            <a:endParaRPr lang="en-GB"/>
          </a:p>
        </p:txBody>
      </p:sp>
    </p:spTree>
    <p:extLst>
      <p:ext uri="{BB962C8B-B14F-4D97-AF65-F5344CB8AC3E}">
        <p14:creationId xmlns:p14="http://schemas.microsoft.com/office/powerpoint/2010/main" val="35225363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30</a:t>
            </a:fld>
            <a:endParaRPr lang="en-GB"/>
          </a:p>
        </p:txBody>
      </p:sp>
    </p:spTree>
    <p:extLst>
      <p:ext uri="{BB962C8B-B14F-4D97-AF65-F5344CB8AC3E}">
        <p14:creationId xmlns:p14="http://schemas.microsoft.com/office/powerpoint/2010/main" val="19779093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Promotion strategy:</a:t>
            </a:r>
          </a:p>
          <a:p>
            <a:pPr lvl="0"/>
            <a:r>
              <a:rPr lang="en-GB" sz="1200" kern="1200" dirty="0" smtClean="0">
                <a:solidFill>
                  <a:schemeClr val="tx1"/>
                </a:solidFill>
                <a:effectLst/>
                <a:latin typeface="+mn-lt"/>
                <a:ea typeface="+mn-ea"/>
                <a:cs typeface="+mn-cs"/>
              </a:rPr>
              <a:t>Sub-action 13.1.2 Discussion on a promotion strategy. Identification of target groups, channels/support and core messages. Discussion on estimated timeline and indicators to measure success.</a:t>
            </a:r>
          </a:p>
          <a:p>
            <a:r>
              <a:rPr lang="en-GB" sz="1200" kern="1200" dirty="0" smtClean="0">
                <a:solidFill>
                  <a:schemeClr val="tx1"/>
                </a:solidFill>
                <a:effectLst/>
                <a:latin typeface="+mn-lt"/>
                <a:ea typeface="+mn-ea"/>
                <a:cs typeface="+mn-cs"/>
              </a:rPr>
              <a:t>This discussion will be postponed to the next meeting of Action 13 when the priority regions will be confirmed, as the strategy will be tailored to them.</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MOU signed with South Asia: India Nepal </a:t>
            </a:r>
            <a:r>
              <a:rPr lang="en-GB" sz="1200" kern="1200" dirty="0" err="1" smtClean="0">
                <a:solidFill>
                  <a:schemeClr val="tx1"/>
                </a:solidFill>
                <a:effectLst/>
                <a:latin typeface="+mn-lt"/>
                <a:ea typeface="+mn-ea"/>
                <a:cs typeface="+mn-cs"/>
              </a:rPr>
              <a:t>Butan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South east Asia</a:t>
            </a:r>
            <a:endParaRPr lang="en-GB" dirty="0"/>
          </a:p>
        </p:txBody>
      </p:sp>
      <p:sp>
        <p:nvSpPr>
          <p:cNvPr id="4" name="Slide Number Placeholder 3"/>
          <p:cNvSpPr>
            <a:spLocks noGrp="1"/>
          </p:cNvSpPr>
          <p:nvPr>
            <p:ph type="sldNum" sz="quarter" idx="10"/>
          </p:nvPr>
        </p:nvSpPr>
        <p:spPr/>
        <p:txBody>
          <a:bodyPr/>
          <a:lstStyle/>
          <a:p>
            <a:pPr>
              <a:defRPr/>
            </a:pPr>
            <a:fld id="{0DCE22F0-443B-4299-ADFD-8701C26E37C5}" type="slidenum">
              <a:rPr lang="fr-BE" smtClean="0"/>
              <a:pPr>
                <a:defRPr/>
              </a:pPr>
              <a:t>31</a:t>
            </a:fld>
            <a:endParaRPr lang="fr-BE"/>
          </a:p>
        </p:txBody>
      </p:sp>
    </p:spTree>
    <p:extLst>
      <p:ext uri="{BB962C8B-B14F-4D97-AF65-F5344CB8AC3E}">
        <p14:creationId xmlns:p14="http://schemas.microsoft.com/office/powerpoint/2010/main" val="34659554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i="1" kern="1200" dirty="0" smtClean="0">
                <a:solidFill>
                  <a:schemeClr val="tx1"/>
                </a:solidFill>
                <a:effectLst/>
                <a:latin typeface="+mn-lt"/>
                <a:ea typeface="+mn-ea"/>
                <a:cs typeface="+mn-cs"/>
              </a:rPr>
              <a:t>- </a:t>
            </a:r>
            <a:r>
              <a:rPr lang="en-GB" sz="1200" b="1" i="1" u="sng" kern="1200" dirty="0" smtClean="0">
                <a:solidFill>
                  <a:schemeClr val="tx1"/>
                </a:solidFill>
                <a:effectLst/>
                <a:latin typeface="+mn-lt"/>
                <a:ea typeface="+mn-ea"/>
                <a:cs typeface="+mn-cs"/>
              </a:rPr>
              <a:t>Mexico</a:t>
            </a:r>
            <a:r>
              <a:rPr lang="en-GB" sz="1200" b="1" i="1" kern="1200" dirty="0" smtClean="0">
                <a:solidFill>
                  <a:schemeClr val="tx1"/>
                </a:solidFill>
                <a:effectLst/>
                <a:latin typeface="+mn-lt"/>
                <a:ea typeface="+mn-ea"/>
                <a:cs typeface="+mn-cs"/>
              </a:rPr>
              <a:t> (4</a:t>
            </a:r>
            <a:r>
              <a:rPr lang="en-GB" sz="1200" b="1" i="1" kern="1200" baseline="30000" dirty="0" smtClean="0">
                <a:solidFill>
                  <a:schemeClr val="tx1"/>
                </a:solidFill>
                <a:effectLst/>
                <a:latin typeface="+mn-lt"/>
                <a:ea typeface="+mn-ea"/>
                <a:cs typeface="+mn-cs"/>
              </a:rPr>
              <a:t>th</a:t>
            </a:r>
            <a:r>
              <a:rPr lang="en-GB" sz="1200" b="1" i="1" kern="1200" dirty="0" smtClean="0">
                <a:solidFill>
                  <a:schemeClr val="tx1"/>
                </a:solidFill>
                <a:effectLst/>
                <a:latin typeface="+mn-lt"/>
                <a:ea typeface="+mn-ea"/>
                <a:cs typeface="+mn-cs"/>
              </a:rPr>
              <a:t> Round in Mexico City on 26-30 June 2017. Standardisation in TBT could be significant)</a:t>
            </a:r>
            <a:endParaRPr lang="en-GB" sz="1200" kern="1200" dirty="0" smtClean="0">
              <a:solidFill>
                <a:schemeClr val="tx1"/>
              </a:solidFill>
              <a:effectLst/>
              <a:latin typeface="+mn-lt"/>
              <a:ea typeface="+mn-ea"/>
              <a:cs typeface="+mn-cs"/>
            </a:endParaRPr>
          </a:p>
          <a:p>
            <a:r>
              <a:rPr lang="en-US" dirty="0" smtClean="0"/>
              <a:t>The EU and Mexico met in Brussels in June 2016 to start the negotiation process for the </a:t>
            </a:r>
            <a:r>
              <a:rPr lang="en-US" dirty="0" err="1" smtClean="0"/>
              <a:t>modernisation</a:t>
            </a:r>
            <a:r>
              <a:rPr lang="en-US" dirty="0" smtClean="0"/>
              <a:t> of the EU-Mexico Global Agreement. The third negotiating round took place in Brussels on 3-7 April 2017 and was preceded by the exchange of textual proposals in almost every chapter.</a:t>
            </a:r>
          </a:p>
          <a:p>
            <a:endParaRPr lang="en-US" dirty="0" smtClean="0"/>
          </a:p>
          <a:p>
            <a:r>
              <a:rPr lang="en-GB" sz="1200" b="1" i="1" kern="1200" dirty="0" smtClean="0">
                <a:solidFill>
                  <a:schemeClr val="tx1"/>
                </a:solidFill>
                <a:effectLst/>
                <a:latin typeface="+mn-lt"/>
                <a:ea typeface="+mn-ea"/>
                <a:cs typeface="+mn-cs"/>
              </a:rPr>
              <a:t>- </a:t>
            </a:r>
            <a:r>
              <a:rPr lang="en-GB" sz="1200" b="1" i="1" u="sng" kern="1200" dirty="0" smtClean="0">
                <a:solidFill>
                  <a:schemeClr val="tx1"/>
                </a:solidFill>
                <a:effectLst/>
                <a:latin typeface="+mn-lt"/>
                <a:ea typeface="+mn-ea"/>
                <a:cs typeface="+mn-cs"/>
              </a:rPr>
              <a:t>Indonesia</a:t>
            </a:r>
            <a:r>
              <a:rPr lang="en-GB" sz="1200" b="1" i="1" kern="1200" dirty="0" smtClean="0">
                <a:solidFill>
                  <a:schemeClr val="tx1"/>
                </a:solidFill>
                <a:effectLst/>
                <a:latin typeface="+mn-lt"/>
                <a:ea typeface="+mn-ea"/>
                <a:cs typeface="+mn-cs"/>
              </a:rPr>
              <a:t> (3</a:t>
            </a:r>
            <a:r>
              <a:rPr lang="en-GB" sz="1200" b="1" i="1" kern="1200" baseline="30000" dirty="0" smtClean="0">
                <a:solidFill>
                  <a:schemeClr val="tx1"/>
                </a:solidFill>
                <a:effectLst/>
                <a:latin typeface="+mn-lt"/>
                <a:ea typeface="+mn-ea"/>
                <a:cs typeface="+mn-cs"/>
              </a:rPr>
              <a:t>rd</a:t>
            </a:r>
            <a:r>
              <a:rPr lang="en-GB" sz="1200" b="1" i="1" kern="1200" dirty="0" smtClean="0">
                <a:solidFill>
                  <a:schemeClr val="tx1"/>
                </a:solidFill>
                <a:effectLst/>
                <a:latin typeface="+mn-lt"/>
                <a:ea typeface="+mn-ea"/>
                <a:cs typeface="+mn-cs"/>
              </a:rPr>
              <a:t> Round in September 2017. To be monitored if standardisation in TBT will be significant)</a:t>
            </a:r>
            <a:endParaRPr lang="en-GB" sz="1200" kern="1200" dirty="0" smtClean="0">
              <a:solidFill>
                <a:schemeClr val="tx1"/>
              </a:solidFill>
              <a:effectLst/>
              <a:latin typeface="+mn-lt"/>
              <a:ea typeface="+mn-ea"/>
              <a:cs typeface="+mn-cs"/>
            </a:endParaRPr>
          </a:p>
          <a:p>
            <a:endParaRPr lang="en-GB" sz="1200" b="1" i="1" kern="1200" dirty="0" smtClean="0">
              <a:solidFill>
                <a:schemeClr val="tx1"/>
              </a:solidFill>
              <a:effectLst/>
              <a:latin typeface="+mn-lt"/>
              <a:ea typeface="+mn-ea"/>
              <a:cs typeface="+mn-cs"/>
            </a:endParaRPr>
          </a:p>
          <a:p>
            <a:r>
              <a:rPr lang="en-GB" sz="1200" b="1" i="1" kern="1200" dirty="0" smtClean="0">
                <a:solidFill>
                  <a:schemeClr val="tx1"/>
                </a:solidFill>
                <a:effectLst/>
                <a:latin typeface="+mn-lt"/>
                <a:ea typeface="+mn-ea"/>
                <a:cs typeface="+mn-cs"/>
              </a:rPr>
              <a:t>- </a:t>
            </a:r>
            <a:r>
              <a:rPr lang="en-GB" sz="1200" b="1" i="1" u="sng" kern="1200" dirty="0" smtClean="0">
                <a:solidFill>
                  <a:schemeClr val="tx1"/>
                </a:solidFill>
                <a:effectLst/>
                <a:latin typeface="+mn-lt"/>
                <a:ea typeface="+mn-ea"/>
                <a:cs typeface="+mn-cs"/>
              </a:rPr>
              <a:t>MERCOSUR</a:t>
            </a:r>
            <a:r>
              <a:rPr lang="en-GB" sz="1200" b="1" i="1" kern="1200" dirty="0" smtClean="0">
                <a:solidFill>
                  <a:schemeClr val="tx1"/>
                </a:solidFill>
                <a:effectLst/>
                <a:latin typeface="+mn-lt"/>
                <a:ea typeface="+mn-ea"/>
                <a:cs typeface="+mn-cs"/>
              </a:rPr>
              <a:t> (3</a:t>
            </a:r>
            <a:r>
              <a:rPr lang="en-GB" sz="1200" b="1" i="1" kern="1200" baseline="30000" dirty="0" smtClean="0">
                <a:solidFill>
                  <a:schemeClr val="tx1"/>
                </a:solidFill>
                <a:effectLst/>
                <a:latin typeface="+mn-lt"/>
                <a:ea typeface="+mn-ea"/>
                <a:cs typeface="+mn-cs"/>
              </a:rPr>
              <a:t>rd</a:t>
            </a:r>
            <a:r>
              <a:rPr lang="en-GB" sz="1200" b="1" i="1" kern="1200" dirty="0" smtClean="0">
                <a:solidFill>
                  <a:schemeClr val="tx1"/>
                </a:solidFill>
                <a:effectLst/>
                <a:latin typeface="+mn-lt"/>
                <a:ea typeface="+mn-ea"/>
                <a:cs typeface="+mn-cs"/>
              </a:rPr>
              <a:t> Round in Brussels on 3-7 July 2017. To be monitored if standardisation in TBT will be significant)</a:t>
            </a:r>
            <a:endParaRPr lang="en-GB" sz="1200" kern="1200" dirty="0" smtClean="0">
              <a:solidFill>
                <a:schemeClr val="tx1"/>
              </a:solidFill>
              <a:effectLst/>
              <a:latin typeface="+mn-lt"/>
              <a:ea typeface="+mn-ea"/>
              <a:cs typeface="+mn-cs"/>
            </a:endParaRPr>
          </a:p>
          <a:p>
            <a:endParaRPr lang="en-GB" sz="1200" b="1" i="1" kern="1200" dirty="0" smtClean="0">
              <a:solidFill>
                <a:schemeClr val="tx1"/>
              </a:solidFill>
              <a:effectLst/>
              <a:latin typeface="+mn-lt"/>
              <a:ea typeface="+mn-ea"/>
              <a:cs typeface="+mn-cs"/>
            </a:endParaRPr>
          </a:p>
          <a:p>
            <a:endParaRPr lang="en-GB" b="1" dirty="0"/>
          </a:p>
        </p:txBody>
      </p:sp>
      <p:sp>
        <p:nvSpPr>
          <p:cNvPr id="4" name="Slide Number Placeholder 3"/>
          <p:cNvSpPr>
            <a:spLocks noGrp="1"/>
          </p:cNvSpPr>
          <p:nvPr>
            <p:ph type="sldNum" sz="quarter" idx="10"/>
          </p:nvPr>
        </p:nvSpPr>
        <p:spPr/>
        <p:txBody>
          <a:bodyPr/>
          <a:lstStyle/>
          <a:p>
            <a:pPr>
              <a:defRPr/>
            </a:pPr>
            <a:fld id="{0DCE22F0-443B-4299-ADFD-8701C26E37C5}" type="slidenum">
              <a:rPr lang="fr-BE" smtClean="0"/>
              <a:pPr>
                <a:defRPr/>
              </a:pPr>
              <a:t>32</a:t>
            </a:fld>
            <a:endParaRPr lang="fr-BE"/>
          </a:p>
        </p:txBody>
      </p:sp>
    </p:spTree>
    <p:extLst>
      <p:ext uri="{BB962C8B-B14F-4D97-AF65-F5344CB8AC3E}">
        <p14:creationId xmlns:p14="http://schemas.microsoft.com/office/powerpoint/2010/main" val="30175914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33</a:t>
            </a:fld>
            <a:endParaRPr lang="en-GB"/>
          </a:p>
        </p:txBody>
      </p:sp>
    </p:spTree>
    <p:extLst>
      <p:ext uri="{BB962C8B-B14F-4D97-AF65-F5344CB8AC3E}">
        <p14:creationId xmlns:p14="http://schemas.microsoft.com/office/powerpoint/2010/main" val="37138640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34</a:t>
            </a:fld>
            <a:endParaRPr lang="en-GB"/>
          </a:p>
        </p:txBody>
      </p:sp>
    </p:spTree>
    <p:extLst>
      <p:ext uri="{BB962C8B-B14F-4D97-AF65-F5344CB8AC3E}">
        <p14:creationId xmlns:p14="http://schemas.microsoft.com/office/powerpoint/2010/main" val="5243577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35</a:t>
            </a:fld>
            <a:endParaRPr lang="en-GB"/>
          </a:p>
        </p:txBody>
      </p:sp>
    </p:spTree>
    <p:extLst>
      <p:ext uri="{BB962C8B-B14F-4D97-AF65-F5344CB8AC3E}">
        <p14:creationId xmlns:p14="http://schemas.microsoft.com/office/powerpoint/2010/main" val="42119912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200" b="1" dirty="0" smtClean="0">
                <a:solidFill>
                  <a:schemeClr val="tx2"/>
                </a:solidFill>
              </a:rPr>
              <a:t>European Platform of national initiatives on </a:t>
            </a:r>
            <a:r>
              <a:rPr lang="en-GB" altLang="en-US" sz="1200" b="1" smtClean="0">
                <a:solidFill>
                  <a:schemeClr val="tx2"/>
                </a:solidFill>
              </a:rPr>
              <a:t>digitising industry</a:t>
            </a:r>
          </a:p>
          <a:p>
            <a:endParaRPr lang="en-GB" altLang="en-US" sz="1200" b="1" smtClean="0">
              <a:solidFill>
                <a:schemeClr val="tx2"/>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mtClean="0"/>
              <a:t>Does “your” national</a:t>
            </a:r>
            <a:r>
              <a:rPr lang="en-GB" baseline="0" smtClean="0"/>
              <a:t> initiative have a standardization dimension?</a:t>
            </a:r>
            <a:endParaRPr lang="en-GB"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GB" smtClean="0"/>
              <a:t>Are you member of “your” national initiative bringing the standardization dimension?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mtClean="0"/>
              <a:t>What is the scope of your national initiative/</a:t>
            </a:r>
            <a:r>
              <a:rPr lang="en-GB" baseline="0" smtClean="0"/>
              <a:t>Platform?</a:t>
            </a:r>
            <a:endParaRPr lang="en-GB" smtClean="0"/>
          </a:p>
          <a:p>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36</a:t>
            </a:fld>
            <a:endParaRPr lang="en-GB"/>
          </a:p>
        </p:txBody>
      </p:sp>
    </p:spTree>
    <p:extLst>
      <p:ext uri="{BB962C8B-B14F-4D97-AF65-F5344CB8AC3E}">
        <p14:creationId xmlns:p14="http://schemas.microsoft.com/office/powerpoint/2010/main" val="26820412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37</a:t>
            </a:fld>
            <a:endParaRPr lang="en-GB"/>
          </a:p>
        </p:txBody>
      </p:sp>
    </p:spTree>
    <p:extLst>
      <p:ext uri="{BB962C8B-B14F-4D97-AF65-F5344CB8AC3E}">
        <p14:creationId xmlns:p14="http://schemas.microsoft.com/office/powerpoint/2010/main" val="188095433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F5A91B-E308-4333-9998-E7070DB857D5}" type="slidenum">
              <a:rPr lang="en-GB" smtClean="0"/>
              <a:t>38</a:t>
            </a:fld>
            <a:endParaRPr lang="en-GB"/>
          </a:p>
        </p:txBody>
      </p:sp>
    </p:spTree>
    <p:extLst>
      <p:ext uri="{BB962C8B-B14F-4D97-AF65-F5344CB8AC3E}">
        <p14:creationId xmlns:p14="http://schemas.microsoft.com/office/powerpoint/2010/main" val="4089316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baseline="0" dirty="0" smtClean="0"/>
          </a:p>
        </p:txBody>
      </p:sp>
      <p:sp>
        <p:nvSpPr>
          <p:cNvPr id="4" name="Slide Number Placeholder 3"/>
          <p:cNvSpPr>
            <a:spLocks noGrp="1"/>
          </p:cNvSpPr>
          <p:nvPr>
            <p:ph type="sldNum" sz="quarter" idx="10"/>
          </p:nvPr>
        </p:nvSpPr>
        <p:spPr/>
        <p:txBody>
          <a:bodyPr/>
          <a:lstStyle/>
          <a:p>
            <a:fld id="{98F5A91B-E308-4333-9998-E7070DB857D5}" type="slidenum">
              <a:rPr lang="en-GB" smtClean="0"/>
              <a:t>39</a:t>
            </a:fld>
            <a:endParaRPr lang="en-GB"/>
          </a:p>
        </p:txBody>
      </p:sp>
    </p:spTree>
    <p:extLst>
      <p:ext uri="{BB962C8B-B14F-4D97-AF65-F5344CB8AC3E}">
        <p14:creationId xmlns:p14="http://schemas.microsoft.com/office/powerpoint/2010/main" val="3664340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4</a:t>
            </a:fld>
            <a:endParaRPr lang="en-GB"/>
          </a:p>
        </p:txBody>
      </p:sp>
    </p:spTree>
    <p:extLst>
      <p:ext uri="{BB962C8B-B14F-4D97-AF65-F5344CB8AC3E}">
        <p14:creationId xmlns:p14="http://schemas.microsoft.com/office/powerpoint/2010/main" val="40320171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baseline="0" dirty="0" smtClean="0"/>
          </a:p>
        </p:txBody>
      </p:sp>
      <p:sp>
        <p:nvSpPr>
          <p:cNvPr id="4" name="Slide Number Placeholder 3"/>
          <p:cNvSpPr>
            <a:spLocks noGrp="1"/>
          </p:cNvSpPr>
          <p:nvPr>
            <p:ph type="sldNum" sz="quarter" idx="10"/>
          </p:nvPr>
        </p:nvSpPr>
        <p:spPr/>
        <p:txBody>
          <a:bodyPr/>
          <a:lstStyle/>
          <a:p>
            <a:fld id="{98F5A91B-E308-4333-9998-E7070DB857D5}" type="slidenum">
              <a:rPr lang="en-GB" smtClean="0"/>
              <a:t>40</a:t>
            </a:fld>
            <a:endParaRPr lang="en-GB"/>
          </a:p>
        </p:txBody>
      </p:sp>
    </p:spTree>
    <p:extLst>
      <p:ext uri="{BB962C8B-B14F-4D97-AF65-F5344CB8AC3E}">
        <p14:creationId xmlns:p14="http://schemas.microsoft.com/office/powerpoint/2010/main" val="1664129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41</a:t>
            </a:fld>
            <a:endParaRPr lang="en-GB"/>
          </a:p>
        </p:txBody>
      </p:sp>
    </p:spTree>
    <p:extLst>
      <p:ext uri="{BB962C8B-B14F-4D97-AF65-F5344CB8AC3E}">
        <p14:creationId xmlns:p14="http://schemas.microsoft.com/office/powerpoint/2010/main" val="1300669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5</a:t>
            </a:fld>
            <a:endParaRPr lang="en-GB"/>
          </a:p>
        </p:txBody>
      </p:sp>
    </p:spTree>
    <p:extLst>
      <p:ext uri="{BB962C8B-B14F-4D97-AF65-F5344CB8AC3E}">
        <p14:creationId xmlns:p14="http://schemas.microsoft.com/office/powerpoint/2010/main" val="3789251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98F5A91B-E308-4333-9998-E7070DB857D5}" type="slidenum">
              <a:rPr lang="en-GB" smtClean="0"/>
              <a:t>6</a:t>
            </a:fld>
            <a:endParaRPr lang="en-GB"/>
          </a:p>
        </p:txBody>
      </p:sp>
    </p:spTree>
    <p:extLst>
      <p:ext uri="{BB962C8B-B14F-4D97-AF65-F5344CB8AC3E}">
        <p14:creationId xmlns:p14="http://schemas.microsoft.com/office/powerpoint/2010/main" val="2974227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98F5A91B-E308-4333-9998-E7070DB857D5}" type="slidenum">
              <a:rPr lang="en-GB" smtClean="0"/>
              <a:t>7</a:t>
            </a:fld>
            <a:endParaRPr lang="en-GB"/>
          </a:p>
        </p:txBody>
      </p:sp>
    </p:spTree>
    <p:extLst>
      <p:ext uri="{BB962C8B-B14F-4D97-AF65-F5344CB8AC3E}">
        <p14:creationId xmlns:p14="http://schemas.microsoft.com/office/powerpoint/2010/main" val="2368198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F5A91B-E308-4333-9998-E7070DB857D5}" type="slidenum">
              <a:rPr lang="en-GB" smtClean="0"/>
              <a:t>8</a:t>
            </a:fld>
            <a:endParaRPr lang="en-GB"/>
          </a:p>
        </p:txBody>
      </p:sp>
    </p:spTree>
    <p:extLst>
      <p:ext uri="{BB962C8B-B14F-4D97-AF65-F5344CB8AC3E}">
        <p14:creationId xmlns:p14="http://schemas.microsoft.com/office/powerpoint/2010/main" val="275146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98F5A91B-E308-4333-9998-E7070DB857D5}" type="slidenum">
              <a:rPr lang="en-GB" smtClean="0"/>
              <a:t>9</a:t>
            </a:fld>
            <a:endParaRPr lang="en-GB"/>
          </a:p>
        </p:txBody>
      </p:sp>
    </p:spTree>
    <p:extLst>
      <p:ext uri="{BB962C8B-B14F-4D97-AF65-F5344CB8AC3E}">
        <p14:creationId xmlns:p14="http://schemas.microsoft.com/office/powerpoint/2010/main" val="78670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pPr algn="r"/>
            <a:r>
              <a:rPr lang="en-GB" smtClean="0"/>
              <a:t>© CEN – CENELEC 2017	</a:t>
            </a:r>
            <a:fld id="{6DD8BF5B-40DD-45C0-8AAC-FC351BBFDE97}" type="slidenum">
              <a:rPr lang="en-GB" smtClean="0"/>
              <a:pPr algn="r"/>
              <a:t>‹#›</a:t>
            </a:fld>
            <a:endParaRPr lang="en-GB" dirty="0"/>
          </a:p>
        </p:txBody>
      </p:sp>
    </p:spTree>
    <p:extLst>
      <p:ext uri="{BB962C8B-B14F-4D97-AF65-F5344CB8AC3E}">
        <p14:creationId xmlns:p14="http://schemas.microsoft.com/office/powerpoint/2010/main" val="3136006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tartsida">
    <p:spTree>
      <p:nvGrpSpPr>
        <p:cNvPr id="1" name=""/>
        <p:cNvGrpSpPr/>
        <p:nvPr/>
      </p:nvGrpSpPr>
      <p:grpSpPr>
        <a:xfrm>
          <a:off x="0" y="0"/>
          <a:ext cx="0" cy="0"/>
          <a:chOff x="0" y="0"/>
          <a:chExt cx="0" cy="0"/>
        </a:xfrm>
      </p:grpSpPr>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2000" y="2492896"/>
            <a:ext cx="2151710" cy="2523536"/>
          </a:xfrm>
          <a:prstGeom prst="rect">
            <a:avLst/>
          </a:prstGeom>
        </p:spPr>
      </p:pic>
      <p:sp>
        <p:nvSpPr>
          <p:cNvPr id="4" name="Platshållare för bild 2"/>
          <p:cNvSpPr txBox="1">
            <a:spLocks/>
          </p:cNvSpPr>
          <p:nvPr userDrawn="1"/>
        </p:nvSpPr>
        <p:spPr>
          <a:xfrm>
            <a:off x="-18854" y="-9427"/>
            <a:ext cx="4596237" cy="6868822"/>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6237" h="6868822">
                <a:moveTo>
                  <a:pt x="0" y="5411"/>
                </a:moveTo>
                <a:lnTo>
                  <a:pt x="4285136" y="0"/>
                </a:lnTo>
                <a:cubicBezTo>
                  <a:pt x="4438428" y="513347"/>
                  <a:pt x="4741444" y="1080169"/>
                  <a:pt x="4515072" y="2042695"/>
                </a:cubicBezTo>
                <a:cubicBezTo>
                  <a:pt x="3618497" y="5323305"/>
                  <a:pt x="3999944" y="5315283"/>
                  <a:pt x="4349305" y="6868694"/>
                </a:cubicBezTo>
                <a:lnTo>
                  <a:pt x="11201" y="6868822"/>
                </a:lnTo>
                <a:cubicBezTo>
                  <a:pt x="7467" y="4581018"/>
                  <a:pt x="3734" y="2293215"/>
                  <a:pt x="0" y="5411"/>
                </a:cubicBezTo>
                <a:close/>
              </a:path>
            </a:pathLst>
          </a:custGeom>
          <a:gradFill flip="none" rotWithShape="1">
            <a:gsLst>
              <a:gs pos="0">
                <a:schemeClr val="accent1"/>
              </a:gs>
              <a:gs pos="100000">
                <a:srgbClr val="7FBDBB"/>
              </a:gs>
            </a:gsLst>
            <a:lin ang="8400000" scaled="0"/>
            <a:tileRect/>
          </a:gradFill>
        </p:spPr>
        <p:txBody>
          <a:bodyPr vert="horz" lIns="0" tIns="0" rIns="0" bIns="0" rtlCol="0" anchor="ctr" anchorCtr="0">
            <a:normAutofit/>
          </a:bodyPr>
          <a:lstStyle>
            <a:lvl1pPr marL="0" indent="0" algn="ctr" defTabSz="914400" rtl="0" eaLnBrk="1" latinLnBrk="0" hangingPunct="1">
              <a:spcBef>
                <a:spcPts val="1800"/>
              </a:spcBef>
              <a:buClr>
                <a:schemeClr val="accent1"/>
              </a:buClr>
              <a:buFont typeface="Arial" pitchFamily="34" charset="0"/>
              <a:buNone/>
              <a:defRPr sz="3200" kern="1200" baseline="0">
                <a:solidFill>
                  <a:schemeClr val="bg2"/>
                </a:solidFill>
                <a:latin typeface="+mn-lt"/>
                <a:ea typeface="+mn-ea"/>
                <a:cs typeface="+mn-cs"/>
              </a:defRPr>
            </a:lvl1pPr>
            <a:lvl2pPr marL="457200" indent="0" algn="l" defTabSz="914400" rtl="0" eaLnBrk="1" latinLnBrk="0" hangingPunct="1">
              <a:spcBef>
                <a:spcPts val="300"/>
              </a:spcBef>
              <a:buClr>
                <a:schemeClr val="accent1"/>
              </a:buClr>
              <a:buFont typeface="Arial" pitchFamily="34" charset="0"/>
              <a:buNone/>
              <a:defRPr sz="2800" kern="1200">
                <a:solidFill>
                  <a:schemeClr val="bg2"/>
                </a:solidFill>
                <a:latin typeface="+mn-lt"/>
                <a:ea typeface="+mn-ea"/>
                <a:cs typeface="+mn-cs"/>
              </a:defRPr>
            </a:lvl2pPr>
            <a:lvl3pPr marL="914400" indent="0" algn="l" defTabSz="914400" rtl="0" eaLnBrk="1" latinLnBrk="0" hangingPunct="1">
              <a:spcBef>
                <a:spcPts val="300"/>
              </a:spcBef>
              <a:buClr>
                <a:schemeClr val="accent1"/>
              </a:buClr>
              <a:buFont typeface="Arial" pitchFamily="34" charset="0"/>
              <a:buNone/>
              <a:defRPr sz="2400" kern="1200">
                <a:solidFill>
                  <a:schemeClr val="bg2"/>
                </a:solidFill>
                <a:latin typeface="+mn-lt"/>
                <a:ea typeface="+mn-ea"/>
                <a:cs typeface="+mn-cs"/>
              </a:defRPr>
            </a:lvl3pPr>
            <a:lvl4pPr marL="1371600" indent="0" algn="l" defTabSz="914400" rtl="0" eaLnBrk="1" latinLnBrk="0" hangingPunct="1">
              <a:spcBef>
                <a:spcPts val="300"/>
              </a:spcBef>
              <a:buClr>
                <a:schemeClr val="accent1"/>
              </a:buClr>
              <a:buFont typeface="Arial" pitchFamily="34" charset="0"/>
              <a:buNone/>
              <a:defRPr sz="2000" kern="1200">
                <a:solidFill>
                  <a:schemeClr val="bg2"/>
                </a:solidFill>
                <a:latin typeface="+mn-lt"/>
                <a:ea typeface="+mn-ea"/>
                <a:cs typeface="+mn-cs"/>
              </a:defRPr>
            </a:lvl4pPr>
            <a:lvl5pPr marL="1828800" indent="0" algn="l" defTabSz="914400" rtl="0" eaLnBrk="1" latinLnBrk="0" hangingPunct="1">
              <a:spcBef>
                <a:spcPct val="20000"/>
              </a:spcBef>
              <a:buClr>
                <a:schemeClr val="accent1"/>
              </a:buClr>
              <a:buFont typeface="Arial" pitchFamily="34" charset="0"/>
              <a:buNone/>
              <a:defRPr sz="2000" kern="1200">
                <a:solidFill>
                  <a:schemeClr val="bg2"/>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a:lstStyle>
          <a:p>
            <a:pPr>
              <a:buClr>
                <a:srgbClr val="007F7B"/>
              </a:buClr>
            </a:pPr>
            <a:endParaRPr lang="en-US" dirty="0">
              <a:solidFill>
                <a:srgbClr val="666666"/>
              </a:solidFill>
            </a:endParaRPr>
          </a:p>
        </p:txBody>
      </p:sp>
    </p:spTree>
    <p:extLst>
      <p:ext uri="{BB962C8B-B14F-4D97-AF65-F5344CB8AC3E}">
        <p14:creationId xmlns:p14="http://schemas.microsoft.com/office/powerpoint/2010/main" val="1762186948"/>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333872" y="3546000"/>
            <a:ext cx="2808000" cy="1872208"/>
          </a:xfrm>
        </p:spPr>
        <p:txBody>
          <a:bodyPr lIns="0"/>
          <a:lstStyle>
            <a:lvl1pPr algn="ctr">
              <a:lnSpc>
                <a:spcPct val="90000"/>
              </a:lnSpc>
              <a:defRPr sz="3000" b="1"/>
            </a:lvl1pPr>
          </a:lstStyle>
          <a:p>
            <a:r>
              <a:rPr lang="en-US" dirty="0"/>
              <a:t>Click to edit Master title style</a:t>
            </a:r>
          </a:p>
        </p:txBody>
      </p:sp>
      <p:sp>
        <p:nvSpPr>
          <p:cNvPr id="3" name="Underrubrik 2"/>
          <p:cNvSpPr>
            <a:spLocks noGrp="1"/>
          </p:cNvSpPr>
          <p:nvPr>
            <p:ph type="subTitle" idx="1" hasCustomPrompt="1"/>
          </p:nvPr>
        </p:nvSpPr>
        <p:spPr>
          <a:xfrm>
            <a:off x="5333716" y="5733256"/>
            <a:ext cx="2808312" cy="252000"/>
          </a:xfrm>
          <a:prstGeom prst="rect">
            <a:avLst/>
          </a:prstGeom>
        </p:spPr>
        <p:txBody>
          <a:bodyPr>
            <a:noAutofit/>
          </a:bodyPr>
          <a:lstStyle>
            <a:lvl1pPr marL="0" indent="0" algn="ctr">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Underrubrik</a:t>
            </a:r>
            <a:endParaRPr lang="en-US" dirty="0"/>
          </a:p>
        </p:txBody>
      </p:sp>
      <p:pic>
        <p:nvPicPr>
          <p:cNvPr id="20" name="Bildobjekt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3842" y="1440000"/>
            <a:ext cx="1408060" cy="1651880"/>
          </a:xfrm>
          <a:prstGeom prst="rect">
            <a:avLst/>
          </a:prstGeom>
        </p:spPr>
      </p:pic>
      <p:sp>
        <p:nvSpPr>
          <p:cNvPr id="23" name="Platshållare för text 22"/>
          <p:cNvSpPr>
            <a:spLocks noGrp="1"/>
          </p:cNvSpPr>
          <p:nvPr>
            <p:ph type="body" sz="quarter" idx="14" hasCustomPrompt="1"/>
          </p:nvPr>
        </p:nvSpPr>
        <p:spPr>
          <a:xfrm>
            <a:off x="5333728" y="6021388"/>
            <a:ext cx="2808288" cy="252000"/>
          </a:xfrm>
        </p:spPr>
        <p:txBody>
          <a:bodyPr>
            <a:normAutofit/>
          </a:bodyPr>
          <a:lstStyle>
            <a:lvl1pPr marL="0" indent="0" algn="ctr">
              <a:buFontTx/>
              <a:buNone/>
              <a:defRPr sz="1600" i="1">
                <a:solidFill>
                  <a:schemeClr val="tx2"/>
                </a:solidFill>
              </a:defRPr>
            </a:lvl1pPr>
          </a:lstStyle>
          <a:p>
            <a:pPr lvl="0"/>
            <a:r>
              <a:rPr lang="en-US" dirty="0"/>
              <a:t>Datum</a:t>
            </a:r>
          </a:p>
        </p:txBody>
      </p:sp>
      <p:sp>
        <p:nvSpPr>
          <p:cNvPr id="7" name="Platshållare för bild 2"/>
          <p:cNvSpPr txBox="1">
            <a:spLocks/>
          </p:cNvSpPr>
          <p:nvPr userDrawn="1"/>
        </p:nvSpPr>
        <p:spPr>
          <a:xfrm>
            <a:off x="-18854" y="-9427"/>
            <a:ext cx="4596237" cy="6868822"/>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6237" h="6868822">
                <a:moveTo>
                  <a:pt x="0" y="5411"/>
                </a:moveTo>
                <a:lnTo>
                  <a:pt x="4285136" y="0"/>
                </a:lnTo>
                <a:cubicBezTo>
                  <a:pt x="4438428" y="513347"/>
                  <a:pt x="4741444" y="1080169"/>
                  <a:pt x="4515072" y="2042695"/>
                </a:cubicBezTo>
                <a:cubicBezTo>
                  <a:pt x="3618497" y="5323305"/>
                  <a:pt x="3999944" y="5315283"/>
                  <a:pt x="4349305" y="6868694"/>
                </a:cubicBezTo>
                <a:lnTo>
                  <a:pt x="11201" y="6868822"/>
                </a:lnTo>
                <a:cubicBezTo>
                  <a:pt x="7467" y="4581018"/>
                  <a:pt x="3734" y="2293215"/>
                  <a:pt x="0" y="5411"/>
                </a:cubicBezTo>
                <a:close/>
              </a:path>
            </a:pathLst>
          </a:custGeom>
          <a:gradFill flip="none" rotWithShape="1">
            <a:gsLst>
              <a:gs pos="0">
                <a:schemeClr val="accent1"/>
              </a:gs>
              <a:gs pos="100000">
                <a:srgbClr val="7FBDBB"/>
              </a:gs>
            </a:gsLst>
            <a:lin ang="8400000" scaled="0"/>
            <a:tileRect/>
          </a:gradFill>
        </p:spPr>
        <p:txBody>
          <a:bodyPr vert="horz" lIns="0" tIns="0" rIns="0" bIns="0" rtlCol="0" anchor="ctr" anchorCtr="0">
            <a:normAutofit/>
          </a:bodyPr>
          <a:lstStyle>
            <a:lvl1pPr marL="0" indent="0" algn="ctr" defTabSz="914400" rtl="0" eaLnBrk="1" latinLnBrk="0" hangingPunct="1">
              <a:spcBef>
                <a:spcPts val="1800"/>
              </a:spcBef>
              <a:buClr>
                <a:schemeClr val="accent1"/>
              </a:buClr>
              <a:buFont typeface="Arial" pitchFamily="34" charset="0"/>
              <a:buNone/>
              <a:defRPr sz="3200" kern="1200" baseline="0">
                <a:solidFill>
                  <a:schemeClr val="bg2"/>
                </a:solidFill>
                <a:latin typeface="+mn-lt"/>
                <a:ea typeface="+mn-ea"/>
                <a:cs typeface="+mn-cs"/>
              </a:defRPr>
            </a:lvl1pPr>
            <a:lvl2pPr marL="457200" indent="0" algn="l" defTabSz="914400" rtl="0" eaLnBrk="1" latinLnBrk="0" hangingPunct="1">
              <a:spcBef>
                <a:spcPts val="300"/>
              </a:spcBef>
              <a:buClr>
                <a:schemeClr val="accent1"/>
              </a:buClr>
              <a:buFont typeface="Arial" pitchFamily="34" charset="0"/>
              <a:buNone/>
              <a:defRPr sz="2800" kern="1200">
                <a:solidFill>
                  <a:schemeClr val="bg2"/>
                </a:solidFill>
                <a:latin typeface="+mn-lt"/>
                <a:ea typeface="+mn-ea"/>
                <a:cs typeface="+mn-cs"/>
              </a:defRPr>
            </a:lvl2pPr>
            <a:lvl3pPr marL="914400" indent="0" algn="l" defTabSz="914400" rtl="0" eaLnBrk="1" latinLnBrk="0" hangingPunct="1">
              <a:spcBef>
                <a:spcPts val="300"/>
              </a:spcBef>
              <a:buClr>
                <a:schemeClr val="accent1"/>
              </a:buClr>
              <a:buFont typeface="Arial" pitchFamily="34" charset="0"/>
              <a:buNone/>
              <a:defRPr sz="2400" kern="1200">
                <a:solidFill>
                  <a:schemeClr val="bg2"/>
                </a:solidFill>
                <a:latin typeface="+mn-lt"/>
                <a:ea typeface="+mn-ea"/>
                <a:cs typeface="+mn-cs"/>
              </a:defRPr>
            </a:lvl3pPr>
            <a:lvl4pPr marL="1371600" indent="0" algn="l" defTabSz="914400" rtl="0" eaLnBrk="1" latinLnBrk="0" hangingPunct="1">
              <a:spcBef>
                <a:spcPts val="300"/>
              </a:spcBef>
              <a:buClr>
                <a:schemeClr val="accent1"/>
              </a:buClr>
              <a:buFont typeface="Arial" pitchFamily="34" charset="0"/>
              <a:buNone/>
              <a:defRPr sz="2000" kern="1200">
                <a:solidFill>
                  <a:schemeClr val="bg2"/>
                </a:solidFill>
                <a:latin typeface="+mn-lt"/>
                <a:ea typeface="+mn-ea"/>
                <a:cs typeface="+mn-cs"/>
              </a:defRPr>
            </a:lvl4pPr>
            <a:lvl5pPr marL="1828800" indent="0" algn="l" defTabSz="914400" rtl="0" eaLnBrk="1" latinLnBrk="0" hangingPunct="1">
              <a:spcBef>
                <a:spcPct val="20000"/>
              </a:spcBef>
              <a:buClr>
                <a:schemeClr val="accent1"/>
              </a:buClr>
              <a:buFont typeface="Arial" pitchFamily="34" charset="0"/>
              <a:buNone/>
              <a:defRPr sz="2000" kern="1200">
                <a:solidFill>
                  <a:schemeClr val="bg2"/>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a:lstStyle>
          <a:p>
            <a:pPr>
              <a:buClr>
                <a:srgbClr val="007F7B"/>
              </a:buClr>
            </a:pPr>
            <a:endParaRPr lang="en-US" dirty="0">
              <a:solidFill>
                <a:srgbClr val="666666"/>
              </a:solidFill>
            </a:endParaRPr>
          </a:p>
        </p:txBody>
      </p:sp>
    </p:spTree>
    <p:extLst>
      <p:ext uri="{BB962C8B-B14F-4D97-AF65-F5344CB8AC3E}">
        <p14:creationId xmlns:p14="http://schemas.microsoft.com/office/powerpoint/2010/main" val="2467822409"/>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latshållare för datum 3"/>
          <p:cNvSpPr>
            <a:spLocks noGrp="1"/>
          </p:cNvSpPr>
          <p:nvPr>
            <p:ph type="dt" sz="half" idx="10"/>
          </p:nvPr>
        </p:nvSpPr>
        <p:spPr/>
        <p:txBody>
          <a:bodyPr/>
          <a:lstStyle/>
          <a:p>
            <a:r>
              <a:rPr lang="en-US">
                <a:solidFill>
                  <a:srgbClr val="666666"/>
                </a:solidFill>
              </a:rPr>
              <a:t>2/05/2017</a:t>
            </a:r>
            <a:endParaRPr lang="en-US" dirty="0">
              <a:solidFill>
                <a:srgbClr val="666666"/>
              </a:solidFill>
            </a:endParaRPr>
          </a:p>
        </p:txBody>
      </p:sp>
      <p:sp>
        <p:nvSpPr>
          <p:cNvPr id="5" name="Platshållare för sidfot 4"/>
          <p:cNvSpPr>
            <a:spLocks noGrp="1"/>
          </p:cNvSpPr>
          <p:nvPr>
            <p:ph type="ftr" sz="quarter" idx="11"/>
          </p:nvPr>
        </p:nvSpPr>
        <p:spPr/>
        <p:txBody>
          <a:bodyPr/>
          <a:lstStyle/>
          <a:p>
            <a:endParaRPr lang="en-US" dirty="0">
              <a:solidFill>
                <a:srgbClr val="666666"/>
              </a:solidFill>
            </a:endParaRPr>
          </a:p>
        </p:txBody>
      </p:sp>
      <p:sp>
        <p:nvSpPr>
          <p:cNvPr id="6" name="Platshållare för bildnummer 5"/>
          <p:cNvSpPr>
            <a:spLocks noGrp="1"/>
          </p:cNvSpPr>
          <p:nvPr>
            <p:ph type="sldNum" sz="quarter" idx="12"/>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
        <p:nvSpPr>
          <p:cNvPr id="8" name="Rubrik 7"/>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744773597"/>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043608" y="2132857"/>
            <a:ext cx="3384376" cy="367240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latshållare för datum 3"/>
          <p:cNvSpPr>
            <a:spLocks noGrp="1"/>
          </p:cNvSpPr>
          <p:nvPr>
            <p:ph type="dt" sz="half" idx="10"/>
          </p:nvPr>
        </p:nvSpPr>
        <p:spPr/>
        <p:txBody>
          <a:bodyPr/>
          <a:lstStyle/>
          <a:p>
            <a:r>
              <a:rPr lang="en-US">
                <a:solidFill>
                  <a:srgbClr val="666666"/>
                </a:solidFill>
              </a:rPr>
              <a:t>2/05/2017</a:t>
            </a:r>
            <a:endParaRPr lang="en-US" dirty="0">
              <a:solidFill>
                <a:srgbClr val="666666"/>
              </a:solidFill>
            </a:endParaRPr>
          </a:p>
        </p:txBody>
      </p:sp>
      <p:sp>
        <p:nvSpPr>
          <p:cNvPr id="5" name="Platshållare för sidfot 4"/>
          <p:cNvSpPr>
            <a:spLocks noGrp="1"/>
          </p:cNvSpPr>
          <p:nvPr>
            <p:ph type="ftr" sz="quarter" idx="11"/>
          </p:nvPr>
        </p:nvSpPr>
        <p:spPr/>
        <p:txBody>
          <a:bodyPr/>
          <a:lstStyle/>
          <a:p>
            <a:endParaRPr lang="en-US" dirty="0">
              <a:solidFill>
                <a:srgbClr val="666666"/>
              </a:solidFill>
            </a:endParaRPr>
          </a:p>
        </p:txBody>
      </p:sp>
      <p:sp>
        <p:nvSpPr>
          <p:cNvPr id="6" name="Platshållare för bildnummer 5"/>
          <p:cNvSpPr>
            <a:spLocks noGrp="1"/>
          </p:cNvSpPr>
          <p:nvPr>
            <p:ph type="sldNum" sz="quarter" idx="12"/>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
        <p:nvSpPr>
          <p:cNvPr id="8" name="Platshållare för innehåll 2"/>
          <p:cNvSpPr>
            <a:spLocks noGrp="1"/>
          </p:cNvSpPr>
          <p:nvPr>
            <p:ph idx="13"/>
          </p:nvPr>
        </p:nvSpPr>
        <p:spPr>
          <a:xfrm>
            <a:off x="4715624" y="2132857"/>
            <a:ext cx="3384376" cy="367240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ubrik 8"/>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94122436"/>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en-US">
                <a:solidFill>
                  <a:srgbClr val="666666"/>
                </a:solidFill>
              </a:rPr>
              <a:t>2/05/2017</a:t>
            </a:r>
            <a:endParaRPr lang="en-US" dirty="0">
              <a:solidFill>
                <a:srgbClr val="666666"/>
              </a:solidFill>
            </a:endParaRPr>
          </a:p>
        </p:txBody>
      </p:sp>
      <p:sp>
        <p:nvSpPr>
          <p:cNvPr id="4" name="Platshållare för sidfot 3"/>
          <p:cNvSpPr>
            <a:spLocks noGrp="1"/>
          </p:cNvSpPr>
          <p:nvPr>
            <p:ph type="ftr" sz="quarter" idx="11"/>
          </p:nvPr>
        </p:nvSpPr>
        <p:spPr/>
        <p:txBody>
          <a:bodyPr/>
          <a:lstStyle/>
          <a:p>
            <a:endParaRPr lang="en-US" dirty="0">
              <a:solidFill>
                <a:srgbClr val="666666"/>
              </a:solidFill>
            </a:endParaRPr>
          </a:p>
        </p:txBody>
      </p:sp>
      <p:sp>
        <p:nvSpPr>
          <p:cNvPr id="5" name="Platshållare för bildnummer 4"/>
          <p:cNvSpPr>
            <a:spLocks noGrp="1"/>
          </p:cNvSpPr>
          <p:nvPr>
            <p:ph type="sldNum" sz="quarter" idx="12"/>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
        <p:nvSpPr>
          <p:cNvPr id="6" name="Rubrik 5"/>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91516258"/>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a:solidFill>
                  <a:srgbClr val="666666"/>
                </a:solidFill>
              </a:rPr>
              <a:t>2/05/2017</a:t>
            </a:r>
            <a:endParaRPr lang="en-US" dirty="0">
              <a:solidFill>
                <a:srgbClr val="666666"/>
              </a:solidFill>
            </a:endParaRPr>
          </a:p>
        </p:txBody>
      </p:sp>
      <p:sp>
        <p:nvSpPr>
          <p:cNvPr id="3" name="Platshållare för sidfot 2"/>
          <p:cNvSpPr>
            <a:spLocks noGrp="1"/>
          </p:cNvSpPr>
          <p:nvPr>
            <p:ph type="ftr" sz="quarter" idx="11"/>
          </p:nvPr>
        </p:nvSpPr>
        <p:spPr/>
        <p:txBody>
          <a:bodyPr/>
          <a:lstStyle/>
          <a:p>
            <a:endParaRPr lang="en-US" dirty="0">
              <a:solidFill>
                <a:srgbClr val="666666"/>
              </a:solidFill>
            </a:endParaRPr>
          </a:p>
        </p:txBody>
      </p:sp>
      <p:sp>
        <p:nvSpPr>
          <p:cNvPr id="4" name="Platshållare för bildnummer 3"/>
          <p:cNvSpPr>
            <a:spLocks noGrp="1"/>
          </p:cNvSpPr>
          <p:nvPr>
            <p:ph type="sldNum" sz="quarter" idx="12"/>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09457797"/>
      </p:ext>
    </p:extLst>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och en bi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043608" y="2132857"/>
            <a:ext cx="3384376" cy="367240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latshållare för datum 3"/>
          <p:cNvSpPr>
            <a:spLocks noGrp="1"/>
          </p:cNvSpPr>
          <p:nvPr>
            <p:ph type="dt" sz="half" idx="10"/>
          </p:nvPr>
        </p:nvSpPr>
        <p:spPr/>
        <p:txBody>
          <a:bodyPr/>
          <a:lstStyle/>
          <a:p>
            <a:r>
              <a:rPr lang="en-US">
                <a:solidFill>
                  <a:srgbClr val="666666"/>
                </a:solidFill>
              </a:rPr>
              <a:t>2/05/2017</a:t>
            </a:r>
            <a:endParaRPr lang="en-US" dirty="0">
              <a:solidFill>
                <a:srgbClr val="666666"/>
              </a:solidFill>
            </a:endParaRPr>
          </a:p>
        </p:txBody>
      </p:sp>
      <p:sp>
        <p:nvSpPr>
          <p:cNvPr id="5" name="Platshållare för sidfot 4"/>
          <p:cNvSpPr>
            <a:spLocks noGrp="1"/>
          </p:cNvSpPr>
          <p:nvPr>
            <p:ph type="ftr" sz="quarter" idx="11"/>
          </p:nvPr>
        </p:nvSpPr>
        <p:spPr/>
        <p:txBody>
          <a:bodyPr/>
          <a:lstStyle/>
          <a:p>
            <a:endParaRPr lang="en-US" dirty="0">
              <a:solidFill>
                <a:srgbClr val="666666"/>
              </a:solidFill>
            </a:endParaRPr>
          </a:p>
        </p:txBody>
      </p:sp>
      <p:sp>
        <p:nvSpPr>
          <p:cNvPr id="6" name="Platshållare för bildnummer 5"/>
          <p:cNvSpPr>
            <a:spLocks noGrp="1"/>
          </p:cNvSpPr>
          <p:nvPr>
            <p:ph type="sldNum" sz="quarter" idx="12"/>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
        <p:nvSpPr>
          <p:cNvPr id="10" name="Platshållare för bild 9"/>
          <p:cNvSpPr>
            <a:spLocks noGrp="1"/>
          </p:cNvSpPr>
          <p:nvPr>
            <p:ph type="pic" sz="quarter" idx="13"/>
          </p:nvPr>
        </p:nvSpPr>
        <p:spPr>
          <a:xfrm>
            <a:off x="4885981" y="2175832"/>
            <a:ext cx="3430932" cy="2313542"/>
          </a:xfrm>
          <a:prstGeom prst="roundRect">
            <a:avLst>
              <a:gd name="adj" fmla="val 6684"/>
            </a:avLst>
          </a:prstGeom>
          <a:solidFill>
            <a:schemeClr val="accent2">
              <a:lumMod val="20000"/>
              <a:lumOff val="80000"/>
            </a:schemeClr>
          </a:solidFill>
        </p:spPr>
        <p:txBody>
          <a:bodyPr anchor="ctr" anchorCtr="0"/>
          <a:lstStyle>
            <a:lvl1pPr marL="0" indent="0" algn="ctr">
              <a:buFontTx/>
              <a:buNone/>
              <a:defRPr/>
            </a:lvl1pPr>
          </a:lstStyle>
          <a:p>
            <a:r>
              <a:rPr lang="en-US" dirty="0"/>
              <a:t>Click icon to add picture</a:t>
            </a:r>
          </a:p>
        </p:txBody>
      </p:sp>
      <p:sp>
        <p:nvSpPr>
          <p:cNvPr id="11" name="Rubrik 10"/>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692021182"/>
      </p:ext>
    </p:extLst>
  </p:cSld>
  <p:clrMapOvr>
    <a:masterClrMapping/>
  </p:clrMapOvr>
  <p:hf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och två bilder">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043608" y="2132857"/>
            <a:ext cx="3384376" cy="367240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latshållare för datum 3"/>
          <p:cNvSpPr>
            <a:spLocks noGrp="1"/>
          </p:cNvSpPr>
          <p:nvPr>
            <p:ph type="dt" sz="half" idx="10"/>
          </p:nvPr>
        </p:nvSpPr>
        <p:spPr/>
        <p:txBody>
          <a:bodyPr/>
          <a:lstStyle/>
          <a:p>
            <a:r>
              <a:rPr lang="en-US">
                <a:solidFill>
                  <a:srgbClr val="666666"/>
                </a:solidFill>
              </a:rPr>
              <a:t>2/05/2017</a:t>
            </a:r>
            <a:endParaRPr lang="en-US" dirty="0">
              <a:solidFill>
                <a:srgbClr val="666666"/>
              </a:solidFill>
            </a:endParaRPr>
          </a:p>
        </p:txBody>
      </p:sp>
      <p:sp>
        <p:nvSpPr>
          <p:cNvPr id="5" name="Platshållare för sidfot 4"/>
          <p:cNvSpPr>
            <a:spLocks noGrp="1"/>
          </p:cNvSpPr>
          <p:nvPr>
            <p:ph type="ftr" sz="quarter" idx="11"/>
          </p:nvPr>
        </p:nvSpPr>
        <p:spPr/>
        <p:txBody>
          <a:bodyPr/>
          <a:lstStyle/>
          <a:p>
            <a:endParaRPr lang="en-US" dirty="0">
              <a:solidFill>
                <a:srgbClr val="666666"/>
              </a:solidFill>
            </a:endParaRPr>
          </a:p>
        </p:txBody>
      </p:sp>
      <p:sp>
        <p:nvSpPr>
          <p:cNvPr id="6" name="Platshållare för bildnummer 5"/>
          <p:cNvSpPr>
            <a:spLocks noGrp="1"/>
          </p:cNvSpPr>
          <p:nvPr>
            <p:ph type="sldNum" sz="quarter" idx="12"/>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
        <p:nvSpPr>
          <p:cNvPr id="10" name="Platshållare för bild 9"/>
          <p:cNvSpPr>
            <a:spLocks noGrp="1"/>
          </p:cNvSpPr>
          <p:nvPr>
            <p:ph type="pic" sz="quarter" idx="13"/>
          </p:nvPr>
        </p:nvSpPr>
        <p:spPr>
          <a:xfrm>
            <a:off x="4885981" y="764704"/>
            <a:ext cx="3430932" cy="2313542"/>
          </a:xfrm>
          <a:prstGeom prst="roundRect">
            <a:avLst>
              <a:gd name="adj" fmla="val 6684"/>
            </a:avLst>
          </a:prstGeom>
          <a:solidFill>
            <a:schemeClr val="accent2">
              <a:lumMod val="20000"/>
              <a:lumOff val="80000"/>
            </a:schemeClr>
          </a:solidFill>
        </p:spPr>
        <p:txBody>
          <a:bodyPr anchor="ctr" anchorCtr="0"/>
          <a:lstStyle>
            <a:lvl1pPr marL="0" indent="0" algn="ctr">
              <a:buFontTx/>
              <a:buNone/>
              <a:defRPr/>
            </a:lvl1pPr>
          </a:lstStyle>
          <a:p>
            <a:r>
              <a:rPr lang="en-US" dirty="0"/>
              <a:t>Click icon to add picture</a:t>
            </a:r>
          </a:p>
        </p:txBody>
      </p:sp>
      <p:sp>
        <p:nvSpPr>
          <p:cNvPr id="8" name="Rubrik 7"/>
          <p:cNvSpPr>
            <a:spLocks noGrp="1"/>
          </p:cNvSpPr>
          <p:nvPr>
            <p:ph type="title"/>
          </p:nvPr>
        </p:nvSpPr>
        <p:spPr>
          <a:xfrm>
            <a:off x="1055688" y="738000"/>
            <a:ext cx="3372296" cy="1322848"/>
          </a:xfrm>
        </p:spPr>
        <p:txBody>
          <a:bodyPr/>
          <a:lstStyle/>
          <a:p>
            <a:r>
              <a:rPr lang="en-US" dirty="0"/>
              <a:t>Click to edit Master title style</a:t>
            </a:r>
          </a:p>
        </p:txBody>
      </p:sp>
      <p:sp>
        <p:nvSpPr>
          <p:cNvPr id="11" name="Platshållare för bild 9"/>
          <p:cNvSpPr>
            <a:spLocks noGrp="1"/>
          </p:cNvSpPr>
          <p:nvPr>
            <p:ph type="pic" sz="quarter" idx="14"/>
          </p:nvPr>
        </p:nvSpPr>
        <p:spPr>
          <a:xfrm>
            <a:off x="4885981" y="3347706"/>
            <a:ext cx="3430932" cy="2313542"/>
          </a:xfrm>
          <a:prstGeom prst="roundRect">
            <a:avLst>
              <a:gd name="adj" fmla="val 6684"/>
            </a:avLst>
          </a:prstGeom>
          <a:solidFill>
            <a:schemeClr val="accent2">
              <a:lumMod val="20000"/>
              <a:lumOff val="80000"/>
            </a:schemeClr>
          </a:solidFill>
        </p:spPr>
        <p:txBody>
          <a:bodyPr anchor="ctr" anchorCtr="0"/>
          <a:lstStyle>
            <a:lvl1pPr marL="0" indent="0" algn="ctr">
              <a:buFontTx/>
              <a:buNone/>
              <a:defRPr/>
            </a:lvl1pPr>
          </a:lstStyle>
          <a:p>
            <a:r>
              <a:rPr lang="en-US" dirty="0"/>
              <a:t>Click icon to add picture</a:t>
            </a:r>
          </a:p>
        </p:txBody>
      </p:sp>
    </p:spTree>
    <p:extLst>
      <p:ext uri="{BB962C8B-B14F-4D97-AF65-F5344CB8AC3E}">
        <p14:creationId xmlns:p14="http://schemas.microsoft.com/office/powerpoint/2010/main" val="2076693688"/>
      </p:ext>
    </p:extLst>
  </p:cSld>
  <p:clrMapOvr>
    <a:masterClrMapping/>
  </p:clrMapOvr>
  <p:hf hdr="0" ft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V">
    <p:spTree>
      <p:nvGrpSpPr>
        <p:cNvPr id="1" name=""/>
        <p:cNvGrpSpPr/>
        <p:nvPr/>
      </p:nvGrpSpPr>
      <p:grpSpPr>
        <a:xfrm>
          <a:off x="0" y="0"/>
          <a:ext cx="0" cy="0"/>
          <a:chOff x="0" y="0"/>
          <a:chExt cx="0" cy="0"/>
        </a:xfrm>
      </p:grpSpPr>
      <p:sp>
        <p:nvSpPr>
          <p:cNvPr id="13" name="Platshållare för text 12"/>
          <p:cNvSpPr>
            <a:spLocks noGrp="1"/>
          </p:cNvSpPr>
          <p:nvPr>
            <p:ph type="body" sz="quarter" idx="16" hasCustomPrompt="1"/>
          </p:nvPr>
        </p:nvSpPr>
        <p:spPr>
          <a:xfrm>
            <a:off x="1042988" y="2132857"/>
            <a:ext cx="3384000" cy="864000"/>
          </a:xfrm>
        </p:spPr>
        <p:txBody>
          <a:bodyPr>
            <a:noAutofit/>
          </a:bodyPr>
          <a:lstStyle>
            <a:lvl1pPr marL="0" indent="0">
              <a:spcBef>
                <a:spcPts val="0"/>
              </a:spcBef>
              <a:buFont typeface="Arial" pitchFamily="34" charset="0"/>
              <a:buNone/>
              <a:defRPr sz="1400" i="1" baseline="0"/>
            </a:lvl1pPr>
            <a:lvl2pPr marL="144000" indent="0">
              <a:buNone/>
              <a:defRPr sz="1400" i="1"/>
            </a:lvl2pPr>
            <a:lvl3pPr marL="324000" indent="0">
              <a:buNone/>
              <a:defRPr sz="1400" i="1"/>
            </a:lvl3pPr>
            <a:lvl4pPr marL="504000" indent="0">
              <a:buNone/>
              <a:defRPr sz="1400" i="1"/>
            </a:lvl4pPr>
            <a:lvl5pPr marL="684000" indent="0">
              <a:buNone/>
              <a:defRPr sz="1400" i="1"/>
            </a:lvl5pPr>
          </a:lstStyle>
          <a:p>
            <a:pPr lvl="0"/>
            <a:r>
              <a:rPr lang="en-US" dirty="0" err="1"/>
              <a:t>Kontaktuppgifter</a:t>
            </a:r>
            <a:r>
              <a:rPr lang="en-US" dirty="0"/>
              <a:t> (</a:t>
            </a:r>
            <a:r>
              <a:rPr lang="en-US" dirty="0" err="1"/>
              <a:t>tel</a:t>
            </a:r>
            <a:r>
              <a:rPr lang="en-US" dirty="0"/>
              <a:t>, </a:t>
            </a:r>
            <a:r>
              <a:rPr lang="en-US" dirty="0" err="1"/>
              <a:t>mobil</a:t>
            </a:r>
            <a:r>
              <a:rPr lang="en-US" dirty="0"/>
              <a:t>, </a:t>
            </a:r>
            <a:r>
              <a:rPr lang="en-US" dirty="0" err="1"/>
              <a:t>epost</a:t>
            </a:r>
            <a:r>
              <a:rPr lang="en-US" dirty="0"/>
              <a:t>)</a:t>
            </a:r>
          </a:p>
        </p:txBody>
      </p:sp>
      <p:sp>
        <p:nvSpPr>
          <p:cNvPr id="4" name="Platshållare för datum 3"/>
          <p:cNvSpPr>
            <a:spLocks noGrp="1"/>
          </p:cNvSpPr>
          <p:nvPr>
            <p:ph type="dt" sz="half" idx="10"/>
          </p:nvPr>
        </p:nvSpPr>
        <p:spPr/>
        <p:txBody>
          <a:bodyPr/>
          <a:lstStyle/>
          <a:p>
            <a:r>
              <a:rPr lang="en-US">
                <a:solidFill>
                  <a:srgbClr val="666666"/>
                </a:solidFill>
              </a:rPr>
              <a:t>2/05/2017</a:t>
            </a:r>
            <a:endParaRPr lang="en-US" dirty="0">
              <a:solidFill>
                <a:srgbClr val="666666"/>
              </a:solidFill>
            </a:endParaRPr>
          </a:p>
        </p:txBody>
      </p:sp>
      <p:sp>
        <p:nvSpPr>
          <p:cNvPr id="5" name="Platshållare för sidfot 4"/>
          <p:cNvSpPr>
            <a:spLocks noGrp="1"/>
          </p:cNvSpPr>
          <p:nvPr>
            <p:ph type="ftr" sz="quarter" idx="11"/>
          </p:nvPr>
        </p:nvSpPr>
        <p:spPr/>
        <p:txBody>
          <a:bodyPr/>
          <a:lstStyle/>
          <a:p>
            <a:endParaRPr lang="en-US" dirty="0">
              <a:solidFill>
                <a:srgbClr val="666666"/>
              </a:solidFill>
            </a:endParaRPr>
          </a:p>
        </p:txBody>
      </p:sp>
      <p:sp>
        <p:nvSpPr>
          <p:cNvPr id="6" name="Platshållare för bildnummer 5"/>
          <p:cNvSpPr>
            <a:spLocks noGrp="1"/>
          </p:cNvSpPr>
          <p:nvPr>
            <p:ph type="sldNum" sz="quarter" idx="12"/>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
        <p:nvSpPr>
          <p:cNvPr id="10" name="Platshållare för bild 9"/>
          <p:cNvSpPr>
            <a:spLocks noGrp="1"/>
          </p:cNvSpPr>
          <p:nvPr>
            <p:ph type="pic" sz="quarter" idx="13"/>
          </p:nvPr>
        </p:nvSpPr>
        <p:spPr>
          <a:xfrm>
            <a:off x="5220073" y="2175832"/>
            <a:ext cx="3096343" cy="2981360"/>
          </a:xfrm>
          <a:prstGeom prst="roundRect">
            <a:avLst>
              <a:gd name="adj" fmla="val 6684"/>
            </a:avLst>
          </a:prstGeom>
          <a:solidFill>
            <a:schemeClr val="accent2">
              <a:lumMod val="20000"/>
              <a:lumOff val="80000"/>
            </a:schemeClr>
          </a:solidFill>
        </p:spPr>
        <p:txBody>
          <a:bodyPr anchor="ctr" anchorCtr="0"/>
          <a:lstStyle>
            <a:lvl1pPr marL="0" indent="0" algn="ctr">
              <a:buFontTx/>
              <a:buNone/>
              <a:defRPr/>
            </a:lvl1pPr>
          </a:lstStyle>
          <a:p>
            <a:r>
              <a:rPr lang="en-US" dirty="0"/>
              <a:t>Click icon to add picture</a:t>
            </a:r>
          </a:p>
        </p:txBody>
      </p:sp>
      <p:sp>
        <p:nvSpPr>
          <p:cNvPr id="11" name="Rubrik 10"/>
          <p:cNvSpPr>
            <a:spLocks noGrp="1"/>
          </p:cNvSpPr>
          <p:nvPr>
            <p:ph type="title"/>
          </p:nvPr>
        </p:nvSpPr>
        <p:spPr>
          <a:xfrm>
            <a:off x="1055688" y="738000"/>
            <a:ext cx="7044312" cy="458752"/>
          </a:xfrm>
        </p:spPr>
        <p:txBody>
          <a:bodyPr/>
          <a:lstStyle/>
          <a:p>
            <a:r>
              <a:rPr lang="en-US" dirty="0"/>
              <a:t>Click to edit Master title style</a:t>
            </a:r>
          </a:p>
        </p:txBody>
      </p:sp>
      <p:sp>
        <p:nvSpPr>
          <p:cNvPr id="8" name="Platshållare för text 7"/>
          <p:cNvSpPr>
            <a:spLocks noGrp="1"/>
          </p:cNvSpPr>
          <p:nvPr>
            <p:ph type="body" sz="quarter" idx="14" hasCustomPrompt="1"/>
          </p:nvPr>
        </p:nvSpPr>
        <p:spPr>
          <a:xfrm>
            <a:off x="1044000" y="1224000"/>
            <a:ext cx="3384550" cy="216371"/>
          </a:xfrm>
        </p:spPr>
        <p:txBody>
          <a:bodyPr>
            <a:noAutofit/>
          </a:bodyPr>
          <a:lstStyle>
            <a:lvl1pPr marL="126000" indent="-126000">
              <a:buClr>
                <a:schemeClr val="bg2"/>
              </a:buClr>
              <a:buSzPct val="100000"/>
              <a:buFont typeface="Calibri" pitchFamily="34" charset="0"/>
              <a:buChar char="&gt;"/>
              <a:defRPr sz="1400" i="1"/>
            </a:lvl1pPr>
            <a:lvl2pPr>
              <a:defRPr sz="1400"/>
            </a:lvl2pPr>
            <a:lvl3pPr>
              <a:defRPr sz="1400"/>
            </a:lvl3pPr>
            <a:lvl4pPr>
              <a:defRPr sz="1400"/>
            </a:lvl4pPr>
            <a:lvl5pPr>
              <a:defRPr sz="1400"/>
            </a:lvl5pPr>
          </a:lstStyle>
          <a:p>
            <a:pPr lvl="0"/>
            <a:r>
              <a:rPr lang="en-US" dirty="0" err="1"/>
              <a:t>Titel</a:t>
            </a:r>
            <a:endParaRPr lang="en-US" dirty="0"/>
          </a:p>
        </p:txBody>
      </p:sp>
      <p:sp>
        <p:nvSpPr>
          <p:cNvPr id="14" name="Platshållare för text 12"/>
          <p:cNvSpPr>
            <a:spLocks noGrp="1"/>
          </p:cNvSpPr>
          <p:nvPr>
            <p:ph type="body" sz="quarter" idx="17" hasCustomPrompt="1"/>
          </p:nvPr>
        </p:nvSpPr>
        <p:spPr>
          <a:xfrm>
            <a:off x="1042988" y="3068960"/>
            <a:ext cx="3384000" cy="2232248"/>
          </a:xfrm>
        </p:spPr>
        <p:txBody>
          <a:bodyPr>
            <a:noAutofit/>
          </a:bodyPr>
          <a:lstStyle>
            <a:lvl1pPr marL="0" indent="0">
              <a:spcBef>
                <a:spcPts val="0"/>
              </a:spcBef>
              <a:buFont typeface="Arial" pitchFamily="34" charset="0"/>
              <a:buNone/>
              <a:defRPr sz="1400" i="1" baseline="0"/>
            </a:lvl1pPr>
            <a:lvl2pPr marL="144000" indent="0">
              <a:buNone/>
              <a:defRPr sz="1400" i="1"/>
            </a:lvl2pPr>
            <a:lvl3pPr marL="324000" indent="0">
              <a:buNone/>
              <a:defRPr sz="1400" i="1"/>
            </a:lvl3pPr>
            <a:lvl4pPr marL="504000" indent="0">
              <a:buNone/>
              <a:defRPr sz="1400" i="1"/>
            </a:lvl4pPr>
            <a:lvl5pPr marL="684000" indent="0">
              <a:buNone/>
              <a:defRPr sz="1400" i="1"/>
            </a:lvl5pPr>
          </a:lstStyle>
          <a:p>
            <a:pPr lvl="0"/>
            <a:r>
              <a:rPr lang="en-US" dirty="0" err="1"/>
              <a:t>Beskrivande</a:t>
            </a:r>
            <a:r>
              <a:rPr lang="en-US" dirty="0"/>
              <a:t> text</a:t>
            </a:r>
          </a:p>
        </p:txBody>
      </p:sp>
    </p:spTree>
    <p:extLst>
      <p:ext uri="{BB962C8B-B14F-4D97-AF65-F5344CB8AC3E}">
        <p14:creationId xmlns:p14="http://schemas.microsoft.com/office/powerpoint/2010/main" val="274680960"/>
      </p:ext>
    </p:extLst>
  </p:cSld>
  <p:clrMapOvr>
    <a:masterClrMapping/>
  </p:clrMapOvr>
  <p:hf hdr="0" ftr="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Startsida - Bild">
    <p:spTree>
      <p:nvGrpSpPr>
        <p:cNvPr id="1" name=""/>
        <p:cNvGrpSpPr/>
        <p:nvPr/>
      </p:nvGrpSpPr>
      <p:grpSpPr>
        <a:xfrm>
          <a:off x="0" y="0"/>
          <a:ext cx="0" cy="0"/>
          <a:chOff x="0" y="0"/>
          <a:chExt cx="0" cy="0"/>
        </a:xfrm>
      </p:grpSpPr>
      <p:sp>
        <p:nvSpPr>
          <p:cNvPr id="16" name="Platshållare för bild 2"/>
          <p:cNvSpPr>
            <a:spLocks noGrp="1"/>
          </p:cNvSpPr>
          <p:nvPr>
            <p:ph type="pic" idx="13" hasCustomPrompt="1"/>
          </p:nvPr>
        </p:nvSpPr>
        <p:spPr>
          <a:xfrm>
            <a:off x="-13351" y="-10694"/>
            <a:ext cx="4596237" cy="6868822"/>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6237" h="6868822">
                <a:moveTo>
                  <a:pt x="0" y="5411"/>
                </a:moveTo>
                <a:lnTo>
                  <a:pt x="4285136" y="0"/>
                </a:lnTo>
                <a:cubicBezTo>
                  <a:pt x="4438428" y="513347"/>
                  <a:pt x="4741444" y="1080169"/>
                  <a:pt x="4515072" y="2042695"/>
                </a:cubicBezTo>
                <a:cubicBezTo>
                  <a:pt x="3618497" y="5323305"/>
                  <a:pt x="3999944" y="5315283"/>
                  <a:pt x="4349305" y="6868694"/>
                </a:cubicBezTo>
                <a:lnTo>
                  <a:pt x="11201" y="6868822"/>
                </a:lnTo>
                <a:cubicBezTo>
                  <a:pt x="7467" y="4581018"/>
                  <a:pt x="3734" y="2293215"/>
                  <a:pt x="0" y="5411"/>
                </a:cubicBezTo>
                <a:close/>
              </a:path>
            </a:pathLst>
          </a:custGeom>
          <a:solidFill>
            <a:schemeClr val="bg1">
              <a:lumMod val="95000"/>
            </a:schemeClr>
          </a:solidFill>
        </p:spPr>
        <p:txBody>
          <a:bodyPr vert="horz" anchor="ctr" anchorCtr="0">
            <a:normAutofit/>
          </a:bodyPr>
          <a:lstStyle>
            <a:lvl1pPr marL="0" indent="0" algn="ctr">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Bild</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2000" y="2492896"/>
            <a:ext cx="2151710" cy="2523536"/>
          </a:xfrm>
          <a:prstGeom prst="rect">
            <a:avLst/>
          </a:prstGeom>
        </p:spPr>
      </p:pic>
    </p:spTree>
    <p:extLst>
      <p:ext uri="{BB962C8B-B14F-4D97-AF65-F5344CB8AC3E}">
        <p14:creationId xmlns:p14="http://schemas.microsoft.com/office/powerpoint/2010/main" val="397015356"/>
      </p:ext>
    </p:extLst>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63178"/>
            <a:ext cx="9144000" cy="2521638"/>
          </a:xfrm>
          <a:prstGeom prst="rect">
            <a:avLst/>
          </a:prstGeom>
        </p:spPr>
      </p:pic>
      <p:sp>
        <p:nvSpPr>
          <p:cNvPr id="25" name="Rectangle 24"/>
          <p:cNvSpPr/>
          <p:nvPr userDrawn="1"/>
        </p:nvSpPr>
        <p:spPr>
          <a:xfrm>
            <a:off x="3431116" y="5785553"/>
            <a:ext cx="6068485" cy="6688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a:spLocks noChangeArrowheads="1"/>
          </p:cNvSpPr>
          <p:nvPr userDrawn="1"/>
        </p:nvSpPr>
        <p:spPr bwMode="auto">
          <a:xfrm>
            <a:off x="300057" y="4758461"/>
            <a:ext cx="48402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r>
              <a:rPr lang="en-GB" altLang="en-US" sz="3600" dirty="0" smtClean="0">
                <a:solidFill>
                  <a:schemeClr val="tx2"/>
                </a:solidFill>
                <a:latin typeface="Verdana" pitchFamily="34" charset="0"/>
                <a:ea typeface="Verdana" pitchFamily="34" charset="0"/>
                <a:cs typeface="Verdana" pitchFamily="34" charset="0"/>
              </a:rPr>
              <a:t>www.cencenelec.eu</a:t>
            </a:r>
          </a:p>
          <a:p>
            <a:pPr eaLnBrk="1" hangingPunct="1">
              <a:defRPr/>
            </a:pPr>
            <a:r>
              <a:rPr lang="en-GB" altLang="en-US" dirty="0" smtClean="0">
                <a:solidFill>
                  <a:schemeClr val="tx2"/>
                </a:solidFill>
                <a:cs typeface="Arial" charset="0"/>
              </a:rPr>
              <a:t/>
            </a:r>
            <a:br>
              <a:rPr lang="en-GB" altLang="en-US" dirty="0" smtClean="0">
                <a:solidFill>
                  <a:schemeClr val="tx2"/>
                </a:solidFill>
                <a:cs typeface="Arial" charset="0"/>
              </a:rPr>
            </a:br>
            <a:r>
              <a:rPr lang="en-GB" altLang="en-US" dirty="0" smtClean="0">
                <a:solidFill>
                  <a:schemeClr val="tx2"/>
                </a:solidFill>
                <a:cs typeface="Arial" charset="0"/>
              </a:rPr>
              <a:t>Follow us </a:t>
            </a:r>
          </a:p>
        </p:txBody>
      </p:sp>
      <p:pic>
        <p:nvPicPr>
          <p:cNvPr id="10" name="Picture 9" descr="https://encrypted-tbn2.gstatic.com/images?q=tbn:ANd9GcQoUZVRkzjyh9PrD9Iu2beLu9rQdafiXj0jX55w2VZ7qVjnGZXg"/>
          <p:cNvPicPr>
            <a:picLocks noChangeAspect="1" noChangeArrowheads="1"/>
          </p:cNvPicPr>
          <p:nvPr userDrawn="1"/>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647717" y="5466480"/>
            <a:ext cx="624547" cy="6234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https://lh4.googleusercontent.com/-4QDxins1Vgw/AAAAAAAAAAI/AAAAAAAA2YA/RsDZfZTSjG8/s0-c-k-no-ns/photo.jpg"/>
          <p:cNvPicPr>
            <a:picLocks noChangeAspect="1" noChangeArrowheads="1"/>
          </p:cNvPicPr>
          <p:nvPr userDrawn="1"/>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99939" y="5451132"/>
            <a:ext cx="638788" cy="638788"/>
          </a:xfrm>
          <a:prstGeom prst="roundRect">
            <a:avLst/>
          </a:prstGeom>
          <a:noFill/>
          <a:extLst>
            <a:ext uri="{909E8E84-426E-40DD-AFC4-6F175D3DCCD1}">
              <a14:hiddenFill xmlns:a14="http://schemas.microsoft.com/office/drawing/2010/main">
                <a:solidFill>
                  <a:srgbClr val="FFFFFF"/>
                </a:solidFill>
              </a14:hiddenFill>
            </a:ext>
          </a:extLst>
        </p:spPr>
      </p:pic>
      <p:pic>
        <p:nvPicPr>
          <p:cNvPr id="12" name="Picture 11" descr="http://static1.squarespace.com/static/4f5810d9e4b0ebbf0a1507a6/t/55a6e39be4b0e13bc07f93a1/1437000604121/"/>
          <p:cNvPicPr>
            <a:picLocks noChangeAspect="1" noChangeArrowheads="1"/>
          </p:cNvPicPr>
          <p:nvPr userDrawn="1"/>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19638" y="5451132"/>
            <a:ext cx="889820" cy="66706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https://lh3.ggpht.com/lSLM0xhCA1RZOwaQcjhlwmsvaIQYaP3c5qbDKCgLALhydrgExnaSKZdGa8S3YtRuVA=w300"/>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67717" y="5438200"/>
            <a:ext cx="680000" cy="680000"/>
          </a:xfrm>
          <a:prstGeom prst="rect">
            <a:avLst/>
          </a:prstGeom>
          <a:noFill/>
          <a:extLst>
            <a:ext uri="{909E8E84-426E-40DD-AFC4-6F175D3DCCD1}">
              <a14:hiddenFill xmlns:a14="http://schemas.microsoft.com/office/drawing/2010/main">
                <a:solidFill>
                  <a:srgbClr val="FFFFFF"/>
                </a:solidFill>
              </a14:hiddenFill>
            </a:ext>
          </a:extLst>
        </p:spPr>
      </p:pic>
      <p:sp>
        <p:nvSpPr>
          <p:cNvPr id="17" name="Slide Number Placeholder 16"/>
          <p:cNvSpPr>
            <a:spLocks noGrp="1"/>
          </p:cNvSpPr>
          <p:nvPr>
            <p:ph type="sldNum" sz="quarter" idx="12"/>
          </p:nvPr>
        </p:nvSpPr>
        <p:spPr/>
        <p:txBody>
          <a:bodyPr/>
          <a:lstStyle/>
          <a:p>
            <a:pPr algn="r"/>
            <a:r>
              <a:rPr lang="en-GB" smtClean="0"/>
              <a:t>© CEN – CENELEC 2017	</a:t>
            </a:r>
            <a:fld id="{6DD8BF5B-40DD-45C0-8AAC-FC351BBFDE97}" type="slidenum">
              <a:rPr lang="en-GB" smtClean="0"/>
              <a:pPr algn="r"/>
              <a:t>‹#›</a:t>
            </a:fld>
            <a:endParaRPr lang="en-GB" dirty="0"/>
          </a:p>
        </p:txBody>
      </p:sp>
    </p:spTree>
    <p:extLst>
      <p:ext uri="{BB962C8B-B14F-4D97-AF65-F5344CB8AC3E}">
        <p14:creationId xmlns:p14="http://schemas.microsoft.com/office/powerpoint/2010/main" val="16908794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tartsida - Grå">
    <p:spTree>
      <p:nvGrpSpPr>
        <p:cNvPr id="1" name=""/>
        <p:cNvGrpSpPr/>
        <p:nvPr/>
      </p:nvGrpSpPr>
      <p:grpSpPr>
        <a:xfrm>
          <a:off x="0" y="0"/>
          <a:ext cx="0" cy="0"/>
          <a:chOff x="0" y="0"/>
          <a:chExt cx="0" cy="0"/>
        </a:xfrm>
      </p:grpSpPr>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2000" y="2492896"/>
            <a:ext cx="2151710" cy="2523536"/>
          </a:xfrm>
          <a:prstGeom prst="rect">
            <a:avLst/>
          </a:prstGeom>
        </p:spPr>
      </p:pic>
      <p:sp>
        <p:nvSpPr>
          <p:cNvPr id="4" name="Platshållare för bild 2"/>
          <p:cNvSpPr txBox="1">
            <a:spLocks/>
          </p:cNvSpPr>
          <p:nvPr userDrawn="1"/>
        </p:nvSpPr>
        <p:spPr>
          <a:xfrm>
            <a:off x="-13351" y="-10694"/>
            <a:ext cx="4596237" cy="6868822"/>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6237" h="6868822">
                <a:moveTo>
                  <a:pt x="0" y="5411"/>
                </a:moveTo>
                <a:lnTo>
                  <a:pt x="4285136" y="0"/>
                </a:lnTo>
                <a:cubicBezTo>
                  <a:pt x="4438428" y="513347"/>
                  <a:pt x="4741444" y="1080169"/>
                  <a:pt x="4515072" y="2042695"/>
                </a:cubicBezTo>
                <a:cubicBezTo>
                  <a:pt x="3618497" y="5323305"/>
                  <a:pt x="3999944" y="5315283"/>
                  <a:pt x="4349305" y="6868694"/>
                </a:cubicBezTo>
                <a:lnTo>
                  <a:pt x="11201" y="6868822"/>
                </a:lnTo>
                <a:cubicBezTo>
                  <a:pt x="7467" y="4581018"/>
                  <a:pt x="3734" y="2293215"/>
                  <a:pt x="0" y="5411"/>
                </a:cubicBezTo>
                <a:close/>
              </a:path>
            </a:pathLst>
          </a:custGeom>
          <a:solidFill>
            <a:schemeClr val="accent2"/>
          </a:solidFill>
        </p:spPr>
        <p:txBody>
          <a:bodyPr vert="horz" anchor="ctr" anchorCtr="0"/>
          <a:lstStyle>
            <a:lvl1pPr marL="0" indent="0" algn="ctr" defTabSz="914400" rtl="0" eaLnBrk="1" latinLnBrk="0" hangingPunct="1">
              <a:spcBef>
                <a:spcPts val="1800"/>
              </a:spcBef>
              <a:buClr>
                <a:schemeClr val="accent1"/>
              </a:buClr>
              <a:buFont typeface="Arial" pitchFamily="34" charset="0"/>
              <a:buNone/>
              <a:defRPr sz="3200" kern="1200" baseline="0">
                <a:solidFill>
                  <a:schemeClr val="bg2"/>
                </a:solidFill>
                <a:latin typeface="+mn-lt"/>
                <a:ea typeface="+mn-ea"/>
                <a:cs typeface="+mn-cs"/>
              </a:defRPr>
            </a:lvl1pPr>
            <a:lvl2pPr marL="457200" indent="0" algn="l" defTabSz="914400" rtl="0" eaLnBrk="1" latinLnBrk="0" hangingPunct="1">
              <a:spcBef>
                <a:spcPts val="300"/>
              </a:spcBef>
              <a:buClr>
                <a:schemeClr val="accent1"/>
              </a:buClr>
              <a:buFont typeface="Arial" pitchFamily="34" charset="0"/>
              <a:buNone/>
              <a:defRPr sz="2800" kern="1200">
                <a:solidFill>
                  <a:schemeClr val="bg2"/>
                </a:solidFill>
                <a:latin typeface="+mn-lt"/>
                <a:ea typeface="+mn-ea"/>
                <a:cs typeface="+mn-cs"/>
              </a:defRPr>
            </a:lvl2pPr>
            <a:lvl3pPr marL="914400" indent="0" algn="l" defTabSz="914400" rtl="0" eaLnBrk="1" latinLnBrk="0" hangingPunct="1">
              <a:spcBef>
                <a:spcPts val="300"/>
              </a:spcBef>
              <a:buClr>
                <a:schemeClr val="accent1"/>
              </a:buClr>
              <a:buFont typeface="Arial" pitchFamily="34" charset="0"/>
              <a:buNone/>
              <a:defRPr sz="2400" kern="1200">
                <a:solidFill>
                  <a:schemeClr val="bg2"/>
                </a:solidFill>
                <a:latin typeface="+mn-lt"/>
                <a:ea typeface="+mn-ea"/>
                <a:cs typeface="+mn-cs"/>
              </a:defRPr>
            </a:lvl3pPr>
            <a:lvl4pPr marL="1371600" indent="0" algn="l" defTabSz="914400" rtl="0" eaLnBrk="1" latinLnBrk="0" hangingPunct="1">
              <a:spcBef>
                <a:spcPts val="300"/>
              </a:spcBef>
              <a:buClr>
                <a:schemeClr val="accent1"/>
              </a:buClr>
              <a:buFont typeface="Arial" pitchFamily="34" charset="0"/>
              <a:buNone/>
              <a:defRPr sz="2000" kern="1200">
                <a:solidFill>
                  <a:schemeClr val="bg2"/>
                </a:solidFill>
                <a:latin typeface="+mn-lt"/>
                <a:ea typeface="+mn-ea"/>
                <a:cs typeface="+mn-cs"/>
              </a:defRPr>
            </a:lvl4pPr>
            <a:lvl5pPr marL="1828800" indent="0" algn="l" defTabSz="914400" rtl="0" eaLnBrk="1" latinLnBrk="0" hangingPunct="1">
              <a:spcBef>
                <a:spcPct val="20000"/>
              </a:spcBef>
              <a:buClr>
                <a:schemeClr val="accent1"/>
              </a:buClr>
              <a:buFont typeface="Arial" pitchFamily="34" charset="0"/>
              <a:buNone/>
              <a:defRPr sz="2000" kern="1200">
                <a:solidFill>
                  <a:schemeClr val="bg2"/>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a:lstStyle>
          <a:p>
            <a:pPr>
              <a:buClr>
                <a:srgbClr val="007F7B"/>
              </a:buClr>
            </a:pPr>
            <a:endParaRPr lang="en-US" dirty="0">
              <a:solidFill>
                <a:srgbClr val="666666"/>
              </a:solidFill>
            </a:endParaRPr>
          </a:p>
        </p:txBody>
      </p:sp>
    </p:spTree>
    <p:extLst>
      <p:ext uri="{BB962C8B-B14F-4D97-AF65-F5344CB8AC3E}">
        <p14:creationId xmlns:p14="http://schemas.microsoft.com/office/powerpoint/2010/main" val="977375365"/>
      </p:ext>
    </p:extLst>
  </p:cSld>
  <p:clrMapOvr>
    <a:masterClrMapping/>
  </p:clrMapOvr>
  <p:hf hdr="0" ftr="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Rubrikbild - Bild">
    <p:spTree>
      <p:nvGrpSpPr>
        <p:cNvPr id="1" name=""/>
        <p:cNvGrpSpPr/>
        <p:nvPr/>
      </p:nvGrpSpPr>
      <p:grpSpPr>
        <a:xfrm>
          <a:off x="0" y="0"/>
          <a:ext cx="0" cy="0"/>
          <a:chOff x="0" y="0"/>
          <a:chExt cx="0" cy="0"/>
        </a:xfrm>
      </p:grpSpPr>
      <p:sp>
        <p:nvSpPr>
          <p:cNvPr id="2" name="Rubrik 1"/>
          <p:cNvSpPr>
            <a:spLocks noGrp="1"/>
          </p:cNvSpPr>
          <p:nvPr>
            <p:ph type="ctrTitle"/>
          </p:nvPr>
        </p:nvSpPr>
        <p:spPr>
          <a:xfrm>
            <a:off x="5335200" y="3546000"/>
            <a:ext cx="2808000" cy="1872208"/>
          </a:xfrm>
        </p:spPr>
        <p:txBody>
          <a:bodyPr lIns="0"/>
          <a:lstStyle>
            <a:lvl1pPr algn="ctr">
              <a:lnSpc>
                <a:spcPct val="90000"/>
              </a:lnSpc>
              <a:defRPr sz="3000" b="1"/>
            </a:lvl1pPr>
          </a:lstStyle>
          <a:p>
            <a:r>
              <a:rPr lang="en-US" dirty="0"/>
              <a:t>Click to edit Master title style</a:t>
            </a:r>
          </a:p>
        </p:txBody>
      </p:sp>
      <p:sp>
        <p:nvSpPr>
          <p:cNvPr id="3" name="Underrubrik 2"/>
          <p:cNvSpPr>
            <a:spLocks noGrp="1"/>
          </p:cNvSpPr>
          <p:nvPr>
            <p:ph type="subTitle" idx="1" hasCustomPrompt="1"/>
          </p:nvPr>
        </p:nvSpPr>
        <p:spPr>
          <a:xfrm>
            <a:off x="5335200" y="5733256"/>
            <a:ext cx="2808312" cy="252000"/>
          </a:xfrm>
          <a:prstGeom prst="rect">
            <a:avLst/>
          </a:prstGeom>
        </p:spPr>
        <p:txBody>
          <a:bodyPr>
            <a:noAutofit/>
          </a:bodyPr>
          <a:lstStyle>
            <a:lvl1pPr marL="0" indent="0" algn="ctr">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Underrubrik</a:t>
            </a:r>
            <a:endParaRPr lang="en-US" dirty="0"/>
          </a:p>
        </p:txBody>
      </p:sp>
      <p:sp>
        <p:nvSpPr>
          <p:cNvPr id="16" name="Platshållare för bild 2"/>
          <p:cNvSpPr>
            <a:spLocks noGrp="1"/>
          </p:cNvSpPr>
          <p:nvPr>
            <p:ph type="pic" idx="13" hasCustomPrompt="1"/>
          </p:nvPr>
        </p:nvSpPr>
        <p:spPr>
          <a:xfrm>
            <a:off x="-13351" y="-10694"/>
            <a:ext cx="4596237" cy="6868822"/>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6237" h="6868822">
                <a:moveTo>
                  <a:pt x="0" y="5411"/>
                </a:moveTo>
                <a:lnTo>
                  <a:pt x="4285136" y="0"/>
                </a:lnTo>
                <a:cubicBezTo>
                  <a:pt x="4438428" y="513347"/>
                  <a:pt x="4741444" y="1080169"/>
                  <a:pt x="4515072" y="2042695"/>
                </a:cubicBezTo>
                <a:cubicBezTo>
                  <a:pt x="3618497" y="5323305"/>
                  <a:pt x="3999944" y="5315283"/>
                  <a:pt x="4349305" y="6868694"/>
                </a:cubicBezTo>
                <a:lnTo>
                  <a:pt x="11201" y="6868822"/>
                </a:lnTo>
                <a:cubicBezTo>
                  <a:pt x="7467" y="4581018"/>
                  <a:pt x="3734" y="2293215"/>
                  <a:pt x="0" y="5411"/>
                </a:cubicBezTo>
                <a:close/>
              </a:path>
            </a:pathLst>
          </a:custGeom>
          <a:solidFill>
            <a:schemeClr val="bg1">
              <a:lumMod val="95000"/>
            </a:schemeClr>
          </a:solidFill>
        </p:spPr>
        <p:txBody>
          <a:bodyPr vert="horz" anchor="ctr" anchorCtr="0">
            <a:normAutofit/>
          </a:bodyPr>
          <a:lstStyle>
            <a:lvl1pPr marL="0" indent="0" algn="ctr">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Bild</a:t>
            </a:r>
          </a:p>
        </p:txBody>
      </p:sp>
      <p:pic>
        <p:nvPicPr>
          <p:cNvPr id="20" name="Bildobjekt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3600" y="1440000"/>
            <a:ext cx="1408060" cy="1651880"/>
          </a:xfrm>
          <a:prstGeom prst="rect">
            <a:avLst/>
          </a:prstGeom>
        </p:spPr>
      </p:pic>
      <p:sp>
        <p:nvSpPr>
          <p:cNvPr id="23" name="Platshållare för text 22"/>
          <p:cNvSpPr>
            <a:spLocks noGrp="1"/>
          </p:cNvSpPr>
          <p:nvPr>
            <p:ph type="body" sz="quarter" idx="14" hasCustomPrompt="1"/>
          </p:nvPr>
        </p:nvSpPr>
        <p:spPr>
          <a:xfrm>
            <a:off x="5335200" y="6021388"/>
            <a:ext cx="2808288" cy="252000"/>
          </a:xfrm>
        </p:spPr>
        <p:txBody>
          <a:bodyPr>
            <a:normAutofit/>
          </a:bodyPr>
          <a:lstStyle>
            <a:lvl1pPr marL="0" indent="0" algn="ctr">
              <a:buFontTx/>
              <a:buNone/>
              <a:defRPr sz="1600" i="1">
                <a:solidFill>
                  <a:schemeClr val="tx2"/>
                </a:solidFill>
              </a:defRPr>
            </a:lvl1pPr>
          </a:lstStyle>
          <a:p>
            <a:pPr lvl="0"/>
            <a:r>
              <a:rPr lang="en-US" dirty="0"/>
              <a:t>Datum</a:t>
            </a:r>
          </a:p>
        </p:txBody>
      </p:sp>
    </p:spTree>
    <p:extLst>
      <p:ext uri="{BB962C8B-B14F-4D97-AF65-F5344CB8AC3E}">
        <p14:creationId xmlns:p14="http://schemas.microsoft.com/office/powerpoint/2010/main" val="589926470"/>
      </p:ext>
    </p:extLst>
  </p:cSld>
  <p:clrMapOvr>
    <a:masterClrMapping/>
  </p:clrMapOvr>
  <p:hf hdr="0" ftr="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Rubrikbild - Grå">
    <p:spTree>
      <p:nvGrpSpPr>
        <p:cNvPr id="1" name=""/>
        <p:cNvGrpSpPr/>
        <p:nvPr/>
      </p:nvGrpSpPr>
      <p:grpSpPr>
        <a:xfrm>
          <a:off x="0" y="0"/>
          <a:ext cx="0" cy="0"/>
          <a:chOff x="0" y="0"/>
          <a:chExt cx="0" cy="0"/>
        </a:xfrm>
      </p:grpSpPr>
      <p:sp>
        <p:nvSpPr>
          <p:cNvPr id="2" name="Rubrik 1"/>
          <p:cNvSpPr>
            <a:spLocks noGrp="1"/>
          </p:cNvSpPr>
          <p:nvPr>
            <p:ph type="ctrTitle"/>
          </p:nvPr>
        </p:nvSpPr>
        <p:spPr>
          <a:xfrm>
            <a:off x="5335200" y="3546000"/>
            <a:ext cx="2808000" cy="1872208"/>
          </a:xfrm>
        </p:spPr>
        <p:txBody>
          <a:bodyPr lIns="0"/>
          <a:lstStyle>
            <a:lvl1pPr algn="ctr">
              <a:lnSpc>
                <a:spcPct val="90000"/>
              </a:lnSpc>
              <a:defRPr sz="3000" b="1"/>
            </a:lvl1pPr>
          </a:lstStyle>
          <a:p>
            <a:r>
              <a:rPr lang="en-US" dirty="0"/>
              <a:t>Click to edit Master title style</a:t>
            </a:r>
          </a:p>
        </p:txBody>
      </p:sp>
      <p:sp>
        <p:nvSpPr>
          <p:cNvPr id="3" name="Underrubrik 2"/>
          <p:cNvSpPr>
            <a:spLocks noGrp="1"/>
          </p:cNvSpPr>
          <p:nvPr>
            <p:ph type="subTitle" idx="1" hasCustomPrompt="1"/>
          </p:nvPr>
        </p:nvSpPr>
        <p:spPr>
          <a:xfrm>
            <a:off x="5335200" y="5733256"/>
            <a:ext cx="2808312" cy="252000"/>
          </a:xfrm>
          <a:prstGeom prst="rect">
            <a:avLst/>
          </a:prstGeom>
        </p:spPr>
        <p:txBody>
          <a:bodyPr>
            <a:noAutofit/>
          </a:bodyPr>
          <a:lstStyle>
            <a:lvl1pPr marL="0" indent="0" algn="ct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Underrubrik</a:t>
            </a:r>
            <a:endParaRPr lang="en-US" dirty="0"/>
          </a:p>
        </p:txBody>
      </p:sp>
      <p:pic>
        <p:nvPicPr>
          <p:cNvPr id="20" name="Bildobjekt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3600" y="1440000"/>
            <a:ext cx="1408060" cy="1651880"/>
          </a:xfrm>
          <a:prstGeom prst="rect">
            <a:avLst/>
          </a:prstGeom>
        </p:spPr>
      </p:pic>
      <p:sp>
        <p:nvSpPr>
          <p:cNvPr id="23" name="Platshållare för text 22"/>
          <p:cNvSpPr>
            <a:spLocks noGrp="1"/>
          </p:cNvSpPr>
          <p:nvPr>
            <p:ph type="body" sz="quarter" idx="14" hasCustomPrompt="1"/>
          </p:nvPr>
        </p:nvSpPr>
        <p:spPr>
          <a:xfrm>
            <a:off x="5335200" y="6021388"/>
            <a:ext cx="2808288" cy="252000"/>
          </a:xfrm>
        </p:spPr>
        <p:txBody>
          <a:bodyPr>
            <a:normAutofit/>
          </a:bodyPr>
          <a:lstStyle>
            <a:lvl1pPr marL="0" indent="0" algn="ctr">
              <a:spcBef>
                <a:spcPts val="0"/>
              </a:spcBef>
              <a:buFontTx/>
              <a:buNone/>
              <a:defRPr sz="1600" i="1">
                <a:solidFill>
                  <a:schemeClr val="tx2"/>
                </a:solidFill>
              </a:defRPr>
            </a:lvl1pPr>
          </a:lstStyle>
          <a:p>
            <a:pPr lvl="0"/>
            <a:r>
              <a:rPr lang="en-US" dirty="0"/>
              <a:t>Datum</a:t>
            </a:r>
          </a:p>
        </p:txBody>
      </p:sp>
      <p:sp>
        <p:nvSpPr>
          <p:cNvPr id="7" name="Platshållare för bild 2"/>
          <p:cNvSpPr txBox="1">
            <a:spLocks/>
          </p:cNvSpPr>
          <p:nvPr userDrawn="1"/>
        </p:nvSpPr>
        <p:spPr>
          <a:xfrm>
            <a:off x="-13351" y="-10694"/>
            <a:ext cx="4596237" cy="6868822"/>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6237" h="6868822">
                <a:moveTo>
                  <a:pt x="0" y="5411"/>
                </a:moveTo>
                <a:lnTo>
                  <a:pt x="4285136" y="0"/>
                </a:lnTo>
                <a:cubicBezTo>
                  <a:pt x="4438428" y="513347"/>
                  <a:pt x="4741444" y="1080169"/>
                  <a:pt x="4515072" y="2042695"/>
                </a:cubicBezTo>
                <a:cubicBezTo>
                  <a:pt x="3618497" y="5323305"/>
                  <a:pt x="3999944" y="5315283"/>
                  <a:pt x="4349305" y="6868694"/>
                </a:cubicBezTo>
                <a:lnTo>
                  <a:pt x="11201" y="6868822"/>
                </a:lnTo>
                <a:cubicBezTo>
                  <a:pt x="7467" y="4581018"/>
                  <a:pt x="3734" y="2293215"/>
                  <a:pt x="0" y="5411"/>
                </a:cubicBezTo>
                <a:close/>
              </a:path>
            </a:pathLst>
          </a:custGeom>
          <a:solidFill>
            <a:schemeClr val="accent2"/>
          </a:solidFill>
        </p:spPr>
        <p:txBody>
          <a:bodyPr vert="horz" anchor="ctr" anchorCtr="0"/>
          <a:lstStyle>
            <a:lvl1pPr marL="0" indent="0" algn="ctr" defTabSz="914400" rtl="0" eaLnBrk="1" latinLnBrk="0" hangingPunct="1">
              <a:spcBef>
                <a:spcPts val="1800"/>
              </a:spcBef>
              <a:buClr>
                <a:schemeClr val="accent1"/>
              </a:buClr>
              <a:buFont typeface="Arial" pitchFamily="34" charset="0"/>
              <a:buNone/>
              <a:defRPr sz="3200" kern="1200" baseline="0">
                <a:solidFill>
                  <a:schemeClr val="bg2"/>
                </a:solidFill>
                <a:latin typeface="+mn-lt"/>
                <a:ea typeface="+mn-ea"/>
                <a:cs typeface="+mn-cs"/>
              </a:defRPr>
            </a:lvl1pPr>
            <a:lvl2pPr marL="457200" indent="0" algn="l" defTabSz="914400" rtl="0" eaLnBrk="1" latinLnBrk="0" hangingPunct="1">
              <a:spcBef>
                <a:spcPts val="300"/>
              </a:spcBef>
              <a:buClr>
                <a:schemeClr val="accent1"/>
              </a:buClr>
              <a:buFont typeface="Arial" pitchFamily="34" charset="0"/>
              <a:buNone/>
              <a:defRPr sz="2800" kern="1200">
                <a:solidFill>
                  <a:schemeClr val="bg2"/>
                </a:solidFill>
                <a:latin typeface="+mn-lt"/>
                <a:ea typeface="+mn-ea"/>
                <a:cs typeface="+mn-cs"/>
              </a:defRPr>
            </a:lvl2pPr>
            <a:lvl3pPr marL="914400" indent="0" algn="l" defTabSz="914400" rtl="0" eaLnBrk="1" latinLnBrk="0" hangingPunct="1">
              <a:spcBef>
                <a:spcPts val="300"/>
              </a:spcBef>
              <a:buClr>
                <a:schemeClr val="accent1"/>
              </a:buClr>
              <a:buFont typeface="Arial" pitchFamily="34" charset="0"/>
              <a:buNone/>
              <a:defRPr sz="2400" kern="1200">
                <a:solidFill>
                  <a:schemeClr val="bg2"/>
                </a:solidFill>
                <a:latin typeface="+mn-lt"/>
                <a:ea typeface="+mn-ea"/>
                <a:cs typeface="+mn-cs"/>
              </a:defRPr>
            </a:lvl3pPr>
            <a:lvl4pPr marL="1371600" indent="0" algn="l" defTabSz="914400" rtl="0" eaLnBrk="1" latinLnBrk="0" hangingPunct="1">
              <a:spcBef>
                <a:spcPts val="300"/>
              </a:spcBef>
              <a:buClr>
                <a:schemeClr val="accent1"/>
              </a:buClr>
              <a:buFont typeface="Arial" pitchFamily="34" charset="0"/>
              <a:buNone/>
              <a:defRPr sz="2000" kern="1200">
                <a:solidFill>
                  <a:schemeClr val="bg2"/>
                </a:solidFill>
                <a:latin typeface="+mn-lt"/>
                <a:ea typeface="+mn-ea"/>
                <a:cs typeface="+mn-cs"/>
              </a:defRPr>
            </a:lvl4pPr>
            <a:lvl5pPr marL="1828800" indent="0" algn="l" defTabSz="914400" rtl="0" eaLnBrk="1" latinLnBrk="0" hangingPunct="1">
              <a:spcBef>
                <a:spcPct val="20000"/>
              </a:spcBef>
              <a:buClr>
                <a:schemeClr val="accent1"/>
              </a:buClr>
              <a:buFont typeface="Arial" pitchFamily="34" charset="0"/>
              <a:buNone/>
              <a:defRPr sz="2000" kern="1200">
                <a:solidFill>
                  <a:schemeClr val="bg2"/>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a:lstStyle>
          <a:p>
            <a:pPr>
              <a:buClr>
                <a:srgbClr val="007F7B"/>
              </a:buClr>
            </a:pPr>
            <a:endParaRPr lang="en-US" dirty="0">
              <a:solidFill>
                <a:srgbClr val="666666"/>
              </a:solidFill>
            </a:endParaRPr>
          </a:p>
        </p:txBody>
      </p:sp>
    </p:spTree>
    <p:extLst>
      <p:ext uri="{BB962C8B-B14F-4D97-AF65-F5344CB8AC3E}">
        <p14:creationId xmlns:p14="http://schemas.microsoft.com/office/powerpoint/2010/main" val="2120393425"/>
      </p:ext>
    </p:extLst>
  </p:cSld>
  <p:clrMapOvr>
    <a:masterClrMapping/>
  </p:clrMapOvr>
  <p:hf hdr="0" ftr="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Kapitelsida - Grön">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3996247" y="908720"/>
            <a:ext cx="3576127" cy="1368152"/>
          </a:xfrm>
        </p:spPr>
        <p:txBody>
          <a:bodyPr anchor="b" anchorCtr="0"/>
          <a:lstStyle>
            <a:lvl1pPr>
              <a:lnSpc>
                <a:spcPct val="40000"/>
              </a:lnSpc>
              <a:defRPr sz="11400" b="0">
                <a:solidFill>
                  <a:schemeClr val="bg2"/>
                </a:solidFill>
              </a:defRPr>
            </a:lvl1pPr>
          </a:lstStyle>
          <a:p>
            <a:r>
              <a:rPr lang="en-US" dirty="0" err="1"/>
              <a:t>Nr</a:t>
            </a:r>
            <a:endParaRPr lang="en-US" dirty="0"/>
          </a:p>
        </p:txBody>
      </p:sp>
      <p:sp>
        <p:nvSpPr>
          <p:cNvPr id="3" name="Underrubrik 2"/>
          <p:cNvSpPr>
            <a:spLocks noGrp="1"/>
          </p:cNvSpPr>
          <p:nvPr>
            <p:ph type="subTitle" idx="1" hasCustomPrompt="1"/>
          </p:nvPr>
        </p:nvSpPr>
        <p:spPr>
          <a:xfrm>
            <a:off x="5148064" y="2420888"/>
            <a:ext cx="2424311" cy="1944216"/>
          </a:xfrm>
          <a:prstGeom prst="rect">
            <a:avLst/>
          </a:prstGeom>
        </p:spPr>
        <p:txBody>
          <a:bodyPr>
            <a:noAutofit/>
          </a:bodyPr>
          <a:lstStyle>
            <a:lvl1pPr marL="0" indent="0" algn="l">
              <a:lnSpc>
                <a:spcPct val="100000"/>
              </a:lnSpc>
              <a:spcBef>
                <a:spcPts val="0"/>
              </a:spcBef>
              <a:buNone/>
              <a:defRPr sz="2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Ingress</a:t>
            </a:r>
          </a:p>
        </p:txBody>
      </p:sp>
      <p:pic>
        <p:nvPicPr>
          <p:cNvPr id="4" name="Bildobjekt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42000" y="4896000"/>
            <a:ext cx="1005757" cy="1176431"/>
          </a:xfrm>
          <a:prstGeom prst="rect">
            <a:avLst/>
          </a:prstGeom>
        </p:spPr>
      </p:pic>
      <p:cxnSp>
        <p:nvCxnSpPr>
          <p:cNvPr id="6" name="Rak 5"/>
          <p:cNvCxnSpPr/>
          <p:nvPr userDrawn="1"/>
        </p:nvCxnSpPr>
        <p:spPr>
          <a:xfrm>
            <a:off x="3995936" y="2276872"/>
            <a:ext cx="3564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Platshållare för bild 2"/>
          <p:cNvSpPr txBox="1">
            <a:spLocks/>
          </p:cNvSpPr>
          <p:nvPr userDrawn="1"/>
        </p:nvSpPr>
        <p:spPr>
          <a:xfrm>
            <a:off x="-14116" y="-10822"/>
            <a:ext cx="2794541" cy="6868822"/>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694"/>
              <a:gd name="connsiteX1" fmla="*/ 4285136 w 4596237"/>
              <a:gd name="connsiteY1" fmla="*/ 0 h 6868694"/>
              <a:gd name="connsiteX2" fmla="*/ 4515072 w 4596237"/>
              <a:gd name="connsiteY2" fmla="*/ 2042695 h 6868694"/>
              <a:gd name="connsiteX3" fmla="*/ 4349305 w 4596237"/>
              <a:gd name="connsiteY3" fmla="*/ 6868694 h 6868694"/>
              <a:gd name="connsiteX4" fmla="*/ 1858855 w 4596237"/>
              <a:gd name="connsiteY4" fmla="*/ 6859395 h 6868694"/>
              <a:gd name="connsiteX5" fmla="*/ 0 w 4596237"/>
              <a:gd name="connsiteY5" fmla="*/ 5411 h 6868694"/>
              <a:gd name="connsiteX0" fmla="*/ 0 w 2899413"/>
              <a:gd name="connsiteY0" fmla="*/ 5411 h 6868694"/>
              <a:gd name="connsiteX1" fmla="*/ 2588312 w 2899413"/>
              <a:gd name="connsiteY1" fmla="*/ 0 h 6868694"/>
              <a:gd name="connsiteX2" fmla="*/ 2818248 w 2899413"/>
              <a:gd name="connsiteY2" fmla="*/ 2042695 h 6868694"/>
              <a:gd name="connsiteX3" fmla="*/ 2652481 w 2899413"/>
              <a:gd name="connsiteY3" fmla="*/ 6868694 h 6868694"/>
              <a:gd name="connsiteX4" fmla="*/ 162031 w 2899413"/>
              <a:gd name="connsiteY4" fmla="*/ 6859395 h 6868694"/>
              <a:gd name="connsiteX5" fmla="*/ 0 w 2899413"/>
              <a:gd name="connsiteY5" fmla="*/ 5411 h 6868694"/>
              <a:gd name="connsiteX0" fmla="*/ 0 w 2776864"/>
              <a:gd name="connsiteY0" fmla="*/ 0 h 6882137"/>
              <a:gd name="connsiteX1" fmla="*/ 2465763 w 2776864"/>
              <a:gd name="connsiteY1" fmla="*/ 13443 h 6882137"/>
              <a:gd name="connsiteX2" fmla="*/ 2695699 w 2776864"/>
              <a:gd name="connsiteY2" fmla="*/ 2056138 h 6882137"/>
              <a:gd name="connsiteX3" fmla="*/ 2529932 w 2776864"/>
              <a:gd name="connsiteY3" fmla="*/ 6882137 h 6882137"/>
              <a:gd name="connsiteX4" fmla="*/ 39482 w 2776864"/>
              <a:gd name="connsiteY4" fmla="*/ 6872838 h 6882137"/>
              <a:gd name="connsiteX5" fmla="*/ 0 w 2776864"/>
              <a:gd name="connsiteY5" fmla="*/ 0 h 6882137"/>
              <a:gd name="connsiteX0" fmla="*/ 167967 w 2737441"/>
              <a:gd name="connsiteY0" fmla="*/ 24265 h 6868694"/>
              <a:gd name="connsiteX1" fmla="*/ 2426340 w 2737441"/>
              <a:gd name="connsiteY1" fmla="*/ 0 h 6868694"/>
              <a:gd name="connsiteX2" fmla="*/ 2656276 w 2737441"/>
              <a:gd name="connsiteY2" fmla="*/ 2042695 h 6868694"/>
              <a:gd name="connsiteX3" fmla="*/ 2490509 w 2737441"/>
              <a:gd name="connsiteY3" fmla="*/ 6868694 h 6868694"/>
              <a:gd name="connsiteX4" fmla="*/ 59 w 2737441"/>
              <a:gd name="connsiteY4" fmla="*/ 6859395 h 6868694"/>
              <a:gd name="connsiteX5" fmla="*/ 167967 w 2737441"/>
              <a:gd name="connsiteY5" fmla="*/ 24265 h 6868694"/>
              <a:gd name="connsiteX0" fmla="*/ 0 w 2776864"/>
              <a:gd name="connsiteY0" fmla="*/ 14838 h 6868694"/>
              <a:gd name="connsiteX1" fmla="*/ 2465763 w 2776864"/>
              <a:gd name="connsiteY1" fmla="*/ 0 h 6868694"/>
              <a:gd name="connsiteX2" fmla="*/ 2695699 w 2776864"/>
              <a:gd name="connsiteY2" fmla="*/ 2042695 h 6868694"/>
              <a:gd name="connsiteX3" fmla="*/ 2529932 w 2776864"/>
              <a:gd name="connsiteY3" fmla="*/ 6868694 h 6868694"/>
              <a:gd name="connsiteX4" fmla="*/ 39482 w 2776864"/>
              <a:gd name="connsiteY4" fmla="*/ 6859395 h 6868694"/>
              <a:gd name="connsiteX5" fmla="*/ 0 w 2776864"/>
              <a:gd name="connsiteY5" fmla="*/ 14838 h 6868694"/>
              <a:gd name="connsiteX0" fmla="*/ 17465 w 2794329"/>
              <a:gd name="connsiteY0" fmla="*/ 14838 h 6868822"/>
              <a:gd name="connsiteX1" fmla="*/ 2483228 w 2794329"/>
              <a:gd name="connsiteY1" fmla="*/ 0 h 6868822"/>
              <a:gd name="connsiteX2" fmla="*/ 2713164 w 2794329"/>
              <a:gd name="connsiteY2" fmla="*/ 2042695 h 6868822"/>
              <a:gd name="connsiteX3" fmla="*/ 2547397 w 2794329"/>
              <a:gd name="connsiteY3" fmla="*/ 6868694 h 6868822"/>
              <a:gd name="connsiteX4" fmla="*/ 387 w 2794329"/>
              <a:gd name="connsiteY4" fmla="*/ 6868822 h 6868822"/>
              <a:gd name="connsiteX5" fmla="*/ 17465 w 2794329"/>
              <a:gd name="connsiteY5" fmla="*/ 14838 h 6868822"/>
              <a:gd name="connsiteX0" fmla="*/ 0 w 2795718"/>
              <a:gd name="connsiteY0" fmla="*/ 24265 h 6868822"/>
              <a:gd name="connsiteX1" fmla="*/ 2484617 w 2795718"/>
              <a:gd name="connsiteY1" fmla="*/ 0 h 6868822"/>
              <a:gd name="connsiteX2" fmla="*/ 2714553 w 2795718"/>
              <a:gd name="connsiteY2" fmla="*/ 2042695 h 6868822"/>
              <a:gd name="connsiteX3" fmla="*/ 2548786 w 2795718"/>
              <a:gd name="connsiteY3" fmla="*/ 6868694 h 6868822"/>
              <a:gd name="connsiteX4" fmla="*/ 1776 w 2795718"/>
              <a:gd name="connsiteY4" fmla="*/ 6868822 h 6868822"/>
              <a:gd name="connsiteX5" fmla="*/ 0 w 2795718"/>
              <a:gd name="connsiteY5" fmla="*/ 24265 h 6868822"/>
              <a:gd name="connsiteX0" fmla="*/ 8250 w 2794541"/>
              <a:gd name="connsiteY0" fmla="*/ 14838 h 6868822"/>
              <a:gd name="connsiteX1" fmla="*/ 2483440 w 2794541"/>
              <a:gd name="connsiteY1" fmla="*/ 0 h 6868822"/>
              <a:gd name="connsiteX2" fmla="*/ 2713376 w 2794541"/>
              <a:gd name="connsiteY2" fmla="*/ 2042695 h 6868822"/>
              <a:gd name="connsiteX3" fmla="*/ 2547609 w 2794541"/>
              <a:gd name="connsiteY3" fmla="*/ 6868694 h 6868822"/>
              <a:gd name="connsiteX4" fmla="*/ 599 w 2794541"/>
              <a:gd name="connsiteY4" fmla="*/ 6868822 h 6868822"/>
              <a:gd name="connsiteX5" fmla="*/ 8250 w 2794541"/>
              <a:gd name="connsiteY5" fmla="*/ 14838 h 6868822"/>
              <a:gd name="connsiteX0" fmla="*/ 8250 w 2794541"/>
              <a:gd name="connsiteY0" fmla="*/ 5411 h 6868822"/>
              <a:gd name="connsiteX1" fmla="*/ 2483440 w 2794541"/>
              <a:gd name="connsiteY1" fmla="*/ 0 h 6868822"/>
              <a:gd name="connsiteX2" fmla="*/ 2713376 w 2794541"/>
              <a:gd name="connsiteY2" fmla="*/ 2042695 h 6868822"/>
              <a:gd name="connsiteX3" fmla="*/ 2547609 w 2794541"/>
              <a:gd name="connsiteY3" fmla="*/ 6868694 h 6868822"/>
              <a:gd name="connsiteX4" fmla="*/ 599 w 2794541"/>
              <a:gd name="connsiteY4" fmla="*/ 6868822 h 6868822"/>
              <a:gd name="connsiteX5" fmla="*/ 8250 w 2794541"/>
              <a:gd name="connsiteY5" fmla="*/ 5411 h 686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94541" h="6868822">
                <a:moveTo>
                  <a:pt x="8250" y="5411"/>
                </a:moveTo>
                <a:lnTo>
                  <a:pt x="2483440" y="0"/>
                </a:lnTo>
                <a:cubicBezTo>
                  <a:pt x="2636732" y="513347"/>
                  <a:pt x="2939748" y="1080169"/>
                  <a:pt x="2713376" y="2042695"/>
                </a:cubicBezTo>
                <a:cubicBezTo>
                  <a:pt x="1816801" y="5323305"/>
                  <a:pt x="2198248" y="5315283"/>
                  <a:pt x="2547609" y="6868694"/>
                </a:cubicBezTo>
                <a:lnTo>
                  <a:pt x="599" y="6868822"/>
                </a:lnTo>
                <a:cubicBezTo>
                  <a:pt x="-3135" y="4581018"/>
                  <a:pt x="11984" y="2293215"/>
                  <a:pt x="8250" y="5411"/>
                </a:cubicBezTo>
                <a:close/>
              </a:path>
            </a:pathLst>
          </a:custGeom>
          <a:gradFill flip="none" rotWithShape="1">
            <a:gsLst>
              <a:gs pos="0">
                <a:schemeClr val="accent1"/>
              </a:gs>
              <a:gs pos="100000">
                <a:srgbClr val="7FBDBB"/>
              </a:gs>
            </a:gsLst>
            <a:lin ang="8400000" scaled="0"/>
            <a:tileRect/>
          </a:gradFill>
        </p:spPr>
        <p:txBody>
          <a:bodyPr vert="horz" lIns="0" tIns="0" rIns="0" bIns="0" rtlCol="0" anchor="ctr" anchorCtr="0">
            <a:normAutofit/>
          </a:bodyPr>
          <a:lstStyle>
            <a:lvl1pPr marL="0" indent="0" algn="ctr" defTabSz="914400" rtl="0" eaLnBrk="1" latinLnBrk="0" hangingPunct="1">
              <a:spcBef>
                <a:spcPts val="1800"/>
              </a:spcBef>
              <a:buClr>
                <a:schemeClr val="accent1"/>
              </a:buClr>
              <a:buFont typeface="Arial" pitchFamily="34" charset="0"/>
              <a:buNone/>
              <a:defRPr sz="3200" kern="1200" baseline="0">
                <a:solidFill>
                  <a:schemeClr val="bg2"/>
                </a:solidFill>
                <a:latin typeface="+mn-lt"/>
                <a:ea typeface="+mn-ea"/>
                <a:cs typeface="+mn-cs"/>
              </a:defRPr>
            </a:lvl1pPr>
            <a:lvl2pPr marL="457200" indent="0" algn="l" defTabSz="914400" rtl="0" eaLnBrk="1" latinLnBrk="0" hangingPunct="1">
              <a:spcBef>
                <a:spcPts val="300"/>
              </a:spcBef>
              <a:buClr>
                <a:schemeClr val="accent1"/>
              </a:buClr>
              <a:buFont typeface="Arial" pitchFamily="34" charset="0"/>
              <a:buNone/>
              <a:defRPr sz="2800" kern="1200">
                <a:solidFill>
                  <a:schemeClr val="bg2"/>
                </a:solidFill>
                <a:latin typeface="+mn-lt"/>
                <a:ea typeface="+mn-ea"/>
                <a:cs typeface="+mn-cs"/>
              </a:defRPr>
            </a:lvl2pPr>
            <a:lvl3pPr marL="914400" indent="0" algn="l" defTabSz="914400" rtl="0" eaLnBrk="1" latinLnBrk="0" hangingPunct="1">
              <a:spcBef>
                <a:spcPts val="300"/>
              </a:spcBef>
              <a:buClr>
                <a:schemeClr val="accent1"/>
              </a:buClr>
              <a:buFont typeface="Arial" pitchFamily="34" charset="0"/>
              <a:buNone/>
              <a:defRPr sz="2400" kern="1200">
                <a:solidFill>
                  <a:schemeClr val="bg2"/>
                </a:solidFill>
                <a:latin typeface="+mn-lt"/>
                <a:ea typeface="+mn-ea"/>
                <a:cs typeface="+mn-cs"/>
              </a:defRPr>
            </a:lvl3pPr>
            <a:lvl4pPr marL="1371600" indent="0" algn="l" defTabSz="914400" rtl="0" eaLnBrk="1" latinLnBrk="0" hangingPunct="1">
              <a:spcBef>
                <a:spcPts val="300"/>
              </a:spcBef>
              <a:buClr>
                <a:schemeClr val="accent1"/>
              </a:buClr>
              <a:buFont typeface="Arial" pitchFamily="34" charset="0"/>
              <a:buNone/>
              <a:defRPr sz="2000" kern="1200">
                <a:solidFill>
                  <a:schemeClr val="bg2"/>
                </a:solidFill>
                <a:latin typeface="+mn-lt"/>
                <a:ea typeface="+mn-ea"/>
                <a:cs typeface="+mn-cs"/>
              </a:defRPr>
            </a:lvl4pPr>
            <a:lvl5pPr marL="1828800" indent="0" algn="l" defTabSz="914400" rtl="0" eaLnBrk="1" latinLnBrk="0" hangingPunct="1">
              <a:spcBef>
                <a:spcPct val="20000"/>
              </a:spcBef>
              <a:buClr>
                <a:schemeClr val="accent1"/>
              </a:buClr>
              <a:buFont typeface="Arial" pitchFamily="34" charset="0"/>
              <a:buNone/>
              <a:defRPr sz="2000" kern="1200">
                <a:solidFill>
                  <a:schemeClr val="bg2"/>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a:lstStyle>
          <a:p>
            <a:pPr>
              <a:buClr>
                <a:srgbClr val="007F7B"/>
              </a:buClr>
            </a:pPr>
            <a:endParaRPr lang="en-US" dirty="0">
              <a:solidFill>
                <a:srgbClr val="666666"/>
              </a:solidFill>
            </a:endParaRPr>
          </a:p>
        </p:txBody>
      </p:sp>
    </p:spTree>
    <p:extLst>
      <p:ext uri="{BB962C8B-B14F-4D97-AF65-F5344CB8AC3E}">
        <p14:creationId xmlns:p14="http://schemas.microsoft.com/office/powerpoint/2010/main" val="3979191844"/>
      </p:ext>
    </p:extLst>
  </p:cSld>
  <p:clrMapOvr>
    <a:masterClrMapping/>
  </p:clrMapOvr>
  <p:hf hdr="0" ftr="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Kapitelsida - 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3996247" y="908720"/>
            <a:ext cx="3564049" cy="1368152"/>
          </a:xfrm>
        </p:spPr>
        <p:txBody>
          <a:bodyPr anchor="b" anchorCtr="0"/>
          <a:lstStyle>
            <a:lvl1pPr>
              <a:lnSpc>
                <a:spcPct val="40000"/>
              </a:lnSpc>
              <a:defRPr sz="11400" b="0">
                <a:solidFill>
                  <a:schemeClr val="accent1"/>
                </a:solidFill>
              </a:defRPr>
            </a:lvl1pPr>
          </a:lstStyle>
          <a:p>
            <a:r>
              <a:rPr lang="en-US" dirty="0" err="1"/>
              <a:t>Nr</a:t>
            </a:r>
            <a:endParaRPr lang="en-US" dirty="0"/>
          </a:p>
        </p:txBody>
      </p:sp>
      <p:sp>
        <p:nvSpPr>
          <p:cNvPr id="3" name="Underrubrik 2"/>
          <p:cNvSpPr>
            <a:spLocks noGrp="1"/>
          </p:cNvSpPr>
          <p:nvPr>
            <p:ph type="subTitle" idx="1" hasCustomPrompt="1"/>
          </p:nvPr>
        </p:nvSpPr>
        <p:spPr>
          <a:xfrm>
            <a:off x="5148064" y="2420888"/>
            <a:ext cx="2424311" cy="1944216"/>
          </a:xfrm>
          <a:prstGeom prst="rect">
            <a:avLst/>
          </a:prstGeom>
        </p:spPr>
        <p:txBody>
          <a:bodyPr>
            <a:noAutofit/>
          </a:bodyPr>
          <a:lstStyle>
            <a:lvl1pPr marL="0" indent="0" algn="l">
              <a:lnSpc>
                <a:spcPct val="100000"/>
              </a:lnSpc>
              <a:spcBef>
                <a:spcPts val="0"/>
              </a:spcBef>
              <a:buNone/>
              <a:defRPr sz="2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Ingress</a:t>
            </a:r>
          </a:p>
        </p:txBody>
      </p:sp>
      <p:sp>
        <p:nvSpPr>
          <p:cNvPr id="7" name="Platshållare för bild 2"/>
          <p:cNvSpPr>
            <a:spLocks noGrp="1"/>
          </p:cNvSpPr>
          <p:nvPr>
            <p:ph type="pic" idx="15"/>
          </p:nvPr>
        </p:nvSpPr>
        <p:spPr>
          <a:xfrm>
            <a:off x="-8568" y="-10822"/>
            <a:ext cx="2778633" cy="6868884"/>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694"/>
              <a:gd name="connsiteX1" fmla="*/ 4285136 w 4596237"/>
              <a:gd name="connsiteY1" fmla="*/ 0 h 6868694"/>
              <a:gd name="connsiteX2" fmla="*/ 4515072 w 4596237"/>
              <a:gd name="connsiteY2" fmla="*/ 2042695 h 6868694"/>
              <a:gd name="connsiteX3" fmla="*/ 4349305 w 4596237"/>
              <a:gd name="connsiteY3" fmla="*/ 6868694 h 6868694"/>
              <a:gd name="connsiteX4" fmla="*/ 606372 w 4596237"/>
              <a:gd name="connsiteY4" fmla="*/ 6858000 h 6868694"/>
              <a:gd name="connsiteX5" fmla="*/ 0 w 4596237"/>
              <a:gd name="connsiteY5" fmla="*/ 5411 h 6868694"/>
              <a:gd name="connsiteX0" fmla="*/ 0 w 4596237"/>
              <a:gd name="connsiteY0" fmla="*/ 5411 h 6874232"/>
              <a:gd name="connsiteX1" fmla="*/ 4285136 w 4596237"/>
              <a:gd name="connsiteY1" fmla="*/ 0 h 6874232"/>
              <a:gd name="connsiteX2" fmla="*/ 4515072 w 4596237"/>
              <a:gd name="connsiteY2" fmla="*/ 2042695 h 6874232"/>
              <a:gd name="connsiteX3" fmla="*/ 4349305 w 4596237"/>
              <a:gd name="connsiteY3" fmla="*/ 6868694 h 6874232"/>
              <a:gd name="connsiteX4" fmla="*/ 1840001 w 4596237"/>
              <a:gd name="connsiteY4" fmla="*/ 6874232 h 6874232"/>
              <a:gd name="connsiteX5" fmla="*/ 0 w 4596237"/>
              <a:gd name="connsiteY5" fmla="*/ 5411 h 6874232"/>
              <a:gd name="connsiteX0" fmla="*/ 0 w 2881060"/>
              <a:gd name="connsiteY0" fmla="*/ 0 h 6874232"/>
              <a:gd name="connsiteX1" fmla="*/ 2569959 w 2881060"/>
              <a:gd name="connsiteY1" fmla="*/ 0 h 6874232"/>
              <a:gd name="connsiteX2" fmla="*/ 2799895 w 2881060"/>
              <a:gd name="connsiteY2" fmla="*/ 2042695 h 6874232"/>
              <a:gd name="connsiteX3" fmla="*/ 2634128 w 2881060"/>
              <a:gd name="connsiteY3" fmla="*/ 6868694 h 6874232"/>
              <a:gd name="connsiteX4" fmla="*/ 124824 w 2881060"/>
              <a:gd name="connsiteY4" fmla="*/ 6874232 h 6874232"/>
              <a:gd name="connsiteX5" fmla="*/ 0 w 2881060"/>
              <a:gd name="connsiteY5" fmla="*/ 0 h 6874232"/>
              <a:gd name="connsiteX0" fmla="*/ 0 w 2790154"/>
              <a:gd name="connsiteY0" fmla="*/ 0 h 6874232"/>
              <a:gd name="connsiteX1" fmla="*/ 2479053 w 2790154"/>
              <a:gd name="connsiteY1" fmla="*/ 0 h 6874232"/>
              <a:gd name="connsiteX2" fmla="*/ 2708989 w 2790154"/>
              <a:gd name="connsiteY2" fmla="*/ 2042695 h 6874232"/>
              <a:gd name="connsiteX3" fmla="*/ 2543222 w 2790154"/>
              <a:gd name="connsiteY3" fmla="*/ 6868694 h 6874232"/>
              <a:gd name="connsiteX4" fmla="*/ 33918 w 2790154"/>
              <a:gd name="connsiteY4" fmla="*/ 6874232 h 6874232"/>
              <a:gd name="connsiteX5" fmla="*/ 0 w 2790154"/>
              <a:gd name="connsiteY5" fmla="*/ 0 h 6874232"/>
              <a:gd name="connsiteX0" fmla="*/ 153305 w 2756301"/>
              <a:gd name="connsiteY0" fmla="*/ 0 h 6874232"/>
              <a:gd name="connsiteX1" fmla="*/ 2445200 w 2756301"/>
              <a:gd name="connsiteY1" fmla="*/ 0 h 6874232"/>
              <a:gd name="connsiteX2" fmla="*/ 2675136 w 2756301"/>
              <a:gd name="connsiteY2" fmla="*/ 2042695 h 6874232"/>
              <a:gd name="connsiteX3" fmla="*/ 2509369 w 2756301"/>
              <a:gd name="connsiteY3" fmla="*/ 6868694 h 6874232"/>
              <a:gd name="connsiteX4" fmla="*/ 65 w 2756301"/>
              <a:gd name="connsiteY4" fmla="*/ 6874232 h 6874232"/>
              <a:gd name="connsiteX5" fmla="*/ 153305 w 2756301"/>
              <a:gd name="connsiteY5" fmla="*/ 0 h 6874232"/>
              <a:gd name="connsiteX0" fmla="*/ 0 w 2774112"/>
              <a:gd name="connsiteY0" fmla="*/ 5347 h 6874232"/>
              <a:gd name="connsiteX1" fmla="*/ 2463011 w 2774112"/>
              <a:gd name="connsiteY1" fmla="*/ 0 h 6874232"/>
              <a:gd name="connsiteX2" fmla="*/ 2692947 w 2774112"/>
              <a:gd name="connsiteY2" fmla="*/ 2042695 h 6874232"/>
              <a:gd name="connsiteX3" fmla="*/ 2527180 w 2774112"/>
              <a:gd name="connsiteY3" fmla="*/ 6868694 h 6874232"/>
              <a:gd name="connsiteX4" fmla="*/ 17876 w 2774112"/>
              <a:gd name="connsiteY4" fmla="*/ 6874232 h 6874232"/>
              <a:gd name="connsiteX5" fmla="*/ 0 w 2774112"/>
              <a:gd name="connsiteY5" fmla="*/ 5347 h 6874232"/>
              <a:gd name="connsiteX0" fmla="*/ 4300 w 2778412"/>
              <a:gd name="connsiteY0" fmla="*/ 5347 h 6868694"/>
              <a:gd name="connsiteX1" fmla="*/ 2467311 w 2778412"/>
              <a:gd name="connsiteY1" fmla="*/ 0 h 6868694"/>
              <a:gd name="connsiteX2" fmla="*/ 2697247 w 2778412"/>
              <a:gd name="connsiteY2" fmla="*/ 2042695 h 6868694"/>
              <a:gd name="connsiteX3" fmla="*/ 2531480 w 2778412"/>
              <a:gd name="connsiteY3" fmla="*/ 6868694 h 6868694"/>
              <a:gd name="connsiteX4" fmla="*/ 786 w 2778412"/>
              <a:gd name="connsiteY4" fmla="*/ 6863537 h 6868694"/>
              <a:gd name="connsiteX5" fmla="*/ 4300 w 2778412"/>
              <a:gd name="connsiteY5" fmla="*/ 5347 h 6868694"/>
              <a:gd name="connsiteX0" fmla="*/ 4300 w 2778412"/>
              <a:gd name="connsiteY0" fmla="*/ 5347 h 6868884"/>
              <a:gd name="connsiteX1" fmla="*/ 2467311 w 2778412"/>
              <a:gd name="connsiteY1" fmla="*/ 0 h 6868884"/>
              <a:gd name="connsiteX2" fmla="*/ 2697247 w 2778412"/>
              <a:gd name="connsiteY2" fmla="*/ 2042695 h 6868884"/>
              <a:gd name="connsiteX3" fmla="*/ 2531480 w 2778412"/>
              <a:gd name="connsiteY3" fmla="*/ 6868694 h 6868884"/>
              <a:gd name="connsiteX4" fmla="*/ 786 w 2778412"/>
              <a:gd name="connsiteY4" fmla="*/ 6868884 h 6868884"/>
              <a:gd name="connsiteX5" fmla="*/ 4300 w 2778412"/>
              <a:gd name="connsiteY5" fmla="*/ 5347 h 6868884"/>
              <a:gd name="connsiteX0" fmla="*/ 1663 w 2778633"/>
              <a:gd name="connsiteY0" fmla="*/ 5347 h 6868884"/>
              <a:gd name="connsiteX1" fmla="*/ 2467532 w 2778633"/>
              <a:gd name="connsiteY1" fmla="*/ 0 h 6868884"/>
              <a:gd name="connsiteX2" fmla="*/ 2697468 w 2778633"/>
              <a:gd name="connsiteY2" fmla="*/ 2042695 h 6868884"/>
              <a:gd name="connsiteX3" fmla="*/ 2531701 w 2778633"/>
              <a:gd name="connsiteY3" fmla="*/ 6868694 h 6868884"/>
              <a:gd name="connsiteX4" fmla="*/ 1007 w 2778633"/>
              <a:gd name="connsiteY4" fmla="*/ 6868884 h 6868884"/>
              <a:gd name="connsiteX5" fmla="*/ 1663 w 2778633"/>
              <a:gd name="connsiteY5" fmla="*/ 5347 h 6868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8633" h="6868884">
                <a:moveTo>
                  <a:pt x="1663" y="5347"/>
                </a:moveTo>
                <a:lnTo>
                  <a:pt x="2467532" y="0"/>
                </a:lnTo>
                <a:cubicBezTo>
                  <a:pt x="2620824" y="513347"/>
                  <a:pt x="2923840" y="1080169"/>
                  <a:pt x="2697468" y="2042695"/>
                </a:cubicBezTo>
                <a:cubicBezTo>
                  <a:pt x="1800893" y="5323305"/>
                  <a:pt x="2182340" y="5315283"/>
                  <a:pt x="2531701" y="6868694"/>
                </a:cubicBezTo>
                <a:lnTo>
                  <a:pt x="1007" y="6868884"/>
                </a:lnTo>
                <a:cubicBezTo>
                  <a:pt x="-2727" y="4581080"/>
                  <a:pt x="5397" y="2293151"/>
                  <a:pt x="1663" y="5347"/>
                </a:cubicBezTo>
                <a:close/>
              </a:path>
            </a:pathLst>
          </a:custGeom>
          <a:solidFill>
            <a:schemeClr val="bg1">
              <a:lumMod val="95000"/>
            </a:schemeClr>
          </a:solidFill>
        </p:spPr>
        <p:txBody>
          <a:bodyPr vert="horz" anchor="ctr" anchorCtr="0">
            <a:norm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pic>
        <p:nvPicPr>
          <p:cNvPr id="4" name="Bildobjekt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42000" y="4896000"/>
            <a:ext cx="1005757" cy="1176431"/>
          </a:xfrm>
          <a:prstGeom prst="rect">
            <a:avLst/>
          </a:prstGeom>
        </p:spPr>
      </p:pic>
      <p:cxnSp>
        <p:nvCxnSpPr>
          <p:cNvPr id="6" name="Rak 5"/>
          <p:cNvCxnSpPr/>
          <p:nvPr userDrawn="1"/>
        </p:nvCxnSpPr>
        <p:spPr>
          <a:xfrm>
            <a:off x="3995936" y="2276872"/>
            <a:ext cx="3564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567781"/>
      </p:ext>
    </p:extLst>
  </p:cSld>
  <p:clrMapOvr>
    <a:masterClrMapping/>
  </p:clrMapOvr>
  <p:hf hdr="0" ftr="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Kapitelsida - Grå">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3996247" y="908720"/>
            <a:ext cx="3576127" cy="1368152"/>
          </a:xfrm>
        </p:spPr>
        <p:txBody>
          <a:bodyPr anchor="b" anchorCtr="0"/>
          <a:lstStyle>
            <a:lvl1pPr>
              <a:lnSpc>
                <a:spcPct val="40000"/>
              </a:lnSpc>
              <a:defRPr sz="11400" b="0">
                <a:solidFill>
                  <a:schemeClr val="bg2"/>
                </a:solidFill>
              </a:defRPr>
            </a:lvl1pPr>
          </a:lstStyle>
          <a:p>
            <a:r>
              <a:rPr lang="en-US" dirty="0" err="1"/>
              <a:t>Nr</a:t>
            </a:r>
            <a:endParaRPr lang="en-US" dirty="0"/>
          </a:p>
        </p:txBody>
      </p:sp>
      <p:sp>
        <p:nvSpPr>
          <p:cNvPr id="3" name="Underrubrik 2"/>
          <p:cNvSpPr>
            <a:spLocks noGrp="1"/>
          </p:cNvSpPr>
          <p:nvPr>
            <p:ph type="subTitle" idx="1" hasCustomPrompt="1"/>
          </p:nvPr>
        </p:nvSpPr>
        <p:spPr>
          <a:xfrm>
            <a:off x="5148064" y="2420888"/>
            <a:ext cx="2424311" cy="1944216"/>
          </a:xfrm>
          <a:prstGeom prst="rect">
            <a:avLst/>
          </a:prstGeom>
        </p:spPr>
        <p:txBody>
          <a:bodyPr>
            <a:noAutofit/>
          </a:bodyPr>
          <a:lstStyle>
            <a:lvl1pPr marL="0" indent="0" algn="l">
              <a:lnSpc>
                <a:spcPct val="100000"/>
              </a:lnSpc>
              <a:spcBef>
                <a:spcPts val="0"/>
              </a:spcBef>
              <a:buNone/>
              <a:defRPr sz="2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Ingress</a:t>
            </a:r>
          </a:p>
        </p:txBody>
      </p:sp>
      <p:pic>
        <p:nvPicPr>
          <p:cNvPr id="4" name="Bildobjekt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42000" y="4896000"/>
            <a:ext cx="1005757" cy="1176431"/>
          </a:xfrm>
          <a:prstGeom prst="rect">
            <a:avLst/>
          </a:prstGeom>
        </p:spPr>
      </p:pic>
      <p:cxnSp>
        <p:nvCxnSpPr>
          <p:cNvPr id="6" name="Rak 5"/>
          <p:cNvCxnSpPr/>
          <p:nvPr userDrawn="1"/>
        </p:nvCxnSpPr>
        <p:spPr>
          <a:xfrm>
            <a:off x="3995936" y="2276872"/>
            <a:ext cx="3564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7" name="Platshållare för bild 2"/>
          <p:cNvSpPr txBox="1">
            <a:spLocks/>
          </p:cNvSpPr>
          <p:nvPr userDrawn="1"/>
        </p:nvSpPr>
        <p:spPr>
          <a:xfrm>
            <a:off x="-14116" y="-10822"/>
            <a:ext cx="2794541" cy="6868822"/>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694"/>
              <a:gd name="connsiteX1" fmla="*/ 4285136 w 4596237"/>
              <a:gd name="connsiteY1" fmla="*/ 0 h 6868694"/>
              <a:gd name="connsiteX2" fmla="*/ 4515072 w 4596237"/>
              <a:gd name="connsiteY2" fmla="*/ 2042695 h 6868694"/>
              <a:gd name="connsiteX3" fmla="*/ 4349305 w 4596237"/>
              <a:gd name="connsiteY3" fmla="*/ 6868694 h 6868694"/>
              <a:gd name="connsiteX4" fmla="*/ 1858855 w 4596237"/>
              <a:gd name="connsiteY4" fmla="*/ 6859395 h 6868694"/>
              <a:gd name="connsiteX5" fmla="*/ 0 w 4596237"/>
              <a:gd name="connsiteY5" fmla="*/ 5411 h 6868694"/>
              <a:gd name="connsiteX0" fmla="*/ 0 w 2899413"/>
              <a:gd name="connsiteY0" fmla="*/ 5411 h 6868694"/>
              <a:gd name="connsiteX1" fmla="*/ 2588312 w 2899413"/>
              <a:gd name="connsiteY1" fmla="*/ 0 h 6868694"/>
              <a:gd name="connsiteX2" fmla="*/ 2818248 w 2899413"/>
              <a:gd name="connsiteY2" fmla="*/ 2042695 h 6868694"/>
              <a:gd name="connsiteX3" fmla="*/ 2652481 w 2899413"/>
              <a:gd name="connsiteY3" fmla="*/ 6868694 h 6868694"/>
              <a:gd name="connsiteX4" fmla="*/ 162031 w 2899413"/>
              <a:gd name="connsiteY4" fmla="*/ 6859395 h 6868694"/>
              <a:gd name="connsiteX5" fmla="*/ 0 w 2899413"/>
              <a:gd name="connsiteY5" fmla="*/ 5411 h 6868694"/>
              <a:gd name="connsiteX0" fmla="*/ 0 w 2776864"/>
              <a:gd name="connsiteY0" fmla="*/ 0 h 6882137"/>
              <a:gd name="connsiteX1" fmla="*/ 2465763 w 2776864"/>
              <a:gd name="connsiteY1" fmla="*/ 13443 h 6882137"/>
              <a:gd name="connsiteX2" fmla="*/ 2695699 w 2776864"/>
              <a:gd name="connsiteY2" fmla="*/ 2056138 h 6882137"/>
              <a:gd name="connsiteX3" fmla="*/ 2529932 w 2776864"/>
              <a:gd name="connsiteY3" fmla="*/ 6882137 h 6882137"/>
              <a:gd name="connsiteX4" fmla="*/ 39482 w 2776864"/>
              <a:gd name="connsiteY4" fmla="*/ 6872838 h 6882137"/>
              <a:gd name="connsiteX5" fmla="*/ 0 w 2776864"/>
              <a:gd name="connsiteY5" fmla="*/ 0 h 6882137"/>
              <a:gd name="connsiteX0" fmla="*/ 167967 w 2737441"/>
              <a:gd name="connsiteY0" fmla="*/ 24265 h 6868694"/>
              <a:gd name="connsiteX1" fmla="*/ 2426340 w 2737441"/>
              <a:gd name="connsiteY1" fmla="*/ 0 h 6868694"/>
              <a:gd name="connsiteX2" fmla="*/ 2656276 w 2737441"/>
              <a:gd name="connsiteY2" fmla="*/ 2042695 h 6868694"/>
              <a:gd name="connsiteX3" fmla="*/ 2490509 w 2737441"/>
              <a:gd name="connsiteY3" fmla="*/ 6868694 h 6868694"/>
              <a:gd name="connsiteX4" fmla="*/ 59 w 2737441"/>
              <a:gd name="connsiteY4" fmla="*/ 6859395 h 6868694"/>
              <a:gd name="connsiteX5" fmla="*/ 167967 w 2737441"/>
              <a:gd name="connsiteY5" fmla="*/ 24265 h 6868694"/>
              <a:gd name="connsiteX0" fmla="*/ 0 w 2776864"/>
              <a:gd name="connsiteY0" fmla="*/ 14838 h 6868694"/>
              <a:gd name="connsiteX1" fmla="*/ 2465763 w 2776864"/>
              <a:gd name="connsiteY1" fmla="*/ 0 h 6868694"/>
              <a:gd name="connsiteX2" fmla="*/ 2695699 w 2776864"/>
              <a:gd name="connsiteY2" fmla="*/ 2042695 h 6868694"/>
              <a:gd name="connsiteX3" fmla="*/ 2529932 w 2776864"/>
              <a:gd name="connsiteY3" fmla="*/ 6868694 h 6868694"/>
              <a:gd name="connsiteX4" fmla="*/ 39482 w 2776864"/>
              <a:gd name="connsiteY4" fmla="*/ 6859395 h 6868694"/>
              <a:gd name="connsiteX5" fmla="*/ 0 w 2776864"/>
              <a:gd name="connsiteY5" fmla="*/ 14838 h 6868694"/>
              <a:gd name="connsiteX0" fmla="*/ 17465 w 2794329"/>
              <a:gd name="connsiteY0" fmla="*/ 14838 h 6868822"/>
              <a:gd name="connsiteX1" fmla="*/ 2483228 w 2794329"/>
              <a:gd name="connsiteY1" fmla="*/ 0 h 6868822"/>
              <a:gd name="connsiteX2" fmla="*/ 2713164 w 2794329"/>
              <a:gd name="connsiteY2" fmla="*/ 2042695 h 6868822"/>
              <a:gd name="connsiteX3" fmla="*/ 2547397 w 2794329"/>
              <a:gd name="connsiteY3" fmla="*/ 6868694 h 6868822"/>
              <a:gd name="connsiteX4" fmla="*/ 387 w 2794329"/>
              <a:gd name="connsiteY4" fmla="*/ 6868822 h 6868822"/>
              <a:gd name="connsiteX5" fmla="*/ 17465 w 2794329"/>
              <a:gd name="connsiteY5" fmla="*/ 14838 h 6868822"/>
              <a:gd name="connsiteX0" fmla="*/ 0 w 2795718"/>
              <a:gd name="connsiteY0" fmla="*/ 24265 h 6868822"/>
              <a:gd name="connsiteX1" fmla="*/ 2484617 w 2795718"/>
              <a:gd name="connsiteY1" fmla="*/ 0 h 6868822"/>
              <a:gd name="connsiteX2" fmla="*/ 2714553 w 2795718"/>
              <a:gd name="connsiteY2" fmla="*/ 2042695 h 6868822"/>
              <a:gd name="connsiteX3" fmla="*/ 2548786 w 2795718"/>
              <a:gd name="connsiteY3" fmla="*/ 6868694 h 6868822"/>
              <a:gd name="connsiteX4" fmla="*/ 1776 w 2795718"/>
              <a:gd name="connsiteY4" fmla="*/ 6868822 h 6868822"/>
              <a:gd name="connsiteX5" fmla="*/ 0 w 2795718"/>
              <a:gd name="connsiteY5" fmla="*/ 24265 h 6868822"/>
              <a:gd name="connsiteX0" fmla="*/ 8250 w 2794541"/>
              <a:gd name="connsiteY0" fmla="*/ 14838 h 6868822"/>
              <a:gd name="connsiteX1" fmla="*/ 2483440 w 2794541"/>
              <a:gd name="connsiteY1" fmla="*/ 0 h 6868822"/>
              <a:gd name="connsiteX2" fmla="*/ 2713376 w 2794541"/>
              <a:gd name="connsiteY2" fmla="*/ 2042695 h 6868822"/>
              <a:gd name="connsiteX3" fmla="*/ 2547609 w 2794541"/>
              <a:gd name="connsiteY3" fmla="*/ 6868694 h 6868822"/>
              <a:gd name="connsiteX4" fmla="*/ 599 w 2794541"/>
              <a:gd name="connsiteY4" fmla="*/ 6868822 h 6868822"/>
              <a:gd name="connsiteX5" fmla="*/ 8250 w 2794541"/>
              <a:gd name="connsiteY5" fmla="*/ 14838 h 6868822"/>
              <a:gd name="connsiteX0" fmla="*/ 8250 w 2794541"/>
              <a:gd name="connsiteY0" fmla="*/ 5411 h 6868822"/>
              <a:gd name="connsiteX1" fmla="*/ 2483440 w 2794541"/>
              <a:gd name="connsiteY1" fmla="*/ 0 h 6868822"/>
              <a:gd name="connsiteX2" fmla="*/ 2713376 w 2794541"/>
              <a:gd name="connsiteY2" fmla="*/ 2042695 h 6868822"/>
              <a:gd name="connsiteX3" fmla="*/ 2547609 w 2794541"/>
              <a:gd name="connsiteY3" fmla="*/ 6868694 h 6868822"/>
              <a:gd name="connsiteX4" fmla="*/ 599 w 2794541"/>
              <a:gd name="connsiteY4" fmla="*/ 6868822 h 6868822"/>
              <a:gd name="connsiteX5" fmla="*/ 8250 w 2794541"/>
              <a:gd name="connsiteY5" fmla="*/ 5411 h 686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94541" h="6868822">
                <a:moveTo>
                  <a:pt x="8250" y="5411"/>
                </a:moveTo>
                <a:lnTo>
                  <a:pt x="2483440" y="0"/>
                </a:lnTo>
                <a:cubicBezTo>
                  <a:pt x="2636732" y="513347"/>
                  <a:pt x="2939748" y="1080169"/>
                  <a:pt x="2713376" y="2042695"/>
                </a:cubicBezTo>
                <a:cubicBezTo>
                  <a:pt x="1816801" y="5323305"/>
                  <a:pt x="2198248" y="5315283"/>
                  <a:pt x="2547609" y="6868694"/>
                </a:cubicBezTo>
                <a:lnTo>
                  <a:pt x="599" y="6868822"/>
                </a:lnTo>
                <a:cubicBezTo>
                  <a:pt x="-3135" y="4581018"/>
                  <a:pt x="11984" y="2293215"/>
                  <a:pt x="8250" y="5411"/>
                </a:cubicBezTo>
                <a:close/>
              </a:path>
            </a:pathLst>
          </a:custGeom>
          <a:solidFill>
            <a:schemeClr val="accent2"/>
          </a:solidFill>
        </p:spPr>
        <p:txBody>
          <a:bodyPr vert="horz" lIns="0" tIns="0" rIns="0" bIns="0" rtlCol="0" anchor="ctr" anchorCtr="0">
            <a:normAutofit/>
          </a:bodyPr>
          <a:lstStyle>
            <a:lvl1pPr marL="0" indent="0" algn="ctr" defTabSz="914400" rtl="0" eaLnBrk="1" latinLnBrk="0" hangingPunct="1">
              <a:spcBef>
                <a:spcPts val="1800"/>
              </a:spcBef>
              <a:buClr>
                <a:schemeClr val="accent1"/>
              </a:buClr>
              <a:buFont typeface="Arial" pitchFamily="34" charset="0"/>
              <a:buNone/>
              <a:defRPr sz="3200" kern="1200" baseline="0">
                <a:solidFill>
                  <a:schemeClr val="bg2"/>
                </a:solidFill>
                <a:latin typeface="+mn-lt"/>
                <a:ea typeface="+mn-ea"/>
                <a:cs typeface="+mn-cs"/>
              </a:defRPr>
            </a:lvl1pPr>
            <a:lvl2pPr marL="457200" indent="0" algn="l" defTabSz="914400" rtl="0" eaLnBrk="1" latinLnBrk="0" hangingPunct="1">
              <a:spcBef>
                <a:spcPts val="300"/>
              </a:spcBef>
              <a:buClr>
                <a:schemeClr val="accent1"/>
              </a:buClr>
              <a:buFont typeface="Arial" pitchFamily="34" charset="0"/>
              <a:buNone/>
              <a:defRPr sz="2800" kern="1200">
                <a:solidFill>
                  <a:schemeClr val="bg2"/>
                </a:solidFill>
                <a:latin typeface="+mn-lt"/>
                <a:ea typeface="+mn-ea"/>
                <a:cs typeface="+mn-cs"/>
              </a:defRPr>
            </a:lvl2pPr>
            <a:lvl3pPr marL="914400" indent="0" algn="l" defTabSz="914400" rtl="0" eaLnBrk="1" latinLnBrk="0" hangingPunct="1">
              <a:spcBef>
                <a:spcPts val="300"/>
              </a:spcBef>
              <a:buClr>
                <a:schemeClr val="accent1"/>
              </a:buClr>
              <a:buFont typeface="Arial" pitchFamily="34" charset="0"/>
              <a:buNone/>
              <a:defRPr sz="2400" kern="1200">
                <a:solidFill>
                  <a:schemeClr val="bg2"/>
                </a:solidFill>
                <a:latin typeface="+mn-lt"/>
                <a:ea typeface="+mn-ea"/>
                <a:cs typeface="+mn-cs"/>
              </a:defRPr>
            </a:lvl3pPr>
            <a:lvl4pPr marL="1371600" indent="0" algn="l" defTabSz="914400" rtl="0" eaLnBrk="1" latinLnBrk="0" hangingPunct="1">
              <a:spcBef>
                <a:spcPts val="300"/>
              </a:spcBef>
              <a:buClr>
                <a:schemeClr val="accent1"/>
              </a:buClr>
              <a:buFont typeface="Arial" pitchFamily="34" charset="0"/>
              <a:buNone/>
              <a:defRPr sz="2000" kern="1200">
                <a:solidFill>
                  <a:schemeClr val="bg2"/>
                </a:solidFill>
                <a:latin typeface="+mn-lt"/>
                <a:ea typeface="+mn-ea"/>
                <a:cs typeface="+mn-cs"/>
              </a:defRPr>
            </a:lvl4pPr>
            <a:lvl5pPr marL="1828800" indent="0" algn="l" defTabSz="914400" rtl="0" eaLnBrk="1" latinLnBrk="0" hangingPunct="1">
              <a:spcBef>
                <a:spcPct val="20000"/>
              </a:spcBef>
              <a:buClr>
                <a:schemeClr val="accent1"/>
              </a:buClr>
              <a:buFont typeface="Arial" pitchFamily="34" charset="0"/>
              <a:buNone/>
              <a:defRPr sz="2000" kern="1200">
                <a:solidFill>
                  <a:schemeClr val="bg2"/>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a:lstStyle>
          <a:p>
            <a:pPr>
              <a:buClr>
                <a:srgbClr val="007F7B"/>
              </a:buClr>
            </a:pPr>
            <a:endParaRPr lang="en-US" dirty="0">
              <a:solidFill>
                <a:srgbClr val="666666"/>
              </a:solidFill>
            </a:endParaRPr>
          </a:p>
        </p:txBody>
      </p:sp>
    </p:spTree>
    <p:extLst>
      <p:ext uri="{BB962C8B-B14F-4D97-AF65-F5344CB8AC3E}">
        <p14:creationId xmlns:p14="http://schemas.microsoft.com/office/powerpoint/2010/main" val="4251706609"/>
      </p:ext>
    </p:extLst>
  </p:cSld>
  <p:clrMapOvr>
    <a:masterClrMapping/>
  </p:clrMapOvr>
  <p:hf hdr="0" ftr="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ndast text - Vit">
    <p:spTree>
      <p:nvGrpSpPr>
        <p:cNvPr id="1" name=""/>
        <p:cNvGrpSpPr/>
        <p:nvPr/>
      </p:nvGrpSpPr>
      <p:grpSpPr>
        <a:xfrm>
          <a:off x="0" y="0"/>
          <a:ext cx="0" cy="0"/>
          <a:chOff x="0" y="0"/>
          <a:chExt cx="0" cy="0"/>
        </a:xfrm>
      </p:grpSpPr>
      <p:sp>
        <p:nvSpPr>
          <p:cNvPr id="8" name="Rubrik 7"/>
          <p:cNvSpPr>
            <a:spLocks noGrp="1"/>
          </p:cNvSpPr>
          <p:nvPr>
            <p:ph type="title"/>
          </p:nvPr>
        </p:nvSpPr>
        <p:spPr>
          <a:xfrm>
            <a:off x="1055688" y="738000"/>
            <a:ext cx="6179862" cy="3526762"/>
          </a:xfrm>
        </p:spPr>
        <p:txBody>
          <a:bodyPr anchor="b" anchorCtr="0"/>
          <a:lstStyle>
            <a:lvl1pPr>
              <a:defRPr sz="6900"/>
            </a:lvl1pPr>
          </a:lstStyle>
          <a:p>
            <a:r>
              <a:rPr lang="en-US" dirty="0"/>
              <a:t>Click to edit Master title style</a:t>
            </a:r>
          </a:p>
        </p:txBody>
      </p:sp>
      <p:sp>
        <p:nvSpPr>
          <p:cNvPr id="9" name="Platshållare för text 8"/>
          <p:cNvSpPr>
            <a:spLocks noGrp="1"/>
          </p:cNvSpPr>
          <p:nvPr>
            <p:ph type="body" sz="quarter" idx="13" hasCustomPrompt="1"/>
          </p:nvPr>
        </p:nvSpPr>
        <p:spPr>
          <a:xfrm>
            <a:off x="1055688" y="4411066"/>
            <a:ext cx="6180137" cy="1249959"/>
          </a:xfrm>
        </p:spPr>
        <p:txBody>
          <a:bodyPr>
            <a:noAutofit/>
          </a:bodyPr>
          <a:lstStyle>
            <a:lvl1pPr marL="0" indent="0">
              <a:spcBef>
                <a:spcPts val="0"/>
              </a:spcBef>
              <a:buFontTx/>
              <a:buNone/>
              <a:defRPr sz="1900"/>
            </a:lvl1pPr>
            <a:lvl2pPr marL="144000" indent="0">
              <a:buFontTx/>
              <a:buNone/>
              <a:defRPr sz="1900"/>
            </a:lvl2pPr>
            <a:lvl3pPr marL="324000" indent="0">
              <a:buFontTx/>
              <a:buNone/>
              <a:defRPr sz="1900"/>
            </a:lvl3pPr>
            <a:lvl4pPr marL="504000" indent="0">
              <a:buFontTx/>
              <a:buNone/>
              <a:defRPr sz="1900"/>
            </a:lvl4pPr>
            <a:lvl5pPr marL="684000" indent="0">
              <a:buFontTx/>
              <a:buNone/>
              <a:defRPr sz="1900"/>
            </a:lvl5pPr>
          </a:lstStyle>
          <a:p>
            <a:pPr lvl="0"/>
            <a:r>
              <a:rPr lang="en-US" dirty="0"/>
              <a:t>Ingress</a:t>
            </a:r>
          </a:p>
        </p:txBody>
      </p:sp>
      <p:sp>
        <p:nvSpPr>
          <p:cNvPr id="2" name="Platshållare för datum 1"/>
          <p:cNvSpPr>
            <a:spLocks noGrp="1"/>
          </p:cNvSpPr>
          <p:nvPr>
            <p:ph type="dt" sz="half" idx="14"/>
          </p:nvPr>
        </p:nvSpPr>
        <p:spPr/>
        <p:txBody>
          <a:bodyPr/>
          <a:lstStyle/>
          <a:p>
            <a:r>
              <a:rPr lang="en-US">
                <a:solidFill>
                  <a:srgbClr val="666666"/>
                </a:solidFill>
              </a:rPr>
              <a:t>2/05/2017</a:t>
            </a:r>
            <a:endParaRPr lang="en-US" dirty="0">
              <a:solidFill>
                <a:srgbClr val="666666"/>
              </a:solidFill>
            </a:endParaRPr>
          </a:p>
        </p:txBody>
      </p:sp>
      <p:sp>
        <p:nvSpPr>
          <p:cNvPr id="3" name="Platshållare för sidfot 2"/>
          <p:cNvSpPr>
            <a:spLocks noGrp="1"/>
          </p:cNvSpPr>
          <p:nvPr>
            <p:ph type="ftr" sz="quarter" idx="15"/>
          </p:nvPr>
        </p:nvSpPr>
        <p:spPr/>
        <p:txBody>
          <a:bodyPr/>
          <a:lstStyle/>
          <a:p>
            <a:endParaRPr lang="en-US" dirty="0">
              <a:solidFill>
                <a:srgbClr val="666666"/>
              </a:solidFill>
            </a:endParaRPr>
          </a:p>
        </p:txBody>
      </p:sp>
      <p:sp>
        <p:nvSpPr>
          <p:cNvPr id="7" name="Platshållare för bildnummer 6"/>
          <p:cNvSpPr>
            <a:spLocks noGrp="1"/>
          </p:cNvSpPr>
          <p:nvPr>
            <p:ph type="sldNum" sz="quarter" idx="16"/>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652998831"/>
      </p:ext>
    </p:extLst>
  </p:cSld>
  <p:clrMapOvr>
    <a:masterClrMapping/>
  </p:clrMapOvr>
  <p:hf hdr="0" ft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ast text - Grön">
    <p:bg>
      <p:bgPr>
        <a:solidFill>
          <a:schemeClr val="accent1"/>
        </a:solidFill>
        <a:effectLst/>
      </p:bgPr>
    </p:bg>
    <p:spTree>
      <p:nvGrpSpPr>
        <p:cNvPr id="1" name=""/>
        <p:cNvGrpSpPr/>
        <p:nvPr/>
      </p:nvGrpSpPr>
      <p:grpSpPr>
        <a:xfrm>
          <a:off x="0" y="0"/>
          <a:ext cx="0" cy="0"/>
          <a:chOff x="0" y="0"/>
          <a:chExt cx="0" cy="0"/>
        </a:xfrm>
      </p:grpSpPr>
      <p:sp>
        <p:nvSpPr>
          <p:cNvPr id="8" name="Rubrik 7"/>
          <p:cNvSpPr>
            <a:spLocks noGrp="1"/>
          </p:cNvSpPr>
          <p:nvPr>
            <p:ph type="title"/>
          </p:nvPr>
        </p:nvSpPr>
        <p:spPr>
          <a:xfrm>
            <a:off x="1055688" y="738000"/>
            <a:ext cx="6179862" cy="3526762"/>
          </a:xfrm>
        </p:spPr>
        <p:txBody>
          <a:bodyPr anchor="b" anchorCtr="0"/>
          <a:lstStyle>
            <a:lvl1pPr>
              <a:defRPr sz="6900">
                <a:solidFill>
                  <a:schemeClr val="bg1"/>
                </a:solidFill>
              </a:defRPr>
            </a:lvl1pPr>
          </a:lstStyle>
          <a:p>
            <a:r>
              <a:rPr lang="en-US" dirty="0"/>
              <a:t>Click to edit Master title style</a:t>
            </a:r>
          </a:p>
        </p:txBody>
      </p:sp>
      <p:sp>
        <p:nvSpPr>
          <p:cNvPr id="9" name="Platshållare för text 8"/>
          <p:cNvSpPr>
            <a:spLocks noGrp="1"/>
          </p:cNvSpPr>
          <p:nvPr>
            <p:ph type="body" sz="quarter" idx="13" hasCustomPrompt="1"/>
          </p:nvPr>
        </p:nvSpPr>
        <p:spPr>
          <a:xfrm>
            <a:off x="1055692" y="4411066"/>
            <a:ext cx="6180133" cy="1249959"/>
          </a:xfrm>
        </p:spPr>
        <p:txBody>
          <a:bodyPr>
            <a:noAutofit/>
          </a:bodyPr>
          <a:lstStyle>
            <a:lvl1pPr marL="0" indent="0">
              <a:spcBef>
                <a:spcPts val="0"/>
              </a:spcBef>
              <a:buFontTx/>
              <a:buNone/>
              <a:defRPr sz="1900">
                <a:solidFill>
                  <a:schemeClr val="bg1"/>
                </a:solidFill>
              </a:defRPr>
            </a:lvl1pPr>
            <a:lvl2pPr marL="144000" indent="0">
              <a:buFontTx/>
              <a:buNone/>
              <a:defRPr sz="1900"/>
            </a:lvl2pPr>
            <a:lvl3pPr marL="324000" indent="0">
              <a:buFontTx/>
              <a:buNone/>
              <a:defRPr sz="1900"/>
            </a:lvl3pPr>
            <a:lvl4pPr marL="504000" indent="0">
              <a:buFontTx/>
              <a:buNone/>
              <a:defRPr sz="1900"/>
            </a:lvl4pPr>
            <a:lvl5pPr marL="684000" indent="0">
              <a:buFontTx/>
              <a:buNone/>
              <a:defRPr sz="1900"/>
            </a:lvl5pPr>
          </a:lstStyle>
          <a:p>
            <a:pPr lvl="0"/>
            <a:r>
              <a:rPr lang="en-US" dirty="0"/>
              <a:t>Ingress</a:t>
            </a:r>
          </a:p>
        </p:txBody>
      </p:sp>
      <p:sp>
        <p:nvSpPr>
          <p:cNvPr id="2" name="Platshållare för datum 1"/>
          <p:cNvSpPr>
            <a:spLocks noGrp="1"/>
          </p:cNvSpPr>
          <p:nvPr>
            <p:ph type="dt" sz="half" idx="14"/>
          </p:nvPr>
        </p:nvSpPr>
        <p:spPr/>
        <p:txBody>
          <a:bodyPr/>
          <a:lstStyle/>
          <a:p>
            <a:r>
              <a:rPr lang="en-US">
                <a:solidFill>
                  <a:srgbClr val="666666"/>
                </a:solidFill>
              </a:rPr>
              <a:t>2/05/2017</a:t>
            </a:r>
            <a:endParaRPr lang="en-US" dirty="0">
              <a:solidFill>
                <a:srgbClr val="666666"/>
              </a:solidFill>
            </a:endParaRPr>
          </a:p>
        </p:txBody>
      </p:sp>
      <p:sp>
        <p:nvSpPr>
          <p:cNvPr id="3" name="Platshållare för sidfot 2"/>
          <p:cNvSpPr>
            <a:spLocks noGrp="1"/>
          </p:cNvSpPr>
          <p:nvPr>
            <p:ph type="ftr" sz="quarter" idx="15"/>
          </p:nvPr>
        </p:nvSpPr>
        <p:spPr/>
        <p:txBody>
          <a:bodyPr/>
          <a:lstStyle/>
          <a:p>
            <a:endParaRPr lang="en-US" dirty="0">
              <a:solidFill>
                <a:srgbClr val="666666"/>
              </a:solidFill>
            </a:endParaRPr>
          </a:p>
        </p:txBody>
      </p:sp>
      <p:sp>
        <p:nvSpPr>
          <p:cNvPr id="7" name="Platshållare för bildnummer 6"/>
          <p:cNvSpPr>
            <a:spLocks noGrp="1"/>
          </p:cNvSpPr>
          <p:nvPr>
            <p:ph type="sldNum" sz="quarter" idx="16"/>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988941982"/>
      </p:ext>
    </p:extLst>
  </p:cSld>
  <p:clrMapOvr>
    <a:overrideClrMapping bg1="lt1" tx1="dk1" bg2="lt2" tx2="dk2" accent1="accent1" accent2="accent2" accent3="accent3" accent4="accent4" accent5="accent5" accent6="accent6" hlink="hlink" folHlink="folHlink"/>
  </p:clrMapOvr>
  <p:hf hdr="0" ft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ast text - Grå">
    <p:bg>
      <p:bgPr>
        <a:solidFill>
          <a:schemeClr val="accent2"/>
        </a:solidFill>
        <a:effectLst/>
      </p:bgPr>
    </p:bg>
    <p:spTree>
      <p:nvGrpSpPr>
        <p:cNvPr id="1" name=""/>
        <p:cNvGrpSpPr/>
        <p:nvPr/>
      </p:nvGrpSpPr>
      <p:grpSpPr>
        <a:xfrm>
          <a:off x="0" y="0"/>
          <a:ext cx="0" cy="0"/>
          <a:chOff x="0" y="0"/>
          <a:chExt cx="0" cy="0"/>
        </a:xfrm>
      </p:grpSpPr>
      <p:sp>
        <p:nvSpPr>
          <p:cNvPr id="8" name="Rubrik 7"/>
          <p:cNvSpPr>
            <a:spLocks noGrp="1"/>
          </p:cNvSpPr>
          <p:nvPr>
            <p:ph type="title"/>
          </p:nvPr>
        </p:nvSpPr>
        <p:spPr>
          <a:xfrm>
            <a:off x="1055688" y="738000"/>
            <a:ext cx="6179862" cy="3526762"/>
          </a:xfrm>
        </p:spPr>
        <p:txBody>
          <a:bodyPr anchor="b" anchorCtr="0"/>
          <a:lstStyle>
            <a:lvl1pPr>
              <a:defRPr sz="6900">
                <a:solidFill>
                  <a:schemeClr val="bg1"/>
                </a:solidFill>
              </a:defRPr>
            </a:lvl1pPr>
          </a:lstStyle>
          <a:p>
            <a:r>
              <a:rPr lang="en-US" dirty="0"/>
              <a:t>Click to edit Master title style</a:t>
            </a:r>
          </a:p>
        </p:txBody>
      </p:sp>
      <p:sp>
        <p:nvSpPr>
          <p:cNvPr id="9" name="Platshållare för text 8"/>
          <p:cNvSpPr>
            <a:spLocks noGrp="1"/>
          </p:cNvSpPr>
          <p:nvPr>
            <p:ph type="body" sz="quarter" idx="13" hasCustomPrompt="1"/>
          </p:nvPr>
        </p:nvSpPr>
        <p:spPr>
          <a:xfrm>
            <a:off x="1055692" y="4411066"/>
            <a:ext cx="6180133" cy="1249959"/>
          </a:xfrm>
        </p:spPr>
        <p:txBody>
          <a:bodyPr>
            <a:noAutofit/>
          </a:bodyPr>
          <a:lstStyle>
            <a:lvl1pPr marL="0" indent="0">
              <a:spcBef>
                <a:spcPts val="0"/>
              </a:spcBef>
              <a:buFontTx/>
              <a:buNone/>
              <a:defRPr sz="1900">
                <a:solidFill>
                  <a:schemeClr val="bg1"/>
                </a:solidFill>
              </a:defRPr>
            </a:lvl1pPr>
            <a:lvl2pPr marL="144000" indent="0">
              <a:buFontTx/>
              <a:buNone/>
              <a:defRPr sz="1900"/>
            </a:lvl2pPr>
            <a:lvl3pPr marL="324000" indent="0">
              <a:buFontTx/>
              <a:buNone/>
              <a:defRPr sz="1900"/>
            </a:lvl3pPr>
            <a:lvl4pPr marL="504000" indent="0">
              <a:buFontTx/>
              <a:buNone/>
              <a:defRPr sz="1900"/>
            </a:lvl4pPr>
            <a:lvl5pPr marL="684000" indent="0">
              <a:buFontTx/>
              <a:buNone/>
              <a:defRPr sz="1900"/>
            </a:lvl5pPr>
          </a:lstStyle>
          <a:p>
            <a:pPr lvl="0"/>
            <a:r>
              <a:rPr lang="en-US" dirty="0"/>
              <a:t>Ingress</a:t>
            </a:r>
          </a:p>
        </p:txBody>
      </p:sp>
      <p:sp>
        <p:nvSpPr>
          <p:cNvPr id="2" name="Platshållare för datum 1"/>
          <p:cNvSpPr>
            <a:spLocks noGrp="1"/>
          </p:cNvSpPr>
          <p:nvPr>
            <p:ph type="dt" sz="half" idx="14"/>
          </p:nvPr>
        </p:nvSpPr>
        <p:spPr/>
        <p:txBody>
          <a:bodyPr/>
          <a:lstStyle/>
          <a:p>
            <a:r>
              <a:rPr lang="en-US">
                <a:solidFill>
                  <a:srgbClr val="666666"/>
                </a:solidFill>
              </a:rPr>
              <a:t>2/05/2017</a:t>
            </a:r>
            <a:endParaRPr lang="en-US" dirty="0">
              <a:solidFill>
                <a:srgbClr val="666666"/>
              </a:solidFill>
            </a:endParaRPr>
          </a:p>
        </p:txBody>
      </p:sp>
      <p:sp>
        <p:nvSpPr>
          <p:cNvPr id="3" name="Platshållare för sidfot 2"/>
          <p:cNvSpPr>
            <a:spLocks noGrp="1"/>
          </p:cNvSpPr>
          <p:nvPr>
            <p:ph type="ftr" sz="quarter" idx="15"/>
          </p:nvPr>
        </p:nvSpPr>
        <p:spPr/>
        <p:txBody>
          <a:bodyPr/>
          <a:lstStyle/>
          <a:p>
            <a:endParaRPr lang="en-US" dirty="0">
              <a:solidFill>
                <a:srgbClr val="666666"/>
              </a:solidFill>
            </a:endParaRPr>
          </a:p>
        </p:txBody>
      </p:sp>
      <p:sp>
        <p:nvSpPr>
          <p:cNvPr id="7" name="Platshållare för bildnummer 6"/>
          <p:cNvSpPr>
            <a:spLocks noGrp="1"/>
          </p:cNvSpPr>
          <p:nvPr>
            <p:ph type="sldNum" sz="quarter" idx="16"/>
          </p:nvPr>
        </p:nvSpPr>
        <p:spPr/>
        <p:txBody>
          <a:bodyPr/>
          <a:lstStyle/>
          <a:p>
            <a:fld id="{51E8AE00-2E52-4649-87E2-19B12589FB06}"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707155020"/>
      </p:ext>
    </p:extLst>
  </p:cSld>
  <p:clrMapOvr>
    <a:overrideClrMapping bg1="lt1" tx1="dk1" bg2="lt2" tx2="dk2" accent1="accent1" accent2="accent2" accent3="accent3" accent4="accent4" accent5="accent5" accent6="accent6" hlink="hlink" folHlink="folHlink"/>
  </p:clrMapOvr>
  <p:hf hdr="0" ftr="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Avslut - Grön">
    <p:spTree>
      <p:nvGrpSpPr>
        <p:cNvPr id="1" name=""/>
        <p:cNvGrpSpPr/>
        <p:nvPr/>
      </p:nvGrpSpPr>
      <p:grpSpPr>
        <a:xfrm>
          <a:off x="0" y="0"/>
          <a:ext cx="0" cy="0"/>
          <a:chOff x="0" y="0"/>
          <a:chExt cx="0" cy="0"/>
        </a:xfrm>
      </p:grpSpPr>
      <p:sp>
        <p:nvSpPr>
          <p:cNvPr id="7" name="Platshållare för bild 2"/>
          <p:cNvSpPr txBox="1">
            <a:spLocks/>
          </p:cNvSpPr>
          <p:nvPr userDrawn="1"/>
        </p:nvSpPr>
        <p:spPr>
          <a:xfrm>
            <a:off x="-3924" y="-5264"/>
            <a:ext cx="6623000" cy="6876000"/>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6321342"/>
              <a:gd name="connsiteY0" fmla="*/ 90252 h 6868822"/>
              <a:gd name="connsiteX1" fmla="*/ 6010241 w 6321342"/>
              <a:gd name="connsiteY1" fmla="*/ 0 h 6868822"/>
              <a:gd name="connsiteX2" fmla="*/ 6240177 w 6321342"/>
              <a:gd name="connsiteY2" fmla="*/ 2042695 h 6868822"/>
              <a:gd name="connsiteX3" fmla="*/ 6074410 w 6321342"/>
              <a:gd name="connsiteY3" fmla="*/ 6868694 h 6868822"/>
              <a:gd name="connsiteX4" fmla="*/ 1736306 w 6321342"/>
              <a:gd name="connsiteY4" fmla="*/ 6868822 h 6868822"/>
              <a:gd name="connsiteX5" fmla="*/ 0 w 6321342"/>
              <a:gd name="connsiteY5" fmla="*/ 90252 h 6868822"/>
              <a:gd name="connsiteX0" fmla="*/ 0 w 6623000"/>
              <a:gd name="connsiteY0" fmla="*/ 14838 h 6868822"/>
              <a:gd name="connsiteX1" fmla="*/ 6311899 w 6623000"/>
              <a:gd name="connsiteY1" fmla="*/ 0 h 6868822"/>
              <a:gd name="connsiteX2" fmla="*/ 6541835 w 6623000"/>
              <a:gd name="connsiteY2" fmla="*/ 2042695 h 6868822"/>
              <a:gd name="connsiteX3" fmla="*/ 6376068 w 6623000"/>
              <a:gd name="connsiteY3" fmla="*/ 6868694 h 6868822"/>
              <a:gd name="connsiteX4" fmla="*/ 2037964 w 6623000"/>
              <a:gd name="connsiteY4" fmla="*/ 6868822 h 6868822"/>
              <a:gd name="connsiteX5" fmla="*/ 0 w 6623000"/>
              <a:gd name="connsiteY5" fmla="*/ 14838 h 6868822"/>
              <a:gd name="connsiteX0" fmla="*/ 0 w 6623000"/>
              <a:gd name="connsiteY0" fmla="*/ 14838 h 6878249"/>
              <a:gd name="connsiteX1" fmla="*/ 6311899 w 6623000"/>
              <a:gd name="connsiteY1" fmla="*/ 0 h 6878249"/>
              <a:gd name="connsiteX2" fmla="*/ 6541835 w 6623000"/>
              <a:gd name="connsiteY2" fmla="*/ 2042695 h 6878249"/>
              <a:gd name="connsiteX3" fmla="*/ 6376068 w 6623000"/>
              <a:gd name="connsiteY3" fmla="*/ 6868694 h 6878249"/>
              <a:gd name="connsiteX4" fmla="*/ 1775 w 6623000"/>
              <a:gd name="connsiteY4" fmla="*/ 6878249 h 6878249"/>
              <a:gd name="connsiteX5" fmla="*/ 0 w 6623000"/>
              <a:gd name="connsiteY5" fmla="*/ 14838 h 6878249"/>
              <a:gd name="connsiteX0" fmla="*/ 0 w 6623000"/>
              <a:gd name="connsiteY0" fmla="*/ 5411 h 6878249"/>
              <a:gd name="connsiteX1" fmla="*/ 6311899 w 6623000"/>
              <a:gd name="connsiteY1" fmla="*/ 0 h 6878249"/>
              <a:gd name="connsiteX2" fmla="*/ 6541835 w 6623000"/>
              <a:gd name="connsiteY2" fmla="*/ 2042695 h 6878249"/>
              <a:gd name="connsiteX3" fmla="*/ 6376068 w 6623000"/>
              <a:gd name="connsiteY3" fmla="*/ 6868694 h 6878249"/>
              <a:gd name="connsiteX4" fmla="*/ 1775 w 6623000"/>
              <a:gd name="connsiteY4" fmla="*/ 6878249 h 6878249"/>
              <a:gd name="connsiteX5" fmla="*/ 0 w 6623000"/>
              <a:gd name="connsiteY5" fmla="*/ 5411 h 6878249"/>
              <a:gd name="connsiteX0" fmla="*/ 0 w 6623000"/>
              <a:gd name="connsiteY0" fmla="*/ 5411 h 6868846"/>
              <a:gd name="connsiteX1" fmla="*/ 6311899 w 6623000"/>
              <a:gd name="connsiteY1" fmla="*/ 0 h 6868846"/>
              <a:gd name="connsiteX2" fmla="*/ 6541835 w 6623000"/>
              <a:gd name="connsiteY2" fmla="*/ 2042695 h 6868846"/>
              <a:gd name="connsiteX3" fmla="*/ 6376068 w 6623000"/>
              <a:gd name="connsiteY3" fmla="*/ 6868694 h 6868846"/>
              <a:gd name="connsiteX4" fmla="*/ 1775 w 6623000"/>
              <a:gd name="connsiteY4" fmla="*/ 6868846 h 6868846"/>
              <a:gd name="connsiteX5" fmla="*/ 0 w 6623000"/>
              <a:gd name="connsiteY5" fmla="*/ 5411 h 6868846"/>
              <a:gd name="connsiteX0" fmla="*/ 8249 w 6631249"/>
              <a:gd name="connsiteY0" fmla="*/ 5411 h 6868694"/>
              <a:gd name="connsiteX1" fmla="*/ 6320148 w 6631249"/>
              <a:gd name="connsiteY1" fmla="*/ 0 h 6868694"/>
              <a:gd name="connsiteX2" fmla="*/ 6550084 w 6631249"/>
              <a:gd name="connsiteY2" fmla="*/ 2042695 h 6868694"/>
              <a:gd name="connsiteX3" fmla="*/ 6384317 w 6631249"/>
              <a:gd name="connsiteY3" fmla="*/ 6868694 h 6868694"/>
              <a:gd name="connsiteX4" fmla="*/ 598 w 6631249"/>
              <a:gd name="connsiteY4" fmla="*/ 6850035 h 6868694"/>
              <a:gd name="connsiteX5" fmla="*/ 8249 w 6631249"/>
              <a:gd name="connsiteY5" fmla="*/ 5411 h 6868694"/>
              <a:gd name="connsiteX0" fmla="*/ 0 w 6623000"/>
              <a:gd name="connsiteY0" fmla="*/ 5411 h 6868694"/>
              <a:gd name="connsiteX1" fmla="*/ 6311899 w 6623000"/>
              <a:gd name="connsiteY1" fmla="*/ 0 h 6868694"/>
              <a:gd name="connsiteX2" fmla="*/ 6541835 w 6623000"/>
              <a:gd name="connsiteY2" fmla="*/ 2042695 h 6868694"/>
              <a:gd name="connsiteX3" fmla="*/ 6376068 w 6623000"/>
              <a:gd name="connsiteY3" fmla="*/ 6868694 h 6868694"/>
              <a:gd name="connsiteX4" fmla="*/ 1776 w 6623000"/>
              <a:gd name="connsiteY4" fmla="*/ 6859441 h 6868694"/>
              <a:gd name="connsiteX5" fmla="*/ 0 w 6623000"/>
              <a:gd name="connsiteY5" fmla="*/ 5411 h 6868694"/>
              <a:gd name="connsiteX0" fmla="*/ 0 w 6623000"/>
              <a:gd name="connsiteY0" fmla="*/ 5411 h 6868694"/>
              <a:gd name="connsiteX1" fmla="*/ 6311899 w 6623000"/>
              <a:gd name="connsiteY1" fmla="*/ 0 h 6868694"/>
              <a:gd name="connsiteX2" fmla="*/ 6541835 w 6623000"/>
              <a:gd name="connsiteY2" fmla="*/ 2042695 h 6868694"/>
              <a:gd name="connsiteX3" fmla="*/ 6376068 w 6623000"/>
              <a:gd name="connsiteY3" fmla="*/ 6868694 h 6868694"/>
              <a:gd name="connsiteX4" fmla="*/ 1776 w 6623000"/>
              <a:gd name="connsiteY4" fmla="*/ 6859441 h 6868694"/>
              <a:gd name="connsiteX5" fmla="*/ 0 w 6623000"/>
              <a:gd name="connsiteY5" fmla="*/ 5411 h 6868694"/>
              <a:gd name="connsiteX0" fmla="*/ 0 w 6623000"/>
              <a:gd name="connsiteY0" fmla="*/ 0 h 6872675"/>
              <a:gd name="connsiteX1" fmla="*/ 6311899 w 6623000"/>
              <a:gd name="connsiteY1" fmla="*/ 3981 h 6872675"/>
              <a:gd name="connsiteX2" fmla="*/ 6541835 w 6623000"/>
              <a:gd name="connsiteY2" fmla="*/ 2046676 h 6872675"/>
              <a:gd name="connsiteX3" fmla="*/ 6376068 w 6623000"/>
              <a:gd name="connsiteY3" fmla="*/ 6872675 h 6872675"/>
              <a:gd name="connsiteX4" fmla="*/ 1776 w 6623000"/>
              <a:gd name="connsiteY4" fmla="*/ 6863422 h 6872675"/>
              <a:gd name="connsiteX5" fmla="*/ 0 w 6623000"/>
              <a:gd name="connsiteY5" fmla="*/ 0 h 6872675"/>
              <a:gd name="connsiteX0" fmla="*/ 0 w 6623000"/>
              <a:gd name="connsiteY0" fmla="*/ 0 h 6872675"/>
              <a:gd name="connsiteX1" fmla="*/ 6311899 w 6623000"/>
              <a:gd name="connsiteY1" fmla="*/ 3981 h 6872675"/>
              <a:gd name="connsiteX2" fmla="*/ 6541835 w 6623000"/>
              <a:gd name="connsiteY2" fmla="*/ 2046676 h 6872675"/>
              <a:gd name="connsiteX3" fmla="*/ 6376068 w 6623000"/>
              <a:gd name="connsiteY3" fmla="*/ 6872675 h 6872675"/>
              <a:gd name="connsiteX4" fmla="*/ 1776 w 6623000"/>
              <a:gd name="connsiteY4" fmla="*/ 6869526 h 6872675"/>
              <a:gd name="connsiteX5" fmla="*/ 0 w 6623000"/>
              <a:gd name="connsiteY5" fmla="*/ 0 h 6872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23000" h="6872675">
                <a:moveTo>
                  <a:pt x="0" y="0"/>
                </a:moveTo>
                <a:lnTo>
                  <a:pt x="6311899" y="3981"/>
                </a:lnTo>
                <a:cubicBezTo>
                  <a:pt x="6465191" y="517328"/>
                  <a:pt x="6768207" y="1084150"/>
                  <a:pt x="6541835" y="2046676"/>
                </a:cubicBezTo>
                <a:cubicBezTo>
                  <a:pt x="5645260" y="5327286"/>
                  <a:pt x="6026707" y="5319264"/>
                  <a:pt x="6376068" y="6872675"/>
                </a:cubicBezTo>
                <a:lnTo>
                  <a:pt x="1776" y="6869526"/>
                </a:lnTo>
                <a:cubicBezTo>
                  <a:pt x="-1958" y="4581722"/>
                  <a:pt x="3734" y="2287804"/>
                  <a:pt x="0" y="0"/>
                </a:cubicBezTo>
                <a:close/>
              </a:path>
            </a:pathLst>
          </a:custGeom>
          <a:gradFill flip="none" rotWithShape="1">
            <a:gsLst>
              <a:gs pos="0">
                <a:schemeClr val="accent1"/>
              </a:gs>
              <a:gs pos="100000">
                <a:srgbClr val="7FBDBB"/>
              </a:gs>
            </a:gsLst>
            <a:lin ang="8400000" scaled="0"/>
            <a:tileRect/>
          </a:gradFill>
        </p:spPr>
        <p:txBody>
          <a:bodyPr vert="horz" lIns="0" tIns="0" rIns="0" bIns="0" rtlCol="0" anchor="ctr" anchorCtr="0">
            <a:normAutofit/>
          </a:bodyPr>
          <a:lstStyle>
            <a:defPPr>
              <a:defRPr lang="sv-SE"/>
            </a:defPPr>
            <a:lvl1pPr indent="0" algn="ctr">
              <a:spcBef>
                <a:spcPts val="1800"/>
              </a:spcBef>
              <a:buClr>
                <a:schemeClr val="accent1"/>
              </a:buClr>
              <a:buFont typeface="Arial" pitchFamily="34" charset="0"/>
              <a:buNone/>
              <a:defRPr sz="3200" baseline="0">
                <a:solidFill>
                  <a:schemeClr val="bg2"/>
                </a:solidFill>
              </a:defRPr>
            </a:lvl1pPr>
            <a:lvl2pPr indent="0">
              <a:spcBef>
                <a:spcPts val="300"/>
              </a:spcBef>
              <a:buClr>
                <a:schemeClr val="accent1"/>
              </a:buClr>
              <a:buFont typeface="Arial" pitchFamily="34" charset="0"/>
              <a:buNone/>
              <a:defRPr sz="2800">
                <a:solidFill>
                  <a:schemeClr val="bg2"/>
                </a:solidFill>
              </a:defRPr>
            </a:lvl2pPr>
            <a:lvl3pPr indent="0">
              <a:spcBef>
                <a:spcPts val="300"/>
              </a:spcBef>
              <a:buClr>
                <a:schemeClr val="accent1"/>
              </a:buClr>
              <a:buFont typeface="Arial" pitchFamily="34" charset="0"/>
              <a:buNone/>
              <a:defRPr sz="2400">
                <a:solidFill>
                  <a:schemeClr val="bg2"/>
                </a:solidFill>
              </a:defRPr>
            </a:lvl3pPr>
            <a:lvl4pPr indent="0">
              <a:spcBef>
                <a:spcPts val="300"/>
              </a:spcBef>
              <a:buClr>
                <a:schemeClr val="accent1"/>
              </a:buClr>
              <a:buFont typeface="Arial" pitchFamily="34" charset="0"/>
              <a:buNone/>
              <a:defRPr sz="2000">
                <a:solidFill>
                  <a:schemeClr val="bg2"/>
                </a:solidFill>
              </a:defRPr>
            </a:lvl4pPr>
            <a:lvl5pPr indent="0">
              <a:spcBef>
                <a:spcPct val="20000"/>
              </a:spcBef>
              <a:buClr>
                <a:schemeClr val="accent1"/>
              </a:buClr>
              <a:buFont typeface="Arial" pitchFamily="34" charset="0"/>
              <a:buNone/>
              <a:defRPr sz="2000">
                <a:solidFill>
                  <a:schemeClr val="bg2"/>
                </a:solidFill>
              </a:defRPr>
            </a:lvl5pPr>
            <a:lvl6pPr indent="0">
              <a:spcBef>
                <a:spcPct val="20000"/>
              </a:spcBef>
              <a:buFont typeface="Arial" pitchFamily="34" charset="0"/>
              <a:buNone/>
              <a:defRPr sz="2000"/>
            </a:lvl6pPr>
            <a:lvl7pPr indent="0">
              <a:spcBef>
                <a:spcPct val="20000"/>
              </a:spcBef>
              <a:buFont typeface="Arial" pitchFamily="34" charset="0"/>
              <a:buNone/>
              <a:defRPr sz="2000"/>
            </a:lvl7pPr>
            <a:lvl8pPr indent="0">
              <a:spcBef>
                <a:spcPct val="20000"/>
              </a:spcBef>
              <a:buFont typeface="Arial" pitchFamily="34" charset="0"/>
              <a:buNone/>
              <a:defRPr sz="2000"/>
            </a:lvl8pPr>
            <a:lvl9pPr indent="0">
              <a:spcBef>
                <a:spcPct val="20000"/>
              </a:spcBef>
              <a:buFont typeface="Arial" pitchFamily="34" charset="0"/>
              <a:buNone/>
              <a:defRPr sz="2000"/>
            </a:lvl9pPr>
          </a:lstStyle>
          <a:p>
            <a:pPr>
              <a:buClr>
                <a:srgbClr val="007F7B"/>
              </a:buClr>
            </a:pPr>
            <a:endParaRPr lang="en-US" dirty="0">
              <a:solidFill>
                <a:srgbClr val="666666"/>
              </a:solidFill>
            </a:endParaRPr>
          </a:p>
        </p:txBody>
      </p:sp>
      <p:sp>
        <p:nvSpPr>
          <p:cNvPr id="2" name="Rubrik 1"/>
          <p:cNvSpPr>
            <a:spLocks noGrp="1"/>
          </p:cNvSpPr>
          <p:nvPr>
            <p:ph type="ctrTitle" hasCustomPrompt="1"/>
          </p:nvPr>
        </p:nvSpPr>
        <p:spPr>
          <a:xfrm>
            <a:off x="1055688" y="2564904"/>
            <a:ext cx="4740848" cy="1368152"/>
          </a:xfrm>
        </p:spPr>
        <p:txBody>
          <a:bodyPr anchor="t" anchorCtr="0"/>
          <a:lstStyle>
            <a:lvl1pPr>
              <a:lnSpc>
                <a:spcPct val="100000"/>
              </a:lnSpc>
              <a:defRPr sz="8000" b="0">
                <a:solidFill>
                  <a:schemeClr val="bg1"/>
                </a:solidFill>
              </a:defRPr>
            </a:lvl1pPr>
          </a:lstStyle>
          <a:p>
            <a:r>
              <a:rPr lang="en-US" dirty="0" err="1"/>
              <a:t>Rubrik</a:t>
            </a:r>
            <a:endParaRPr lang="en-US" dirty="0"/>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0364" y="2736000"/>
            <a:ext cx="1408060" cy="1651880"/>
          </a:xfrm>
          <a:prstGeom prst="rect">
            <a:avLst/>
          </a:prstGeom>
        </p:spPr>
      </p:pic>
      <p:sp>
        <p:nvSpPr>
          <p:cNvPr id="5" name="Platshållare för text 3"/>
          <p:cNvSpPr>
            <a:spLocks noGrp="1"/>
          </p:cNvSpPr>
          <p:nvPr>
            <p:ph type="body" sz="quarter" idx="11" hasCustomPrompt="1"/>
          </p:nvPr>
        </p:nvSpPr>
        <p:spPr>
          <a:xfrm>
            <a:off x="6473371" y="5326743"/>
            <a:ext cx="2401888" cy="384402"/>
          </a:xfrm>
        </p:spPr>
        <p:txBody>
          <a:bodyPr anchor="b">
            <a:normAutofit/>
          </a:bodyPr>
          <a:lstStyle>
            <a:lvl1pPr marL="0" indent="0" algn="ctr">
              <a:buNone/>
              <a:defRPr sz="1200" b="1"/>
            </a:lvl1pPr>
          </a:lstStyle>
          <a:p>
            <a:pPr lvl="0"/>
            <a:r>
              <a:rPr lang="en-US" dirty="0" err="1"/>
              <a:t>Namn</a:t>
            </a:r>
            <a:endParaRPr lang="en-US" dirty="0"/>
          </a:p>
        </p:txBody>
      </p:sp>
      <p:sp>
        <p:nvSpPr>
          <p:cNvPr id="6" name="Platshållare för text 3"/>
          <p:cNvSpPr>
            <a:spLocks noGrp="1"/>
          </p:cNvSpPr>
          <p:nvPr>
            <p:ph type="body" sz="quarter" idx="12" hasCustomPrompt="1"/>
          </p:nvPr>
        </p:nvSpPr>
        <p:spPr>
          <a:xfrm>
            <a:off x="6473371" y="5733144"/>
            <a:ext cx="2401888" cy="210456"/>
          </a:xfrm>
        </p:spPr>
        <p:txBody>
          <a:bodyPr anchor="t">
            <a:normAutofit/>
          </a:bodyPr>
          <a:lstStyle>
            <a:lvl1pPr marL="0" indent="0" algn="ctr">
              <a:buNone/>
              <a:defRPr sz="1200" b="0" i="1"/>
            </a:lvl1pPr>
          </a:lstStyle>
          <a:p>
            <a:pPr lvl="0"/>
            <a:r>
              <a:rPr lang="en-US" dirty="0" err="1"/>
              <a:t>Titel</a:t>
            </a:r>
            <a:endParaRPr lang="en-US" dirty="0"/>
          </a:p>
        </p:txBody>
      </p:sp>
      <p:sp>
        <p:nvSpPr>
          <p:cNvPr id="8" name="Platshållare för text 3"/>
          <p:cNvSpPr>
            <a:spLocks noGrp="1"/>
          </p:cNvSpPr>
          <p:nvPr>
            <p:ph type="body" sz="quarter" idx="13" hasCustomPrompt="1"/>
          </p:nvPr>
        </p:nvSpPr>
        <p:spPr>
          <a:xfrm>
            <a:off x="6473371" y="6064830"/>
            <a:ext cx="2401888" cy="219856"/>
          </a:xfrm>
        </p:spPr>
        <p:txBody>
          <a:bodyPr anchor="t">
            <a:normAutofit/>
          </a:bodyPr>
          <a:lstStyle>
            <a:lvl1pPr marL="0" indent="0" algn="ctr">
              <a:buNone/>
              <a:defRPr sz="1200" b="0" i="0"/>
            </a:lvl1pPr>
          </a:lstStyle>
          <a:p>
            <a:pPr lvl="0"/>
            <a:r>
              <a:rPr lang="en-US" dirty="0"/>
              <a:t>E-</a:t>
            </a:r>
            <a:r>
              <a:rPr lang="en-US" dirty="0" err="1"/>
              <a:t>postadress</a:t>
            </a:r>
            <a:endParaRPr lang="en-US" dirty="0"/>
          </a:p>
        </p:txBody>
      </p:sp>
    </p:spTree>
    <p:extLst>
      <p:ext uri="{BB962C8B-B14F-4D97-AF65-F5344CB8AC3E}">
        <p14:creationId xmlns:p14="http://schemas.microsoft.com/office/powerpoint/2010/main" val="2708692924"/>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7" name="Title 6"/>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p>
            <a:pPr algn="r"/>
            <a:r>
              <a:rPr lang="en-GB" smtClean="0"/>
              <a:t>© CEN – CENELEC 2017	</a:t>
            </a:r>
            <a:fld id="{6DD8BF5B-40DD-45C0-8AAC-FC351BBFDE97}" type="slidenum">
              <a:rPr lang="en-GB" smtClean="0"/>
              <a:pPr algn="r"/>
              <a:t>‹#›</a:t>
            </a:fld>
            <a:endParaRPr lang="en-GB" dirty="0"/>
          </a:p>
        </p:txBody>
      </p:sp>
    </p:spTree>
    <p:extLst>
      <p:ext uri="{BB962C8B-B14F-4D97-AF65-F5344CB8AC3E}">
        <p14:creationId xmlns:p14="http://schemas.microsoft.com/office/powerpoint/2010/main" val="35431308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lut - Bild">
    <p:spTree>
      <p:nvGrpSpPr>
        <p:cNvPr id="1" name=""/>
        <p:cNvGrpSpPr/>
        <p:nvPr/>
      </p:nvGrpSpPr>
      <p:grpSpPr>
        <a:xfrm>
          <a:off x="0" y="0"/>
          <a:ext cx="0" cy="0"/>
          <a:chOff x="0" y="0"/>
          <a:chExt cx="0" cy="0"/>
        </a:xfrm>
      </p:grpSpPr>
      <p:sp>
        <p:nvSpPr>
          <p:cNvPr id="8" name="Platshållare för bild 2"/>
          <p:cNvSpPr>
            <a:spLocks noGrp="1"/>
          </p:cNvSpPr>
          <p:nvPr>
            <p:ph type="pic" idx="10" hasCustomPrompt="1"/>
          </p:nvPr>
        </p:nvSpPr>
        <p:spPr>
          <a:xfrm>
            <a:off x="0" y="0"/>
            <a:ext cx="6636052" cy="6868694"/>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36052" h="6868694">
                <a:moveTo>
                  <a:pt x="0" y="0"/>
                </a:moveTo>
                <a:lnTo>
                  <a:pt x="6324951" y="0"/>
                </a:lnTo>
                <a:cubicBezTo>
                  <a:pt x="6478243" y="513347"/>
                  <a:pt x="6781259" y="1080169"/>
                  <a:pt x="6554887" y="2042695"/>
                </a:cubicBezTo>
                <a:cubicBezTo>
                  <a:pt x="5658312" y="5323305"/>
                  <a:pt x="6039759" y="5315283"/>
                  <a:pt x="6389120" y="6868694"/>
                </a:cubicBezTo>
                <a:lnTo>
                  <a:pt x="0" y="6858000"/>
                </a:lnTo>
                <a:lnTo>
                  <a:pt x="0" y="0"/>
                </a:lnTo>
                <a:close/>
              </a:path>
            </a:pathLst>
          </a:custGeom>
          <a:solidFill>
            <a:schemeClr val="bg1">
              <a:lumMod val="95000"/>
            </a:schemeClr>
          </a:solidFill>
        </p:spPr>
        <p:txBody>
          <a:bodyPr vert="horz">
            <a:normAutofit/>
          </a:bodyPr>
          <a:lstStyle>
            <a:lvl1pPr marL="0" indent="0" algn="ctr">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Markera</a:t>
            </a:r>
            <a:r>
              <a:rPr lang="en-US" dirty="0"/>
              <a:t> </a:t>
            </a:r>
            <a:r>
              <a:rPr lang="en-US" dirty="0" err="1"/>
              <a:t>platshållaren</a:t>
            </a:r>
            <a:r>
              <a:rPr lang="en-US" dirty="0"/>
              <a:t> </a:t>
            </a:r>
            <a:r>
              <a:rPr lang="en-US" dirty="0" err="1"/>
              <a:t>och</a:t>
            </a:r>
            <a:r>
              <a:rPr lang="en-US" dirty="0"/>
              <a:t> </a:t>
            </a:r>
            <a:r>
              <a:rPr lang="en-US" dirty="0" err="1"/>
              <a:t>infoga</a:t>
            </a:r>
            <a:r>
              <a:rPr lang="en-US" dirty="0"/>
              <a:t> </a:t>
            </a:r>
            <a:r>
              <a:rPr lang="en-US" dirty="0" err="1"/>
              <a:t>en</a:t>
            </a:r>
            <a:r>
              <a:rPr lang="en-US" dirty="0"/>
              <a:t> </a:t>
            </a:r>
            <a:r>
              <a:rPr lang="en-US" dirty="0" err="1"/>
              <a:t>bild</a:t>
            </a:r>
            <a:endParaRPr lang="en-US" dirty="0"/>
          </a:p>
        </p:txBody>
      </p:sp>
      <p:sp>
        <p:nvSpPr>
          <p:cNvPr id="2" name="Rubrik 1"/>
          <p:cNvSpPr>
            <a:spLocks noGrp="1"/>
          </p:cNvSpPr>
          <p:nvPr>
            <p:ph type="ctrTitle" hasCustomPrompt="1"/>
          </p:nvPr>
        </p:nvSpPr>
        <p:spPr>
          <a:xfrm>
            <a:off x="1055688" y="2564904"/>
            <a:ext cx="4740848" cy="1368152"/>
          </a:xfrm>
        </p:spPr>
        <p:txBody>
          <a:bodyPr anchor="t" anchorCtr="0"/>
          <a:lstStyle>
            <a:lvl1pPr>
              <a:lnSpc>
                <a:spcPct val="100000"/>
              </a:lnSpc>
              <a:defRPr sz="8000" b="0">
                <a:solidFill>
                  <a:schemeClr val="bg2"/>
                </a:solidFill>
              </a:defRPr>
            </a:lvl1pPr>
          </a:lstStyle>
          <a:p>
            <a:r>
              <a:rPr lang="en-US" dirty="0" err="1"/>
              <a:t>Rubrik</a:t>
            </a:r>
            <a:endParaRPr lang="en-US" dirty="0"/>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0364" y="2736000"/>
            <a:ext cx="1408060" cy="1651880"/>
          </a:xfrm>
          <a:prstGeom prst="rect">
            <a:avLst/>
          </a:prstGeom>
        </p:spPr>
      </p:pic>
      <p:sp>
        <p:nvSpPr>
          <p:cNvPr id="5" name="Platshållare för text 3"/>
          <p:cNvSpPr>
            <a:spLocks noGrp="1"/>
          </p:cNvSpPr>
          <p:nvPr>
            <p:ph type="body" sz="quarter" idx="11" hasCustomPrompt="1"/>
          </p:nvPr>
        </p:nvSpPr>
        <p:spPr>
          <a:xfrm>
            <a:off x="6473371" y="5326743"/>
            <a:ext cx="2401888" cy="384402"/>
          </a:xfrm>
        </p:spPr>
        <p:txBody>
          <a:bodyPr anchor="b">
            <a:normAutofit/>
          </a:bodyPr>
          <a:lstStyle>
            <a:lvl1pPr marL="0" indent="0" algn="ctr">
              <a:buNone/>
              <a:defRPr sz="1200" b="1"/>
            </a:lvl1pPr>
          </a:lstStyle>
          <a:p>
            <a:pPr lvl="0"/>
            <a:r>
              <a:rPr lang="en-US" dirty="0" err="1"/>
              <a:t>Namn</a:t>
            </a:r>
            <a:endParaRPr lang="en-US" dirty="0"/>
          </a:p>
        </p:txBody>
      </p:sp>
      <p:sp>
        <p:nvSpPr>
          <p:cNvPr id="6" name="Platshållare för text 3"/>
          <p:cNvSpPr>
            <a:spLocks noGrp="1"/>
          </p:cNvSpPr>
          <p:nvPr>
            <p:ph type="body" sz="quarter" idx="12" hasCustomPrompt="1"/>
          </p:nvPr>
        </p:nvSpPr>
        <p:spPr>
          <a:xfrm>
            <a:off x="6473371" y="5733144"/>
            <a:ext cx="2401888" cy="210456"/>
          </a:xfrm>
        </p:spPr>
        <p:txBody>
          <a:bodyPr anchor="t">
            <a:normAutofit/>
          </a:bodyPr>
          <a:lstStyle>
            <a:lvl1pPr marL="0" indent="0" algn="ctr">
              <a:buNone/>
              <a:defRPr sz="1200" b="0" i="1"/>
            </a:lvl1pPr>
          </a:lstStyle>
          <a:p>
            <a:pPr lvl="0"/>
            <a:r>
              <a:rPr lang="en-US" dirty="0" err="1"/>
              <a:t>Titel</a:t>
            </a:r>
            <a:endParaRPr lang="en-US" dirty="0"/>
          </a:p>
        </p:txBody>
      </p:sp>
      <p:sp>
        <p:nvSpPr>
          <p:cNvPr id="7" name="Platshållare för text 3"/>
          <p:cNvSpPr>
            <a:spLocks noGrp="1"/>
          </p:cNvSpPr>
          <p:nvPr>
            <p:ph type="body" sz="quarter" idx="13" hasCustomPrompt="1"/>
          </p:nvPr>
        </p:nvSpPr>
        <p:spPr>
          <a:xfrm>
            <a:off x="6473371" y="6064830"/>
            <a:ext cx="2401888" cy="219856"/>
          </a:xfrm>
        </p:spPr>
        <p:txBody>
          <a:bodyPr anchor="t">
            <a:normAutofit/>
          </a:bodyPr>
          <a:lstStyle>
            <a:lvl1pPr marL="0" indent="0" algn="ctr">
              <a:buNone/>
              <a:defRPr sz="1200" b="0" i="0"/>
            </a:lvl1pPr>
          </a:lstStyle>
          <a:p>
            <a:pPr lvl="0"/>
            <a:r>
              <a:rPr lang="en-US" dirty="0"/>
              <a:t>E-</a:t>
            </a:r>
            <a:r>
              <a:rPr lang="en-US" dirty="0" err="1"/>
              <a:t>postadress</a:t>
            </a:r>
            <a:endParaRPr lang="en-US" dirty="0"/>
          </a:p>
        </p:txBody>
      </p:sp>
    </p:spTree>
    <p:extLst>
      <p:ext uri="{BB962C8B-B14F-4D97-AF65-F5344CB8AC3E}">
        <p14:creationId xmlns:p14="http://schemas.microsoft.com/office/powerpoint/2010/main" val="888194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lut - Grå">
    <p:spTree>
      <p:nvGrpSpPr>
        <p:cNvPr id="1" name=""/>
        <p:cNvGrpSpPr/>
        <p:nvPr/>
      </p:nvGrpSpPr>
      <p:grpSpPr>
        <a:xfrm>
          <a:off x="0" y="0"/>
          <a:ext cx="0" cy="0"/>
          <a:chOff x="0" y="0"/>
          <a:chExt cx="0" cy="0"/>
        </a:xfrm>
      </p:grpSpPr>
      <p:sp>
        <p:nvSpPr>
          <p:cNvPr id="7" name="Platshållare för bild 2"/>
          <p:cNvSpPr txBox="1">
            <a:spLocks/>
          </p:cNvSpPr>
          <p:nvPr userDrawn="1"/>
        </p:nvSpPr>
        <p:spPr>
          <a:xfrm>
            <a:off x="-3924" y="-5264"/>
            <a:ext cx="6623000" cy="6876000"/>
          </a:xfrm>
          <a:custGeom>
            <a:avLst/>
            <a:gdLst>
              <a:gd name="connsiteX0" fmla="*/ 0 w 6629751"/>
              <a:gd name="connsiteY0" fmla="*/ 0 h 6858000"/>
              <a:gd name="connsiteX1" fmla="*/ 66297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5025540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629751 w 6629751"/>
              <a:gd name="connsiteY2" fmla="*/ 6858000 h 6858000"/>
              <a:gd name="connsiteX3" fmla="*/ 0 w 6629751"/>
              <a:gd name="connsiteY3" fmla="*/ 6858000 h 6858000"/>
              <a:gd name="connsiteX4" fmla="*/ 0 w 6629751"/>
              <a:gd name="connsiteY4" fmla="*/ 0 h 6858000"/>
              <a:gd name="connsiteX0" fmla="*/ 0 w 6629751"/>
              <a:gd name="connsiteY0" fmla="*/ 0 h 6858000"/>
              <a:gd name="connsiteX1" fmla="*/ 6324951 w 6629751"/>
              <a:gd name="connsiteY1" fmla="*/ 0 h 6858000"/>
              <a:gd name="connsiteX2" fmla="*/ 6399814 w 6629751"/>
              <a:gd name="connsiteY2" fmla="*/ 161490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92319 w 6629751"/>
              <a:gd name="connsiteY2" fmla="*/ 1443789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29751"/>
              <a:gd name="connsiteY0" fmla="*/ 0 h 6858000"/>
              <a:gd name="connsiteX1" fmla="*/ 6324951 w 6629751"/>
              <a:gd name="connsiteY1" fmla="*/ 0 h 6858000"/>
              <a:gd name="connsiteX2" fmla="*/ 6554887 w 6629751"/>
              <a:gd name="connsiteY2" fmla="*/ 2042695 h 6858000"/>
              <a:gd name="connsiteX3" fmla="*/ 6629751 w 6629751"/>
              <a:gd name="connsiteY3" fmla="*/ 6858000 h 6858000"/>
              <a:gd name="connsiteX4" fmla="*/ 0 w 6629751"/>
              <a:gd name="connsiteY4" fmla="*/ 6858000 h 6858000"/>
              <a:gd name="connsiteX5" fmla="*/ 0 w 6629751"/>
              <a:gd name="connsiteY5" fmla="*/ 0 h 6858000"/>
              <a:gd name="connsiteX0" fmla="*/ 0 w 6616653"/>
              <a:gd name="connsiteY0" fmla="*/ 0 h 6874042"/>
              <a:gd name="connsiteX1" fmla="*/ 6324951 w 6616653"/>
              <a:gd name="connsiteY1" fmla="*/ 0 h 6874042"/>
              <a:gd name="connsiteX2" fmla="*/ 6554887 w 6616653"/>
              <a:gd name="connsiteY2" fmla="*/ 2042695 h 6874042"/>
              <a:gd name="connsiteX3" fmla="*/ 6014804 w 6616653"/>
              <a:gd name="connsiteY3" fmla="*/ 6874042 h 6874042"/>
              <a:gd name="connsiteX4" fmla="*/ 0 w 6616653"/>
              <a:gd name="connsiteY4" fmla="*/ 6858000 h 6874042"/>
              <a:gd name="connsiteX5" fmla="*/ 0 w 6616653"/>
              <a:gd name="connsiteY5" fmla="*/ 0 h 6874042"/>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16653"/>
              <a:gd name="connsiteY0" fmla="*/ 0 h 6868694"/>
              <a:gd name="connsiteX1" fmla="*/ 6324951 w 6616653"/>
              <a:gd name="connsiteY1" fmla="*/ 0 h 6868694"/>
              <a:gd name="connsiteX2" fmla="*/ 6554887 w 6616653"/>
              <a:gd name="connsiteY2" fmla="*/ 2042695 h 6868694"/>
              <a:gd name="connsiteX3" fmla="*/ 6389120 w 6616653"/>
              <a:gd name="connsiteY3" fmla="*/ 6868694 h 6868694"/>
              <a:gd name="connsiteX4" fmla="*/ 0 w 6616653"/>
              <a:gd name="connsiteY4" fmla="*/ 6858000 h 6868694"/>
              <a:gd name="connsiteX5" fmla="*/ 0 w 6616653"/>
              <a:gd name="connsiteY5" fmla="*/ 0 h 6868694"/>
              <a:gd name="connsiteX0" fmla="*/ 0 w 6627491"/>
              <a:gd name="connsiteY0" fmla="*/ 0 h 6868694"/>
              <a:gd name="connsiteX1" fmla="*/ 6324951 w 6627491"/>
              <a:gd name="connsiteY1" fmla="*/ 0 h 6868694"/>
              <a:gd name="connsiteX2" fmla="*/ 6554887 w 6627491"/>
              <a:gd name="connsiteY2" fmla="*/ 2042695 h 6868694"/>
              <a:gd name="connsiteX3" fmla="*/ 6389120 w 6627491"/>
              <a:gd name="connsiteY3" fmla="*/ 6868694 h 6868694"/>
              <a:gd name="connsiteX4" fmla="*/ 0 w 6627491"/>
              <a:gd name="connsiteY4" fmla="*/ 6858000 h 6868694"/>
              <a:gd name="connsiteX5" fmla="*/ 0 w 6627491"/>
              <a:gd name="connsiteY5" fmla="*/ 0 h 6868694"/>
              <a:gd name="connsiteX0" fmla="*/ 0 w 6636052"/>
              <a:gd name="connsiteY0" fmla="*/ 0 h 6868694"/>
              <a:gd name="connsiteX1" fmla="*/ 6324951 w 6636052"/>
              <a:gd name="connsiteY1" fmla="*/ 0 h 6868694"/>
              <a:gd name="connsiteX2" fmla="*/ 6554887 w 6636052"/>
              <a:gd name="connsiteY2" fmla="*/ 2042695 h 6868694"/>
              <a:gd name="connsiteX3" fmla="*/ 6389120 w 6636052"/>
              <a:gd name="connsiteY3" fmla="*/ 6868694 h 6868694"/>
              <a:gd name="connsiteX4" fmla="*/ 0 w 6636052"/>
              <a:gd name="connsiteY4" fmla="*/ 6858000 h 6868694"/>
              <a:gd name="connsiteX5" fmla="*/ 0 w 6636052"/>
              <a:gd name="connsiteY5" fmla="*/ 0 h 6868694"/>
              <a:gd name="connsiteX0" fmla="*/ 0 w 6636052"/>
              <a:gd name="connsiteY0" fmla="*/ 0 h 6868822"/>
              <a:gd name="connsiteX1" fmla="*/ 6324951 w 6636052"/>
              <a:gd name="connsiteY1" fmla="*/ 0 h 6868822"/>
              <a:gd name="connsiteX2" fmla="*/ 6554887 w 6636052"/>
              <a:gd name="connsiteY2" fmla="*/ 2042695 h 6868822"/>
              <a:gd name="connsiteX3" fmla="*/ 6389120 w 6636052"/>
              <a:gd name="connsiteY3" fmla="*/ 6868694 h 6868822"/>
              <a:gd name="connsiteX4" fmla="*/ 2083100 w 6636052"/>
              <a:gd name="connsiteY4" fmla="*/ 6868822 h 6868822"/>
              <a:gd name="connsiteX5" fmla="*/ 0 w 6636052"/>
              <a:gd name="connsiteY5" fmla="*/ 0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43285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4596237"/>
              <a:gd name="connsiteY0" fmla="*/ 5411 h 6868822"/>
              <a:gd name="connsiteX1" fmla="*/ 4285136 w 4596237"/>
              <a:gd name="connsiteY1" fmla="*/ 0 h 6868822"/>
              <a:gd name="connsiteX2" fmla="*/ 4515072 w 4596237"/>
              <a:gd name="connsiteY2" fmla="*/ 2042695 h 6868822"/>
              <a:gd name="connsiteX3" fmla="*/ 4349305 w 4596237"/>
              <a:gd name="connsiteY3" fmla="*/ 6868694 h 6868822"/>
              <a:gd name="connsiteX4" fmla="*/ 11201 w 4596237"/>
              <a:gd name="connsiteY4" fmla="*/ 6868822 h 6868822"/>
              <a:gd name="connsiteX5" fmla="*/ 0 w 4596237"/>
              <a:gd name="connsiteY5" fmla="*/ 5411 h 6868822"/>
              <a:gd name="connsiteX0" fmla="*/ 0 w 6321342"/>
              <a:gd name="connsiteY0" fmla="*/ 90252 h 6868822"/>
              <a:gd name="connsiteX1" fmla="*/ 6010241 w 6321342"/>
              <a:gd name="connsiteY1" fmla="*/ 0 h 6868822"/>
              <a:gd name="connsiteX2" fmla="*/ 6240177 w 6321342"/>
              <a:gd name="connsiteY2" fmla="*/ 2042695 h 6868822"/>
              <a:gd name="connsiteX3" fmla="*/ 6074410 w 6321342"/>
              <a:gd name="connsiteY3" fmla="*/ 6868694 h 6868822"/>
              <a:gd name="connsiteX4" fmla="*/ 1736306 w 6321342"/>
              <a:gd name="connsiteY4" fmla="*/ 6868822 h 6868822"/>
              <a:gd name="connsiteX5" fmla="*/ 0 w 6321342"/>
              <a:gd name="connsiteY5" fmla="*/ 90252 h 6868822"/>
              <a:gd name="connsiteX0" fmla="*/ 0 w 6623000"/>
              <a:gd name="connsiteY0" fmla="*/ 14838 h 6868822"/>
              <a:gd name="connsiteX1" fmla="*/ 6311899 w 6623000"/>
              <a:gd name="connsiteY1" fmla="*/ 0 h 6868822"/>
              <a:gd name="connsiteX2" fmla="*/ 6541835 w 6623000"/>
              <a:gd name="connsiteY2" fmla="*/ 2042695 h 6868822"/>
              <a:gd name="connsiteX3" fmla="*/ 6376068 w 6623000"/>
              <a:gd name="connsiteY3" fmla="*/ 6868694 h 6868822"/>
              <a:gd name="connsiteX4" fmla="*/ 2037964 w 6623000"/>
              <a:gd name="connsiteY4" fmla="*/ 6868822 h 6868822"/>
              <a:gd name="connsiteX5" fmla="*/ 0 w 6623000"/>
              <a:gd name="connsiteY5" fmla="*/ 14838 h 6868822"/>
              <a:gd name="connsiteX0" fmla="*/ 0 w 6623000"/>
              <a:gd name="connsiteY0" fmla="*/ 14838 h 6878249"/>
              <a:gd name="connsiteX1" fmla="*/ 6311899 w 6623000"/>
              <a:gd name="connsiteY1" fmla="*/ 0 h 6878249"/>
              <a:gd name="connsiteX2" fmla="*/ 6541835 w 6623000"/>
              <a:gd name="connsiteY2" fmla="*/ 2042695 h 6878249"/>
              <a:gd name="connsiteX3" fmla="*/ 6376068 w 6623000"/>
              <a:gd name="connsiteY3" fmla="*/ 6868694 h 6878249"/>
              <a:gd name="connsiteX4" fmla="*/ 1775 w 6623000"/>
              <a:gd name="connsiteY4" fmla="*/ 6878249 h 6878249"/>
              <a:gd name="connsiteX5" fmla="*/ 0 w 6623000"/>
              <a:gd name="connsiteY5" fmla="*/ 14838 h 6878249"/>
              <a:gd name="connsiteX0" fmla="*/ 0 w 6623000"/>
              <a:gd name="connsiteY0" fmla="*/ 5411 h 6878249"/>
              <a:gd name="connsiteX1" fmla="*/ 6311899 w 6623000"/>
              <a:gd name="connsiteY1" fmla="*/ 0 h 6878249"/>
              <a:gd name="connsiteX2" fmla="*/ 6541835 w 6623000"/>
              <a:gd name="connsiteY2" fmla="*/ 2042695 h 6878249"/>
              <a:gd name="connsiteX3" fmla="*/ 6376068 w 6623000"/>
              <a:gd name="connsiteY3" fmla="*/ 6868694 h 6878249"/>
              <a:gd name="connsiteX4" fmla="*/ 1775 w 6623000"/>
              <a:gd name="connsiteY4" fmla="*/ 6878249 h 6878249"/>
              <a:gd name="connsiteX5" fmla="*/ 0 w 6623000"/>
              <a:gd name="connsiteY5" fmla="*/ 5411 h 6878249"/>
              <a:gd name="connsiteX0" fmla="*/ 0 w 6623000"/>
              <a:gd name="connsiteY0" fmla="*/ 5411 h 6868846"/>
              <a:gd name="connsiteX1" fmla="*/ 6311899 w 6623000"/>
              <a:gd name="connsiteY1" fmla="*/ 0 h 6868846"/>
              <a:gd name="connsiteX2" fmla="*/ 6541835 w 6623000"/>
              <a:gd name="connsiteY2" fmla="*/ 2042695 h 6868846"/>
              <a:gd name="connsiteX3" fmla="*/ 6376068 w 6623000"/>
              <a:gd name="connsiteY3" fmla="*/ 6868694 h 6868846"/>
              <a:gd name="connsiteX4" fmla="*/ 1775 w 6623000"/>
              <a:gd name="connsiteY4" fmla="*/ 6868846 h 6868846"/>
              <a:gd name="connsiteX5" fmla="*/ 0 w 6623000"/>
              <a:gd name="connsiteY5" fmla="*/ 5411 h 6868846"/>
              <a:gd name="connsiteX0" fmla="*/ 8249 w 6631249"/>
              <a:gd name="connsiteY0" fmla="*/ 5411 h 6868694"/>
              <a:gd name="connsiteX1" fmla="*/ 6320148 w 6631249"/>
              <a:gd name="connsiteY1" fmla="*/ 0 h 6868694"/>
              <a:gd name="connsiteX2" fmla="*/ 6550084 w 6631249"/>
              <a:gd name="connsiteY2" fmla="*/ 2042695 h 6868694"/>
              <a:gd name="connsiteX3" fmla="*/ 6384317 w 6631249"/>
              <a:gd name="connsiteY3" fmla="*/ 6868694 h 6868694"/>
              <a:gd name="connsiteX4" fmla="*/ 598 w 6631249"/>
              <a:gd name="connsiteY4" fmla="*/ 6850035 h 6868694"/>
              <a:gd name="connsiteX5" fmla="*/ 8249 w 6631249"/>
              <a:gd name="connsiteY5" fmla="*/ 5411 h 6868694"/>
              <a:gd name="connsiteX0" fmla="*/ 0 w 6623000"/>
              <a:gd name="connsiteY0" fmla="*/ 5411 h 6868694"/>
              <a:gd name="connsiteX1" fmla="*/ 6311899 w 6623000"/>
              <a:gd name="connsiteY1" fmla="*/ 0 h 6868694"/>
              <a:gd name="connsiteX2" fmla="*/ 6541835 w 6623000"/>
              <a:gd name="connsiteY2" fmla="*/ 2042695 h 6868694"/>
              <a:gd name="connsiteX3" fmla="*/ 6376068 w 6623000"/>
              <a:gd name="connsiteY3" fmla="*/ 6868694 h 6868694"/>
              <a:gd name="connsiteX4" fmla="*/ 1776 w 6623000"/>
              <a:gd name="connsiteY4" fmla="*/ 6859441 h 6868694"/>
              <a:gd name="connsiteX5" fmla="*/ 0 w 6623000"/>
              <a:gd name="connsiteY5" fmla="*/ 5411 h 6868694"/>
              <a:gd name="connsiteX0" fmla="*/ 0 w 6623000"/>
              <a:gd name="connsiteY0" fmla="*/ 5411 h 6868694"/>
              <a:gd name="connsiteX1" fmla="*/ 6311899 w 6623000"/>
              <a:gd name="connsiteY1" fmla="*/ 0 h 6868694"/>
              <a:gd name="connsiteX2" fmla="*/ 6541835 w 6623000"/>
              <a:gd name="connsiteY2" fmla="*/ 2042695 h 6868694"/>
              <a:gd name="connsiteX3" fmla="*/ 6376068 w 6623000"/>
              <a:gd name="connsiteY3" fmla="*/ 6868694 h 6868694"/>
              <a:gd name="connsiteX4" fmla="*/ 1776 w 6623000"/>
              <a:gd name="connsiteY4" fmla="*/ 6859441 h 6868694"/>
              <a:gd name="connsiteX5" fmla="*/ 0 w 6623000"/>
              <a:gd name="connsiteY5" fmla="*/ 5411 h 6868694"/>
              <a:gd name="connsiteX0" fmla="*/ 0 w 6623000"/>
              <a:gd name="connsiteY0" fmla="*/ 0 h 6872675"/>
              <a:gd name="connsiteX1" fmla="*/ 6311899 w 6623000"/>
              <a:gd name="connsiteY1" fmla="*/ 3981 h 6872675"/>
              <a:gd name="connsiteX2" fmla="*/ 6541835 w 6623000"/>
              <a:gd name="connsiteY2" fmla="*/ 2046676 h 6872675"/>
              <a:gd name="connsiteX3" fmla="*/ 6376068 w 6623000"/>
              <a:gd name="connsiteY3" fmla="*/ 6872675 h 6872675"/>
              <a:gd name="connsiteX4" fmla="*/ 1776 w 6623000"/>
              <a:gd name="connsiteY4" fmla="*/ 6863422 h 6872675"/>
              <a:gd name="connsiteX5" fmla="*/ 0 w 6623000"/>
              <a:gd name="connsiteY5" fmla="*/ 0 h 6872675"/>
              <a:gd name="connsiteX0" fmla="*/ 0 w 6623000"/>
              <a:gd name="connsiteY0" fmla="*/ 0 h 6872675"/>
              <a:gd name="connsiteX1" fmla="*/ 6311899 w 6623000"/>
              <a:gd name="connsiteY1" fmla="*/ 3981 h 6872675"/>
              <a:gd name="connsiteX2" fmla="*/ 6541835 w 6623000"/>
              <a:gd name="connsiteY2" fmla="*/ 2046676 h 6872675"/>
              <a:gd name="connsiteX3" fmla="*/ 6376068 w 6623000"/>
              <a:gd name="connsiteY3" fmla="*/ 6872675 h 6872675"/>
              <a:gd name="connsiteX4" fmla="*/ 1776 w 6623000"/>
              <a:gd name="connsiteY4" fmla="*/ 6869526 h 6872675"/>
              <a:gd name="connsiteX5" fmla="*/ 0 w 6623000"/>
              <a:gd name="connsiteY5" fmla="*/ 0 h 6872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23000" h="6872675">
                <a:moveTo>
                  <a:pt x="0" y="0"/>
                </a:moveTo>
                <a:lnTo>
                  <a:pt x="6311899" y="3981"/>
                </a:lnTo>
                <a:cubicBezTo>
                  <a:pt x="6465191" y="517328"/>
                  <a:pt x="6768207" y="1084150"/>
                  <a:pt x="6541835" y="2046676"/>
                </a:cubicBezTo>
                <a:cubicBezTo>
                  <a:pt x="5645260" y="5327286"/>
                  <a:pt x="6026707" y="5319264"/>
                  <a:pt x="6376068" y="6872675"/>
                </a:cubicBezTo>
                <a:lnTo>
                  <a:pt x="1776" y="6869526"/>
                </a:lnTo>
                <a:cubicBezTo>
                  <a:pt x="-1958" y="4581722"/>
                  <a:pt x="3734" y="2287804"/>
                  <a:pt x="0" y="0"/>
                </a:cubicBezTo>
                <a:close/>
              </a:path>
            </a:pathLst>
          </a:custGeom>
          <a:solidFill>
            <a:schemeClr val="accent2"/>
          </a:solidFill>
        </p:spPr>
        <p:txBody>
          <a:bodyPr vert="horz" anchor="ctr" anchorCtr="0"/>
          <a:lstStyle>
            <a:lvl1pPr marL="0" indent="0" algn="ctr" defTabSz="914400" rtl="0" eaLnBrk="1" latinLnBrk="0" hangingPunct="1">
              <a:spcBef>
                <a:spcPts val="1800"/>
              </a:spcBef>
              <a:buClr>
                <a:schemeClr val="accent1"/>
              </a:buClr>
              <a:buFont typeface="Arial" pitchFamily="34" charset="0"/>
              <a:buNone/>
              <a:defRPr sz="3200" kern="1200" baseline="0">
                <a:solidFill>
                  <a:schemeClr val="bg2"/>
                </a:solidFill>
                <a:latin typeface="+mn-lt"/>
                <a:ea typeface="+mn-ea"/>
                <a:cs typeface="+mn-cs"/>
              </a:defRPr>
            </a:lvl1pPr>
            <a:lvl2pPr marL="457200" indent="0" algn="l" defTabSz="914400" rtl="0" eaLnBrk="1" latinLnBrk="0" hangingPunct="1">
              <a:spcBef>
                <a:spcPts val="300"/>
              </a:spcBef>
              <a:buClr>
                <a:schemeClr val="accent1"/>
              </a:buClr>
              <a:buFont typeface="Arial" pitchFamily="34" charset="0"/>
              <a:buNone/>
              <a:defRPr sz="2800" kern="1200">
                <a:solidFill>
                  <a:schemeClr val="bg2"/>
                </a:solidFill>
                <a:latin typeface="+mn-lt"/>
                <a:ea typeface="+mn-ea"/>
                <a:cs typeface="+mn-cs"/>
              </a:defRPr>
            </a:lvl2pPr>
            <a:lvl3pPr marL="914400" indent="0" algn="l" defTabSz="914400" rtl="0" eaLnBrk="1" latinLnBrk="0" hangingPunct="1">
              <a:spcBef>
                <a:spcPts val="300"/>
              </a:spcBef>
              <a:buClr>
                <a:schemeClr val="accent1"/>
              </a:buClr>
              <a:buFont typeface="Arial" pitchFamily="34" charset="0"/>
              <a:buNone/>
              <a:defRPr sz="2400" kern="1200">
                <a:solidFill>
                  <a:schemeClr val="bg2"/>
                </a:solidFill>
                <a:latin typeface="+mn-lt"/>
                <a:ea typeface="+mn-ea"/>
                <a:cs typeface="+mn-cs"/>
              </a:defRPr>
            </a:lvl3pPr>
            <a:lvl4pPr marL="1371600" indent="0" algn="l" defTabSz="914400" rtl="0" eaLnBrk="1" latinLnBrk="0" hangingPunct="1">
              <a:spcBef>
                <a:spcPts val="300"/>
              </a:spcBef>
              <a:buClr>
                <a:schemeClr val="accent1"/>
              </a:buClr>
              <a:buFont typeface="Arial" pitchFamily="34" charset="0"/>
              <a:buNone/>
              <a:defRPr sz="2000" kern="1200">
                <a:solidFill>
                  <a:schemeClr val="bg2"/>
                </a:solidFill>
                <a:latin typeface="+mn-lt"/>
                <a:ea typeface="+mn-ea"/>
                <a:cs typeface="+mn-cs"/>
              </a:defRPr>
            </a:lvl4pPr>
            <a:lvl5pPr marL="1828800" indent="0" algn="l" defTabSz="914400" rtl="0" eaLnBrk="1" latinLnBrk="0" hangingPunct="1">
              <a:spcBef>
                <a:spcPct val="20000"/>
              </a:spcBef>
              <a:buClr>
                <a:schemeClr val="accent1"/>
              </a:buClr>
              <a:buFont typeface="Arial" pitchFamily="34" charset="0"/>
              <a:buNone/>
              <a:defRPr sz="2000" kern="1200">
                <a:solidFill>
                  <a:schemeClr val="bg2"/>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a:lstStyle>
          <a:p>
            <a:pPr>
              <a:buClr>
                <a:srgbClr val="007F7B"/>
              </a:buClr>
            </a:pPr>
            <a:endParaRPr lang="en-US" dirty="0">
              <a:solidFill>
                <a:srgbClr val="666666"/>
              </a:solidFill>
            </a:endParaRPr>
          </a:p>
        </p:txBody>
      </p:sp>
      <p:sp>
        <p:nvSpPr>
          <p:cNvPr id="2" name="Rubrik 1"/>
          <p:cNvSpPr>
            <a:spLocks noGrp="1"/>
          </p:cNvSpPr>
          <p:nvPr>
            <p:ph type="ctrTitle" hasCustomPrompt="1"/>
          </p:nvPr>
        </p:nvSpPr>
        <p:spPr>
          <a:xfrm>
            <a:off x="1055688" y="2564904"/>
            <a:ext cx="4740848" cy="1368152"/>
          </a:xfrm>
        </p:spPr>
        <p:txBody>
          <a:bodyPr anchor="t" anchorCtr="0"/>
          <a:lstStyle>
            <a:lvl1pPr>
              <a:lnSpc>
                <a:spcPct val="100000"/>
              </a:lnSpc>
              <a:defRPr sz="8000" b="0">
                <a:solidFill>
                  <a:schemeClr val="bg1"/>
                </a:solidFill>
              </a:defRPr>
            </a:lvl1pPr>
          </a:lstStyle>
          <a:p>
            <a:r>
              <a:rPr lang="en-US" dirty="0" err="1"/>
              <a:t>Rubrik</a:t>
            </a:r>
            <a:endParaRPr lang="en-US" dirty="0"/>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0364" y="2736000"/>
            <a:ext cx="1408060" cy="1651880"/>
          </a:xfrm>
          <a:prstGeom prst="rect">
            <a:avLst/>
          </a:prstGeom>
        </p:spPr>
      </p:pic>
      <p:sp>
        <p:nvSpPr>
          <p:cNvPr id="5" name="Platshållare för text 3"/>
          <p:cNvSpPr>
            <a:spLocks noGrp="1"/>
          </p:cNvSpPr>
          <p:nvPr>
            <p:ph type="body" sz="quarter" idx="11" hasCustomPrompt="1"/>
          </p:nvPr>
        </p:nvSpPr>
        <p:spPr>
          <a:xfrm>
            <a:off x="6473371" y="5326743"/>
            <a:ext cx="2401888" cy="384402"/>
          </a:xfrm>
        </p:spPr>
        <p:txBody>
          <a:bodyPr anchor="b">
            <a:normAutofit/>
          </a:bodyPr>
          <a:lstStyle>
            <a:lvl1pPr marL="0" indent="0" algn="ctr">
              <a:buNone/>
              <a:defRPr sz="1200" b="1"/>
            </a:lvl1pPr>
          </a:lstStyle>
          <a:p>
            <a:pPr lvl="0"/>
            <a:r>
              <a:rPr lang="en-US" dirty="0" err="1"/>
              <a:t>Namn</a:t>
            </a:r>
            <a:endParaRPr lang="en-US" dirty="0"/>
          </a:p>
        </p:txBody>
      </p:sp>
      <p:sp>
        <p:nvSpPr>
          <p:cNvPr id="6" name="Platshållare för text 3"/>
          <p:cNvSpPr>
            <a:spLocks noGrp="1"/>
          </p:cNvSpPr>
          <p:nvPr>
            <p:ph type="body" sz="quarter" idx="12" hasCustomPrompt="1"/>
          </p:nvPr>
        </p:nvSpPr>
        <p:spPr>
          <a:xfrm>
            <a:off x="6473371" y="5733144"/>
            <a:ext cx="2401888" cy="210456"/>
          </a:xfrm>
        </p:spPr>
        <p:txBody>
          <a:bodyPr anchor="t">
            <a:normAutofit/>
          </a:bodyPr>
          <a:lstStyle>
            <a:lvl1pPr marL="0" indent="0" algn="ctr">
              <a:buNone/>
              <a:defRPr sz="1200" b="0" i="1"/>
            </a:lvl1pPr>
          </a:lstStyle>
          <a:p>
            <a:pPr lvl="0"/>
            <a:r>
              <a:rPr lang="en-US" dirty="0" err="1"/>
              <a:t>Titel</a:t>
            </a:r>
            <a:endParaRPr lang="en-US" dirty="0"/>
          </a:p>
        </p:txBody>
      </p:sp>
      <p:sp>
        <p:nvSpPr>
          <p:cNvPr id="8" name="Platshållare för text 3"/>
          <p:cNvSpPr>
            <a:spLocks noGrp="1"/>
          </p:cNvSpPr>
          <p:nvPr>
            <p:ph type="body" sz="quarter" idx="13" hasCustomPrompt="1"/>
          </p:nvPr>
        </p:nvSpPr>
        <p:spPr>
          <a:xfrm>
            <a:off x="6473371" y="6064830"/>
            <a:ext cx="2401888" cy="219856"/>
          </a:xfrm>
        </p:spPr>
        <p:txBody>
          <a:bodyPr anchor="t">
            <a:normAutofit/>
          </a:bodyPr>
          <a:lstStyle>
            <a:lvl1pPr marL="0" indent="0" algn="ctr">
              <a:buNone/>
              <a:defRPr sz="1200" b="0" i="0"/>
            </a:lvl1pPr>
          </a:lstStyle>
          <a:p>
            <a:pPr lvl="0"/>
            <a:r>
              <a:rPr lang="en-US" dirty="0"/>
              <a:t>E-</a:t>
            </a:r>
            <a:r>
              <a:rPr lang="en-US" dirty="0" err="1"/>
              <a:t>postadress</a:t>
            </a:r>
            <a:endParaRPr lang="en-US" dirty="0"/>
          </a:p>
        </p:txBody>
      </p:sp>
    </p:spTree>
    <p:extLst>
      <p:ext uri="{BB962C8B-B14F-4D97-AF65-F5344CB8AC3E}">
        <p14:creationId xmlns:p14="http://schemas.microsoft.com/office/powerpoint/2010/main" val="814425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Title 6"/>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p>
            <a:pPr algn="r"/>
            <a:r>
              <a:rPr lang="en-GB" smtClean="0"/>
              <a:t>© CEN – CENELEC 2017	</a:t>
            </a:r>
            <a:fld id="{6DD8BF5B-40DD-45C0-8AAC-FC351BBFDE97}" type="slidenum">
              <a:rPr lang="en-GB" smtClean="0"/>
              <a:pPr algn="r"/>
              <a:t>‹#›</a:t>
            </a:fld>
            <a:endParaRPr lang="en-GB" dirty="0"/>
          </a:p>
        </p:txBody>
      </p:sp>
    </p:spTree>
    <p:extLst>
      <p:ext uri="{BB962C8B-B14F-4D97-AF65-F5344CB8AC3E}">
        <p14:creationId xmlns:p14="http://schemas.microsoft.com/office/powerpoint/2010/main" val="750151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GB"/>
          </a:p>
        </p:txBody>
      </p:sp>
      <p:sp>
        <p:nvSpPr>
          <p:cNvPr id="6" name="Slide Number Placeholder 5"/>
          <p:cNvSpPr>
            <a:spLocks noGrp="1"/>
          </p:cNvSpPr>
          <p:nvPr>
            <p:ph type="sldNum" sz="quarter" idx="12"/>
          </p:nvPr>
        </p:nvSpPr>
        <p:spPr/>
        <p:txBody>
          <a:bodyPr/>
          <a:lstStyle/>
          <a:p>
            <a:pPr algn="r"/>
            <a:r>
              <a:rPr lang="en-GB" smtClean="0"/>
              <a:t>© CEN – CENELEC 2017	</a:t>
            </a:r>
            <a:fld id="{6DD8BF5B-40DD-45C0-8AAC-FC351BBFDE97}" type="slidenum">
              <a:rPr lang="en-GB" smtClean="0"/>
              <a:pPr algn="r"/>
              <a:t>‹#›</a:t>
            </a:fld>
            <a:endParaRPr lang="en-GB" dirty="0"/>
          </a:p>
        </p:txBody>
      </p:sp>
    </p:spTree>
    <p:extLst>
      <p:ext uri="{BB962C8B-B14F-4D97-AF65-F5344CB8AC3E}">
        <p14:creationId xmlns:p14="http://schemas.microsoft.com/office/powerpoint/2010/main" val="2457124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6476" y="104775"/>
            <a:ext cx="7886700" cy="1325563"/>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Slide Number Placeholder 11"/>
          <p:cNvSpPr>
            <a:spLocks noGrp="1"/>
          </p:cNvSpPr>
          <p:nvPr>
            <p:ph type="sldNum" sz="quarter" idx="12"/>
          </p:nvPr>
        </p:nvSpPr>
        <p:spPr/>
        <p:txBody>
          <a:bodyPr/>
          <a:lstStyle/>
          <a:p>
            <a:pPr algn="r"/>
            <a:r>
              <a:rPr lang="en-GB" smtClean="0"/>
              <a:t>© CEN – CENELEC 2017	</a:t>
            </a:r>
            <a:fld id="{6DD8BF5B-40DD-45C0-8AAC-FC351BBFDE97}" type="slidenum">
              <a:rPr lang="en-GB" smtClean="0"/>
              <a:pPr algn="r"/>
              <a:t>‹#›</a:t>
            </a:fld>
            <a:endParaRPr lang="en-GB" dirty="0"/>
          </a:p>
        </p:txBody>
      </p:sp>
    </p:spTree>
    <p:extLst>
      <p:ext uri="{BB962C8B-B14F-4D97-AF65-F5344CB8AC3E}">
        <p14:creationId xmlns:p14="http://schemas.microsoft.com/office/powerpoint/2010/main" val="2503187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2"/>
          </p:nvPr>
        </p:nvSpPr>
        <p:spPr/>
        <p:txBody>
          <a:bodyPr/>
          <a:lstStyle/>
          <a:p>
            <a:pPr algn="r"/>
            <a:r>
              <a:rPr lang="en-GB" smtClean="0"/>
              <a:t>© CEN – CENELEC 2017	</a:t>
            </a:r>
            <a:fld id="{6DD8BF5B-40DD-45C0-8AAC-FC351BBFDE97}" type="slidenum">
              <a:rPr lang="en-GB" smtClean="0"/>
              <a:pPr algn="r"/>
              <a:t>‹#›</a:t>
            </a:fld>
            <a:endParaRPr lang="en-GB" dirty="0"/>
          </a:p>
        </p:txBody>
      </p:sp>
    </p:spTree>
    <p:extLst>
      <p:ext uri="{BB962C8B-B14F-4D97-AF65-F5344CB8AC3E}">
        <p14:creationId xmlns:p14="http://schemas.microsoft.com/office/powerpoint/2010/main" val="911713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2"/>
          </p:nvPr>
        </p:nvSpPr>
        <p:spPr/>
        <p:txBody>
          <a:bodyPr/>
          <a:lstStyle/>
          <a:p>
            <a:pPr algn="r"/>
            <a:r>
              <a:rPr lang="en-GB" smtClean="0"/>
              <a:t>© CEN – CENELEC 2017	</a:t>
            </a:r>
            <a:fld id="{6DD8BF5B-40DD-45C0-8AAC-FC351BBFDE97}" type="slidenum">
              <a:rPr lang="en-GB" smtClean="0"/>
              <a:pPr algn="r"/>
              <a:t>‹#›</a:t>
            </a:fld>
            <a:endParaRPr lang="en-GB" dirty="0"/>
          </a:p>
        </p:txBody>
      </p:sp>
    </p:spTree>
    <p:extLst>
      <p:ext uri="{BB962C8B-B14F-4D97-AF65-F5344CB8AC3E}">
        <p14:creationId xmlns:p14="http://schemas.microsoft.com/office/powerpoint/2010/main" val="1552458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bg>
      <p:bgPr>
        <a:solidFill>
          <a:schemeClr val="bg1"/>
        </a:solidFill>
        <a:effectLst/>
      </p:bgPr>
    </p:bg>
    <p:spTree>
      <p:nvGrpSpPr>
        <p:cNvPr id="1" name=""/>
        <p:cNvGrpSpPr/>
        <p:nvPr/>
      </p:nvGrpSpPr>
      <p:grpSpPr>
        <a:xfrm>
          <a:off x="0" y="0"/>
          <a:ext cx="0" cy="0"/>
          <a:chOff x="0" y="0"/>
          <a:chExt cx="0" cy="0"/>
        </a:xfrm>
      </p:grpSpPr>
      <p:pic>
        <p:nvPicPr>
          <p:cNvPr id="4" name="Picture 6" descr="CEN_CENELEC-PPT_themes_V11_header_HDef_forMS_10.png"/>
          <p:cNvPicPr>
            <a:picLocks noChangeAspect="1"/>
          </p:cNvPicPr>
          <p:nvPr/>
        </p:nvPicPr>
        <p:blipFill>
          <a:blip r:embed="rId2">
            <a:extLst>
              <a:ext uri="{28A0092B-C50C-407E-A947-70E740481C1C}">
                <a14:useLocalDpi xmlns:a14="http://schemas.microsoft.com/office/drawing/2010/main" val="0"/>
              </a:ext>
            </a:extLst>
          </a:blip>
          <a:srcRect l="204"/>
          <a:stretch>
            <a:fillRect/>
          </a:stretch>
        </p:blipFill>
        <p:spPr bwMode="auto">
          <a:xfrm>
            <a:off x="0" y="333375"/>
            <a:ext cx="8745538"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txBox="1">
            <a:spLocks/>
          </p:cNvSpPr>
          <p:nvPr/>
        </p:nvSpPr>
        <p:spPr>
          <a:xfrm>
            <a:off x="6732588" y="6453188"/>
            <a:ext cx="2160587" cy="365125"/>
          </a:xfrm>
          <a:prstGeom prst="rect">
            <a:avLst/>
          </a:prstGeom>
        </p:spPr>
        <p:txBody>
          <a:bodyPr anchor="ctr"/>
          <a:lstStyle>
            <a:lvl1pPr marL="0" marR="0" indent="0" algn="ctr" defTabSz="914400" rtl="0" eaLnBrk="1" fontAlgn="auto" latinLnBrk="0" hangingPunct="1">
              <a:lnSpc>
                <a:spcPct val="100000"/>
              </a:lnSpc>
              <a:spcBef>
                <a:spcPts val="0"/>
              </a:spcBef>
              <a:spcAft>
                <a:spcPts val="0"/>
              </a:spcAft>
              <a:buClrTx/>
              <a:buSzTx/>
              <a:buFontTx/>
              <a:buNone/>
              <a:tabLst/>
              <a:defRPr sz="900" dirty="0" smtClean="0">
                <a:solidFill>
                  <a:srgbClr val="95A0A9"/>
                </a:solidFill>
                <a:latin typeface="+mn-lt"/>
              </a:defRPr>
            </a:lvl1pPr>
          </a:lstStyle>
          <a:p>
            <a:pPr>
              <a:defRPr/>
            </a:pPr>
            <a:r>
              <a:rPr lang="fr-BE" dirty="0"/>
              <a:t>© CEN-CENELEC </a:t>
            </a:r>
            <a:r>
              <a:rPr lang="fr-BE" dirty="0" smtClean="0"/>
              <a:t>2017  </a:t>
            </a:r>
            <a:r>
              <a:rPr lang="fr-BE" dirty="0"/>
              <a:t>- </a:t>
            </a:r>
            <a:fld id="{C426E502-44E2-43FA-ADC8-3060BF08BC28}" type="slidenum">
              <a:rPr lang="fr-BE"/>
              <a:pPr>
                <a:defRPr/>
              </a:pPr>
              <a:t>‹#›</a:t>
            </a:fld>
            <a:endParaRPr lang="fr-BE" dirty="0"/>
          </a:p>
        </p:txBody>
      </p:sp>
      <p:sp>
        <p:nvSpPr>
          <p:cNvPr id="2" name="Title 1"/>
          <p:cNvSpPr>
            <a:spLocks noGrp="1"/>
          </p:cNvSpPr>
          <p:nvPr>
            <p:ph type="title"/>
          </p:nvPr>
        </p:nvSpPr>
        <p:spPr>
          <a:xfrm>
            <a:off x="457200" y="332656"/>
            <a:ext cx="6347048" cy="1152128"/>
          </a:xfrm>
        </p:spPr>
        <p:txBody>
          <a:bodyPr>
            <a:normAutofit/>
          </a:bodyPr>
          <a:lstStyle>
            <a:lvl1pPr>
              <a:defRPr sz="2800"/>
            </a:lvl1pPr>
          </a:lstStyle>
          <a:p>
            <a:r>
              <a:rPr lang="en-US" smtClean="0"/>
              <a:t>Click to edit Master title style</a:t>
            </a:r>
            <a:endParaRPr lang="fr-BE" dirty="0"/>
          </a:p>
        </p:txBody>
      </p:sp>
      <p:sp>
        <p:nvSpPr>
          <p:cNvPr id="3" name="Content Placeholder 2"/>
          <p:cNvSpPr>
            <a:spLocks noGrp="1"/>
          </p:cNvSpPr>
          <p:nvPr>
            <p:ph idx="1"/>
          </p:nvPr>
        </p:nvSpPr>
        <p:spPr>
          <a:xfrm>
            <a:off x="457200" y="1916833"/>
            <a:ext cx="8115328" cy="3672408"/>
          </a:xfrm>
        </p:spPr>
        <p:txBody>
          <a:bodyPr/>
          <a:lstStyle>
            <a:lvl1pPr>
              <a:spcBef>
                <a:spcPts val="600"/>
              </a:spcBef>
              <a:spcAft>
                <a:spcPts val="0"/>
              </a:spcAft>
              <a:defRPr sz="2400"/>
            </a:lvl1pPr>
            <a:lvl2pPr>
              <a:spcBef>
                <a:spcPts val="600"/>
              </a:spcBef>
              <a:spcAft>
                <a:spcPts val="0"/>
              </a:spcAft>
              <a:defRPr sz="2200"/>
            </a:lvl2pPr>
            <a:lvl3pPr>
              <a:spcBef>
                <a:spcPts val="600"/>
              </a:spcBef>
              <a:spcAft>
                <a:spcPts val="0"/>
              </a:spcAft>
              <a:defRPr sz="2000"/>
            </a:lvl3pPr>
            <a:lvl4pPr>
              <a:spcBef>
                <a:spcPts val="600"/>
              </a:spcBef>
              <a:spcAft>
                <a:spcPts val="0"/>
              </a:spcAft>
              <a:defRPr sz="1800"/>
            </a:lvl4pPr>
            <a:lvl5pP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3443259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slideLayout" Target="../slideLayouts/slideLayout27.xml"/><Relationship Id="rId3" Type="http://schemas.openxmlformats.org/officeDocument/2006/relationships/slideLayout" Target="../slideLayouts/slideLayout12.xml"/><Relationship Id="rId21" Type="http://schemas.openxmlformats.org/officeDocument/2006/relationships/slideLayout" Target="../slideLayouts/slideLayout30.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5" Type="http://schemas.openxmlformats.org/officeDocument/2006/relationships/image" Target="../media/image12.png"/><Relationship Id="rId2" Type="http://schemas.openxmlformats.org/officeDocument/2006/relationships/slideLayout" Target="../slideLayouts/slideLayout11.xml"/><Relationship Id="rId16" Type="http://schemas.openxmlformats.org/officeDocument/2006/relationships/slideLayout" Target="../slideLayouts/slideLayout25.xml"/><Relationship Id="rId20" Type="http://schemas.openxmlformats.org/officeDocument/2006/relationships/slideLayout" Target="../slideLayouts/slideLayout29.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24" Type="http://schemas.openxmlformats.org/officeDocument/2006/relationships/image" Target="../media/image11.png"/><Relationship Id="rId5" Type="http://schemas.openxmlformats.org/officeDocument/2006/relationships/slideLayout" Target="../slideLayouts/slideLayout14.xml"/><Relationship Id="rId15" Type="http://schemas.openxmlformats.org/officeDocument/2006/relationships/slideLayout" Target="../slideLayouts/slideLayout24.xml"/><Relationship Id="rId23" Type="http://schemas.openxmlformats.org/officeDocument/2006/relationships/theme" Target="../theme/theme2.xml"/><Relationship Id="rId10" Type="http://schemas.openxmlformats.org/officeDocument/2006/relationships/slideLayout" Target="../slideLayouts/slideLayout19.xml"/><Relationship Id="rId19" Type="http://schemas.openxmlformats.org/officeDocument/2006/relationships/slideLayout" Target="../slideLayouts/slideLayout28.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 Id="rId22"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11" cstate="print">
            <a:extLst>
              <a:ext uri="{28A0092B-C50C-407E-A947-70E740481C1C}">
                <a14:useLocalDpi xmlns:a14="http://schemas.microsoft.com/office/drawing/2010/main" val="0"/>
              </a:ext>
            </a:extLst>
          </a:blip>
          <a:srcRect r="12878"/>
          <a:stretch/>
        </p:blipFill>
        <p:spPr>
          <a:xfrm>
            <a:off x="6951169" y="361267"/>
            <a:ext cx="1904964" cy="728853"/>
          </a:xfrm>
          <a:prstGeom prst="roundRect">
            <a:avLst/>
          </a:prstGeom>
        </p:spPr>
      </p:pic>
      <p:pic>
        <p:nvPicPr>
          <p:cNvPr id="6" name="Picture 5"/>
          <p:cNvPicPr>
            <a:picLocks noChangeAspect="1"/>
          </p:cNvPicPr>
          <p:nvPr userDrawn="1"/>
        </p:nvPicPr>
        <p:blipFill>
          <a:blip r:embed="rId12">
            <a:clrChange>
              <a:clrFrom>
                <a:srgbClr val="FFFFFF"/>
              </a:clrFrom>
              <a:clrTo>
                <a:srgbClr val="FFFFFF">
                  <a:alpha val="0"/>
                </a:srgbClr>
              </a:clrTo>
            </a:clrChange>
          </a:blip>
          <a:stretch>
            <a:fillRect/>
          </a:stretch>
        </p:blipFill>
        <p:spPr>
          <a:xfrm flipH="1">
            <a:off x="6348" y="363046"/>
            <a:ext cx="8109385" cy="727074"/>
          </a:xfrm>
          <a:prstGeom prst="rect">
            <a:avLst/>
          </a:prstGeom>
        </p:spPr>
      </p:pic>
      <p:sp>
        <p:nvSpPr>
          <p:cNvPr id="2" name="Title Placeholder 1"/>
          <p:cNvSpPr>
            <a:spLocks noGrp="1"/>
          </p:cNvSpPr>
          <p:nvPr>
            <p:ph type="title"/>
          </p:nvPr>
        </p:nvSpPr>
        <p:spPr>
          <a:xfrm>
            <a:off x="281950" y="365126"/>
            <a:ext cx="7558183" cy="72707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9" name="Slide Number Placeholder 5"/>
          <p:cNvSpPr>
            <a:spLocks noGrp="1"/>
          </p:cNvSpPr>
          <p:nvPr>
            <p:ph type="sldNum" sz="quarter" idx="4"/>
          </p:nvPr>
        </p:nvSpPr>
        <p:spPr>
          <a:xfrm>
            <a:off x="6299200" y="6356351"/>
            <a:ext cx="2216150" cy="365125"/>
          </a:xfrm>
          <a:prstGeom prst="rect">
            <a:avLst/>
          </a:prstGeom>
        </p:spPr>
        <p:txBody>
          <a:bodyPr anchor="ctr"/>
          <a:lstStyle>
            <a:lvl1pPr>
              <a:defRPr sz="8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pPr algn="r"/>
            <a:r>
              <a:rPr lang="en-GB" dirty="0" smtClean="0"/>
              <a:t>© CEN – CENELEC 2017	</a:t>
            </a:r>
            <a:fld id="{6DD8BF5B-40DD-45C0-8AAC-FC351BBFDE97}" type="slidenum">
              <a:rPr lang="en-GB" smtClean="0"/>
              <a:pPr algn="r"/>
              <a:t>‹#›</a:t>
            </a:fld>
            <a:endParaRPr lang="en-GB" dirty="0"/>
          </a:p>
        </p:txBody>
      </p:sp>
      <p:pic>
        <p:nvPicPr>
          <p:cNvPr id="4" name="Picture 3"/>
          <p:cNvPicPr>
            <a:picLocks noChangeAspect="1"/>
          </p:cNvPicPr>
          <p:nvPr userDrawn="1"/>
        </p:nvPicPr>
        <p:blipFill rotWithShape="1">
          <a:blip r:embed="rId13">
            <a:extLst>
              <a:ext uri="{28A0092B-C50C-407E-A947-70E740481C1C}">
                <a14:useLocalDpi xmlns:a14="http://schemas.microsoft.com/office/drawing/2010/main" val="0"/>
              </a:ext>
            </a:extLst>
          </a:blip>
          <a:srcRect l="31482" t="88949"/>
          <a:stretch/>
        </p:blipFill>
        <p:spPr>
          <a:xfrm>
            <a:off x="3598333" y="6172556"/>
            <a:ext cx="5545667" cy="278685"/>
          </a:xfrm>
          <a:prstGeom prst="rect">
            <a:avLst/>
          </a:prstGeom>
        </p:spPr>
      </p:pic>
      <p:pic>
        <p:nvPicPr>
          <p:cNvPr id="10" name="Picture 9"/>
          <p:cNvPicPr>
            <a:picLocks noChangeAspect="1"/>
          </p:cNvPicPr>
          <p:nvPr userDrawn="1"/>
        </p:nvPicPr>
        <p:blipFill rotWithShape="1">
          <a:blip r:embed="rId14" cstate="print">
            <a:extLst>
              <a:ext uri="{28A0092B-C50C-407E-A947-70E740481C1C}">
                <a14:useLocalDpi xmlns:a14="http://schemas.microsoft.com/office/drawing/2010/main" val="0"/>
              </a:ext>
            </a:extLst>
          </a:blip>
          <a:srcRect l="70262" t="55668" b="19393"/>
          <a:stretch/>
        </p:blipFill>
        <p:spPr>
          <a:xfrm>
            <a:off x="7581669" y="5785270"/>
            <a:ext cx="1721323" cy="481387"/>
          </a:xfrm>
          <a:prstGeom prst="roundRect">
            <a:avLst>
              <a:gd name="adj" fmla="val 19574"/>
            </a:avLst>
          </a:prstGeom>
        </p:spPr>
      </p:pic>
    </p:spTree>
    <p:extLst>
      <p:ext uri="{BB962C8B-B14F-4D97-AF65-F5344CB8AC3E}">
        <p14:creationId xmlns:p14="http://schemas.microsoft.com/office/powerpoint/2010/main" val="2033236178"/>
      </p:ext>
    </p:extLst>
  </p:cSld>
  <p:clrMap bg1="lt1" tx1="dk1" bg2="lt2" tx2="dk2" accent1="accent1" accent2="accent2" accent3="accent3" accent4="accent4" accent5="accent5" accent6="accent6" hlink="hlink" folHlink="folHlink"/>
  <p:sldLayoutIdLst>
    <p:sldLayoutId id="2147483662" r:id="rId1"/>
    <p:sldLayoutId id="2147483672" r:id="rId2"/>
    <p:sldLayoutId id="2147483661" r:id="rId3"/>
    <p:sldLayoutId id="2147483663" r:id="rId4"/>
    <p:sldLayoutId id="2147483664" r:id="rId5"/>
    <p:sldLayoutId id="2147483665" r:id="rId6"/>
    <p:sldLayoutId id="2147483666" r:id="rId7"/>
    <p:sldLayoutId id="2147483667" r:id="rId8"/>
    <p:sldLayoutId id="2147483673" r:id="rId9"/>
  </p:sldLayoutIdLst>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Bildobjekt 15"/>
          <p:cNvPicPr>
            <a:picLocks noChangeAspect="1"/>
          </p:cNvPicPr>
          <p:nvPr userDrawn="1"/>
        </p:nvPicPr>
        <p:blipFill>
          <a:blip r:embed="rId24">
            <a:extLst>
              <a:ext uri="{28A0092B-C50C-407E-A947-70E740481C1C}">
                <a14:useLocalDpi xmlns:a14="http://schemas.microsoft.com/office/drawing/2010/main" val="0"/>
              </a:ext>
            </a:extLst>
          </a:blip>
          <a:stretch>
            <a:fillRect/>
          </a:stretch>
        </p:blipFill>
        <p:spPr>
          <a:xfrm>
            <a:off x="377" y="6048000"/>
            <a:ext cx="9143245" cy="810701"/>
          </a:xfrm>
          <a:prstGeom prst="rect">
            <a:avLst/>
          </a:prstGeom>
        </p:spPr>
      </p:pic>
      <p:sp>
        <p:nvSpPr>
          <p:cNvPr id="2" name="Platshållare för rubrik 1"/>
          <p:cNvSpPr>
            <a:spLocks noGrp="1"/>
          </p:cNvSpPr>
          <p:nvPr>
            <p:ph type="title"/>
          </p:nvPr>
        </p:nvSpPr>
        <p:spPr>
          <a:xfrm>
            <a:off x="1055689" y="738000"/>
            <a:ext cx="7044312" cy="962808"/>
          </a:xfrm>
          <a:prstGeom prst="rect">
            <a:avLst/>
          </a:prstGeom>
        </p:spPr>
        <p:txBody>
          <a:bodyPr vert="horz" lIns="90000" tIns="0" rIns="0" bIns="0" rtlCol="0" anchor="t" anchorCtr="0">
            <a:noAutofit/>
          </a:bodyPr>
          <a:lstStyle/>
          <a:p>
            <a:r>
              <a:rPr lang="en-US" dirty="0" err="1"/>
              <a:t>Klicka</a:t>
            </a:r>
            <a:r>
              <a:rPr lang="en-US" dirty="0"/>
              <a:t> </a:t>
            </a:r>
            <a:r>
              <a:rPr lang="en-US" dirty="0" err="1"/>
              <a:t>här</a:t>
            </a:r>
            <a:r>
              <a:rPr lang="en-US" dirty="0"/>
              <a:t> </a:t>
            </a:r>
            <a:r>
              <a:rPr lang="en-US" dirty="0" err="1"/>
              <a:t>för</a:t>
            </a:r>
            <a:r>
              <a:rPr lang="en-US" dirty="0"/>
              <a:t> </a:t>
            </a:r>
            <a:r>
              <a:rPr lang="en-US" dirty="0" err="1"/>
              <a:t>att</a:t>
            </a:r>
            <a:r>
              <a:rPr lang="en-US" dirty="0"/>
              <a:t> </a:t>
            </a:r>
            <a:r>
              <a:rPr lang="en-US" dirty="0" err="1"/>
              <a:t>ändra</a:t>
            </a:r>
            <a:r>
              <a:rPr lang="en-US" dirty="0"/>
              <a:t> format</a:t>
            </a:r>
          </a:p>
        </p:txBody>
      </p:sp>
      <p:sp>
        <p:nvSpPr>
          <p:cNvPr id="3" name="Platshållare för text 2"/>
          <p:cNvSpPr>
            <a:spLocks noGrp="1"/>
          </p:cNvSpPr>
          <p:nvPr>
            <p:ph type="body" idx="1"/>
          </p:nvPr>
        </p:nvSpPr>
        <p:spPr>
          <a:xfrm>
            <a:off x="1043608" y="2132857"/>
            <a:ext cx="7056784" cy="3672408"/>
          </a:xfrm>
          <a:prstGeom prst="rect">
            <a:avLst/>
          </a:prstGeom>
        </p:spPr>
        <p:txBody>
          <a:bodyPr vert="horz" lIns="0" tIns="0" rIns="0" bIns="0" rtlCol="0">
            <a:normAutofit/>
          </a:bodyPr>
          <a:lstStyle/>
          <a:p>
            <a:pPr lvl="0"/>
            <a:r>
              <a:rPr lang="en-US" dirty="0" err="1"/>
              <a:t>Klicka</a:t>
            </a:r>
            <a:r>
              <a:rPr lang="en-US" dirty="0"/>
              <a:t> </a:t>
            </a:r>
            <a:r>
              <a:rPr lang="en-US" dirty="0" err="1"/>
              <a:t>här</a:t>
            </a:r>
            <a:r>
              <a:rPr lang="en-US" dirty="0"/>
              <a:t> </a:t>
            </a:r>
            <a:r>
              <a:rPr lang="en-US" dirty="0" err="1"/>
              <a:t>för</a:t>
            </a:r>
            <a:r>
              <a:rPr lang="en-US" dirty="0"/>
              <a:t> </a:t>
            </a:r>
            <a:r>
              <a:rPr lang="en-US" dirty="0" err="1"/>
              <a:t>att</a:t>
            </a:r>
            <a:r>
              <a:rPr lang="en-US" dirty="0"/>
              <a:t> </a:t>
            </a:r>
            <a:r>
              <a:rPr lang="en-US" dirty="0" err="1"/>
              <a:t>ändra</a:t>
            </a:r>
            <a:r>
              <a:rPr lang="en-US" dirty="0"/>
              <a:t> format </a:t>
            </a:r>
            <a:r>
              <a:rPr lang="en-US" dirty="0" err="1"/>
              <a:t>på</a:t>
            </a:r>
            <a:r>
              <a:rPr lang="en-US" dirty="0"/>
              <a:t> </a:t>
            </a:r>
            <a:r>
              <a:rPr lang="en-US" dirty="0" err="1"/>
              <a:t>bakgrundstexten</a:t>
            </a:r>
            <a:endParaRPr lang="en-US" dirty="0"/>
          </a:p>
          <a:p>
            <a:pPr lvl="1"/>
            <a:r>
              <a:rPr lang="en-US" dirty="0" err="1"/>
              <a:t>Nivå</a:t>
            </a:r>
            <a:r>
              <a:rPr lang="en-US" dirty="0"/>
              <a:t> </a:t>
            </a:r>
            <a:r>
              <a:rPr lang="en-US" dirty="0" err="1"/>
              <a:t>två</a:t>
            </a:r>
            <a:endParaRPr lang="en-US" dirty="0"/>
          </a:p>
          <a:p>
            <a:pPr lvl="2"/>
            <a:r>
              <a:rPr lang="en-US" dirty="0" err="1"/>
              <a:t>Nivå</a:t>
            </a:r>
            <a:r>
              <a:rPr lang="en-US" dirty="0"/>
              <a:t> </a:t>
            </a:r>
            <a:r>
              <a:rPr lang="en-US" dirty="0" err="1"/>
              <a:t>tre</a:t>
            </a:r>
            <a:endParaRPr lang="en-US" dirty="0"/>
          </a:p>
          <a:p>
            <a:pPr lvl="3"/>
            <a:r>
              <a:rPr lang="en-US" dirty="0" err="1"/>
              <a:t>Nivå</a:t>
            </a:r>
            <a:r>
              <a:rPr lang="en-US" dirty="0"/>
              <a:t> </a:t>
            </a:r>
            <a:r>
              <a:rPr lang="en-US" dirty="0" err="1"/>
              <a:t>fyra</a:t>
            </a:r>
            <a:endParaRPr lang="en-US" dirty="0"/>
          </a:p>
          <a:p>
            <a:pPr lvl="4"/>
            <a:r>
              <a:rPr lang="en-US" dirty="0" err="1"/>
              <a:t>Nivå</a:t>
            </a:r>
            <a:r>
              <a:rPr lang="en-US" dirty="0"/>
              <a:t> fem</a:t>
            </a:r>
          </a:p>
        </p:txBody>
      </p:sp>
      <p:sp>
        <p:nvSpPr>
          <p:cNvPr id="4" name="Platshållare för datum 3"/>
          <p:cNvSpPr>
            <a:spLocks noGrp="1"/>
          </p:cNvSpPr>
          <p:nvPr>
            <p:ph type="dt" sz="half" idx="2"/>
          </p:nvPr>
        </p:nvSpPr>
        <p:spPr>
          <a:xfrm>
            <a:off x="1450863" y="6597352"/>
            <a:ext cx="540000" cy="108000"/>
          </a:xfrm>
          <a:prstGeom prst="rect">
            <a:avLst/>
          </a:prstGeom>
        </p:spPr>
        <p:txBody>
          <a:bodyPr vert="horz" lIns="0" tIns="0" rIns="0" bIns="0" rtlCol="0" anchor="ctr"/>
          <a:lstStyle>
            <a:lvl1pPr algn="l">
              <a:defRPr sz="800">
                <a:solidFill>
                  <a:schemeClr val="bg2"/>
                </a:solidFill>
              </a:defRPr>
            </a:lvl1pPr>
          </a:lstStyle>
          <a:p>
            <a:r>
              <a:rPr lang="en-US">
                <a:solidFill>
                  <a:srgbClr val="666666"/>
                </a:solidFill>
              </a:rPr>
              <a:t>2/05/2017</a:t>
            </a:r>
            <a:endParaRPr lang="en-US" dirty="0">
              <a:solidFill>
                <a:srgbClr val="666666"/>
              </a:solidFill>
            </a:endParaRPr>
          </a:p>
        </p:txBody>
      </p:sp>
      <p:sp>
        <p:nvSpPr>
          <p:cNvPr id="5" name="Platshållare för sidfot 4"/>
          <p:cNvSpPr>
            <a:spLocks noGrp="1"/>
          </p:cNvSpPr>
          <p:nvPr>
            <p:ph type="ftr" sz="quarter" idx="3"/>
          </p:nvPr>
        </p:nvSpPr>
        <p:spPr>
          <a:xfrm>
            <a:off x="2036440" y="6597352"/>
            <a:ext cx="2895600" cy="108000"/>
          </a:xfrm>
          <a:prstGeom prst="rect">
            <a:avLst/>
          </a:prstGeom>
        </p:spPr>
        <p:txBody>
          <a:bodyPr vert="horz" lIns="0" tIns="0" rIns="0" bIns="0" rtlCol="0" anchor="ctr"/>
          <a:lstStyle>
            <a:lvl1pPr algn="l">
              <a:defRPr sz="800">
                <a:solidFill>
                  <a:schemeClr val="bg2"/>
                </a:solidFill>
              </a:defRPr>
            </a:lvl1pPr>
          </a:lstStyle>
          <a:p>
            <a:endParaRPr lang="en-US" dirty="0">
              <a:solidFill>
                <a:srgbClr val="666666"/>
              </a:solidFill>
            </a:endParaRPr>
          </a:p>
        </p:txBody>
      </p:sp>
      <p:sp>
        <p:nvSpPr>
          <p:cNvPr id="6" name="Platshållare för bildnummer 5"/>
          <p:cNvSpPr>
            <a:spLocks noGrp="1"/>
          </p:cNvSpPr>
          <p:nvPr>
            <p:ph type="sldNum" sz="quarter" idx="4"/>
          </p:nvPr>
        </p:nvSpPr>
        <p:spPr>
          <a:xfrm>
            <a:off x="1188000" y="6597352"/>
            <a:ext cx="216000" cy="108000"/>
          </a:xfrm>
          <a:prstGeom prst="rect">
            <a:avLst/>
          </a:prstGeom>
        </p:spPr>
        <p:txBody>
          <a:bodyPr vert="horz" lIns="0" tIns="0" rIns="0" bIns="0" rtlCol="0" anchor="ctr"/>
          <a:lstStyle>
            <a:lvl1pPr algn="l">
              <a:defRPr sz="800">
                <a:solidFill>
                  <a:schemeClr val="bg2"/>
                </a:solidFill>
              </a:defRPr>
            </a:lvl1pPr>
          </a:lstStyle>
          <a:p>
            <a:fld id="{51E8AE00-2E52-4649-87E2-19B12589FB06}" type="slidenum">
              <a:rPr lang="en-US" smtClean="0">
                <a:solidFill>
                  <a:srgbClr val="666666"/>
                </a:solidFill>
              </a:rPr>
              <a:pPr/>
              <a:t>‹#›</a:t>
            </a:fld>
            <a:endParaRPr lang="en-US" dirty="0">
              <a:solidFill>
                <a:srgbClr val="666666"/>
              </a:solidFill>
            </a:endParaRPr>
          </a:p>
        </p:txBody>
      </p:sp>
      <p:pic>
        <p:nvPicPr>
          <p:cNvPr id="10" name="Bildobjekt 9"/>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a:xfrm>
            <a:off x="7128000" y="6408000"/>
            <a:ext cx="938706" cy="286488"/>
          </a:xfrm>
          <a:prstGeom prst="rect">
            <a:avLst/>
          </a:prstGeom>
        </p:spPr>
      </p:pic>
    </p:spTree>
    <p:extLst>
      <p:ext uri="{BB962C8B-B14F-4D97-AF65-F5344CB8AC3E}">
        <p14:creationId xmlns:p14="http://schemas.microsoft.com/office/powerpoint/2010/main" val="248972253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 id="2147483694" r:id="rId20"/>
    <p:sldLayoutId id="2147483695" r:id="rId21"/>
    <p:sldLayoutId id="2147483696" r:id="rId22"/>
  </p:sldLayoutIdLst>
  <p:hf hdr="0" ftr="0"/>
  <p:txStyles>
    <p:titleStyle>
      <a:lvl1pPr algn="l" defTabSz="914400" rtl="0" eaLnBrk="1" latinLnBrk="0" hangingPunct="1">
        <a:lnSpc>
          <a:spcPct val="90000"/>
        </a:lnSpc>
        <a:spcBef>
          <a:spcPct val="0"/>
        </a:spcBef>
        <a:buNone/>
        <a:defRPr sz="3400" kern="1200">
          <a:solidFill>
            <a:schemeClr val="tx2"/>
          </a:solidFill>
          <a:latin typeface="+mj-lt"/>
          <a:ea typeface="+mj-ea"/>
          <a:cs typeface="+mj-cs"/>
        </a:defRPr>
      </a:lvl1pPr>
    </p:titleStyle>
    <p:bodyStyle>
      <a:lvl1pPr marL="126000" indent="-126000" algn="l" defTabSz="914400" rtl="0" eaLnBrk="1" latinLnBrk="0" hangingPunct="1">
        <a:spcBef>
          <a:spcPts val="1800"/>
        </a:spcBef>
        <a:buClr>
          <a:schemeClr val="accent1"/>
        </a:buClr>
        <a:buFont typeface="Arial" pitchFamily="34" charset="0"/>
        <a:buChar char="•"/>
        <a:defRPr sz="1800" kern="1200">
          <a:solidFill>
            <a:schemeClr val="bg2"/>
          </a:solidFill>
          <a:latin typeface="+mn-lt"/>
          <a:ea typeface="+mn-ea"/>
          <a:cs typeface="+mn-cs"/>
        </a:defRPr>
      </a:lvl1pPr>
      <a:lvl2pPr marL="324000" indent="-180000" algn="l" defTabSz="914400" rtl="0" eaLnBrk="1" latinLnBrk="0" hangingPunct="1">
        <a:spcBef>
          <a:spcPts val="300"/>
        </a:spcBef>
        <a:buClr>
          <a:schemeClr val="accent1"/>
        </a:buClr>
        <a:buFont typeface="Arial" pitchFamily="34" charset="0"/>
        <a:buChar char="–"/>
        <a:defRPr sz="1600" kern="1200">
          <a:solidFill>
            <a:schemeClr val="bg2"/>
          </a:solidFill>
          <a:latin typeface="+mn-lt"/>
          <a:ea typeface="+mn-ea"/>
          <a:cs typeface="+mn-cs"/>
        </a:defRPr>
      </a:lvl2pPr>
      <a:lvl3pPr marL="504000" indent="-180000" algn="l" defTabSz="914400" rtl="0" eaLnBrk="1" latinLnBrk="0" hangingPunct="1">
        <a:spcBef>
          <a:spcPts val="300"/>
        </a:spcBef>
        <a:buClr>
          <a:schemeClr val="accent1"/>
        </a:buClr>
        <a:buFont typeface="Arial" pitchFamily="34" charset="0"/>
        <a:buChar char="•"/>
        <a:defRPr sz="1400" kern="1200">
          <a:solidFill>
            <a:schemeClr val="bg2"/>
          </a:solidFill>
          <a:latin typeface="+mn-lt"/>
          <a:ea typeface="+mn-ea"/>
          <a:cs typeface="+mn-cs"/>
        </a:defRPr>
      </a:lvl3pPr>
      <a:lvl4pPr marL="684000" indent="-180000" algn="l" defTabSz="914400" rtl="0" eaLnBrk="1" latinLnBrk="0" hangingPunct="1">
        <a:spcBef>
          <a:spcPts val="300"/>
        </a:spcBef>
        <a:buClr>
          <a:schemeClr val="accent1"/>
        </a:buClr>
        <a:buFont typeface="Arial" pitchFamily="34" charset="0"/>
        <a:buChar char="–"/>
        <a:defRPr sz="1200" kern="1200">
          <a:solidFill>
            <a:schemeClr val="bg2"/>
          </a:solidFill>
          <a:latin typeface="+mn-lt"/>
          <a:ea typeface="+mn-ea"/>
          <a:cs typeface="+mn-cs"/>
        </a:defRPr>
      </a:lvl4pPr>
      <a:lvl5pPr marL="828000" indent="-144000" algn="l" defTabSz="914400" rtl="0" eaLnBrk="1" latinLnBrk="0" hangingPunct="1">
        <a:spcBef>
          <a:spcPct val="20000"/>
        </a:spcBef>
        <a:buClr>
          <a:schemeClr val="accent1"/>
        </a:buClr>
        <a:buFont typeface="Arial" pitchFamily="34" charset="0"/>
        <a:buChar char="•"/>
        <a:defRPr sz="12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www.cencenelec.eu/News/Publications/Publications/services_strategy-Final-2017-08-30.pdf"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1"/>
          <p:cNvSpPr>
            <a:spLocks noGrp="1"/>
          </p:cNvSpPr>
          <p:nvPr>
            <p:ph type="sldNum" sz="quarter" idx="12"/>
          </p:nvPr>
        </p:nvSpPr>
        <p:spPr>
          <a:xfrm>
            <a:off x="6457950" y="6356351"/>
            <a:ext cx="2057400" cy="365125"/>
          </a:xfrm>
        </p:spPr>
        <p:txBody>
          <a:bodyPr/>
          <a:lstStyle/>
          <a:p>
            <a:pPr algn="r"/>
            <a:r>
              <a:rPr lang="en-GB" dirty="0" smtClean="0"/>
              <a:t>© CEN – CENELEC 2017</a:t>
            </a:r>
            <a:endParaRPr lang="en-GB" dirty="0"/>
          </a:p>
        </p:txBody>
      </p:sp>
      <p:sp>
        <p:nvSpPr>
          <p:cNvPr id="3" name="TextBox 2"/>
          <p:cNvSpPr txBox="1"/>
          <p:nvPr/>
        </p:nvSpPr>
        <p:spPr>
          <a:xfrm>
            <a:off x="1993568" y="1847211"/>
            <a:ext cx="5247527" cy="2246769"/>
          </a:xfrm>
          <a:prstGeom prst="rect">
            <a:avLst/>
          </a:prstGeom>
          <a:noFill/>
        </p:spPr>
        <p:txBody>
          <a:bodyPr wrap="none" rtlCol="0">
            <a:spAutoFit/>
          </a:bodyPr>
          <a:lstStyle/>
          <a:p>
            <a:pPr algn="ctr"/>
            <a:r>
              <a:rPr lang="en-GB" sz="3600" b="1" dirty="0" smtClean="0"/>
              <a:t>JIS Steering Group</a:t>
            </a:r>
          </a:p>
          <a:p>
            <a:endParaRPr lang="en-GB" sz="3600" b="1" dirty="0"/>
          </a:p>
          <a:p>
            <a:endParaRPr lang="en-GB" sz="3600" b="1" dirty="0" smtClean="0"/>
          </a:p>
          <a:p>
            <a:pPr algn="ctr"/>
            <a:r>
              <a:rPr lang="en-GB" sz="3200" b="1" dirty="0" smtClean="0"/>
              <a:t>Meeting of 20 October 2017</a:t>
            </a:r>
            <a:endParaRPr lang="en-GB" sz="3200" b="1" dirty="0"/>
          </a:p>
        </p:txBody>
      </p:sp>
    </p:spTree>
    <p:extLst>
      <p:ext uri="{BB962C8B-B14F-4D97-AF65-F5344CB8AC3E}">
        <p14:creationId xmlns:p14="http://schemas.microsoft.com/office/powerpoint/2010/main" val="3275152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10</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5</a:t>
            </a:r>
            <a:endParaRPr lang="en-GB" sz="2500" dirty="0">
              <a:latin typeface="+mn-lt"/>
            </a:endParaRPr>
          </a:p>
        </p:txBody>
      </p:sp>
      <p:sp>
        <p:nvSpPr>
          <p:cNvPr id="7" name="Content Placeholder 4"/>
          <p:cNvSpPr txBox="1">
            <a:spLocks/>
          </p:cNvSpPr>
          <p:nvPr/>
        </p:nvSpPr>
        <p:spPr>
          <a:xfrm>
            <a:off x="351926" y="1282329"/>
            <a:ext cx="8419542"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US" sz="1800" b="1" dirty="0" smtClean="0">
                <a:solidFill>
                  <a:srgbClr val="00B0F0"/>
                </a:solidFill>
              </a:rPr>
              <a:t>Current state of play</a:t>
            </a:r>
            <a:r>
              <a:rPr lang="en-US" sz="1800" dirty="0" smtClean="0"/>
              <a:t>:</a:t>
            </a:r>
            <a:r>
              <a:rPr lang="en-US" sz="1800" i="1" dirty="0" smtClean="0"/>
              <a:t> </a:t>
            </a:r>
          </a:p>
          <a:p>
            <a:pPr marL="0" indent="-185737"/>
            <a:r>
              <a:rPr lang="en-US" sz="2200" dirty="0" smtClean="0">
                <a:solidFill>
                  <a:schemeClr val="tx1"/>
                </a:solidFill>
              </a:rPr>
              <a:t> </a:t>
            </a:r>
            <a:r>
              <a:rPr lang="en-US" sz="1800" b="1" dirty="0">
                <a:solidFill>
                  <a:schemeClr val="tx1"/>
                </a:solidFill>
              </a:rPr>
              <a:t>5.5 Ensure continued availability of CPR consultants and their effective use in resolving outstanding issue</a:t>
            </a:r>
          </a:p>
          <a:p>
            <a:pPr marL="271463" lvl="1" indent="0"/>
            <a:r>
              <a:rPr lang="en-US" sz="1800" dirty="0">
                <a:solidFill>
                  <a:schemeClr val="tx1"/>
                </a:solidFill>
              </a:rPr>
              <a:t>5.5.1 Develop rationale on the need</a:t>
            </a:r>
          </a:p>
          <a:p>
            <a:pPr marL="271463" lvl="1" indent="0"/>
            <a:r>
              <a:rPr lang="en-US" sz="1800" dirty="0">
                <a:solidFill>
                  <a:schemeClr val="tx1"/>
                </a:solidFill>
              </a:rPr>
              <a:t>5.5.2 Submission to </a:t>
            </a:r>
            <a:r>
              <a:rPr lang="en-US" sz="1800" dirty="0" smtClean="0">
                <a:solidFill>
                  <a:schemeClr val="tx1"/>
                </a:solidFill>
              </a:rPr>
              <a:t>DG Grow </a:t>
            </a:r>
            <a:r>
              <a:rPr lang="en-US" sz="1800" dirty="0">
                <a:solidFill>
                  <a:schemeClr val="tx1"/>
                </a:solidFill>
              </a:rPr>
              <a:t>Unit B3 </a:t>
            </a:r>
          </a:p>
          <a:p>
            <a:pPr marL="271463" lvl="1" indent="0"/>
            <a:r>
              <a:rPr lang="en-US" sz="1800" dirty="0">
                <a:solidFill>
                  <a:schemeClr val="tx1"/>
                </a:solidFill>
              </a:rPr>
              <a:t>5.5.3 Feedback and follow-up</a:t>
            </a:r>
          </a:p>
          <a:p>
            <a:pPr marL="0" indent="0">
              <a:buNone/>
            </a:pPr>
            <a:endParaRPr lang="en-GB" sz="1800" dirty="0">
              <a:solidFill>
                <a:schemeClr val="tx1"/>
              </a:solidFill>
            </a:endParaRPr>
          </a:p>
        </p:txBody>
      </p:sp>
      <p:sp>
        <p:nvSpPr>
          <p:cNvPr id="6" name="TextBox 5"/>
          <p:cNvSpPr txBox="1"/>
          <p:nvPr/>
        </p:nvSpPr>
        <p:spPr>
          <a:xfrm>
            <a:off x="3086346" y="1930545"/>
            <a:ext cx="6590807" cy="369332"/>
          </a:xfrm>
          <a:prstGeom prst="rect">
            <a:avLst/>
          </a:prstGeom>
          <a:noFill/>
        </p:spPr>
        <p:txBody>
          <a:bodyPr wrap="square" rtlCol="0">
            <a:spAutoFit/>
          </a:bodyPr>
          <a:lstStyle/>
          <a:p>
            <a:r>
              <a:rPr lang="en-US" dirty="0" smtClean="0">
                <a:solidFill>
                  <a:schemeClr val="accent6"/>
                </a:solidFill>
              </a:rPr>
              <a:t>Completed </a:t>
            </a:r>
            <a:endParaRPr lang="en-US" dirty="0" smtClean="0">
              <a:solidFill>
                <a:srgbClr val="FFC000"/>
              </a:solidFill>
            </a:endParaRPr>
          </a:p>
        </p:txBody>
      </p:sp>
      <p:sp>
        <p:nvSpPr>
          <p:cNvPr id="9" name="TextBox 8"/>
          <p:cNvSpPr txBox="1"/>
          <p:nvPr/>
        </p:nvSpPr>
        <p:spPr>
          <a:xfrm>
            <a:off x="478176" y="4000194"/>
            <a:ext cx="8167041" cy="615553"/>
          </a:xfrm>
          <a:prstGeom prst="rect">
            <a:avLst/>
          </a:prstGeom>
          <a:noFill/>
        </p:spPr>
        <p:txBody>
          <a:bodyPr wrap="square" rtlCol="0">
            <a:spAutoFit/>
          </a:bodyPr>
          <a:lstStyle/>
          <a:p>
            <a:pPr lvl="0"/>
            <a:r>
              <a:rPr lang="en-GB" sz="1600" b="1" dirty="0" smtClean="0">
                <a:solidFill>
                  <a:srgbClr val="92D050"/>
                </a:solidFill>
              </a:rPr>
              <a:t>NAC will be managed by the EC as informed by DG GROW</a:t>
            </a:r>
            <a:endParaRPr lang="en-GB" sz="1600" dirty="0" smtClean="0">
              <a:solidFill>
                <a:srgbClr val="92D050"/>
              </a:solidFill>
            </a:endParaRPr>
          </a:p>
          <a:p>
            <a:endParaRPr lang="en-GB" dirty="0"/>
          </a:p>
        </p:txBody>
      </p:sp>
    </p:spTree>
    <p:extLst>
      <p:ext uri="{BB962C8B-B14F-4D97-AF65-F5344CB8AC3E}">
        <p14:creationId xmlns:p14="http://schemas.microsoft.com/office/powerpoint/2010/main" val="129484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mn-lt"/>
              </a:rPr>
              <a:t>JIS Action 5 – Objectives/Issues/Opportunities</a:t>
            </a:r>
            <a:endParaRPr lang="en-GB" sz="2800" dirty="0">
              <a:solidFill>
                <a:srgbClr val="FFC000"/>
              </a:solidFill>
              <a:latin typeface="+mn-lt"/>
            </a:endParaRPr>
          </a:p>
        </p:txBody>
      </p:sp>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11</a:t>
            </a:fld>
            <a:endParaRPr lang="en-GB" dirty="0"/>
          </a:p>
        </p:txBody>
      </p:sp>
      <p:sp>
        <p:nvSpPr>
          <p:cNvPr id="7" name="TextBox 6"/>
          <p:cNvSpPr txBox="1"/>
          <p:nvPr/>
        </p:nvSpPr>
        <p:spPr>
          <a:xfrm>
            <a:off x="319773" y="1724946"/>
            <a:ext cx="8422445" cy="4601260"/>
          </a:xfrm>
          <a:prstGeom prst="rect">
            <a:avLst/>
          </a:prstGeom>
          <a:noFill/>
        </p:spPr>
        <p:txBody>
          <a:bodyPr wrap="square" rtlCol="0">
            <a:spAutoFit/>
          </a:bodyPr>
          <a:lstStyle/>
          <a:p>
            <a:pPr>
              <a:buClr>
                <a:srgbClr val="C00000"/>
              </a:buClr>
            </a:pPr>
            <a:r>
              <a:rPr lang="en-US" b="1" dirty="0">
                <a:solidFill>
                  <a:srgbClr val="00B0F0"/>
                </a:solidFill>
              </a:rPr>
              <a:t>Achievements</a:t>
            </a:r>
            <a:r>
              <a:rPr lang="en-US" b="1" dirty="0" smtClean="0">
                <a:solidFill>
                  <a:schemeClr val="tx2"/>
                </a:solidFill>
              </a:rPr>
              <a:t>:</a:t>
            </a:r>
          </a:p>
          <a:p>
            <a:pPr marL="742950" lvl="1" indent="-285750">
              <a:buClr>
                <a:srgbClr val="C00000"/>
              </a:buClr>
              <a:buFontTx/>
              <a:buChar char="-"/>
            </a:pPr>
            <a:r>
              <a:rPr lang="en-US" dirty="0" smtClean="0">
                <a:solidFill>
                  <a:schemeClr val="tx2"/>
                </a:solidFill>
              </a:rPr>
              <a:t>High interest from sponsors in this action</a:t>
            </a:r>
          </a:p>
          <a:p>
            <a:pPr marL="742950" lvl="1" indent="-285750">
              <a:buClr>
                <a:srgbClr val="C00000"/>
              </a:buClr>
              <a:buFontTx/>
              <a:buChar char="-"/>
            </a:pPr>
            <a:r>
              <a:rPr lang="en-US" dirty="0" smtClean="0">
                <a:solidFill>
                  <a:schemeClr val="tx2"/>
                </a:solidFill>
              </a:rPr>
              <a:t>The </a:t>
            </a:r>
            <a:r>
              <a:rPr lang="en-US" dirty="0">
                <a:solidFill>
                  <a:schemeClr val="tx2"/>
                </a:solidFill>
              </a:rPr>
              <a:t>most relevant issues and guidance material were identified (5.1.1). The drafting phase </a:t>
            </a:r>
            <a:r>
              <a:rPr lang="en-US" dirty="0" smtClean="0">
                <a:solidFill>
                  <a:schemeClr val="tx2"/>
                </a:solidFill>
              </a:rPr>
              <a:t>is ongoing</a:t>
            </a:r>
          </a:p>
          <a:p>
            <a:pPr marL="742950" lvl="1" indent="-285750">
              <a:buClr>
                <a:srgbClr val="C00000"/>
              </a:buClr>
              <a:buFontTx/>
              <a:buChar char="-"/>
            </a:pPr>
            <a:r>
              <a:rPr lang="en-US" dirty="0" smtClean="0">
                <a:solidFill>
                  <a:schemeClr val="tx2"/>
                </a:solidFill>
              </a:rPr>
              <a:t>Flowcharts </a:t>
            </a:r>
            <a:r>
              <a:rPr lang="en-US" dirty="0">
                <a:solidFill>
                  <a:schemeClr val="tx2"/>
                </a:solidFill>
              </a:rPr>
              <a:t>of the overall process are </a:t>
            </a:r>
            <a:r>
              <a:rPr lang="en-US" dirty="0" smtClean="0">
                <a:solidFill>
                  <a:schemeClr val="tx2"/>
                </a:solidFill>
              </a:rPr>
              <a:t>available </a:t>
            </a:r>
          </a:p>
          <a:p>
            <a:pPr marL="742950" lvl="1" indent="-285750">
              <a:buClr>
                <a:srgbClr val="C00000"/>
              </a:buClr>
              <a:buFontTx/>
              <a:buChar char="-"/>
            </a:pPr>
            <a:r>
              <a:rPr lang="en-US" dirty="0" smtClean="0">
                <a:solidFill>
                  <a:schemeClr val="tx2"/>
                </a:solidFill>
              </a:rPr>
              <a:t>Training is expected to start early next year</a:t>
            </a:r>
          </a:p>
          <a:p>
            <a:pPr>
              <a:buClr>
                <a:srgbClr val="C00000"/>
              </a:buClr>
            </a:pPr>
            <a:endParaRPr lang="en-US" b="1" dirty="0">
              <a:solidFill>
                <a:schemeClr val="tx2"/>
              </a:solidFill>
            </a:endParaRPr>
          </a:p>
          <a:p>
            <a:pPr>
              <a:buClr>
                <a:srgbClr val="C00000"/>
              </a:buClr>
            </a:pPr>
            <a:endParaRPr lang="en-US" b="1" dirty="0" smtClean="0">
              <a:solidFill>
                <a:schemeClr val="tx2"/>
              </a:solidFill>
            </a:endParaRPr>
          </a:p>
          <a:p>
            <a:pPr>
              <a:buClr>
                <a:srgbClr val="C00000"/>
              </a:buClr>
            </a:pPr>
            <a:r>
              <a:rPr lang="en-US" b="1" dirty="0" smtClean="0">
                <a:solidFill>
                  <a:srgbClr val="00B0F0"/>
                </a:solidFill>
              </a:rPr>
              <a:t>Deliverables</a:t>
            </a:r>
          </a:p>
          <a:p>
            <a:pPr marL="742950" lvl="1" indent="-285750">
              <a:buClr>
                <a:srgbClr val="C00000"/>
              </a:buClr>
              <a:buFontTx/>
              <a:buChar char="-"/>
            </a:pPr>
            <a:r>
              <a:rPr lang="en-US" dirty="0" smtClean="0">
                <a:solidFill>
                  <a:schemeClr val="tx2"/>
                </a:solidFill>
              </a:rPr>
              <a:t>Guidance materials</a:t>
            </a:r>
          </a:p>
          <a:p>
            <a:pPr marL="742950" lvl="1" indent="-285750">
              <a:buClr>
                <a:srgbClr val="C00000"/>
              </a:buClr>
              <a:buFontTx/>
              <a:buChar char="-"/>
            </a:pPr>
            <a:r>
              <a:rPr lang="en-US" dirty="0" smtClean="0">
                <a:solidFill>
                  <a:schemeClr val="tx2"/>
                </a:solidFill>
              </a:rPr>
              <a:t>Flowcharts of transparent process</a:t>
            </a:r>
          </a:p>
          <a:p>
            <a:pPr marL="742950" lvl="1" indent="-285750">
              <a:buClr>
                <a:srgbClr val="C00000"/>
              </a:buClr>
              <a:buFontTx/>
              <a:buChar char="-"/>
            </a:pPr>
            <a:r>
              <a:rPr lang="en-US" dirty="0" smtClean="0">
                <a:solidFill>
                  <a:schemeClr val="tx2"/>
                </a:solidFill>
              </a:rPr>
              <a:t>Trainings </a:t>
            </a:r>
          </a:p>
          <a:p>
            <a:pPr marL="742950" lvl="1" indent="-285750">
              <a:buClr>
                <a:srgbClr val="C00000"/>
              </a:buClr>
              <a:buFontTx/>
              <a:buChar char="-"/>
            </a:pPr>
            <a:endParaRPr lang="en-US" dirty="0">
              <a:solidFill>
                <a:schemeClr val="tx2"/>
              </a:solidFill>
            </a:endParaRPr>
          </a:p>
          <a:p>
            <a:pPr>
              <a:spcAft>
                <a:spcPts val="600"/>
              </a:spcAft>
              <a:buClr>
                <a:srgbClr val="C00000"/>
              </a:buClr>
            </a:pPr>
            <a:endParaRPr lang="en-US" b="1" dirty="0" smtClean="0">
              <a:solidFill>
                <a:schemeClr val="tx2"/>
              </a:solidFill>
            </a:endParaRPr>
          </a:p>
          <a:p>
            <a:pPr>
              <a:spcAft>
                <a:spcPts val="600"/>
              </a:spcAft>
              <a:buClr>
                <a:srgbClr val="C00000"/>
              </a:buClr>
            </a:pPr>
            <a:r>
              <a:rPr lang="en-US" b="1" dirty="0" smtClean="0">
                <a:solidFill>
                  <a:schemeClr val="tx2"/>
                </a:solidFill>
              </a:rPr>
              <a:t/>
            </a:r>
            <a:br>
              <a:rPr lang="en-US" b="1" dirty="0" smtClean="0">
                <a:solidFill>
                  <a:schemeClr val="tx2"/>
                </a:solidFill>
              </a:rPr>
            </a:br>
            <a:endParaRPr lang="en-US" dirty="0">
              <a:solidFill>
                <a:schemeClr val="tx2"/>
              </a:solidFil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07275" y="4311965"/>
            <a:ext cx="1186610" cy="1450301"/>
          </a:xfrm>
          <a:prstGeom prst="rect">
            <a:avLst/>
          </a:prstGeom>
        </p:spPr>
      </p:pic>
    </p:spTree>
    <p:extLst>
      <p:ext uri="{BB962C8B-B14F-4D97-AF65-F5344CB8AC3E}">
        <p14:creationId xmlns:p14="http://schemas.microsoft.com/office/powerpoint/2010/main" val="4228413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animEffect transition="in" filter="wipe(down)">
                                      <p:cBhvr>
                                        <p:cTn id="7" dur="500"/>
                                        <p:tgtEl>
                                          <p:spTgt spid="7">
                                            <p:txEl>
                                              <p:pRg st="7" end="7"/>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7">
                                            <p:txEl>
                                              <p:pRg st="8" end="8"/>
                                            </p:txEl>
                                          </p:spTgt>
                                        </p:tgtEl>
                                        <p:attrNameLst>
                                          <p:attrName>style.visibility</p:attrName>
                                        </p:attrNameLst>
                                      </p:cBhvr>
                                      <p:to>
                                        <p:strVal val="visible"/>
                                      </p:to>
                                    </p:set>
                                    <p:animEffect transition="in" filter="wipe(down)">
                                      <p:cBhvr>
                                        <p:cTn id="10" dur="500"/>
                                        <p:tgtEl>
                                          <p:spTgt spid="7">
                                            <p:txEl>
                                              <p:pRg st="8" end="8"/>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7">
                                            <p:txEl>
                                              <p:pRg st="9" end="9"/>
                                            </p:txEl>
                                          </p:spTgt>
                                        </p:tgtEl>
                                        <p:attrNameLst>
                                          <p:attrName>style.visibility</p:attrName>
                                        </p:attrNameLst>
                                      </p:cBhvr>
                                      <p:to>
                                        <p:strVal val="visible"/>
                                      </p:to>
                                    </p:set>
                                    <p:animEffect transition="in" filter="wipe(down)">
                                      <p:cBhvr>
                                        <p:cTn id="13" dur="500"/>
                                        <p:tgtEl>
                                          <p:spTgt spid="7">
                                            <p:txEl>
                                              <p:pRg st="9" end="9"/>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7">
                                            <p:txEl>
                                              <p:pRg st="10" end="10"/>
                                            </p:txEl>
                                          </p:spTgt>
                                        </p:tgtEl>
                                        <p:attrNameLst>
                                          <p:attrName>style.visibility</p:attrName>
                                        </p:attrNameLst>
                                      </p:cBhvr>
                                      <p:to>
                                        <p:strVal val="visible"/>
                                      </p:to>
                                    </p:set>
                                    <p:animEffect transition="in" filter="wipe(down)">
                                      <p:cBhvr>
                                        <p:cTn id="16"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12</a:t>
            </a:fld>
            <a:endParaRPr lang="en-GB" dirty="0"/>
          </a:p>
        </p:txBody>
      </p:sp>
      <p:sp>
        <p:nvSpPr>
          <p:cNvPr id="11"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8</a:t>
            </a:r>
            <a:endParaRPr lang="en-GB" sz="2500" dirty="0">
              <a:latin typeface="+mn-lt"/>
            </a:endParaRPr>
          </a:p>
        </p:txBody>
      </p:sp>
      <p:sp>
        <p:nvSpPr>
          <p:cNvPr id="12" name="TextBox 11"/>
          <p:cNvSpPr txBox="1"/>
          <p:nvPr/>
        </p:nvSpPr>
        <p:spPr>
          <a:xfrm>
            <a:off x="281949" y="1272941"/>
            <a:ext cx="8298563" cy="3970318"/>
          </a:xfrm>
          <a:prstGeom prst="rect">
            <a:avLst/>
          </a:prstGeom>
          <a:noFill/>
        </p:spPr>
        <p:txBody>
          <a:bodyPr wrap="square" rtlCol="0">
            <a:spAutoFit/>
          </a:bodyPr>
          <a:lstStyle/>
          <a:p>
            <a:pPr algn="ctr"/>
            <a:r>
              <a:rPr lang="en-US" sz="2800" b="1" dirty="0" smtClean="0">
                <a:solidFill>
                  <a:srgbClr val="C00000"/>
                </a:solidFill>
              </a:rPr>
              <a:t>ACTION 8</a:t>
            </a:r>
            <a:r>
              <a:rPr lang="en-US" sz="2800" dirty="0" smtClean="0">
                <a:solidFill>
                  <a:srgbClr val="C00000"/>
                </a:solidFill>
              </a:rPr>
              <a:t/>
            </a:r>
            <a:br>
              <a:rPr lang="en-US" sz="2800" dirty="0" smtClean="0">
                <a:solidFill>
                  <a:srgbClr val="C00000"/>
                </a:solidFill>
              </a:rPr>
            </a:br>
            <a:r>
              <a:rPr lang="en-US" sz="2800" dirty="0">
                <a:solidFill>
                  <a:schemeClr val="accent1">
                    <a:lumMod val="75000"/>
                  </a:schemeClr>
                </a:solidFill>
              </a:rPr>
              <a:t>Provide high-quality standards</a:t>
            </a:r>
            <a:br>
              <a:rPr lang="en-US" sz="2800" dirty="0">
                <a:solidFill>
                  <a:schemeClr val="accent1">
                    <a:lumMod val="75000"/>
                  </a:schemeClr>
                </a:solidFill>
              </a:rPr>
            </a:br>
            <a:r>
              <a:rPr lang="en-US" sz="2800" dirty="0">
                <a:solidFill>
                  <a:schemeClr val="accent1">
                    <a:lumMod val="75000"/>
                  </a:schemeClr>
                </a:solidFill>
              </a:rPr>
              <a:t>delivered and referenced in a timely </a:t>
            </a:r>
            <a:r>
              <a:rPr lang="en-US" sz="2800" dirty="0" smtClean="0">
                <a:solidFill>
                  <a:schemeClr val="accent1">
                    <a:lumMod val="75000"/>
                  </a:schemeClr>
                </a:solidFill>
              </a:rPr>
              <a:t>manner</a:t>
            </a:r>
          </a:p>
          <a:p>
            <a:pPr algn="ctr"/>
            <a:endParaRPr lang="en-US" sz="2800" dirty="0">
              <a:solidFill>
                <a:schemeClr val="accent1">
                  <a:lumMod val="75000"/>
                </a:schemeClr>
              </a:solidFill>
            </a:endParaRPr>
          </a:p>
          <a:p>
            <a:pPr algn="ctr"/>
            <a:endParaRPr lang="en-US" sz="2800" dirty="0" smtClean="0">
              <a:solidFill>
                <a:schemeClr val="accent1">
                  <a:lumMod val="75000"/>
                </a:schemeClr>
              </a:solidFill>
            </a:endParaRPr>
          </a:p>
          <a:p>
            <a:pPr algn="ctr"/>
            <a:endParaRPr lang="en-US" sz="2800" dirty="0">
              <a:solidFill>
                <a:schemeClr val="accent1">
                  <a:lumMod val="75000"/>
                </a:schemeClr>
              </a:solidFill>
            </a:endParaRPr>
          </a:p>
          <a:p>
            <a:pPr algn="ctr"/>
            <a:endParaRPr lang="en-US" sz="2800" dirty="0" smtClean="0">
              <a:solidFill>
                <a:schemeClr val="accent1">
                  <a:lumMod val="75000"/>
                </a:schemeClr>
              </a:solidFill>
            </a:endParaRPr>
          </a:p>
          <a:p>
            <a:pPr algn="ctr"/>
            <a:endParaRPr lang="en-US" sz="2800" dirty="0">
              <a:solidFill>
                <a:schemeClr val="accent1">
                  <a:lumMod val="75000"/>
                </a:schemeClr>
              </a:solidFill>
            </a:endParaRPr>
          </a:p>
          <a:p>
            <a:pPr algn="ctr"/>
            <a:endParaRPr lang="en-US" sz="2800" dirty="0">
              <a:solidFill>
                <a:schemeClr val="accent1">
                  <a:lumMod val="75000"/>
                </a:schemeClr>
              </a:solidFill>
            </a:endParaRPr>
          </a:p>
        </p:txBody>
      </p:sp>
    </p:spTree>
    <p:extLst>
      <p:ext uri="{BB962C8B-B14F-4D97-AF65-F5344CB8AC3E}">
        <p14:creationId xmlns:p14="http://schemas.microsoft.com/office/powerpoint/2010/main" val="686302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13</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8</a:t>
            </a:r>
            <a:endParaRPr lang="en-GB" sz="2500" dirty="0">
              <a:latin typeface="+mn-lt"/>
            </a:endParaRPr>
          </a:p>
        </p:txBody>
      </p:sp>
      <p:sp>
        <p:nvSpPr>
          <p:cNvPr id="9" name="Content Placeholder 4"/>
          <p:cNvSpPr txBox="1">
            <a:spLocks/>
          </p:cNvSpPr>
          <p:nvPr/>
        </p:nvSpPr>
        <p:spPr>
          <a:xfrm>
            <a:off x="215008" y="1351723"/>
            <a:ext cx="8928992" cy="4472608"/>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pPr>
            <a:r>
              <a:rPr lang="en-GB" sz="1800" b="1" dirty="0"/>
              <a:t>Provide high quality standards delivered and referenced in a timely manner </a:t>
            </a:r>
            <a:endParaRPr lang="en-GB" sz="1800" b="1" dirty="0" smtClean="0"/>
          </a:p>
          <a:p>
            <a:pPr marL="0" indent="0">
              <a:spcBef>
                <a:spcPts val="200"/>
              </a:spcBef>
            </a:pPr>
            <a:endParaRPr lang="en-GB" sz="1800" b="1" dirty="0">
              <a:solidFill>
                <a:srgbClr val="00B0F0"/>
              </a:solidFill>
            </a:endParaRPr>
          </a:p>
          <a:p>
            <a:pPr marL="0" indent="0">
              <a:spcBef>
                <a:spcPts val="200"/>
              </a:spcBef>
            </a:pPr>
            <a:r>
              <a:rPr lang="en-US" sz="1800" b="1" dirty="0" smtClean="0">
                <a:solidFill>
                  <a:srgbClr val="00B0F0"/>
                </a:solidFill>
              </a:rPr>
              <a:t>Scope and objectives: </a:t>
            </a:r>
          </a:p>
          <a:p>
            <a:pPr marL="57150" indent="0">
              <a:spcBef>
                <a:spcPts val="200"/>
              </a:spcBef>
              <a:spcAft>
                <a:spcPts val="1200"/>
              </a:spcAft>
              <a:buClr>
                <a:srgbClr val="133E5A"/>
              </a:buClr>
              <a:defRPr/>
            </a:pPr>
            <a:r>
              <a:rPr lang="en-US" altLang="de-DE" sz="1800" dirty="0" smtClean="0">
                <a:solidFill>
                  <a:srgbClr val="000000"/>
                </a:solidFill>
              </a:rPr>
              <a:t>Improve timeliness and quality of standards, based on market and public needs,  from the preparation of standardization requests to the citation of standards in the OJEU</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smtClean="0">
                <a:solidFill>
                  <a:srgbClr val="000000"/>
                </a:solidFill>
              </a:rPr>
              <a:t>Identification of challenges within the entire development cycle </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smtClean="0">
                <a:solidFill>
                  <a:srgbClr val="000000"/>
                </a:solidFill>
              </a:rPr>
              <a:t>Ensure involvement of and collaboration among all involved actors </a:t>
            </a:r>
          </a:p>
          <a:p>
            <a:pPr marL="57150" indent="0">
              <a:lnSpc>
                <a:spcPts val="1600"/>
              </a:lnSpc>
              <a:spcBef>
                <a:spcPts val="200"/>
              </a:spcBef>
              <a:spcAft>
                <a:spcPts val="1200"/>
              </a:spcAft>
              <a:buClr>
                <a:srgbClr val="133E5A"/>
              </a:buClr>
              <a:defRPr/>
            </a:pPr>
            <a:r>
              <a:rPr lang="en-GB" sz="1800" b="1" dirty="0" smtClean="0">
                <a:solidFill>
                  <a:srgbClr val="00B0F0"/>
                </a:solidFill>
              </a:rPr>
              <a:t>Expected outcomes:</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smtClean="0">
                <a:solidFill>
                  <a:srgbClr val="000000"/>
                </a:solidFill>
              </a:rPr>
              <a:t>Optimization of processes to meet market and public needs</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smtClean="0">
                <a:solidFill>
                  <a:srgbClr val="000000"/>
                </a:solidFill>
              </a:rPr>
              <a:t>Optimization of project planning and management (e.g. working methods, tools)</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smtClean="0">
                <a:solidFill>
                  <a:srgbClr val="000000"/>
                </a:solidFill>
              </a:rPr>
              <a:t>Optimization of “interfaces” for all relevant contributors in standards development</a:t>
            </a:r>
          </a:p>
          <a:p>
            <a:pPr marL="57150" indent="0">
              <a:lnSpc>
                <a:spcPts val="1600"/>
              </a:lnSpc>
              <a:spcBef>
                <a:spcPts val="200"/>
              </a:spcBef>
              <a:spcAft>
                <a:spcPts val="1200"/>
              </a:spcAft>
              <a:buClr>
                <a:srgbClr val="133E5A"/>
              </a:buClr>
              <a:defRPr/>
            </a:pPr>
            <a:r>
              <a:rPr lang="en-US" altLang="de-DE" sz="1800" dirty="0" smtClean="0">
                <a:solidFill>
                  <a:srgbClr val="000000"/>
                </a:solidFill>
              </a:rPr>
              <a:t>Taking the international context of European standardization into account</a:t>
            </a:r>
          </a:p>
          <a:p>
            <a:pPr marL="0" indent="0">
              <a:spcBef>
                <a:spcPts val="200"/>
              </a:spcBef>
            </a:pPr>
            <a:r>
              <a:rPr lang="en-GB" altLang="en-US" sz="1800" b="1" dirty="0" smtClean="0">
                <a:solidFill>
                  <a:srgbClr val="00B0F0"/>
                </a:solidFill>
              </a:rPr>
              <a:t>Lead: </a:t>
            </a:r>
            <a:r>
              <a:rPr lang="en-GB" altLang="en-US" sz="1800" dirty="0" smtClean="0">
                <a:solidFill>
                  <a:schemeClr val="tx1"/>
                </a:solidFill>
              </a:rPr>
              <a:t>CEN (with DIN)</a:t>
            </a:r>
            <a:endParaRPr lang="en-GB" altLang="en-US" sz="1800" dirty="0">
              <a:solidFill>
                <a:schemeClr val="tx1"/>
              </a:solidFill>
            </a:endParaRPr>
          </a:p>
        </p:txBody>
      </p:sp>
    </p:spTree>
    <p:extLst>
      <p:ext uri="{BB962C8B-B14F-4D97-AF65-F5344CB8AC3E}">
        <p14:creationId xmlns:p14="http://schemas.microsoft.com/office/powerpoint/2010/main" val="39122683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14</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8</a:t>
            </a:r>
            <a:endParaRPr lang="en-GB" sz="2500" dirty="0">
              <a:latin typeface="+mn-lt"/>
            </a:endParaRPr>
          </a:p>
        </p:txBody>
      </p:sp>
      <p:sp>
        <p:nvSpPr>
          <p:cNvPr id="6" name="Content Placeholder 4"/>
          <p:cNvSpPr txBox="1">
            <a:spLocks/>
          </p:cNvSpPr>
          <p:nvPr/>
        </p:nvSpPr>
        <p:spPr>
          <a:xfrm>
            <a:off x="148785" y="1092200"/>
            <a:ext cx="8366565" cy="5006759"/>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1800" b="1" dirty="0" smtClean="0">
                <a:solidFill>
                  <a:srgbClr val="00B0F0"/>
                </a:solidFill>
              </a:rPr>
              <a:t>Sponsors: </a:t>
            </a:r>
          </a:p>
          <a:p>
            <a:pPr marL="0" indent="0">
              <a:buNone/>
            </a:pPr>
            <a:r>
              <a:rPr lang="en-GB" sz="1800" dirty="0" smtClean="0">
                <a:solidFill>
                  <a:schemeClr val="tx1"/>
                </a:solidFill>
              </a:rPr>
              <a:t>AFNOR</a:t>
            </a:r>
            <a:r>
              <a:rPr lang="en-GB" sz="1800" dirty="0">
                <a:solidFill>
                  <a:schemeClr val="tx1"/>
                </a:solidFill>
              </a:rPr>
              <a:t>, ANEC, BSI, </a:t>
            </a:r>
            <a:r>
              <a:rPr lang="en-GB" sz="1800" dirty="0" err="1">
                <a:solidFill>
                  <a:schemeClr val="tx1"/>
                </a:solidFill>
              </a:rPr>
              <a:t>BusinessEurope</a:t>
            </a:r>
            <a:r>
              <a:rPr lang="en-GB" sz="1800" dirty="0">
                <a:solidFill>
                  <a:schemeClr val="tx1"/>
                </a:solidFill>
              </a:rPr>
              <a:t>, CECED, CEN, COCIR, DIN, DKE, DS, EC (DG GROW), ETSI, ETUI, Euralarm, France (MS, DGE), Germany (MS, BMWI), NEN, ORGALIME, SIS, SN, Spain (MS, MINECO), UNE</a:t>
            </a:r>
            <a:r>
              <a:rPr lang="en-GB" sz="1800" dirty="0" smtClean="0">
                <a:solidFill>
                  <a:schemeClr val="tx1"/>
                </a:solidFill>
              </a:rPr>
              <a:t>, UNI, UNIFE</a:t>
            </a:r>
          </a:p>
          <a:p>
            <a:pPr marL="0" indent="0">
              <a:buNone/>
            </a:pPr>
            <a:r>
              <a:rPr lang="en-GB" altLang="en-US" sz="1800" b="1" dirty="0" smtClean="0">
                <a:solidFill>
                  <a:srgbClr val="00B0F0"/>
                </a:solidFill>
              </a:rPr>
              <a:t>Timeline: </a:t>
            </a:r>
            <a:r>
              <a:rPr lang="en-GB" altLang="en-US" sz="1800" dirty="0" smtClean="0">
                <a:solidFill>
                  <a:schemeClr val="tx1"/>
                </a:solidFill>
              </a:rPr>
              <a:t>2019</a:t>
            </a:r>
            <a:endParaRPr lang="en-US" sz="1800" dirty="0" smtClean="0">
              <a:solidFill>
                <a:schemeClr val="tx1"/>
              </a:solidFill>
            </a:endParaRPr>
          </a:p>
          <a:p>
            <a:pPr marL="0" indent="0"/>
            <a:endParaRPr lang="en-US" sz="1800" b="1" dirty="0" smtClean="0">
              <a:solidFill>
                <a:srgbClr val="00B0F0"/>
              </a:solidFill>
            </a:endParaRPr>
          </a:p>
          <a:p>
            <a:pPr marL="0" indent="0"/>
            <a:r>
              <a:rPr lang="en-US" sz="1800" b="1" dirty="0" smtClean="0">
                <a:solidFill>
                  <a:srgbClr val="00B0F0"/>
                </a:solidFill>
              </a:rPr>
              <a:t>Action plan:</a:t>
            </a:r>
          </a:p>
          <a:p>
            <a:pPr marL="57150" indent="0">
              <a:spcAft>
                <a:spcPts val="1200"/>
              </a:spcAft>
              <a:buClr>
                <a:srgbClr val="133E5A"/>
              </a:buClr>
              <a:defRPr/>
            </a:pPr>
            <a:r>
              <a:rPr lang="en-US" altLang="de-DE" sz="1800" dirty="0" smtClean="0">
                <a:solidFill>
                  <a:srgbClr val="000000"/>
                </a:solidFill>
              </a:rPr>
              <a:t>The subject matter was split in 3 Work Items to </a:t>
            </a:r>
            <a:r>
              <a:rPr lang="en-GB" sz="1800" dirty="0" smtClean="0">
                <a:solidFill>
                  <a:srgbClr val="000000"/>
                </a:solidFill>
              </a:rPr>
              <a:t>ensure the integration of all Action 8 members (smaller hierarchy, less coordination complexity)</a:t>
            </a:r>
            <a:endParaRPr lang="en-US" altLang="de-DE" sz="1800" dirty="0" smtClean="0">
              <a:solidFill>
                <a:srgbClr val="000000"/>
              </a:solidFill>
            </a:endParaRPr>
          </a:p>
          <a:p>
            <a:pPr lvl="1">
              <a:lnSpc>
                <a:spcPts val="1600"/>
              </a:lnSpc>
              <a:spcAft>
                <a:spcPts val="1200"/>
              </a:spcAft>
              <a:buClr>
                <a:srgbClr val="133E5A"/>
              </a:buClr>
              <a:defRPr/>
            </a:pPr>
            <a:r>
              <a:rPr lang="en-US" altLang="de-DE" sz="1800" dirty="0" smtClean="0">
                <a:solidFill>
                  <a:srgbClr val="000000"/>
                </a:solidFill>
              </a:rPr>
              <a:t>WI 1 - Standardization requests development process (BSI-EC)</a:t>
            </a:r>
          </a:p>
          <a:p>
            <a:pPr lvl="1">
              <a:lnSpc>
                <a:spcPts val="1600"/>
              </a:lnSpc>
              <a:spcAft>
                <a:spcPts val="1200"/>
              </a:spcAft>
              <a:buClr>
                <a:srgbClr val="133E5A"/>
              </a:buClr>
              <a:defRPr/>
            </a:pPr>
            <a:r>
              <a:rPr lang="en-US" altLang="de-DE" sz="1800" dirty="0" smtClean="0">
                <a:solidFill>
                  <a:srgbClr val="000000"/>
                </a:solidFill>
              </a:rPr>
              <a:t>WI 2 - Standards development process (CEN-DIN)</a:t>
            </a:r>
          </a:p>
          <a:p>
            <a:pPr lvl="1">
              <a:lnSpc>
                <a:spcPts val="1600"/>
              </a:lnSpc>
              <a:spcAft>
                <a:spcPts val="1200"/>
              </a:spcAft>
              <a:buClr>
                <a:srgbClr val="133E5A"/>
              </a:buClr>
              <a:defRPr/>
            </a:pPr>
            <a:r>
              <a:rPr lang="en-US" altLang="de-DE" sz="1800" dirty="0" smtClean="0">
                <a:solidFill>
                  <a:srgbClr val="000000"/>
                </a:solidFill>
              </a:rPr>
              <a:t>WI 3 - </a:t>
            </a:r>
            <a:r>
              <a:rPr lang="en-US" altLang="de-DE" sz="1800" dirty="0">
                <a:solidFill>
                  <a:srgbClr val="000000"/>
                </a:solidFill>
              </a:rPr>
              <a:t>Assessment of candidate harmonized standards and publication of their references in the OJEU (CEN-EC)</a:t>
            </a:r>
          </a:p>
          <a:p>
            <a:pPr lvl="1">
              <a:lnSpc>
                <a:spcPts val="1600"/>
              </a:lnSpc>
              <a:spcAft>
                <a:spcPts val="1200"/>
              </a:spcAft>
              <a:buClr>
                <a:srgbClr val="133E5A"/>
              </a:buClr>
              <a:defRPr/>
            </a:pPr>
            <a:r>
              <a:rPr lang="en-US" altLang="en-US" sz="1800" b="1" dirty="0" smtClean="0">
                <a:solidFill>
                  <a:srgbClr val="FF0000"/>
                </a:solidFill>
              </a:rPr>
              <a:t>NEW</a:t>
            </a:r>
            <a:r>
              <a:rPr lang="en-US" altLang="en-US" sz="1800" dirty="0" smtClean="0">
                <a:solidFill>
                  <a:srgbClr val="000000"/>
                </a:solidFill>
              </a:rPr>
              <a:t>  WI </a:t>
            </a:r>
            <a:r>
              <a:rPr lang="en-US" altLang="en-US" sz="1800" dirty="0">
                <a:solidFill>
                  <a:srgbClr val="000000"/>
                </a:solidFill>
              </a:rPr>
              <a:t>4 </a:t>
            </a:r>
            <a:r>
              <a:rPr lang="en-GB" altLang="en-US" sz="1800" dirty="0">
                <a:solidFill>
                  <a:srgbClr val="000000"/>
                </a:solidFill>
              </a:rPr>
              <a:t>– </a:t>
            </a:r>
            <a:r>
              <a:rPr lang="en-US" altLang="en-US" sz="1800" dirty="0">
                <a:solidFill>
                  <a:srgbClr val="000000"/>
                </a:solidFill>
              </a:rPr>
              <a:t>Outlook on the digital future of (harmonized) standards</a:t>
            </a:r>
            <a:endParaRPr lang="en-US" sz="1800" dirty="0">
              <a:solidFill>
                <a:srgbClr val="000000"/>
              </a:solidFill>
            </a:endParaRPr>
          </a:p>
          <a:p>
            <a:pPr marL="0" indent="0"/>
            <a:endParaRPr lang="en-GB" sz="1800" dirty="0">
              <a:solidFill>
                <a:schemeClr val="tx1"/>
              </a:solidFill>
            </a:endParaRPr>
          </a:p>
        </p:txBody>
      </p:sp>
    </p:spTree>
    <p:extLst>
      <p:ext uri="{BB962C8B-B14F-4D97-AF65-F5344CB8AC3E}">
        <p14:creationId xmlns:p14="http://schemas.microsoft.com/office/powerpoint/2010/main" val="275113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15</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smtClean="0">
                <a:latin typeface="+mn-lt"/>
              </a:rPr>
              <a:t>JIS Action 8 – WI  1</a:t>
            </a:r>
            <a:endParaRPr lang="en-GB" sz="2500" dirty="0">
              <a:latin typeface="+mn-lt"/>
            </a:endParaRPr>
          </a:p>
        </p:txBody>
      </p:sp>
      <p:sp>
        <p:nvSpPr>
          <p:cNvPr id="7" name="Content Placeholder 4"/>
          <p:cNvSpPr txBox="1">
            <a:spLocks/>
          </p:cNvSpPr>
          <p:nvPr/>
        </p:nvSpPr>
        <p:spPr>
          <a:xfrm>
            <a:off x="351926" y="1282329"/>
            <a:ext cx="8052335"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smtClean="0">
                <a:solidFill>
                  <a:srgbClr val="00B0F0"/>
                </a:solidFill>
              </a:rPr>
              <a:t>Current state of play</a:t>
            </a:r>
            <a:r>
              <a:rPr lang="en-US" sz="2000" dirty="0" smtClean="0"/>
              <a:t>:</a:t>
            </a:r>
            <a:r>
              <a:rPr lang="en-US" sz="2000" i="1" dirty="0" smtClean="0"/>
              <a:t> </a:t>
            </a:r>
          </a:p>
          <a:p>
            <a:pPr marL="0" indent="0">
              <a:buNone/>
            </a:pPr>
            <a:r>
              <a:rPr lang="en-US" sz="2000" dirty="0" smtClean="0">
                <a:solidFill>
                  <a:schemeClr val="tx1"/>
                </a:solidFill>
              </a:rPr>
              <a:t> WI 1 -Standardization </a:t>
            </a:r>
            <a:r>
              <a:rPr lang="en-US" sz="2000" dirty="0">
                <a:solidFill>
                  <a:schemeClr val="tx1"/>
                </a:solidFill>
              </a:rPr>
              <a:t>requests development </a:t>
            </a:r>
            <a:r>
              <a:rPr lang="en-US" sz="2000" dirty="0" smtClean="0">
                <a:solidFill>
                  <a:schemeClr val="tx1"/>
                </a:solidFill>
              </a:rPr>
              <a:t>process</a:t>
            </a:r>
          </a:p>
          <a:p>
            <a:pPr marL="457200" lvl="1" indent="0"/>
            <a:endParaRPr lang="en-US" sz="2000" dirty="0">
              <a:solidFill>
                <a:schemeClr val="tx1"/>
              </a:solidFill>
            </a:endParaRPr>
          </a:p>
          <a:p>
            <a:pPr marL="457200" lvl="1" indent="0"/>
            <a:r>
              <a:rPr lang="en-US" sz="2000" dirty="0">
                <a:solidFill>
                  <a:schemeClr val="tx1"/>
                </a:solidFill>
              </a:rPr>
              <a:t>Deliverable: action list (mainly </a:t>
            </a:r>
            <a:r>
              <a:rPr lang="en-US" sz="2000" dirty="0" smtClean="0">
                <a:solidFill>
                  <a:schemeClr val="tx1"/>
                </a:solidFill>
              </a:rPr>
              <a:t>on EC</a:t>
            </a:r>
            <a:r>
              <a:rPr lang="en-US" sz="2000" dirty="0">
                <a:solidFill>
                  <a:schemeClr val="tx1"/>
                </a:solidFill>
              </a:rPr>
              <a:t>) to improve the </a:t>
            </a:r>
            <a:r>
              <a:rPr lang="en-US" sz="2000" dirty="0" err="1">
                <a:solidFill>
                  <a:schemeClr val="tx1"/>
                </a:solidFill>
              </a:rPr>
              <a:t>Sreq</a:t>
            </a:r>
            <a:r>
              <a:rPr lang="en-US" sz="2000" dirty="0">
                <a:solidFill>
                  <a:schemeClr val="tx1"/>
                </a:solidFill>
              </a:rPr>
              <a:t> process</a:t>
            </a:r>
          </a:p>
          <a:p>
            <a:pPr marL="457200" lvl="1" indent="0"/>
            <a:endParaRPr lang="en-US" sz="2000" dirty="0">
              <a:solidFill>
                <a:schemeClr val="tx1"/>
              </a:solidFill>
            </a:endParaRPr>
          </a:p>
          <a:p>
            <a:pPr marL="457200" lvl="1" indent="0"/>
            <a:r>
              <a:rPr lang="en-US" sz="2000" dirty="0">
                <a:solidFill>
                  <a:schemeClr val="tx1"/>
                </a:solidFill>
              </a:rPr>
              <a:t>Particular attention for the ‘Work </a:t>
            </a:r>
            <a:r>
              <a:rPr lang="en-US" sz="2000" dirty="0" err="1">
                <a:solidFill>
                  <a:schemeClr val="tx1"/>
                </a:solidFill>
              </a:rPr>
              <a:t>Programme</a:t>
            </a:r>
            <a:r>
              <a:rPr lang="en-US" sz="2000" dirty="0">
                <a:solidFill>
                  <a:schemeClr val="tx1"/>
                </a:solidFill>
              </a:rPr>
              <a:t>’ under </a:t>
            </a:r>
            <a:r>
              <a:rPr lang="en-US" sz="2000" dirty="0" err="1">
                <a:solidFill>
                  <a:schemeClr val="tx1"/>
                </a:solidFill>
              </a:rPr>
              <a:t>SReq</a:t>
            </a:r>
            <a:r>
              <a:rPr lang="en-US" sz="2000" dirty="0">
                <a:solidFill>
                  <a:schemeClr val="tx1"/>
                </a:solidFill>
              </a:rPr>
              <a:t>:</a:t>
            </a:r>
            <a:br>
              <a:rPr lang="en-US" sz="2000" dirty="0">
                <a:solidFill>
                  <a:schemeClr val="tx1"/>
                </a:solidFill>
              </a:rPr>
            </a:br>
            <a:r>
              <a:rPr lang="en-US" sz="2000" dirty="0">
                <a:solidFill>
                  <a:schemeClr val="tx1"/>
                </a:solidFill>
              </a:rPr>
              <a:t>maintenance, updating, extension…</a:t>
            </a:r>
          </a:p>
          <a:p>
            <a:pPr marL="457200" lvl="1" indent="0"/>
            <a:endParaRPr lang="en-US" sz="2000" dirty="0">
              <a:solidFill>
                <a:schemeClr val="tx1"/>
              </a:solidFill>
            </a:endParaRPr>
          </a:p>
          <a:p>
            <a:pPr marL="457200" lvl="1" indent="0"/>
            <a:r>
              <a:rPr lang="en-US" sz="2000" dirty="0">
                <a:solidFill>
                  <a:schemeClr val="tx1"/>
                </a:solidFill>
              </a:rPr>
              <a:t>Current document </a:t>
            </a:r>
            <a:r>
              <a:rPr lang="en-US" sz="2000" dirty="0" smtClean="0">
                <a:solidFill>
                  <a:schemeClr val="tx1"/>
                </a:solidFill>
              </a:rPr>
              <a:t>to be finalized (open </a:t>
            </a:r>
            <a:r>
              <a:rPr lang="en-US" sz="2000" dirty="0">
                <a:solidFill>
                  <a:schemeClr val="tx1"/>
                </a:solidFill>
              </a:rPr>
              <a:t>for commenting until </a:t>
            </a:r>
            <a:r>
              <a:rPr lang="en-US" sz="2000" dirty="0" smtClean="0">
                <a:solidFill>
                  <a:schemeClr val="tx1"/>
                </a:solidFill>
              </a:rPr>
              <a:t>      2017-09-30)</a:t>
            </a:r>
            <a:endParaRPr lang="en-US" sz="2000" dirty="0">
              <a:solidFill>
                <a:schemeClr val="tx1"/>
              </a:solidFill>
            </a:endParaRPr>
          </a:p>
        </p:txBody>
      </p:sp>
    </p:spTree>
    <p:extLst>
      <p:ext uri="{BB962C8B-B14F-4D97-AF65-F5344CB8AC3E}">
        <p14:creationId xmlns:p14="http://schemas.microsoft.com/office/powerpoint/2010/main" val="1994416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16</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smtClean="0">
                <a:latin typeface="+mn-lt"/>
              </a:rPr>
              <a:t>JIS Action 8 – WI  2</a:t>
            </a:r>
            <a:endParaRPr lang="en-GB" sz="2500" dirty="0">
              <a:latin typeface="+mn-lt"/>
            </a:endParaRPr>
          </a:p>
        </p:txBody>
      </p:sp>
      <p:sp>
        <p:nvSpPr>
          <p:cNvPr id="7" name="Content Placeholder 4"/>
          <p:cNvSpPr txBox="1">
            <a:spLocks/>
          </p:cNvSpPr>
          <p:nvPr/>
        </p:nvSpPr>
        <p:spPr>
          <a:xfrm>
            <a:off x="75202" y="1099767"/>
            <a:ext cx="8440148"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smtClean="0">
                <a:solidFill>
                  <a:srgbClr val="00B0F0"/>
                </a:solidFill>
              </a:rPr>
              <a:t>Current state of play</a:t>
            </a:r>
            <a:r>
              <a:rPr lang="en-US" sz="2000" dirty="0" smtClean="0"/>
              <a:t>:</a:t>
            </a:r>
            <a:r>
              <a:rPr lang="en-US" sz="2000" i="1" dirty="0" smtClean="0"/>
              <a:t> </a:t>
            </a:r>
          </a:p>
          <a:p>
            <a:pPr marL="0" indent="0">
              <a:buNone/>
            </a:pPr>
            <a:r>
              <a:rPr lang="en-US" sz="2000" dirty="0" smtClean="0">
                <a:solidFill>
                  <a:schemeClr val="tx1"/>
                </a:solidFill>
              </a:rPr>
              <a:t> WI </a:t>
            </a:r>
            <a:r>
              <a:rPr lang="en-US" sz="2000" dirty="0">
                <a:solidFill>
                  <a:schemeClr val="tx1"/>
                </a:solidFill>
              </a:rPr>
              <a:t>2</a:t>
            </a:r>
            <a:r>
              <a:rPr lang="en-US" sz="2000" dirty="0" smtClean="0">
                <a:solidFill>
                  <a:schemeClr val="tx1"/>
                </a:solidFill>
              </a:rPr>
              <a:t> -</a:t>
            </a:r>
            <a:r>
              <a:rPr lang="en-US" sz="2000" dirty="0">
                <a:solidFill>
                  <a:schemeClr val="tx1"/>
                </a:solidFill>
              </a:rPr>
              <a:t>Standards development </a:t>
            </a:r>
            <a:r>
              <a:rPr lang="en-US" sz="2000" dirty="0" smtClean="0">
                <a:solidFill>
                  <a:schemeClr val="tx1"/>
                </a:solidFill>
              </a:rPr>
              <a:t>process</a:t>
            </a:r>
          </a:p>
          <a:p>
            <a:pPr marL="457200" lvl="1" indent="0"/>
            <a:endParaRPr lang="en-US" sz="2000" dirty="0" smtClean="0">
              <a:solidFill>
                <a:schemeClr val="tx1"/>
              </a:solidFill>
            </a:endParaRPr>
          </a:p>
          <a:p>
            <a:pPr marL="457200" lvl="1" indent="0"/>
            <a:r>
              <a:rPr lang="en-US" sz="2000" dirty="0" smtClean="0">
                <a:solidFill>
                  <a:schemeClr val="tx1"/>
                </a:solidFill>
              </a:rPr>
              <a:t>26 </a:t>
            </a:r>
            <a:r>
              <a:rPr lang="en-US" sz="2000" dirty="0">
                <a:solidFill>
                  <a:schemeClr val="tx1"/>
                </a:solidFill>
              </a:rPr>
              <a:t>months standard </a:t>
            </a:r>
            <a:r>
              <a:rPr lang="en-US" sz="2000" dirty="0" smtClean="0">
                <a:solidFill>
                  <a:schemeClr val="tx1"/>
                </a:solidFill>
              </a:rPr>
              <a:t>development </a:t>
            </a:r>
            <a:r>
              <a:rPr lang="en-US" sz="2000" dirty="0">
                <a:solidFill>
                  <a:schemeClr val="tx1"/>
                </a:solidFill>
              </a:rPr>
              <a:t>time stays untouched </a:t>
            </a:r>
            <a:r>
              <a:rPr lang="en-US" sz="2000" dirty="0" smtClean="0">
                <a:solidFill>
                  <a:schemeClr val="tx1"/>
                </a:solidFill>
              </a:rPr>
              <a:t>     no </a:t>
            </a:r>
            <a:r>
              <a:rPr lang="en-US" sz="2000" dirty="0">
                <a:solidFill>
                  <a:schemeClr val="tx1"/>
                </a:solidFill>
              </a:rPr>
              <a:t>further reduction of </a:t>
            </a:r>
            <a:r>
              <a:rPr lang="en-US" sz="2000" dirty="0" smtClean="0">
                <a:solidFill>
                  <a:schemeClr val="tx1"/>
                </a:solidFill>
              </a:rPr>
              <a:t>maximum development </a:t>
            </a:r>
            <a:r>
              <a:rPr lang="en-US" sz="2000" dirty="0">
                <a:solidFill>
                  <a:schemeClr val="tx1"/>
                </a:solidFill>
              </a:rPr>
              <a:t>time</a:t>
            </a:r>
            <a:r>
              <a:rPr lang="en-US" sz="2000" dirty="0" smtClean="0">
                <a:solidFill>
                  <a:schemeClr val="tx1"/>
                </a:solidFill>
              </a:rPr>
              <a:t>!</a:t>
            </a:r>
          </a:p>
          <a:p>
            <a:pPr marL="457200" lvl="1" indent="0"/>
            <a:endParaRPr lang="en-US" sz="2000" dirty="0">
              <a:solidFill>
                <a:schemeClr val="tx1"/>
              </a:solidFill>
            </a:endParaRPr>
          </a:p>
          <a:p>
            <a:pPr marL="457200" lvl="1" indent="0"/>
            <a:r>
              <a:rPr lang="en-US" sz="2000" dirty="0">
                <a:solidFill>
                  <a:schemeClr val="tx1"/>
                </a:solidFill>
              </a:rPr>
              <a:t>Time for committee </a:t>
            </a:r>
            <a:r>
              <a:rPr lang="en-US" sz="2000" dirty="0" smtClean="0">
                <a:solidFill>
                  <a:schemeClr val="tx1"/>
                </a:solidFill>
              </a:rPr>
              <a:t>work</a:t>
            </a:r>
            <a:r>
              <a:rPr lang="en-US" sz="2000" baseline="30000" dirty="0" smtClean="0">
                <a:solidFill>
                  <a:schemeClr val="tx1"/>
                </a:solidFill>
              </a:rPr>
              <a:t>1</a:t>
            </a:r>
            <a:r>
              <a:rPr lang="en-US" sz="2000" dirty="0" smtClean="0">
                <a:solidFill>
                  <a:schemeClr val="tx1"/>
                </a:solidFill>
              </a:rPr>
              <a:t> </a:t>
            </a:r>
            <a:r>
              <a:rPr lang="en-US" sz="2000" dirty="0">
                <a:solidFill>
                  <a:schemeClr val="tx1"/>
                </a:solidFill>
              </a:rPr>
              <a:t>is seen as one big pool of 68 weeks (16 months) in </a:t>
            </a:r>
            <a:r>
              <a:rPr lang="en-US" sz="2000" dirty="0" smtClean="0">
                <a:solidFill>
                  <a:schemeClr val="tx1"/>
                </a:solidFill>
              </a:rPr>
              <a:t>total</a:t>
            </a:r>
          </a:p>
          <a:p>
            <a:pPr marL="457200" lvl="1" indent="0"/>
            <a:endParaRPr lang="en-US" sz="2000" dirty="0">
              <a:solidFill>
                <a:schemeClr val="tx1"/>
              </a:solidFill>
            </a:endParaRPr>
          </a:p>
          <a:p>
            <a:pPr marL="457200" lvl="1" indent="0"/>
            <a:r>
              <a:rPr lang="en-US" sz="2000" dirty="0">
                <a:solidFill>
                  <a:schemeClr val="tx1"/>
                </a:solidFill>
              </a:rPr>
              <a:t>Flexibility </a:t>
            </a:r>
            <a:r>
              <a:rPr lang="en-US" sz="2000" dirty="0" smtClean="0">
                <a:solidFill>
                  <a:schemeClr val="tx1"/>
                </a:solidFill>
              </a:rPr>
              <a:t>      </a:t>
            </a:r>
            <a:r>
              <a:rPr lang="en-US" sz="2000" dirty="0">
                <a:solidFill>
                  <a:schemeClr val="tx1"/>
                </a:solidFill>
              </a:rPr>
              <a:t>Technical Committee/CENELEC BT decides how much time is granted for the development of the draft respectively the handling of </a:t>
            </a:r>
            <a:r>
              <a:rPr lang="en-US" sz="2000" dirty="0" smtClean="0">
                <a:solidFill>
                  <a:schemeClr val="tx1"/>
                </a:solidFill>
              </a:rPr>
              <a:t>comments</a:t>
            </a:r>
          </a:p>
          <a:p>
            <a:pPr marL="457200" lvl="1" indent="0"/>
            <a:endParaRPr lang="en-US" sz="2000" dirty="0">
              <a:solidFill>
                <a:schemeClr val="tx1"/>
              </a:solidFill>
            </a:endParaRPr>
          </a:p>
          <a:p>
            <a:pPr marL="457200" lvl="1" indent="0"/>
            <a:r>
              <a:rPr lang="en-US" sz="2000" dirty="0" smtClean="0">
                <a:solidFill>
                  <a:schemeClr val="tx1"/>
                </a:solidFill>
              </a:rPr>
              <a:t>Development </a:t>
            </a:r>
            <a:r>
              <a:rPr lang="en-US" sz="2000" dirty="0">
                <a:solidFill>
                  <a:schemeClr val="tx1"/>
                </a:solidFill>
              </a:rPr>
              <a:t>time faster than 26 months is possible but not mandatory</a:t>
            </a:r>
          </a:p>
        </p:txBody>
      </p:sp>
      <p:sp>
        <p:nvSpPr>
          <p:cNvPr id="6" name="Textfeld 1"/>
          <p:cNvSpPr txBox="1"/>
          <p:nvPr/>
        </p:nvSpPr>
        <p:spPr>
          <a:xfrm>
            <a:off x="527715" y="5846416"/>
            <a:ext cx="6408712" cy="461665"/>
          </a:xfrm>
          <a:prstGeom prst="rect">
            <a:avLst/>
          </a:prstGeom>
          <a:noFill/>
        </p:spPr>
        <p:txBody>
          <a:bodyPr wrap="square" rtlCol="0">
            <a:spAutoFit/>
          </a:bodyPr>
          <a:lstStyle/>
          <a:p>
            <a:r>
              <a:rPr lang="en-GB" sz="1200" baseline="30000" dirty="0" smtClean="0">
                <a:solidFill>
                  <a:srgbClr val="00AFDB"/>
                </a:solidFill>
                <a:latin typeface="Verdana" pitchFamily="34" charset="0"/>
                <a:ea typeface="Verdana" pitchFamily="34" charset="0"/>
                <a:cs typeface="Verdana" pitchFamily="34" charset="0"/>
              </a:rPr>
              <a:t>1) </a:t>
            </a:r>
            <a:r>
              <a:rPr lang="en-GB" sz="1200" dirty="0" smtClean="0">
                <a:solidFill>
                  <a:srgbClr val="00AFDB"/>
                </a:solidFill>
                <a:latin typeface="Verdana" pitchFamily="34" charset="0"/>
                <a:ea typeface="Verdana" pitchFamily="34" charset="0"/>
                <a:cs typeface="Verdana" pitchFamily="34" charset="0"/>
              </a:rPr>
              <a:t>This includes drafting of the </a:t>
            </a:r>
            <a:r>
              <a:rPr lang="en-GB" sz="1200" dirty="0" err="1" smtClean="0">
                <a:solidFill>
                  <a:srgbClr val="00AFDB"/>
                </a:solidFill>
                <a:latin typeface="Verdana" pitchFamily="34" charset="0"/>
                <a:ea typeface="Verdana" pitchFamily="34" charset="0"/>
                <a:cs typeface="Verdana" pitchFamily="34" charset="0"/>
              </a:rPr>
              <a:t>prEN</a:t>
            </a:r>
            <a:r>
              <a:rPr lang="en-GB" sz="1200" dirty="0" smtClean="0">
                <a:solidFill>
                  <a:srgbClr val="00AFDB"/>
                </a:solidFill>
                <a:latin typeface="Verdana" pitchFamily="34" charset="0"/>
                <a:ea typeface="Verdana" pitchFamily="34" charset="0"/>
                <a:cs typeface="Verdana" pitchFamily="34" charset="0"/>
              </a:rPr>
              <a:t>, comment handling after enquiry and drafting of the </a:t>
            </a:r>
            <a:r>
              <a:rPr lang="en-GB" sz="1200" dirty="0" err="1" smtClean="0">
                <a:solidFill>
                  <a:srgbClr val="00AFDB"/>
                </a:solidFill>
                <a:latin typeface="Verdana" pitchFamily="34" charset="0"/>
                <a:ea typeface="Verdana" pitchFamily="34" charset="0"/>
                <a:cs typeface="Verdana" pitchFamily="34" charset="0"/>
              </a:rPr>
              <a:t>FprEN</a:t>
            </a:r>
            <a:endParaRPr lang="en-GB" sz="1200" dirty="0">
              <a:solidFill>
                <a:srgbClr val="00AFDB"/>
              </a:solidFill>
              <a:latin typeface="Verdana" pitchFamily="34" charset="0"/>
              <a:ea typeface="Verdana" pitchFamily="34" charset="0"/>
              <a:cs typeface="Verdana" pitchFamily="34" charset="0"/>
            </a:endParaRPr>
          </a:p>
        </p:txBody>
      </p:sp>
      <p:sp>
        <p:nvSpPr>
          <p:cNvPr id="2" name="Right Arrow 1"/>
          <p:cNvSpPr/>
          <p:nvPr/>
        </p:nvSpPr>
        <p:spPr>
          <a:xfrm>
            <a:off x="1890944" y="4208016"/>
            <a:ext cx="230819" cy="1065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a:off x="6591868" y="2306533"/>
            <a:ext cx="230819" cy="1065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6906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17</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t>JIS Action 8 - proposal WI 2</a:t>
            </a:r>
            <a:endParaRPr lang="en-GB" sz="2500" dirty="0">
              <a:latin typeface="+mn-lt"/>
            </a:endParaRPr>
          </a:p>
        </p:txBody>
      </p:sp>
      <p:sp>
        <p:nvSpPr>
          <p:cNvPr id="6" name="Inhaltsplatzhalter 7"/>
          <p:cNvSpPr txBox="1">
            <a:spLocks/>
          </p:cNvSpPr>
          <p:nvPr/>
        </p:nvSpPr>
        <p:spPr>
          <a:xfrm>
            <a:off x="457200" y="2132856"/>
            <a:ext cx="4040188" cy="3951288"/>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GB" sz="1800" smtClean="0"/>
              <a:t>Total amount of time for committee work</a:t>
            </a:r>
            <a:r>
              <a:rPr lang="en-GB" sz="1800" baseline="30000" smtClean="0"/>
              <a:t>1)</a:t>
            </a:r>
            <a:r>
              <a:rPr lang="en-GB" sz="1800" smtClean="0"/>
              <a:t>: 68 weeks (16 months) </a:t>
            </a:r>
          </a:p>
          <a:p>
            <a:pPr>
              <a:buFont typeface="Arial" panose="020B0604020202020204" pitchFamily="34" charset="0"/>
              <a:buChar char="•"/>
            </a:pPr>
            <a:r>
              <a:rPr lang="en-GB" sz="1800" smtClean="0"/>
              <a:t>TC or CENELEC BT </a:t>
            </a:r>
            <a:r>
              <a:rPr lang="en-US" sz="1800" smtClean="0"/>
              <a:t>decides how the 68 weeks are partitioned between “Drafting of the prEN” and “Comment handling/drafting of the FprEN”</a:t>
            </a:r>
          </a:p>
          <a:p>
            <a:pPr>
              <a:buFont typeface="Arial" panose="020B0604020202020204" pitchFamily="34" charset="0"/>
              <a:buChar char="•"/>
            </a:pPr>
            <a:r>
              <a:rPr lang="en-US" sz="1800" smtClean="0"/>
              <a:t>Time not used during “Drafting</a:t>
            </a:r>
            <a:r>
              <a:rPr lang="en-GB" sz="1800" smtClean="0"/>
              <a:t> of prEN” adds to “Comment handling/drafting of FprEN”</a:t>
            </a:r>
            <a:endParaRPr lang="en-GB" sz="1800" dirty="0"/>
          </a:p>
        </p:txBody>
      </p:sp>
      <p:sp>
        <p:nvSpPr>
          <p:cNvPr id="9" name="Inhaltsplatzhalter 9"/>
          <p:cNvSpPr txBox="1">
            <a:spLocks/>
          </p:cNvSpPr>
          <p:nvPr/>
        </p:nvSpPr>
        <p:spPr>
          <a:xfrm>
            <a:off x="4645025" y="2132856"/>
            <a:ext cx="4041775" cy="3951288"/>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GB" sz="1800" smtClean="0"/>
              <a:t>Drafting of prEN: 34 weeks (8 months)</a:t>
            </a:r>
          </a:p>
          <a:p>
            <a:pPr>
              <a:buFont typeface="Arial" panose="020B0604020202020204" pitchFamily="34" charset="0"/>
              <a:buChar char="•"/>
            </a:pPr>
            <a:r>
              <a:rPr lang="en-GB" sz="1800" smtClean="0"/>
              <a:t>Comment handling/drafting of FprEN: 34 weeks</a:t>
            </a:r>
          </a:p>
          <a:p>
            <a:pPr>
              <a:buFont typeface="Arial" panose="020B0604020202020204" pitchFamily="34" charset="0"/>
              <a:buChar char="•"/>
            </a:pPr>
            <a:r>
              <a:rPr lang="en-GB" sz="1800" smtClean="0"/>
              <a:t>Drafting of prEN can be extended to 12 months by using 4 month of the 9 month tolerance </a:t>
            </a:r>
            <a:r>
              <a:rPr lang="en-GB" sz="1800" smtClean="0">
                <a:sym typeface="Wingdings" panose="05000000000000000000" pitchFamily="2" charset="2"/>
              </a:rPr>
              <a:t> overall development time increases to 30 months</a:t>
            </a:r>
            <a:endParaRPr lang="en-GB" sz="1800" dirty="0"/>
          </a:p>
        </p:txBody>
      </p:sp>
      <p:cxnSp>
        <p:nvCxnSpPr>
          <p:cNvPr id="10" name="Gerade Verbindung 2"/>
          <p:cNvCxnSpPr/>
          <p:nvPr/>
        </p:nvCxnSpPr>
        <p:spPr>
          <a:xfrm>
            <a:off x="4508230" y="1700808"/>
            <a:ext cx="0" cy="4032448"/>
          </a:xfrm>
          <a:prstGeom prst="line">
            <a:avLst/>
          </a:prstGeom>
          <a:ln w="25400">
            <a:solidFill>
              <a:srgbClr val="00AFDB"/>
            </a:solidFill>
          </a:ln>
        </p:spPr>
        <p:style>
          <a:lnRef idx="1">
            <a:schemeClr val="accent1"/>
          </a:lnRef>
          <a:fillRef idx="0">
            <a:schemeClr val="accent1"/>
          </a:fillRef>
          <a:effectRef idx="0">
            <a:schemeClr val="accent1"/>
          </a:effectRef>
          <a:fontRef idx="minor">
            <a:schemeClr val="tx1"/>
          </a:fontRef>
        </p:style>
      </p:cxnSp>
      <p:sp>
        <p:nvSpPr>
          <p:cNvPr id="11" name="Textfeld 11"/>
          <p:cNvSpPr txBox="1"/>
          <p:nvPr/>
        </p:nvSpPr>
        <p:spPr>
          <a:xfrm>
            <a:off x="457200" y="5853311"/>
            <a:ext cx="6408712" cy="461665"/>
          </a:xfrm>
          <a:prstGeom prst="rect">
            <a:avLst/>
          </a:prstGeom>
          <a:noFill/>
        </p:spPr>
        <p:txBody>
          <a:bodyPr wrap="square" rtlCol="0">
            <a:spAutoFit/>
          </a:bodyPr>
          <a:lstStyle/>
          <a:p>
            <a:r>
              <a:rPr lang="en-GB" sz="1200" baseline="30000" dirty="0" smtClean="0">
                <a:solidFill>
                  <a:srgbClr val="00AFDB"/>
                </a:solidFill>
                <a:latin typeface="Verdana" pitchFamily="34" charset="0"/>
                <a:ea typeface="Verdana" pitchFamily="34" charset="0"/>
                <a:cs typeface="Verdana" pitchFamily="34" charset="0"/>
              </a:rPr>
              <a:t>1) </a:t>
            </a:r>
            <a:r>
              <a:rPr lang="en-GB" sz="1200" dirty="0" smtClean="0">
                <a:solidFill>
                  <a:srgbClr val="00AFDB"/>
                </a:solidFill>
                <a:latin typeface="Verdana" pitchFamily="34" charset="0"/>
                <a:ea typeface="Verdana" pitchFamily="34" charset="0"/>
                <a:cs typeface="Verdana" pitchFamily="34" charset="0"/>
              </a:rPr>
              <a:t>This includes drafting of the </a:t>
            </a:r>
            <a:r>
              <a:rPr lang="en-GB" sz="1200" dirty="0" err="1" smtClean="0">
                <a:solidFill>
                  <a:srgbClr val="00AFDB"/>
                </a:solidFill>
                <a:latin typeface="Verdana" pitchFamily="34" charset="0"/>
                <a:ea typeface="Verdana" pitchFamily="34" charset="0"/>
                <a:cs typeface="Verdana" pitchFamily="34" charset="0"/>
              </a:rPr>
              <a:t>prEN</a:t>
            </a:r>
            <a:r>
              <a:rPr lang="en-GB" sz="1200" dirty="0" smtClean="0">
                <a:solidFill>
                  <a:srgbClr val="00AFDB"/>
                </a:solidFill>
                <a:latin typeface="Verdana" pitchFamily="34" charset="0"/>
                <a:ea typeface="Verdana" pitchFamily="34" charset="0"/>
                <a:cs typeface="Verdana" pitchFamily="34" charset="0"/>
              </a:rPr>
              <a:t>, comment handling after enquiry and drafting of the </a:t>
            </a:r>
            <a:r>
              <a:rPr lang="en-GB" sz="1200" dirty="0" err="1" smtClean="0">
                <a:solidFill>
                  <a:srgbClr val="00AFDB"/>
                </a:solidFill>
                <a:latin typeface="Verdana" pitchFamily="34" charset="0"/>
                <a:ea typeface="Verdana" pitchFamily="34" charset="0"/>
                <a:cs typeface="Verdana" pitchFamily="34" charset="0"/>
              </a:rPr>
              <a:t>FprEN</a:t>
            </a:r>
            <a:endParaRPr lang="en-GB" sz="1200" dirty="0">
              <a:solidFill>
                <a:srgbClr val="00AFDB"/>
              </a:solidFill>
              <a:latin typeface="Verdana" pitchFamily="34" charset="0"/>
              <a:ea typeface="Verdana" pitchFamily="34" charset="0"/>
              <a:cs typeface="Verdana" pitchFamily="34" charset="0"/>
            </a:endParaRPr>
          </a:p>
        </p:txBody>
      </p:sp>
      <p:sp>
        <p:nvSpPr>
          <p:cNvPr id="12" name="Textplatzhalter 6"/>
          <p:cNvSpPr txBox="1">
            <a:spLocks/>
          </p:cNvSpPr>
          <p:nvPr/>
        </p:nvSpPr>
        <p:spPr>
          <a:xfrm>
            <a:off x="467544" y="1628800"/>
            <a:ext cx="4040188" cy="432048"/>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200" u="sng" smtClean="0"/>
              <a:t>JIS 8 proposal</a:t>
            </a:r>
            <a:endParaRPr lang="en-GB" sz="2200" u="sng" dirty="0"/>
          </a:p>
        </p:txBody>
      </p:sp>
      <p:sp>
        <p:nvSpPr>
          <p:cNvPr id="13" name="Textplatzhalter 8"/>
          <p:cNvSpPr txBox="1">
            <a:spLocks/>
          </p:cNvSpPr>
          <p:nvPr/>
        </p:nvSpPr>
        <p:spPr>
          <a:xfrm>
            <a:off x="4645025" y="1628800"/>
            <a:ext cx="4041775" cy="432048"/>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200" u="sng" smtClean="0"/>
              <a:t>Current process</a:t>
            </a:r>
            <a:endParaRPr lang="en-GB" sz="2200" u="sng" dirty="0"/>
          </a:p>
        </p:txBody>
      </p:sp>
    </p:spTree>
    <p:extLst>
      <p:ext uri="{BB962C8B-B14F-4D97-AF65-F5344CB8AC3E}">
        <p14:creationId xmlns:p14="http://schemas.microsoft.com/office/powerpoint/2010/main" val="2772457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18</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smtClean="0">
                <a:latin typeface="+mn-lt"/>
              </a:rPr>
              <a:t>JIS Action 8 - </a:t>
            </a:r>
            <a:r>
              <a:rPr lang="en-GB" sz="2800" dirty="0" smtClean="0"/>
              <a:t>proposal </a:t>
            </a:r>
            <a:r>
              <a:rPr lang="en-GB" sz="2800" dirty="0"/>
              <a:t>WI </a:t>
            </a:r>
            <a:r>
              <a:rPr lang="en-GB" sz="2800" dirty="0" smtClean="0"/>
              <a:t>2: Summary</a:t>
            </a:r>
            <a:endParaRPr lang="en-GB" sz="2500" dirty="0">
              <a:latin typeface="+mn-lt"/>
            </a:endParaRPr>
          </a:p>
        </p:txBody>
      </p:sp>
      <p:sp>
        <p:nvSpPr>
          <p:cNvPr id="6" name="Inhaltsplatzhalter 6"/>
          <p:cNvSpPr txBox="1">
            <a:spLocks/>
          </p:cNvSpPr>
          <p:nvPr/>
        </p:nvSpPr>
        <p:spPr>
          <a:xfrm>
            <a:off x="466077" y="1564689"/>
            <a:ext cx="8115328" cy="4525963"/>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US" sz="2000" dirty="0">
                <a:solidFill>
                  <a:schemeClr val="tx1"/>
                </a:solidFill>
              </a:rPr>
              <a:t>26 month as standard development track for European Standards;</a:t>
            </a:r>
            <a:endParaRPr lang="de-DE" sz="2000" dirty="0">
              <a:solidFill>
                <a:schemeClr val="tx1"/>
              </a:solidFill>
            </a:endParaRPr>
          </a:p>
          <a:p>
            <a:pPr>
              <a:buFont typeface="Arial" panose="020B0604020202020204" pitchFamily="34" charset="0"/>
              <a:buChar char="•"/>
            </a:pPr>
            <a:r>
              <a:rPr lang="en-US" sz="2000" dirty="0">
                <a:solidFill>
                  <a:schemeClr val="tx1"/>
                </a:solidFill>
              </a:rPr>
              <a:t>CEN/TC or CENELEC/BT decides how the total amount of 68 weeks (16 months) is partitioned between “Drafting of the </a:t>
            </a:r>
            <a:r>
              <a:rPr lang="en-US" sz="2000" dirty="0" err="1">
                <a:solidFill>
                  <a:schemeClr val="tx1"/>
                </a:solidFill>
              </a:rPr>
              <a:t>prEN</a:t>
            </a:r>
            <a:r>
              <a:rPr lang="en-US" sz="2000" dirty="0">
                <a:solidFill>
                  <a:schemeClr val="tx1"/>
                </a:solidFill>
              </a:rPr>
              <a:t>” and “Comment handling/drafting of the </a:t>
            </a:r>
            <a:r>
              <a:rPr lang="en-US" sz="2000" dirty="0" err="1">
                <a:solidFill>
                  <a:schemeClr val="tx1"/>
                </a:solidFill>
              </a:rPr>
              <a:t>FprEN</a:t>
            </a:r>
            <a:r>
              <a:rPr lang="en-US" sz="2000" dirty="0">
                <a:solidFill>
                  <a:schemeClr val="tx1"/>
                </a:solidFill>
              </a:rPr>
              <a:t>”;</a:t>
            </a:r>
            <a:endParaRPr lang="de-DE" sz="2000" dirty="0">
              <a:solidFill>
                <a:schemeClr val="tx1"/>
              </a:solidFill>
            </a:endParaRPr>
          </a:p>
          <a:p>
            <a:pPr>
              <a:buFont typeface="Arial" panose="020B0604020202020204" pitchFamily="34" charset="0"/>
              <a:buChar char="•"/>
            </a:pPr>
            <a:r>
              <a:rPr lang="en-US" sz="2000" dirty="0">
                <a:solidFill>
                  <a:schemeClr val="tx1"/>
                </a:solidFill>
              </a:rPr>
              <a:t>Decision has to be taken with the adoption of the NWI;</a:t>
            </a:r>
            <a:endParaRPr lang="de-DE" sz="2000" dirty="0">
              <a:solidFill>
                <a:schemeClr val="tx1"/>
              </a:solidFill>
            </a:endParaRPr>
          </a:p>
          <a:p>
            <a:pPr>
              <a:buFont typeface="Arial" panose="020B0604020202020204" pitchFamily="34" charset="0"/>
              <a:buChar char="•"/>
            </a:pPr>
            <a:r>
              <a:rPr lang="en-US" sz="2000" dirty="0">
                <a:solidFill>
                  <a:schemeClr val="tx1"/>
                </a:solidFill>
              </a:rPr>
              <a:t>One modification of the partition is possible within 4 months after adoption of the NWI</a:t>
            </a:r>
            <a:endParaRPr lang="de-DE" sz="2000" dirty="0">
              <a:solidFill>
                <a:schemeClr val="tx1"/>
              </a:solidFill>
            </a:endParaRPr>
          </a:p>
          <a:p>
            <a:pPr>
              <a:buFont typeface="Arial" panose="020B0604020202020204" pitchFamily="34" charset="0"/>
              <a:buChar char="•"/>
            </a:pPr>
            <a:r>
              <a:rPr lang="en-US" sz="2000" dirty="0">
                <a:solidFill>
                  <a:schemeClr val="tx1"/>
                </a:solidFill>
              </a:rPr>
              <a:t>Standard case is 34 weeks (8 months) for drafting the </a:t>
            </a:r>
            <a:r>
              <a:rPr lang="en-US" sz="2000" dirty="0" err="1">
                <a:solidFill>
                  <a:schemeClr val="tx1"/>
                </a:solidFill>
              </a:rPr>
              <a:t>prEN</a:t>
            </a:r>
            <a:r>
              <a:rPr lang="en-US" sz="2000" dirty="0">
                <a:solidFill>
                  <a:schemeClr val="tx1"/>
                </a:solidFill>
              </a:rPr>
              <a:t> and 34 weeks for comment handling/drafting the </a:t>
            </a:r>
            <a:r>
              <a:rPr lang="en-US" sz="2000" dirty="0" err="1">
                <a:solidFill>
                  <a:schemeClr val="tx1"/>
                </a:solidFill>
              </a:rPr>
              <a:t>FprEN</a:t>
            </a:r>
            <a:r>
              <a:rPr lang="en-US" sz="2000" dirty="0">
                <a:solidFill>
                  <a:schemeClr val="tx1"/>
                </a:solidFill>
              </a:rPr>
              <a:t>.</a:t>
            </a:r>
            <a:endParaRPr lang="de-DE" sz="2000" dirty="0">
              <a:solidFill>
                <a:schemeClr val="tx1"/>
              </a:solidFill>
            </a:endParaRPr>
          </a:p>
          <a:p>
            <a:pPr>
              <a:buFont typeface="Arial" panose="020B0604020202020204" pitchFamily="34" charset="0"/>
              <a:buChar char="•"/>
            </a:pPr>
            <a:r>
              <a:rPr lang="en-US" sz="2000" dirty="0">
                <a:solidFill>
                  <a:schemeClr val="tx1"/>
                </a:solidFill>
              </a:rPr>
              <a:t>time not used adds “Comment handling/drafting of the </a:t>
            </a:r>
            <a:r>
              <a:rPr lang="en-US" sz="2000" dirty="0" err="1">
                <a:solidFill>
                  <a:schemeClr val="tx1"/>
                </a:solidFill>
              </a:rPr>
              <a:t>FprEN</a:t>
            </a:r>
            <a:r>
              <a:rPr lang="en-US" sz="2000" dirty="0">
                <a:solidFill>
                  <a:schemeClr val="tx1"/>
                </a:solidFill>
              </a:rPr>
              <a:t>”</a:t>
            </a:r>
            <a:endParaRPr lang="de-DE" sz="2000" dirty="0">
              <a:solidFill>
                <a:schemeClr val="tx1"/>
              </a:solidFill>
            </a:endParaRPr>
          </a:p>
          <a:p>
            <a:pPr>
              <a:buFont typeface="Arial" panose="020B0604020202020204" pitchFamily="34" charset="0"/>
              <a:buChar char="•"/>
            </a:pPr>
            <a:r>
              <a:rPr lang="en-US" sz="2000" dirty="0">
                <a:solidFill>
                  <a:schemeClr val="tx1"/>
                </a:solidFill>
              </a:rPr>
              <a:t>additional 9-month tolerance is possible</a:t>
            </a:r>
            <a:endParaRPr lang="de-DE" sz="2000" dirty="0">
              <a:solidFill>
                <a:schemeClr val="tx1"/>
              </a:solidFill>
            </a:endParaRPr>
          </a:p>
          <a:p>
            <a:pPr marL="0" indent="0">
              <a:buNone/>
            </a:pPr>
            <a:endParaRPr lang="en-GB" sz="2000" dirty="0">
              <a:solidFill>
                <a:schemeClr val="tx1"/>
              </a:solidFill>
            </a:endParaRPr>
          </a:p>
        </p:txBody>
      </p:sp>
    </p:spTree>
    <p:extLst>
      <p:ext uri="{BB962C8B-B14F-4D97-AF65-F5344CB8AC3E}">
        <p14:creationId xmlns:p14="http://schemas.microsoft.com/office/powerpoint/2010/main" val="12959876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19</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smtClean="0">
                <a:latin typeface="+mn-lt"/>
              </a:rPr>
              <a:t>JIS Action 8 – WI  3</a:t>
            </a:r>
            <a:endParaRPr lang="en-GB" sz="2500" dirty="0">
              <a:latin typeface="+mn-lt"/>
            </a:endParaRPr>
          </a:p>
        </p:txBody>
      </p:sp>
      <p:sp>
        <p:nvSpPr>
          <p:cNvPr id="7" name="Content Placeholder 4"/>
          <p:cNvSpPr txBox="1">
            <a:spLocks/>
          </p:cNvSpPr>
          <p:nvPr/>
        </p:nvSpPr>
        <p:spPr>
          <a:xfrm>
            <a:off x="351926" y="1282329"/>
            <a:ext cx="8440148"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smtClean="0">
                <a:solidFill>
                  <a:srgbClr val="00B0F0"/>
                </a:solidFill>
              </a:rPr>
              <a:t>Current state of play</a:t>
            </a:r>
            <a:r>
              <a:rPr lang="en-US" sz="2000" dirty="0" smtClean="0"/>
              <a:t>:</a:t>
            </a:r>
            <a:r>
              <a:rPr lang="en-US" sz="2000" i="1" dirty="0" smtClean="0"/>
              <a:t> </a:t>
            </a:r>
          </a:p>
          <a:p>
            <a:pPr marL="0" indent="0">
              <a:buNone/>
            </a:pPr>
            <a:r>
              <a:rPr lang="en-US" sz="2000" dirty="0" smtClean="0">
                <a:solidFill>
                  <a:schemeClr val="tx1"/>
                </a:solidFill>
              </a:rPr>
              <a:t> </a:t>
            </a:r>
            <a:r>
              <a:rPr lang="en-US" sz="2000" dirty="0">
                <a:solidFill>
                  <a:schemeClr val="tx1"/>
                </a:solidFill>
              </a:rPr>
              <a:t>WI </a:t>
            </a:r>
            <a:r>
              <a:rPr lang="en-US" sz="2000" dirty="0" smtClean="0">
                <a:solidFill>
                  <a:schemeClr val="tx1"/>
                </a:solidFill>
              </a:rPr>
              <a:t>3 </a:t>
            </a:r>
            <a:r>
              <a:rPr lang="en-US" sz="2000" dirty="0">
                <a:solidFill>
                  <a:schemeClr val="tx1"/>
                </a:solidFill>
              </a:rPr>
              <a:t>– Assessment of (draft) harmonized standards and </a:t>
            </a:r>
            <a:r>
              <a:rPr lang="en-US" sz="2000" dirty="0" smtClean="0">
                <a:solidFill>
                  <a:schemeClr val="tx1"/>
                </a:solidFill>
              </a:rPr>
              <a:t>Publication </a:t>
            </a:r>
            <a:r>
              <a:rPr lang="en-US" sz="2000" dirty="0">
                <a:solidFill>
                  <a:schemeClr val="tx1"/>
                </a:solidFill>
              </a:rPr>
              <a:t>in the </a:t>
            </a:r>
            <a:r>
              <a:rPr lang="en-US" sz="2000" dirty="0" smtClean="0">
                <a:solidFill>
                  <a:schemeClr val="tx1"/>
                </a:solidFill>
              </a:rPr>
              <a:t>OJEU</a:t>
            </a:r>
          </a:p>
          <a:p>
            <a:pPr marL="0" indent="0">
              <a:buNone/>
            </a:pPr>
            <a:endParaRPr lang="en-US" sz="2000" dirty="0" smtClean="0">
              <a:solidFill>
                <a:schemeClr val="tx1"/>
              </a:solidFill>
            </a:endParaRPr>
          </a:p>
          <a:p>
            <a:pPr marL="457200" lvl="1" indent="0"/>
            <a:r>
              <a:rPr lang="en-US" sz="2000" dirty="0" smtClean="0">
                <a:solidFill>
                  <a:schemeClr val="tx1"/>
                </a:solidFill>
              </a:rPr>
              <a:t>WI </a:t>
            </a:r>
            <a:r>
              <a:rPr lang="en-US" sz="2000" dirty="0">
                <a:solidFill>
                  <a:schemeClr val="tx1"/>
                </a:solidFill>
              </a:rPr>
              <a:t>on hold until full clarity on new HAS-Consultants </a:t>
            </a:r>
            <a:r>
              <a:rPr lang="en-US" sz="2000" dirty="0" smtClean="0">
                <a:solidFill>
                  <a:schemeClr val="tx1"/>
                </a:solidFill>
              </a:rPr>
              <a:t>framework</a:t>
            </a:r>
          </a:p>
          <a:p>
            <a:pPr marL="457200" lvl="1" indent="0"/>
            <a:endParaRPr lang="en-US" sz="2000" dirty="0">
              <a:solidFill>
                <a:schemeClr val="tx1"/>
              </a:solidFill>
            </a:endParaRPr>
          </a:p>
          <a:p>
            <a:pPr marL="457200" lvl="1" indent="0"/>
            <a:r>
              <a:rPr lang="en-US" sz="2000" dirty="0">
                <a:solidFill>
                  <a:schemeClr val="tx1"/>
                </a:solidFill>
              </a:rPr>
              <a:t>Need to Integrate aspects of HAS-consultants tender and ‘action plan’ into WI3 to define JIS 8 understanding of art. 10(5) &amp; 10(6) of the reg. </a:t>
            </a:r>
            <a:r>
              <a:rPr lang="en-US" sz="2000" dirty="0" smtClean="0">
                <a:solidFill>
                  <a:schemeClr val="tx1"/>
                </a:solidFill>
              </a:rPr>
              <a:t>1025/2012</a:t>
            </a:r>
          </a:p>
          <a:p>
            <a:pPr marL="457200" lvl="1" indent="0">
              <a:buNone/>
            </a:pPr>
            <a:endParaRPr lang="en-US" sz="2000" dirty="0">
              <a:solidFill>
                <a:schemeClr val="tx1"/>
              </a:solidFill>
            </a:endParaRPr>
          </a:p>
          <a:p>
            <a:pPr marL="457200" lvl="1" indent="0"/>
            <a:r>
              <a:rPr lang="en-US" sz="2000" dirty="0">
                <a:solidFill>
                  <a:schemeClr val="tx1"/>
                </a:solidFill>
              </a:rPr>
              <a:t>Next meeting EC to present HAS-Consultants tender </a:t>
            </a:r>
            <a:r>
              <a:rPr lang="en-US" sz="2000" dirty="0" smtClean="0">
                <a:solidFill>
                  <a:schemeClr val="tx1"/>
                </a:solidFill>
              </a:rPr>
              <a:t>specifications</a:t>
            </a:r>
            <a:endParaRPr lang="en-US" sz="2000" dirty="0">
              <a:solidFill>
                <a:schemeClr val="tx1"/>
              </a:solidFill>
            </a:endParaRPr>
          </a:p>
        </p:txBody>
      </p:sp>
    </p:spTree>
    <p:extLst>
      <p:ext uri="{BB962C8B-B14F-4D97-AF65-F5344CB8AC3E}">
        <p14:creationId xmlns:p14="http://schemas.microsoft.com/office/powerpoint/2010/main" val="2771032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50" y="365126"/>
            <a:ext cx="7695723" cy="727074"/>
          </a:xfrm>
        </p:spPr>
        <p:txBody>
          <a:bodyPr>
            <a:noAutofit/>
          </a:bodyPr>
          <a:lstStyle/>
          <a:p>
            <a:r>
              <a:rPr lang="en-US" sz="2400" dirty="0" smtClean="0"/>
              <a:t>JIS </a:t>
            </a:r>
            <a:r>
              <a:rPr lang="en-US" sz="2400" dirty="0"/>
              <a:t>actions under CEN and/or CENELEC lead</a:t>
            </a:r>
            <a:endParaRPr lang="en-GB" sz="2500" dirty="0">
              <a:latin typeface="+mn-lt"/>
            </a:endParaRPr>
          </a:p>
        </p:txBody>
      </p:sp>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2</a:t>
            </a:fld>
            <a:endParaRPr lang="en-GB" dirty="0"/>
          </a:p>
        </p:txBody>
      </p:sp>
      <p:sp>
        <p:nvSpPr>
          <p:cNvPr id="11" name="TextBox 10"/>
          <p:cNvSpPr txBox="1"/>
          <p:nvPr/>
        </p:nvSpPr>
        <p:spPr>
          <a:xfrm>
            <a:off x="335037" y="1239760"/>
            <a:ext cx="8333099" cy="4862870"/>
          </a:xfrm>
          <a:prstGeom prst="rect">
            <a:avLst/>
          </a:prstGeom>
          <a:noFill/>
        </p:spPr>
        <p:txBody>
          <a:bodyPr wrap="square" rtlCol="0">
            <a:spAutoFit/>
          </a:bodyPr>
          <a:lstStyle/>
          <a:p>
            <a:pPr marL="360000" indent="-360000">
              <a:spcAft>
                <a:spcPts val="600"/>
              </a:spcAft>
              <a:buClr>
                <a:srgbClr val="C00000"/>
              </a:buClr>
              <a:buFont typeface="Arial" panose="020B0604020202020204" pitchFamily="34" charset="0"/>
              <a:buChar char="•"/>
            </a:pPr>
            <a:r>
              <a:rPr lang="en-US" sz="2600" b="1" dirty="0" smtClean="0">
                <a:solidFill>
                  <a:srgbClr val="C00000"/>
                </a:solidFill>
              </a:rPr>
              <a:t>Action 5 (CEN)</a:t>
            </a:r>
            <a:r>
              <a:rPr lang="en-US" sz="2000" dirty="0" smtClean="0">
                <a:solidFill>
                  <a:schemeClr val="tx2"/>
                </a:solidFill>
              </a:rPr>
              <a:t/>
            </a:r>
            <a:br>
              <a:rPr lang="en-US" sz="2000" dirty="0" smtClean="0">
                <a:solidFill>
                  <a:schemeClr val="tx2"/>
                </a:solidFill>
              </a:rPr>
            </a:br>
            <a:r>
              <a:rPr lang="en-US" sz="2000" dirty="0" smtClean="0">
                <a:solidFill>
                  <a:schemeClr val="tx2"/>
                </a:solidFill>
              </a:rPr>
              <a:t>Pilot </a:t>
            </a:r>
            <a:r>
              <a:rPr lang="en-US" sz="2000" dirty="0">
                <a:solidFill>
                  <a:schemeClr val="tx2"/>
                </a:solidFill>
              </a:rPr>
              <a:t>Project – Aiding the implementation of the Construction Products Regulation (CPR) through </a:t>
            </a:r>
            <a:r>
              <a:rPr lang="en-US" sz="2000" dirty="0" smtClean="0">
                <a:solidFill>
                  <a:schemeClr val="tx2"/>
                </a:solidFill>
              </a:rPr>
              <a:t>standards</a:t>
            </a:r>
            <a:endParaRPr lang="en-GB" sz="2000" dirty="0" smtClean="0">
              <a:solidFill>
                <a:schemeClr val="tx2"/>
              </a:solidFill>
            </a:endParaRPr>
          </a:p>
          <a:p>
            <a:pPr marL="342900" indent="-342900">
              <a:spcAft>
                <a:spcPts val="600"/>
              </a:spcAft>
              <a:buClr>
                <a:srgbClr val="C00000"/>
              </a:buClr>
              <a:buFont typeface="Arial" panose="020B0604020202020204" pitchFamily="34" charset="0"/>
              <a:buChar char="•"/>
            </a:pPr>
            <a:r>
              <a:rPr lang="en-US" sz="2600" b="1" dirty="0" smtClean="0">
                <a:solidFill>
                  <a:srgbClr val="C00000"/>
                </a:solidFill>
              </a:rPr>
              <a:t>Action </a:t>
            </a:r>
            <a:r>
              <a:rPr lang="en-US" sz="2600" b="1" dirty="0">
                <a:solidFill>
                  <a:srgbClr val="C00000"/>
                </a:solidFill>
              </a:rPr>
              <a:t>8 (CEN</a:t>
            </a:r>
            <a:r>
              <a:rPr lang="en-US" sz="2600" b="1" dirty="0" smtClean="0">
                <a:solidFill>
                  <a:srgbClr val="C00000"/>
                </a:solidFill>
              </a:rPr>
              <a:t>)</a:t>
            </a:r>
            <a:r>
              <a:rPr lang="en-US" sz="2000" dirty="0" smtClean="0">
                <a:solidFill>
                  <a:schemeClr val="tx2"/>
                </a:solidFill>
              </a:rPr>
              <a:t/>
            </a:r>
            <a:br>
              <a:rPr lang="en-US" sz="2000" dirty="0" smtClean="0">
                <a:solidFill>
                  <a:schemeClr val="tx2"/>
                </a:solidFill>
              </a:rPr>
            </a:br>
            <a:r>
              <a:rPr lang="en-US" sz="2000" dirty="0" smtClean="0">
                <a:solidFill>
                  <a:schemeClr val="tx2"/>
                </a:solidFill>
              </a:rPr>
              <a:t>Provide </a:t>
            </a:r>
            <a:r>
              <a:rPr lang="en-US" sz="2000" dirty="0">
                <a:solidFill>
                  <a:schemeClr val="tx2"/>
                </a:solidFill>
              </a:rPr>
              <a:t>high-quality standards delivered and referenced in a timely </a:t>
            </a:r>
            <a:r>
              <a:rPr lang="en-US" sz="2000" dirty="0" smtClean="0">
                <a:solidFill>
                  <a:schemeClr val="tx2"/>
                </a:solidFill>
              </a:rPr>
              <a:t>manner</a:t>
            </a:r>
            <a:endParaRPr lang="en-GB" sz="2000" dirty="0" smtClean="0">
              <a:solidFill>
                <a:schemeClr val="tx2"/>
              </a:solidFill>
            </a:endParaRPr>
          </a:p>
          <a:p>
            <a:pPr marL="342900" indent="-342900">
              <a:spcAft>
                <a:spcPts val="600"/>
              </a:spcAft>
              <a:buClr>
                <a:srgbClr val="C00000"/>
              </a:buClr>
              <a:buFont typeface="Arial" panose="020B0604020202020204" pitchFamily="34" charset="0"/>
              <a:buChar char="•"/>
            </a:pPr>
            <a:r>
              <a:rPr lang="en-US" sz="2600" b="1" dirty="0" smtClean="0">
                <a:solidFill>
                  <a:srgbClr val="C00000"/>
                </a:solidFill>
              </a:rPr>
              <a:t>Action </a:t>
            </a:r>
            <a:r>
              <a:rPr lang="en-US" sz="2600" b="1" dirty="0">
                <a:solidFill>
                  <a:srgbClr val="C00000"/>
                </a:solidFill>
              </a:rPr>
              <a:t>12 (CEN</a:t>
            </a:r>
            <a:r>
              <a:rPr lang="en-US" sz="2600" b="1" dirty="0" smtClean="0">
                <a:solidFill>
                  <a:srgbClr val="C00000"/>
                </a:solidFill>
              </a:rPr>
              <a:t>)</a:t>
            </a:r>
            <a:r>
              <a:rPr lang="en-US" sz="2000" dirty="0" smtClean="0">
                <a:solidFill>
                  <a:schemeClr val="tx2"/>
                </a:solidFill>
              </a:rPr>
              <a:t/>
            </a:r>
            <a:br>
              <a:rPr lang="en-US" sz="2000" dirty="0" smtClean="0">
                <a:solidFill>
                  <a:schemeClr val="tx2"/>
                </a:solidFill>
              </a:rPr>
            </a:br>
            <a:r>
              <a:rPr lang="en-US" sz="2000" dirty="0" smtClean="0">
                <a:solidFill>
                  <a:schemeClr val="tx2"/>
                </a:solidFill>
              </a:rPr>
              <a:t>Encouraging </a:t>
            </a:r>
            <a:r>
              <a:rPr lang="en-US" sz="2000" dirty="0">
                <a:solidFill>
                  <a:schemeClr val="tx2"/>
                </a:solidFill>
              </a:rPr>
              <a:t>the greater development and use of European Service Standards to help integrate Europe's service </a:t>
            </a:r>
            <a:r>
              <a:rPr lang="en-US" sz="2000" dirty="0" smtClean="0">
                <a:solidFill>
                  <a:schemeClr val="tx2"/>
                </a:solidFill>
              </a:rPr>
              <a:t>markets</a:t>
            </a:r>
          </a:p>
          <a:p>
            <a:pPr marL="342900" indent="-342900">
              <a:spcAft>
                <a:spcPts val="600"/>
              </a:spcAft>
              <a:buClr>
                <a:srgbClr val="C00000"/>
              </a:buClr>
              <a:buFont typeface="Arial" panose="020B0604020202020204" pitchFamily="34" charset="0"/>
              <a:buChar char="•"/>
            </a:pPr>
            <a:r>
              <a:rPr lang="en-US" sz="2600" b="1" dirty="0" smtClean="0">
                <a:solidFill>
                  <a:srgbClr val="C00000"/>
                </a:solidFill>
              </a:rPr>
              <a:t>Action </a:t>
            </a:r>
            <a:r>
              <a:rPr lang="en-US" sz="2600" b="1" dirty="0">
                <a:solidFill>
                  <a:srgbClr val="C00000"/>
                </a:solidFill>
              </a:rPr>
              <a:t>13 (</a:t>
            </a:r>
            <a:r>
              <a:rPr lang="en-US" sz="2600" b="1" dirty="0" smtClean="0">
                <a:solidFill>
                  <a:srgbClr val="C00000"/>
                </a:solidFill>
              </a:rPr>
              <a:t>CENELEC)</a:t>
            </a:r>
            <a:r>
              <a:rPr lang="en-US" sz="2600" b="1" dirty="0">
                <a:solidFill>
                  <a:srgbClr val="C00000"/>
                </a:solidFill>
              </a:rPr>
              <a:t/>
            </a:r>
            <a:br>
              <a:rPr lang="en-US" sz="2600" b="1" dirty="0">
                <a:solidFill>
                  <a:srgbClr val="C00000"/>
                </a:solidFill>
              </a:rPr>
            </a:br>
            <a:r>
              <a:rPr lang="en-US" sz="2000" dirty="0" smtClean="0">
                <a:solidFill>
                  <a:schemeClr val="tx2"/>
                </a:solidFill>
              </a:rPr>
              <a:t>Promote </a:t>
            </a:r>
            <a:r>
              <a:rPr lang="en-US" sz="2000" dirty="0">
                <a:solidFill>
                  <a:schemeClr val="tx2"/>
                </a:solidFill>
              </a:rPr>
              <a:t>the European regulatory model supported by voluntary standards and its close link to international </a:t>
            </a:r>
            <a:r>
              <a:rPr lang="en-US" sz="2000" dirty="0" smtClean="0">
                <a:solidFill>
                  <a:schemeClr val="tx2"/>
                </a:solidFill>
              </a:rPr>
              <a:t>standardization </a:t>
            </a:r>
            <a:r>
              <a:rPr lang="en-US" sz="2000" dirty="0">
                <a:solidFill>
                  <a:schemeClr val="tx2"/>
                </a:solidFill>
              </a:rPr>
              <a:t>in third </a:t>
            </a:r>
            <a:r>
              <a:rPr lang="en-US" sz="2000" dirty="0" smtClean="0">
                <a:solidFill>
                  <a:schemeClr val="tx2"/>
                </a:solidFill>
              </a:rPr>
              <a:t>countries</a:t>
            </a:r>
          </a:p>
          <a:p>
            <a:pPr marL="342900" indent="-342900">
              <a:spcAft>
                <a:spcPts val="600"/>
              </a:spcAft>
              <a:buClr>
                <a:srgbClr val="C00000"/>
              </a:buClr>
              <a:buFont typeface="Arial" panose="020B0604020202020204" pitchFamily="34" charset="0"/>
              <a:buChar char="•"/>
            </a:pPr>
            <a:r>
              <a:rPr lang="en-US" sz="2600" b="1" dirty="0">
                <a:solidFill>
                  <a:srgbClr val="C00000"/>
                </a:solidFill>
              </a:rPr>
              <a:t>Action 14 </a:t>
            </a:r>
            <a:r>
              <a:rPr lang="en-US" sz="2600" b="1" dirty="0" smtClean="0">
                <a:solidFill>
                  <a:srgbClr val="C00000"/>
                </a:solidFill>
              </a:rPr>
              <a:t>(CEN-CENELEC-ETSI)</a:t>
            </a:r>
            <a:r>
              <a:rPr lang="en-US" sz="2000" dirty="0" smtClean="0">
                <a:solidFill>
                  <a:schemeClr val="tx2"/>
                </a:solidFill>
              </a:rPr>
              <a:t/>
            </a:r>
            <a:br>
              <a:rPr lang="en-US" sz="2000" dirty="0" smtClean="0">
                <a:solidFill>
                  <a:schemeClr val="tx2"/>
                </a:solidFill>
              </a:rPr>
            </a:br>
            <a:r>
              <a:rPr lang="en-US" sz="2000" dirty="0" smtClean="0">
                <a:solidFill>
                  <a:schemeClr val="tx2"/>
                </a:solidFill>
              </a:rPr>
              <a:t>Standardization </a:t>
            </a:r>
            <a:r>
              <a:rPr lang="en-US" sz="2000" dirty="0">
                <a:solidFill>
                  <a:schemeClr val="tx2"/>
                </a:solidFill>
              </a:rPr>
              <a:t>to support </a:t>
            </a:r>
            <a:r>
              <a:rPr lang="en-US" sz="2000" dirty="0" smtClean="0">
                <a:solidFill>
                  <a:schemeClr val="tx2"/>
                </a:solidFill>
              </a:rPr>
              <a:t>digitization </a:t>
            </a:r>
            <a:r>
              <a:rPr lang="en-US" sz="2000" dirty="0">
                <a:solidFill>
                  <a:schemeClr val="tx2"/>
                </a:solidFill>
              </a:rPr>
              <a:t>of European industry</a:t>
            </a:r>
            <a:endParaRPr lang="en-GB" sz="2000" dirty="0">
              <a:solidFill>
                <a:schemeClr val="tx2"/>
              </a:solidFill>
            </a:endParaRPr>
          </a:p>
        </p:txBody>
      </p:sp>
    </p:spTree>
    <p:extLst>
      <p:ext uri="{BB962C8B-B14F-4D97-AF65-F5344CB8AC3E}">
        <p14:creationId xmlns:p14="http://schemas.microsoft.com/office/powerpoint/2010/main" val="3184558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20</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smtClean="0">
                <a:latin typeface="+mn-lt"/>
              </a:rPr>
              <a:t>JIS Action 8 – WI  4</a:t>
            </a:r>
            <a:endParaRPr lang="en-GB" sz="2500" dirty="0">
              <a:latin typeface="+mn-lt"/>
            </a:endParaRPr>
          </a:p>
        </p:txBody>
      </p:sp>
      <p:sp>
        <p:nvSpPr>
          <p:cNvPr id="7" name="Content Placeholder 4"/>
          <p:cNvSpPr txBox="1">
            <a:spLocks/>
          </p:cNvSpPr>
          <p:nvPr/>
        </p:nvSpPr>
        <p:spPr>
          <a:xfrm>
            <a:off x="351926" y="1282329"/>
            <a:ext cx="8163424"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smtClean="0">
                <a:solidFill>
                  <a:srgbClr val="00B0F0"/>
                </a:solidFill>
              </a:rPr>
              <a:t>Current state of play</a:t>
            </a:r>
            <a:r>
              <a:rPr lang="en-US" sz="2000" dirty="0" smtClean="0"/>
              <a:t>:</a:t>
            </a:r>
            <a:r>
              <a:rPr lang="en-US" sz="2000" i="1" dirty="0" smtClean="0"/>
              <a:t> </a:t>
            </a:r>
          </a:p>
          <a:p>
            <a:pPr marL="0" indent="0">
              <a:buNone/>
            </a:pPr>
            <a:r>
              <a:rPr lang="en-US" sz="2000" dirty="0" smtClean="0">
                <a:solidFill>
                  <a:schemeClr val="tx1"/>
                </a:solidFill>
              </a:rPr>
              <a:t> </a:t>
            </a:r>
            <a:r>
              <a:rPr lang="en-US" sz="2000" dirty="0">
                <a:solidFill>
                  <a:schemeClr val="tx1"/>
                </a:solidFill>
              </a:rPr>
              <a:t>WI </a:t>
            </a:r>
            <a:r>
              <a:rPr lang="en-US" sz="2000" dirty="0" smtClean="0">
                <a:solidFill>
                  <a:schemeClr val="tx1"/>
                </a:solidFill>
              </a:rPr>
              <a:t>4 </a:t>
            </a:r>
            <a:r>
              <a:rPr lang="en-US" sz="2000" dirty="0">
                <a:solidFill>
                  <a:schemeClr val="tx1"/>
                </a:solidFill>
              </a:rPr>
              <a:t>– Outlook on the digital future of (harmonized) </a:t>
            </a:r>
            <a:r>
              <a:rPr lang="en-US" sz="2000" dirty="0" smtClean="0">
                <a:solidFill>
                  <a:schemeClr val="tx1"/>
                </a:solidFill>
              </a:rPr>
              <a:t>standards</a:t>
            </a:r>
          </a:p>
          <a:p>
            <a:pPr marL="0" indent="0">
              <a:buNone/>
            </a:pPr>
            <a:endParaRPr lang="en-US" sz="2000" dirty="0" smtClean="0">
              <a:solidFill>
                <a:schemeClr val="tx1"/>
              </a:solidFill>
            </a:endParaRPr>
          </a:p>
          <a:p>
            <a:pPr marL="457200" lvl="1" indent="0"/>
            <a:r>
              <a:rPr lang="en-US" sz="2000" dirty="0">
                <a:solidFill>
                  <a:schemeClr val="tx1"/>
                </a:solidFill>
              </a:rPr>
              <a:t>Map out all the different initiatives that feed in to Digital </a:t>
            </a:r>
            <a:r>
              <a:rPr lang="en-US" sz="2000" dirty="0" smtClean="0">
                <a:solidFill>
                  <a:schemeClr val="tx1"/>
                </a:solidFill>
              </a:rPr>
              <a:t>Transformation</a:t>
            </a:r>
          </a:p>
          <a:p>
            <a:pPr marL="457200" lvl="1" indent="0"/>
            <a:endParaRPr lang="en-US" sz="2000" dirty="0">
              <a:solidFill>
                <a:schemeClr val="tx1"/>
              </a:solidFill>
            </a:endParaRPr>
          </a:p>
          <a:p>
            <a:pPr marL="457200" lvl="1" indent="0"/>
            <a:r>
              <a:rPr lang="en-US" sz="2000" dirty="0">
                <a:solidFill>
                  <a:schemeClr val="tx1"/>
                </a:solidFill>
              </a:rPr>
              <a:t>3 ESO to consider input as relevant for their Digital Transformation </a:t>
            </a:r>
            <a:r>
              <a:rPr lang="en-US" sz="2000" dirty="0" smtClean="0">
                <a:solidFill>
                  <a:schemeClr val="tx1"/>
                </a:solidFill>
              </a:rPr>
              <a:t>Processes</a:t>
            </a:r>
          </a:p>
          <a:p>
            <a:pPr marL="457200" lvl="1" indent="0">
              <a:buNone/>
            </a:pPr>
            <a:endParaRPr lang="en-US" sz="2000" dirty="0">
              <a:solidFill>
                <a:schemeClr val="tx1"/>
              </a:solidFill>
            </a:endParaRPr>
          </a:p>
          <a:p>
            <a:pPr marL="457200" lvl="1" indent="0"/>
            <a:r>
              <a:rPr lang="en-US" sz="2000" dirty="0">
                <a:solidFill>
                  <a:schemeClr val="tx1"/>
                </a:solidFill>
              </a:rPr>
              <a:t>Further develop current document  </a:t>
            </a:r>
            <a:r>
              <a:rPr lang="en-US" sz="2000" dirty="0" smtClean="0">
                <a:solidFill>
                  <a:schemeClr val="tx1"/>
                </a:solidFill>
              </a:rPr>
              <a:t>(comments </a:t>
            </a:r>
            <a:r>
              <a:rPr lang="en-US" sz="2000" dirty="0">
                <a:solidFill>
                  <a:schemeClr val="tx1"/>
                </a:solidFill>
              </a:rPr>
              <a:t>until </a:t>
            </a:r>
            <a:r>
              <a:rPr lang="en-US" sz="2000" dirty="0" smtClean="0">
                <a:solidFill>
                  <a:schemeClr val="tx1"/>
                </a:solidFill>
              </a:rPr>
              <a:t>30/09/2017)</a:t>
            </a:r>
            <a:endParaRPr lang="en-US" sz="2000" dirty="0">
              <a:solidFill>
                <a:schemeClr val="tx1"/>
              </a:solidFill>
            </a:endParaRPr>
          </a:p>
        </p:txBody>
      </p:sp>
    </p:spTree>
    <p:extLst>
      <p:ext uri="{BB962C8B-B14F-4D97-AF65-F5344CB8AC3E}">
        <p14:creationId xmlns:p14="http://schemas.microsoft.com/office/powerpoint/2010/main" val="3943130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21</a:t>
            </a:fld>
            <a:endParaRPr lang="en-GB" dirty="0"/>
          </a:p>
        </p:txBody>
      </p:sp>
      <p:sp>
        <p:nvSpPr>
          <p:cNvPr id="7" name="TextBox 6"/>
          <p:cNvSpPr txBox="1"/>
          <p:nvPr/>
        </p:nvSpPr>
        <p:spPr>
          <a:xfrm>
            <a:off x="130629" y="1408078"/>
            <a:ext cx="8845420" cy="3108543"/>
          </a:xfrm>
          <a:prstGeom prst="rect">
            <a:avLst/>
          </a:prstGeom>
          <a:noFill/>
        </p:spPr>
        <p:txBody>
          <a:bodyPr wrap="square" rtlCol="0">
            <a:spAutoFit/>
          </a:bodyPr>
          <a:lstStyle/>
          <a:p>
            <a:pPr algn="ctr"/>
            <a:r>
              <a:rPr lang="en-US" sz="2800" b="1" dirty="0" smtClean="0">
                <a:solidFill>
                  <a:srgbClr val="C00000"/>
                </a:solidFill>
              </a:rPr>
              <a:t>ACTION 12</a:t>
            </a:r>
            <a:r>
              <a:rPr lang="en-US" sz="2800" dirty="0" smtClean="0">
                <a:solidFill>
                  <a:srgbClr val="C00000"/>
                </a:solidFill>
              </a:rPr>
              <a:t/>
            </a:r>
            <a:br>
              <a:rPr lang="en-US" sz="2800" dirty="0" smtClean="0">
                <a:solidFill>
                  <a:srgbClr val="C00000"/>
                </a:solidFill>
              </a:rPr>
            </a:br>
            <a:r>
              <a:rPr lang="en-US" sz="2800" dirty="0" smtClean="0">
                <a:solidFill>
                  <a:schemeClr val="accent1">
                    <a:lumMod val="75000"/>
                  </a:schemeClr>
                </a:solidFill>
              </a:rPr>
              <a:t>Encouraging </a:t>
            </a:r>
            <a:r>
              <a:rPr lang="en-US" sz="2800" dirty="0">
                <a:solidFill>
                  <a:schemeClr val="accent1">
                    <a:lumMod val="75000"/>
                  </a:schemeClr>
                </a:solidFill>
              </a:rPr>
              <a:t>the greater development and use of European Service Standards to help integrate Europe's service </a:t>
            </a:r>
            <a:r>
              <a:rPr lang="en-US" sz="2800" dirty="0" smtClean="0">
                <a:solidFill>
                  <a:schemeClr val="accent1">
                    <a:lumMod val="75000"/>
                  </a:schemeClr>
                </a:solidFill>
              </a:rPr>
              <a:t>markets</a:t>
            </a:r>
          </a:p>
          <a:p>
            <a:pPr algn="ctr"/>
            <a:endParaRPr lang="en-US" sz="2800" dirty="0">
              <a:solidFill>
                <a:schemeClr val="accent1">
                  <a:lumMod val="75000"/>
                </a:schemeClr>
              </a:solidFill>
            </a:endParaRPr>
          </a:p>
          <a:p>
            <a:pPr algn="ctr"/>
            <a:endParaRPr lang="en-US" sz="2800" dirty="0" smtClean="0">
              <a:solidFill>
                <a:schemeClr val="accent1">
                  <a:lumMod val="75000"/>
                </a:schemeClr>
              </a:solidFill>
            </a:endParaRPr>
          </a:p>
          <a:p>
            <a:pPr algn="ctr"/>
            <a:endParaRPr lang="en-US" sz="2800" dirty="0">
              <a:solidFill>
                <a:schemeClr val="accent1">
                  <a:lumMod val="75000"/>
                </a:schemeClr>
              </a:solidFill>
            </a:endParaRPr>
          </a:p>
        </p:txBody>
      </p:sp>
      <p:sp>
        <p:nvSpPr>
          <p:cNvPr id="11"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12</a:t>
            </a:r>
            <a:endParaRPr lang="en-GB" sz="2500" dirty="0">
              <a:latin typeface="+mn-lt"/>
            </a:endParaRPr>
          </a:p>
        </p:txBody>
      </p:sp>
    </p:spTree>
    <p:extLst>
      <p:ext uri="{BB962C8B-B14F-4D97-AF65-F5344CB8AC3E}">
        <p14:creationId xmlns:p14="http://schemas.microsoft.com/office/powerpoint/2010/main" val="479702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22</a:t>
            </a:fld>
            <a:endParaRPr lang="en-GB" dirty="0"/>
          </a:p>
        </p:txBody>
      </p:sp>
      <p:sp>
        <p:nvSpPr>
          <p:cNvPr id="7" name="Content Placeholder 2"/>
          <p:cNvSpPr txBox="1">
            <a:spLocks/>
          </p:cNvSpPr>
          <p:nvPr/>
        </p:nvSpPr>
        <p:spPr>
          <a:xfrm>
            <a:off x="281950" y="1296537"/>
            <a:ext cx="8290550" cy="4364711"/>
          </a:xfrm>
          <a:prstGeom prst="rect">
            <a:avLst/>
          </a:prstGeom>
        </p:spPr>
        <p:txBody>
          <a:bodyPr/>
          <a:lstStyle>
            <a:lvl1pPr marL="342900" indent="-342900" algn="l" rtl="0" eaLnBrk="1" fontAlgn="base" hangingPunct="1">
              <a:spcBef>
                <a:spcPct val="20000"/>
              </a:spcBef>
              <a:spcAft>
                <a:spcPct val="0"/>
              </a:spcAft>
              <a:buClr>
                <a:srgbClr val="1E887F"/>
              </a:buClr>
              <a:defRPr sz="2400" kern="1200">
                <a:solidFill>
                  <a:srgbClr val="00449E"/>
                </a:solidFill>
                <a:latin typeface="Verdana" pitchFamily="34" charset="0"/>
                <a:ea typeface="Verdana" pitchFamily="34" charset="0"/>
                <a:cs typeface="Verdana" pitchFamily="34" charset="0"/>
              </a:defRPr>
            </a:lvl1pPr>
            <a:lvl2pPr marL="742950" indent="-285750" algn="l" rtl="0" eaLnBrk="1" fontAlgn="base" hangingPunct="1">
              <a:spcBef>
                <a:spcPts val="600"/>
              </a:spcBef>
              <a:spcAft>
                <a:spcPct val="0"/>
              </a:spcAft>
              <a:buClr>
                <a:srgbClr val="00449E"/>
              </a:buClr>
              <a:buFont typeface="Arial" pitchFamily="34" charset="0"/>
              <a:buChar char="•"/>
              <a:defRPr sz="2400" kern="1200">
                <a:solidFill>
                  <a:schemeClr val="tx1"/>
                </a:solidFill>
                <a:latin typeface="Verdana" pitchFamily="34" charset="0"/>
                <a:ea typeface="Verdana" pitchFamily="34" charset="0"/>
                <a:cs typeface="Verdana" pitchFamily="34" charset="0"/>
              </a:defRPr>
            </a:lvl2pPr>
            <a:lvl3pPr marL="1143000" indent="-228600" algn="l" rtl="0" eaLnBrk="1" fontAlgn="base" hangingPunct="1">
              <a:spcBef>
                <a:spcPts val="600"/>
              </a:spcBef>
              <a:spcAft>
                <a:spcPct val="0"/>
              </a:spcAft>
              <a:buClr>
                <a:srgbClr val="00449E"/>
              </a:buClr>
              <a:buFont typeface="Calibri"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rtl="0" eaLnBrk="1" fontAlgn="base" hangingPunct="1">
              <a:spcBef>
                <a:spcPts val="600"/>
              </a:spcBef>
              <a:spcAft>
                <a:spcPct val="0"/>
              </a:spcAft>
              <a:buClr>
                <a:srgbClr val="00449E"/>
              </a:buClr>
              <a:buFont typeface="Arial" pitchFamily="34" charset="0"/>
              <a:buChar char="»"/>
              <a:defRPr kern="1200">
                <a:solidFill>
                  <a:schemeClr val="tx1"/>
                </a:solidFill>
                <a:latin typeface="Verdana" pitchFamily="34" charset="0"/>
                <a:ea typeface="Verdana" pitchFamily="34" charset="0"/>
                <a:cs typeface="Verdana" pitchFamily="34" charset="0"/>
              </a:defRPr>
            </a:lvl4pPr>
            <a:lvl5pPr marL="2057400" indent="-228600" algn="l" rtl="0" eaLnBrk="1" fontAlgn="base" hangingPunct="1">
              <a:spcBef>
                <a:spcPct val="20000"/>
              </a:spcBef>
              <a:spcAft>
                <a:spcPct val="0"/>
              </a:spcAft>
              <a:buClr>
                <a:srgbClr val="00449E"/>
              </a:buClr>
              <a:buFont typeface="Arial" pitchFamily="34" charset="0"/>
              <a:buChar char="•"/>
              <a:defRPr sz="1600" i="1"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altLang="en-US" dirty="0" smtClean="0">
              <a:solidFill>
                <a:schemeClr val="tx2"/>
              </a:solidFill>
              <a:latin typeface="+mn-lt"/>
            </a:endParaRPr>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12</a:t>
            </a:r>
            <a:endParaRPr lang="en-GB" sz="2500" dirty="0">
              <a:latin typeface="+mn-lt"/>
            </a:endParaRPr>
          </a:p>
        </p:txBody>
      </p:sp>
      <p:sp>
        <p:nvSpPr>
          <p:cNvPr id="2" name="Rectangle 1"/>
          <p:cNvSpPr/>
          <p:nvPr/>
        </p:nvSpPr>
        <p:spPr>
          <a:xfrm>
            <a:off x="141828" y="1092200"/>
            <a:ext cx="8570794" cy="5724644"/>
          </a:xfrm>
          <a:prstGeom prst="rect">
            <a:avLst/>
          </a:prstGeom>
        </p:spPr>
        <p:txBody>
          <a:bodyPr wrap="square">
            <a:spAutoFit/>
          </a:bodyPr>
          <a:lstStyle/>
          <a:p>
            <a:r>
              <a:rPr lang="en-US" sz="2400" b="1" dirty="0">
                <a:solidFill>
                  <a:srgbClr val="00B0F0"/>
                </a:solidFill>
              </a:rPr>
              <a:t>Scope and objectives: </a:t>
            </a:r>
            <a:endParaRPr lang="en-US" dirty="0" smtClean="0"/>
          </a:p>
          <a:p>
            <a:r>
              <a:rPr lang="en-US" dirty="0" smtClean="0"/>
              <a:t>To </a:t>
            </a:r>
            <a:r>
              <a:rPr lang="en-US" dirty="0"/>
              <a:t>promote where appropriate the increased development and use of market driven European service standards to benefit European businesses and consumers, through:</a:t>
            </a:r>
          </a:p>
          <a:p>
            <a:pPr marL="971550" lvl="1" indent="-285750">
              <a:buFont typeface="Arial" panose="020B0604020202020204" pitchFamily="34" charset="0"/>
              <a:buChar char="•"/>
            </a:pPr>
            <a:r>
              <a:rPr lang="en-US" dirty="0"/>
              <a:t>better identification and prioritization of areas;</a:t>
            </a:r>
          </a:p>
          <a:p>
            <a:pPr marL="971550" lvl="1" indent="-285750">
              <a:buFont typeface="Arial" panose="020B0604020202020204" pitchFamily="34" charset="0"/>
              <a:buChar char="•"/>
            </a:pPr>
            <a:r>
              <a:rPr lang="en-US" dirty="0"/>
              <a:t>increased awareness and understanding of services standardization;</a:t>
            </a:r>
          </a:p>
          <a:p>
            <a:pPr marL="971550" lvl="1" indent="-285750">
              <a:buFont typeface="Arial" panose="020B0604020202020204" pitchFamily="34" charset="0"/>
              <a:buChar char="•"/>
            </a:pPr>
            <a:r>
              <a:rPr lang="en-US" dirty="0"/>
              <a:t>greater involvement of services providers and users in services standardization.</a:t>
            </a:r>
          </a:p>
          <a:p>
            <a:pPr marL="685800" lvl="1"/>
            <a:endParaRPr lang="en-US" dirty="0"/>
          </a:p>
          <a:p>
            <a:r>
              <a:rPr lang="en-GB" sz="2400" b="1" dirty="0">
                <a:solidFill>
                  <a:srgbClr val="00B0F0"/>
                </a:solidFill>
              </a:rPr>
              <a:t>Expected outcomes</a:t>
            </a:r>
            <a:r>
              <a:rPr lang="en-GB" sz="2400" b="1" dirty="0" smtClean="0">
                <a:solidFill>
                  <a:srgbClr val="00B0F0"/>
                </a:solidFill>
              </a:rPr>
              <a:t>:</a:t>
            </a:r>
            <a:endParaRPr lang="en-GB" sz="2400" b="1" dirty="0">
              <a:solidFill>
                <a:srgbClr val="00B0F0"/>
              </a:solidFill>
            </a:endParaRPr>
          </a:p>
          <a:p>
            <a:pPr marL="285750" indent="-285750">
              <a:buClr>
                <a:schemeClr val="tx2"/>
              </a:buClr>
              <a:buFont typeface="Wingdings" panose="05000000000000000000" pitchFamily="2" charset="2"/>
              <a:buChar char="§"/>
            </a:pPr>
            <a:r>
              <a:rPr lang="en-US" altLang="en-US" dirty="0"/>
              <a:t> The </a:t>
            </a:r>
            <a:r>
              <a:rPr lang="en-US" altLang="en-US" b="1" dirty="0"/>
              <a:t>implementation of the Action plan </a:t>
            </a:r>
            <a:r>
              <a:rPr lang="en-US" altLang="en-US" dirty="0"/>
              <a:t>set out in the ‘Strategic plan on services standardization in response to the Ambitions </a:t>
            </a:r>
            <a:r>
              <a:rPr lang="en-US" altLang="en-US" dirty="0" smtClean="0"/>
              <a:t>2020’</a:t>
            </a:r>
          </a:p>
          <a:p>
            <a:pPr marL="285750" indent="-285750">
              <a:buClr>
                <a:schemeClr val="tx2"/>
              </a:buClr>
              <a:buFont typeface="Wingdings" panose="05000000000000000000" pitchFamily="2" charset="2"/>
              <a:buChar char="§"/>
            </a:pPr>
            <a:endParaRPr lang="en-US" altLang="en-US" dirty="0"/>
          </a:p>
          <a:p>
            <a:r>
              <a:rPr lang="en-GB" altLang="en-US" sz="2400" b="1" dirty="0">
                <a:solidFill>
                  <a:srgbClr val="00B0F0"/>
                </a:solidFill>
              </a:rPr>
              <a:t>Lead</a:t>
            </a:r>
            <a:r>
              <a:rPr lang="en-GB" altLang="en-US" b="1" dirty="0">
                <a:solidFill>
                  <a:srgbClr val="00B0F0"/>
                </a:solidFill>
              </a:rPr>
              <a:t>: </a:t>
            </a:r>
            <a:r>
              <a:rPr lang="en-GB" altLang="en-US" dirty="0" smtClean="0"/>
              <a:t>CEN   </a:t>
            </a:r>
            <a:r>
              <a:rPr lang="en-GB" altLang="en-US" sz="2400" b="1" dirty="0" smtClean="0">
                <a:solidFill>
                  <a:srgbClr val="00B0F0"/>
                </a:solidFill>
              </a:rPr>
              <a:t>Sponsors</a:t>
            </a:r>
            <a:r>
              <a:rPr lang="en-GB" altLang="en-US" b="1" dirty="0">
                <a:solidFill>
                  <a:srgbClr val="00B0F0"/>
                </a:solidFill>
              </a:rPr>
              <a:t>: </a:t>
            </a:r>
            <a:r>
              <a:rPr lang="en-GB" altLang="en-US" dirty="0"/>
              <a:t>France (MS), Germany (MS), Belgium (MS) ANEC, AFNOR, DIN, NEN, BSI, SIS, UNE, UNI,   </a:t>
            </a:r>
            <a:r>
              <a:rPr lang="en-GB" altLang="en-US" dirty="0" err="1"/>
              <a:t>BusinessEurope</a:t>
            </a:r>
            <a:r>
              <a:rPr lang="en-GB" altLang="en-US" dirty="0"/>
              <a:t>, </a:t>
            </a:r>
            <a:r>
              <a:rPr lang="en-GB" altLang="en-US" dirty="0" err="1"/>
              <a:t>Orgalime</a:t>
            </a:r>
            <a:r>
              <a:rPr lang="en-GB" altLang="en-US" dirty="0"/>
              <a:t>, </a:t>
            </a:r>
            <a:r>
              <a:rPr lang="en-GB" altLang="en-US" dirty="0" smtClean="0"/>
              <a:t>DG GROW</a:t>
            </a:r>
            <a:r>
              <a:rPr lang="en-GB" altLang="en-US" dirty="0"/>
              <a:t>, </a:t>
            </a:r>
            <a:r>
              <a:rPr lang="en-GB" altLang="en-US" dirty="0" smtClean="0"/>
              <a:t>EBSRT, </a:t>
            </a:r>
            <a:r>
              <a:rPr lang="en-GB" altLang="en-US" dirty="0"/>
              <a:t>Service Alliance, GS1, </a:t>
            </a:r>
            <a:r>
              <a:rPr lang="en-GB" altLang="en-US" dirty="0" err="1"/>
              <a:t>Euralarm</a:t>
            </a:r>
            <a:r>
              <a:rPr lang="en-GB" altLang="en-US" dirty="0"/>
              <a:t> </a:t>
            </a:r>
            <a:r>
              <a:rPr lang="en-GB" altLang="en-US" dirty="0" smtClean="0"/>
              <a:t>  </a:t>
            </a:r>
            <a:r>
              <a:rPr lang="en-GB" altLang="en-US" b="1" dirty="0">
                <a:solidFill>
                  <a:srgbClr val="00B0F0"/>
                </a:solidFill>
              </a:rPr>
              <a:t>Timeline: </a:t>
            </a:r>
            <a:r>
              <a:rPr lang="en-GB" altLang="en-US" dirty="0"/>
              <a:t>2019</a:t>
            </a:r>
          </a:p>
          <a:p>
            <a:endParaRPr lang="en-GB" altLang="en-US" dirty="0"/>
          </a:p>
          <a:p>
            <a:r>
              <a:rPr lang="en-GB" sz="2400" b="1" dirty="0" smtClean="0">
                <a:solidFill>
                  <a:srgbClr val="00B0F0"/>
                </a:solidFill>
              </a:rPr>
              <a:t>Achievements</a:t>
            </a:r>
            <a:r>
              <a:rPr lang="en-GB" b="1" dirty="0" smtClean="0">
                <a:solidFill>
                  <a:srgbClr val="00B0F0"/>
                </a:solidFill>
              </a:rPr>
              <a:t>:</a:t>
            </a:r>
            <a:endParaRPr lang="en-US" b="1" i="1" dirty="0"/>
          </a:p>
          <a:p>
            <a:pPr marL="285750" indent="-285750">
              <a:buFont typeface="Arial" panose="020B0604020202020204" pitchFamily="34" charset="0"/>
              <a:buChar char="•"/>
            </a:pPr>
            <a:r>
              <a:rPr lang="en-GB" dirty="0">
                <a:hlinkClick r:id="rId3"/>
              </a:rPr>
              <a:t>Strategy approved </a:t>
            </a:r>
            <a:r>
              <a:rPr lang="en-GB" dirty="0"/>
              <a:t>– Q1 2017, including Action Plan </a:t>
            </a:r>
          </a:p>
          <a:p>
            <a:endParaRPr lang="en-GB" altLang="en-US" dirty="0"/>
          </a:p>
          <a:p>
            <a:pPr marL="285750" indent="-285750">
              <a:buClr>
                <a:schemeClr val="tx2"/>
              </a:buClr>
              <a:buFont typeface="Wingdings" panose="05000000000000000000" pitchFamily="2" charset="2"/>
              <a:buChar char="§"/>
            </a:pPr>
            <a:endParaRPr lang="en-US" altLang="en-US" dirty="0"/>
          </a:p>
        </p:txBody>
      </p:sp>
    </p:spTree>
    <p:extLst>
      <p:ext uri="{BB962C8B-B14F-4D97-AF65-F5344CB8AC3E}">
        <p14:creationId xmlns:p14="http://schemas.microsoft.com/office/powerpoint/2010/main" val="1778165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500" b="1" dirty="0" smtClean="0"/>
              <a:t>JIS Action 12 - Action Plan to implement the strategy</a:t>
            </a:r>
            <a:endParaRPr lang="en-GB" sz="2500" b="1" dirty="0"/>
          </a:p>
        </p:txBody>
      </p:sp>
      <p:graphicFrame>
        <p:nvGraphicFramePr>
          <p:cNvPr id="3" name="Table 2"/>
          <p:cNvGraphicFramePr>
            <a:graphicFrameLocks noGrp="1"/>
          </p:cNvGraphicFramePr>
          <p:nvPr>
            <p:extLst>
              <p:ext uri="{D42A27DB-BD31-4B8C-83A1-F6EECF244321}">
                <p14:modId xmlns:p14="http://schemas.microsoft.com/office/powerpoint/2010/main" val="1167044228"/>
              </p:ext>
            </p:extLst>
          </p:nvPr>
        </p:nvGraphicFramePr>
        <p:xfrm>
          <a:off x="621920" y="1295634"/>
          <a:ext cx="8240726" cy="5112570"/>
        </p:xfrm>
        <a:graphic>
          <a:graphicData uri="http://schemas.openxmlformats.org/drawingml/2006/table">
            <a:tbl>
              <a:tblPr firstRow="1" firstCol="1" bandRow="1"/>
              <a:tblGrid>
                <a:gridCol w="5908432">
                  <a:extLst>
                    <a:ext uri="{9D8B030D-6E8A-4147-A177-3AD203B41FA5}">
                      <a16:colId xmlns:a16="http://schemas.microsoft.com/office/drawing/2014/main" xmlns="" val="20000"/>
                    </a:ext>
                  </a:extLst>
                </a:gridCol>
                <a:gridCol w="233863">
                  <a:extLst>
                    <a:ext uri="{9D8B030D-6E8A-4147-A177-3AD203B41FA5}">
                      <a16:colId xmlns:a16="http://schemas.microsoft.com/office/drawing/2014/main" xmlns="" val="20001"/>
                    </a:ext>
                  </a:extLst>
                </a:gridCol>
                <a:gridCol w="2098431"/>
              </a:tblGrid>
              <a:tr h="271295">
                <a:tc>
                  <a:txBody>
                    <a:bodyPr/>
                    <a:lstStyle/>
                    <a:p>
                      <a:pPr>
                        <a:lnSpc>
                          <a:spcPct val="115000"/>
                        </a:lnSpc>
                        <a:spcBef>
                          <a:spcPts val="200"/>
                        </a:spcBef>
                        <a:spcAft>
                          <a:spcPts val="0"/>
                        </a:spcAft>
                      </a:pPr>
                      <a:r>
                        <a:rPr lang="en-GB" sz="1400" dirty="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Strategic Objective</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365F91"/>
                    </a:solidFill>
                  </a:tcPr>
                </a:tc>
                <a:tc gridSpan="2">
                  <a:txBody>
                    <a:bodyPr/>
                    <a:lstStyle/>
                    <a:p>
                      <a:pPr>
                        <a:lnSpc>
                          <a:spcPct val="115000"/>
                        </a:lnSpc>
                        <a:spcBef>
                          <a:spcPts val="300"/>
                        </a:spcBef>
                        <a:spcAft>
                          <a:spcPts val="300"/>
                        </a:spcAft>
                      </a:pPr>
                      <a:r>
                        <a:rPr lang="en-GB" sz="140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Timeframe</a:t>
                      </a:r>
                      <a:endParaRPr lang="en-GB" sz="140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365F91"/>
                    </a:solidFill>
                  </a:tcPr>
                </a:tc>
                <a:tc hMerge="1">
                  <a:txBody>
                    <a:bodyPr/>
                    <a:lstStyle/>
                    <a:p>
                      <a:endParaRPr lang="en-GB"/>
                    </a:p>
                  </a:txBody>
                  <a:tcPr/>
                </a:tc>
                <a:extLst>
                  <a:ext uri="{0D108BD9-81ED-4DB2-BD59-A6C34878D82A}">
                    <a16:rowId xmlns:a16="http://schemas.microsoft.com/office/drawing/2014/main" xmlns="" val="10000"/>
                  </a:ext>
                </a:extLst>
              </a:tr>
              <a:tr h="271295">
                <a:tc gridSpan="3">
                  <a:txBody>
                    <a:bodyPr/>
                    <a:lstStyle/>
                    <a:p>
                      <a:pPr>
                        <a:lnSpc>
                          <a:spcPct val="115000"/>
                        </a:lnSpc>
                        <a:spcBef>
                          <a:spcPts val="200"/>
                        </a:spcBef>
                        <a:spcAft>
                          <a:spcPts val="0"/>
                        </a:spcAft>
                      </a:pPr>
                      <a:r>
                        <a:rPr lang="en-GB" sz="1400" dirty="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Engagement and dialogue with service stakeholders</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rgbClr val="8DB3E2"/>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1"/>
                  </a:ext>
                </a:extLst>
              </a:tr>
              <a:tr h="271295">
                <a:tc gridSpan="2">
                  <a:txBody>
                    <a:bodyPr/>
                    <a:lstStyle/>
                    <a:p>
                      <a:pPr algn="just">
                        <a:lnSpc>
                          <a:spcPct val="115000"/>
                        </a:lnSpc>
                        <a:spcBef>
                          <a:spcPts val="200"/>
                        </a:spcBef>
                        <a:spcAft>
                          <a:spcPts val="0"/>
                        </a:spcAft>
                      </a:pPr>
                      <a:r>
                        <a:rPr lang="en-GB" sz="1400" b="1"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rPr>
                        <a:t>Action 1 - Development of an awareness raising package</a:t>
                      </a: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b="1"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rPr>
                        <a:t>2017</a:t>
                      </a: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71295">
                <a:tc gridSpan="2">
                  <a:txBody>
                    <a:bodyPr/>
                    <a:lstStyle/>
                    <a:p>
                      <a:pPr algn="just">
                        <a:lnSpc>
                          <a:spcPct val="115000"/>
                        </a:lnSpc>
                        <a:spcBef>
                          <a:spcPts val="200"/>
                        </a:spcBef>
                        <a:spcAft>
                          <a:spcPts val="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Action 2 - Provision of assistance to CEN members</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2018 and beyond</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71295">
                <a:tc gridSpan="2">
                  <a:txBody>
                    <a:bodyPr/>
                    <a:lstStyle/>
                    <a:p>
                      <a:pPr algn="just">
                        <a:lnSpc>
                          <a:spcPct val="115000"/>
                        </a:lnSpc>
                        <a:spcBef>
                          <a:spcPts val="200"/>
                        </a:spcBef>
                        <a:spcAft>
                          <a:spcPts val="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Action 3 - Aggregating market intelligence on emerging trends related to services</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2018 and beyond</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71295">
                <a:tc gridSpan="3">
                  <a:txBody>
                    <a:bodyPr/>
                    <a:lstStyle/>
                    <a:p>
                      <a:pPr>
                        <a:lnSpc>
                          <a:spcPct val="115000"/>
                        </a:lnSpc>
                        <a:spcBef>
                          <a:spcPts val="200"/>
                        </a:spcBef>
                        <a:spcAft>
                          <a:spcPts val="0"/>
                        </a:spcAft>
                      </a:pPr>
                      <a:r>
                        <a:rPr lang="en-GB" sz="1400" dirty="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Identify priority sectors to start dialogue on standardization</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5"/>
                  </a:ext>
                </a:extLst>
              </a:tr>
              <a:tr h="271295">
                <a:tc gridSpan="2">
                  <a:txBody>
                    <a:bodyPr/>
                    <a:lstStyle/>
                    <a:p>
                      <a:pPr algn="just">
                        <a:lnSpc>
                          <a:spcPct val="115000"/>
                        </a:lnSpc>
                        <a:spcBef>
                          <a:spcPts val="200"/>
                        </a:spcBef>
                        <a:spcAft>
                          <a:spcPts val="0"/>
                        </a:spcAft>
                      </a:pPr>
                      <a:r>
                        <a:rPr lang="en-GB" sz="1400" b="1"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rPr>
                        <a:t>Action 4 – First pre-selection of service sectors</a:t>
                      </a: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b="1"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rPr>
                        <a:t>2017</a:t>
                      </a: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271295">
                <a:tc gridSpan="2">
                  <a:txBody>
                    <a:bodyPr/>
                    <a:lstStyle/>
                    <a:p>
                      <a:pPr algn="just">
                        <a:lnSpc>
                          <a:spcPct val="115000"/>
                        </a:lnSpc>
                        <a:spcBef>
                          <a:spcPts val="200"/>
                        </a:spcBef>
                        <a:spcAft>
                          <a:spcPts val="0"/>
                        </a:spcAft>
                      </a:pPr>
                      <a:r>
                        <a:rPr lang="en-GB" sz="1400" b="1"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rPr>
                        <a:t>Action 5 – Application of the criteria to the  list of pre-selected sectors</a:t>
                      </a: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b="1"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rPr>
                        <a:t>2017</a:t>
                      </a: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542590">
                <a:tc gridSpan="2">
                  <a:txBody>
                    <a:bodyPr/>
                    <a:lstStyle/>
                    <a:p>
                      <a:pPr algn="just">
                        <a:lnSpc>
                          <a:spcPct val="115000"/>
                        </a:lnSpc>
                        <a:spcBef>
                          <a:spcPts val="200"/>
                        </a:spcBef>
                        <a:spcAft>
                          <a:spcPts val="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Action 6 – Contacting the priority sectors identified to have a discussion about the potential for standardization</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2018</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271295">
                <a:tc gridSpan="3">
                  <a:txBody>
                    <a:bodyPr/>
                    <a:lstStyle/>
                    <a:p>
                      <a:pPr>
                        <a:lnSpc>
                          <a:spcPct val="115000"/>
                        </a:lnSpc>
                        <a:spcBef>
                          <a:spcPts val="200"/>
                        </a:spcBef>
                        <a:spcAft>
                          <a:spcPts val="0"/>
                        </a:spcAft>
                      </a:pPr>
                      <a:r>
                        <a:rPr lang="en-GB" sz="1400" dirty="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Engagement with International Standards Bodies (ISO)</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rgbClr val="8DB3E2"/>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9"/>
                  </a:ext>
                </a:extLst>
              </a:tr>
              <a:tr h="271295">
                <a:tc gridSpan="2">
                  <a:txBody>
                    <a:bodyPr/>
                    <a:lstStyle/>
                    <a:p>
                      <a:pPr algn="just">
                        <a:lnSpc>
                          <a:spcPct val="115000"/>
                        </a:lnSpc>
                        <a:spcBef>
                          <a:spcPts val="200"/>
                        </a:spcBef>
                        <a:spcAft>
                          <a:spcPts val="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Action 7 - Coordinating actions with the ISO strategy for service standardization</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continuous</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271295">
                <a:tc gridSpan="3">
                  <a:txBody>
                    <a:bodyPr/>
                    <a:lstStyle/>
                    <a:p>
                      <a:pPr>
                        <a:lnSpc>
                          <a:spcPct val="115000"/>
                        </a:lnSpc>
                        <a:spcBef>
                          <a:spcPts val="200"/>
                        </a:spcBef>
                        <a:spcAft>
                          <a:spcPts val="0"/>
                        </a:spcAft>
                      </a:pPr>
                      <a:r>
                        <a:rPr lang="en-GB" sz="1400" dirty="0" smtClean="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Modernising </a:t>
                      </a:r>
                      <a:r>
                        <a:rPr lang="en-GB" sz="140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European </a:t>
                      </a:r>
                      <a:r>
                        <a:rPr lang="en-GB" sz="1400" smtClean="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services Standardization </a:t>
                      </a:r>
                      <a:r>
                        <a:rPr lang="en-GB" sz="1400" dirty="0">
                          <a:solidFill>
                            <a:srgbClr val="FFFFFF"/>
                          </a:solidFill>
                          <a:effectLst/>
                          <a:latin typeface="Arial Narrow" panose="020B0606020202030204" pitchFamily="34" charset="0"/>
                          <a:ea typeface="Times New Roman" panose="02020603050405020304" pitchFamily="18" charset="0"/>
                          <a:cs typeface="Times New Roman" panose="02020603050405020304" pitchFamily="18" charset="0"/>
                        </a:rPr>
                        <a:t>to meet the services sector needs</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rgbClr val="8DB3E2"/>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11"/>
                  </a:ext>
                </a:extLst>
              </a:tr>
              <a:tr h="542590">
                <a:tc gridSpan="2">
                  <a:txBody>
                    <a:bodyPr/>
                    <a:lstStyle/>
                    <a:p>
                      <a:pPr algn="just">
                        <a:lnSpc>
                          <a:spcPct val="115000"/>
                        </a:lnSpc>
                        <a:spcBef>
                          <a:spcPts val="200"/>
                        </a:spcBef>
                        <a:spcAft>
                          <a:spcPts val="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Action 8 – Assess the need to revise CEN Guide 15 ‘Guidance document for the development of service standards’</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2018</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12"/>
                  </a:ext>
                </a:extLst>
              </a:tr>
              <a:tr h="542590">
                <a:tc gridSpan="2">
                  <a:txBody>
                    <a:bodyPr/>
                    <a:lstStyle/>
                    <a:p>
                      <a:pPr algn="just">
                        <a:lnSpc>
                          <a:spcPct val="115000"/>
                        </a:lnSpc>
                        <a:spcBef>
                          <a:spcPts val="200"/>
                        </a:spcBef>
                        <a:spcAft>
                          <a:spcPts val="0"/>
                        </a:spcAft>
                      </a:pPr>
                      <a:r>
                        <a:rPr lang="en-GB" sz="1400" kern="12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Action 9 – Assess the need to revise the CEN-CENELEC Internal </a:t>
                      </a:r>
                      <a:r>
                        <a:rPr lang="en-GB" sz="1400" kern="1200" dirty="0" smtClean="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Regulations</a:t>
                      </a:r>
                      <a:br>
                        <a:rPr lang="en-GB" sz="1400" kern="1200" dirty="0" smtClean="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br>
                      <a:r>
                        <a:rPr lang="en-GB" sz="1400" kern="1200" dirty="0" smtClean="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Part </a:t>
                      </a:r>
                      <a:r>
                        <a:rPr lang="en-GB" sz="1400" kern="12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2 ‘Common Rules for Standardization Work’</a:t>
                      </a: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dirty="0">
                          <a:effectLst/>
                          <a:latin typeface="Arial Narrow" panose="020B0606020202030204" pitchFamily="34" charset="0"/>
                          <a:ea typeface="Times New Roman" panose="02020603050405020304" pitchFamily="18" charset="0"/>
                          <a:cs typeface="Times New Roman" panose="02020603050405020304" pitchFamily="18" charset="0"/>
                        </a:rPr>
                        <a:t>2018</a:t>
                      </a:r>
                      <a:endParaRPr lang="en-GB"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13"/>
                  </a:ext>
                </a:extLst>
              </a:tr>
              <a:tr h="500555">
                <a:tc gridSpan="2">
                  <a:txBody>
                    <a:bodyPr/>
                    <a:lstStyle/>
                    <a:p>
                      <a:pPr algn="just">
                        <a:lnSpc>
                          <a:spcPct val="115000"/>
                        </a:lnSpc>
                        <a:spcBef>
                          <a:spcPts val="200"/>
                        </a:spcBef>
                        <a:spcAft>
                          <a:spcPts val="0"/>
                        </a:spcAft>
                      </a:pPr>
                      <a:r>
                        <a:rPr lang="en-GB" sz="1400" kern="12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Action 10 - Ensuring the service angle is taken on board on all relevant Joint Initiative on Standardisation (JIS) Actions</a:t>
                      </a: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hMerge="1">
                  <a:txBody>
                    <a:bodyPr/>
                    <a:lstStyle/>
                    <a:p>
                      <a:pPr algn="ctr">
                        <a:lnSpc>
                          <a:spcPct val="115000"/>
                        </a:lnSpc>
                        <a:spcBef>
                          <a:spcPts val="300"/>
                        </a:spcBef>
                        <a:spcAft>
                          <a:spcPts val="300"/>
                        </a:spcAft>
                      </a:pPr>
                      <a:endParaRPr lang="en-GB" sz="1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tc>
                  <a:txBody>
                    <a:bodyPr/>
                    <a:lstStyle/>
                    <a:p>
                      <a:pPr algn="ctr">
                        <a:lnSpc>
                          <a:spcPct val="115000"/>
                        </a:lnSpc>
                        <a:spcBef>
                          <a:spcPts val="300"/>
                        </a:spcBef>
                        <a:spcAft>
                          <a:spcPts val="300"/>
                        </a:spcAft>
                      </a:pPr>
                      <a:r>
                        <a:rPr lang="en-GB" sz="1400" kern="12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2017-2018 and beyond</a:t>
                      </a:r>
                    </a:p>
                  </a:txBody>
                  <a:tcPr marL="68580" marR="68580" marT="0" marB="0" anchor="ctr">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solidFill>
                      <a:schemeClr val="bg1"/>
                    </a:solidFill>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4278220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1950" y="1227444"/>
            <a:ext cx="8438969" cy="3477875"/>
          </a:xfrm>
          <a:prstGeom prst="rect">
            <a:avLst/>
          </a:prstGeom>
        </p:spPr>
        <p:txBody>
          <a:bodyPr wrap="square">
            <a:spAutoFit/>
          </a:bodyPr>
          <a:lstStyle/>
          <a:p>
            <a:endParaRPr lang="en-GB" altLang="en-US" sz="2000" b="1" dirty="0">
              <a:solidFill>
                <a:srgbClr val="00B0F0"/>
              </a:solidFill>
            </a:endParaRPr>
          </a:p>
          <a:p>
            <a:pPr marL="285750" indent="-285750">
              <a:buFont typeface="Arial" panose="020B0604020202020204" pitchFamily="34" charset="0"/>
              <a:buChar char="•"/>
            </a:pPr>
            <a:r>
              <a:rPr lang="en-GB" sz="2000" dirty="0"/>
              <a:t>JIS Action 12 ‘merged’ with CEN/SAGS </a:t>
            </a:r>
          </a:p>
          <a:p>
            <a:endParaRPr lang="en-GB" sz="2000" dirty="0"/>
          </a:p>
          <a:p>
            <a:pPr marL="285750" indent="-285750">
              <a:buFont typeface="Arial" panose="020B0604020202020204" pitchFamily="34" charset="0"/>
              <a:buChar char="•"/>
            </a:pPr>
            <a:r>
              <a:rPr lang="en-US" altLang="en-US" sz="2000" dirty="0" smtClean="0"/>
              <a:t>June 2017 : establishment of two ad-hoc groups</a:t>
            </a:r>
          </a:p>
          <a:p>
            <a:endParaRPr lang="en-US" altLang="en-US" sz="2000" dirty="0" smtClean="0"/>
          </a:p>
          <a:p>
            <a:pPr marL="1143000" lvl="1" indent="-457200">
              <a:buFont typeface="+mj-lt"/>
              <a:buAutoNum type="arabicPeriod"/>
            </a:pPr>
            <a:r>
              <a:rPr lang="en-US" sz="2000" dirty="0" smtClean="0"/>
              <a:t>Ad hoc group  ‘Awareness raising on services standardization’        (for the execution of Action1 led by BSI)</a:t>
            </a:r>
          </a:p>
          <a:p>
            <a:pPr marL="1143000" lvl="1" indent="-457200">
              <a:buFont typeface="+mj-lt"/>
              <a:buAutoNum type="arabicPeriod"/>
            </a:pPr>
            <a:endParaRPr lang="en-US" sz="2000" dirty="0" smtClean="0"/>
          </a:p>
          <a:p>
            <a:pPr marL="1143000" lvl="1" indent="-457200">
              <a:buFont typeface="+mj-lt"/>
              <a:buAutoNum type="arabicPeriod"/>
            </a:pPr>
            <a:r>
              <a:rPr lang="en-US" sz="2000" dirty="0" smtClean="0"/>
              <a:t>Ad hoc group  ‘Identification of priority sectors</a:t>
            </a:r>
            <a:r>
              <a:rPr lang="en-US" sz="2000" dirty="0"/>
              <a:t>’ </a:t>
            </a:r>
            <a:r>
              <a:rPr lang="en-US" sz="2000" dirty="0" smtClean="0"/>
              <a:t>(for the </a:t>
            </a:r>
            <a:r>
              <a:rPr lang="en-US" sz="2000" dirty="0"/>
              <a:t>execution of </a:t>
            </a:r>
            <a:r>
              <a:rPr lang="en-US" sz="2000" dirty="0" smtClean="0"/>
              <a:t>Actions 4 and 5 led by UNE)</a:t>
            </a:r>
            <a:endParaRPr lang="en-GB" sz="2000" dirty="0" smtClean="0"/>
          </a:p>
          <a:p>
            <a:r>
              <a:rPr lang="en-US" sz="2000" dirty="0" smtClean="0"/>
              <a:t> </a:t>
            </a:r>
            <a:endParaRPr lang="en-US" sz="2000" dirty="0"/>
          </a:p>
        </p:txBody>
      </p:sp>
      <p:sp>
        <p:nvSpPr>
          <p:cNvPr id="6" name="Title 1"/>
          <p:cNvSpPr>
            <a:spLocks noGrp="1"/>
          </p:cNvSpPr>
          <p:nvPr>
            <p:ph type="title"/>
          </p:nvPr>
        </p:nvSpPr>
        <p:spPr>
          <a:xfrm>
            <a:off x="281950" y="365126"/>
            <a:ext cx="7695723" cy="727074"/>
          </a:xfrm>
        </p:spPr>
        <p:txBody>
          <a:bodyPr>
            <a:noAutofit/>
          </a:bodyPr>
          <a:lstStyle/>
          <a:p>
            <a:r>
              <a:rPr lang="en-GB" sz="2500" b="1" dirty="0"/>
              <a:t>JIS Action </a:t>
            </a:r>
            <a:r>
              <a:rPr lang="en-GB" sz="2500" b="1" dirty="0" smtClean="0"/>
              <a:t>12 </a:t>
            </a:r>
            <a:r>
              <a:rPr lang="en-US" sz="2500" dirty="0" smtClean="0">
                <a:latin typeface="+mn-lt"/>
              </a:rPr>
              <a:t>– State of play</a:t>
            </a:r>
            <a:endParaRPr lang="en-GB" sz="2500" dirty="0">
              <a:latin typeface="+mn-lt"/>
            </a:endParaRPr>
          </a:p>
        </p:txBody>
      </p:sp>
    </p:spTree>
    <p:extLst>
      <p:ext uri="{BB962C8B-B14F-4D97-AF65-F5344CB8AC3E}">
        <p14:creationId xmlns:p14="http://schemas.microsoft.com/office/powerpoint/2010/main" val="30037587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50" y="400295"/>
            <a:ext cx="7558183" cy="727074"/>
          </a:xfrm>
        </p:spPr>
        <p:txBody>
          <a:bodyPr>
            <a:normAutofit fontScale="90000"/>
          </a:bodyPr>
          <a:lstStyle/>
          <a:p>
            <a:r>
              <a:rPr lang="en-US" sz="2700" dirty="0" smtClean="0"/>
              <a:t/>
            </a:r>
            <a:br>
              <a:rPr lang="en-US" sz="2700" dirty="0" smtClean="0"/>
            </a:br>
            <a:r>
              <a:rPr lang="en-GB" sz="2800" b="1" dirty="0"/>
              <a:t>JIS Action 12 </a:t>
            </a:r>
            <a:r>
              <a:rPr lang="en-GB" sz="2800" b="1" dirty="0" smtClean="0"/>
              <a:t>- </a:t>
            </a:r>
            <a:r>
              <a:rPr lang="en-US" sz="2700" b="1" dirty="0" smtClean="0"/>
              <a:t>Development </a:t>
            </a:r>
            <a:r>
              <a:rPr lang="en-US" sz="2700" b="1" dirty="0"/>
              <a:t>of an awareness raising package </a:t>
            </a:r>
            <a:r>
              <a:rPr lang="en-US" sz="2700" b="1" dirty="0" smtClean="0"/>
              <a:t/>
            </a:r>
            <a:br>
              <a:rPr lang="en-US" sz="2700" b="1" dirty="0" smtClean="0"/>
            </a:br>
            <a:r>
              <a:rPr lang="en-US" sz="2700" b="1" dirty="0" smtClean="0"/>
              <a:t>(</a:t>
            </a:r>
            <a:r>
              <a:rPr lang="en-US" sz="2700" b="1" dirty="0"/>
              <a:t>Ad-Hoc Group1)</a:t>
            </a:r>
            <a:r>
              <a:rPr lang="en-US" dirty="0"/>
              <a:t/>
            </a:r>
            <a:br>
              <a:rPr lang="en-US" dirty="0"/>
            </a:br>
            <a:endParaRPr lang="en-GB" dirty="0"/>
          </a:p>
        </p:txBody>
      </p:sp>
      <p:sp>
        <p:nvSpPr>
          <p:cNvPr id="3" name="Rectangle 2"/>
          <p:cNvSpPr/>
          <p:nvPr/>
        </p:nvSpPr>
        <p:spPr>
          <a:xfrm>
            <a:off x="281950" y="1357535"/>
            <a:ext cx="8568752" cy="4154984"/>
          </a:xfrm>
          <a:prstGeom prst="rect">
            <a:avLst/>
          </a:prstGeom>
        </p:spPr>
        <p:txBody>
          <a:bodyPr wrap="square">
            <a:spAutoFit/>
          </a:bodyPr>
          <a:lstStyle/>
          <a:p>
            <a:r>
              <a:rPr lang="en-GB" sz="2400" b="1" dirty="0">
                <a:solidFill>
                  <a:srgbClr val="00B0F0"/>
                </a:solidFill>
              </a:rPr>
              <a:t>Kick off </a:t>
            </a:r>
            <a:r>
              <a:rPr lang="en-GB" sz="2400" b="1" dirty="0" smtClean="0">
                <a:solidFill>
                  <a:srgbClr val="00B0F0"/>
                </a:solidFill>
              </a:rPr>
              <a:t>meeting</a:t>
            </a:r>
            <a:r>
              <a:rPr lang="en-GB" altLang="en-US" b="1" dirty="0" smtClean="0">
                <a:solidFill>
                  <a:srgbClr val="00B0F0"/>
                </a:solidFill>
              </a:rPr>
              <a:t>:</a:t>
            </a:r>
            <a:r>
              <a:rPr lang="en-GB" dirty="0" smtClean="0"/>
              <a:t> </a:t>
            </a:r>
            <a:r>
              <a:rPr lang="en-GB" b="1" dirty="0" smtClean="0"/>
              <a:t>6 </a:t>
            </a:r>
            <a:r>
              <a:rPr lang="en-GB" b="1" dirty="0"/>
              <a:t>July </a:t>
            </a:r>
            <a:r>
              <a:rPr lang="en-GB" b="1" dirty="0" smtClean="0"/>
              <a:t>2017</a:t>
            </a:r>
          </a:p>
          <a:p>
            <a:endParaRPr lang="en-GB" dirty="0"/>
          </a:p>
          <a:p>
            <a:r>
              <a:rPr lang="en-GB" dirty="0"/>
              <a:t> </a:t>
            </a:r>
            <a:r>
              <a:rPr lang="en-US" sz="2400" b="1" dirty="0">
                <a:solidFill>
                  <a:srgbClr val="00B0F0"/>
                </a:solidFill>
              </a:rPr>
              <a:t>Action 1</a:t>
            </a:r>
            <a:r>
              <a:rPr lang="en-US" sz="2400" dirty="0"/>
              <a:t> </a:t>
            </a:r>
            <a:r>
              <a:rPr lang="en-US" dirty="0"/>
              <a:t>– </a:t>
            </a:r>
            <a:r>
              <a:rPr lang="en-US" dirty="0" smtClean="0"/>
              <a:t>Tasks:</a:t>
            </a:r>
            <a:endParaRPr lang="en-US" dirty="0"/>
          </a:p>
          <a:p>
            <a:pPr marL="742950" lvl="1" indent="-285750">
              <a:buFont typeface="Arial" panose="020B0604020202020204" pitchFamily="34" charset="0"/>
              <a:buChar char="•"/>
            </a:pPr>
            <a:r>
              <a:rPr lang="en-US" dirty="0"/>
              <a:t>Gathering existing materials (videos, leaflets, brochures </a:t>
            </a:r>
            <a:r>
              <a:rPr lang="en-US" dirty="0" err="1"/>
              <a:t>etc</a:t>
            </a:r>
            <a:r>
              <a:rPr lang="en-US" dirty="0" smtClean="0"/>
              <a:t>),</a:t>
            </a:r>
          </a:p>
          <a:p>
            <a:pPr marL="742950" lvl="1" indent="-285750">
              <a:buFont typeface="Arial" panose="020B0604020202020204" pitchFamily="34" charset="0"/>
              <a:buChar char="•"/>
            </a:pPr>
            <a:r>
              <a:rPr lang="en-US" dirty="0" smtClean="0"/>
              <a:t>Information </a:t>
            </a:r>
            <a:r>
              <a:rPr lang="en-US" dirty="0"/>
              <a:t>on </a:t>
            </a:r>
            <a:r>
              <a:rPr lang="en-US" dirty="0" smtClean="0"/>
              <a:t>existing </a:t>
            </a:r>
            <a:r>
              <a:rPr lang="en-US" dirty="0"/>
              <a:t>standards and the types of standards </a:t>
            </a:r>
            <a:r>
              <a:rPr lang="en-US" dirty="0" smtClean="0"/>
              <a:t>to be developed,</a:t>
            </a:r>
          </a:p>
          <a:p>
            <a:pPr marL="742950" lvl="1" indent="-285750">
              <a:buFont typeface="Arial" panose="020B0604020202020204" pitchFamily="34" charset="0"/>
              <a:buChar char="•"/>
            </a:pPr>
            <a:r>
              <a:rPr lang="en-US" dirty="0" smtClean="0"/>
              <a:t>Collect </a:t>
            </a:r>
            <a:r>
              <a:rPr lang="en-US" dirty="0"/>
              <a:t>case studies, success </a:t>
            </a:r>
            <a:r>
              <a:rPr lang="en-US" dirty="0" smtClean="0"/>
              <a:t>stories.</a:t>
            </a:r>
            <a:endParaRPr lang="en-US" dirty="0"/>
          </a:p>
          <a:p>
            <a:endParaRPr lang="en-US" dirty="0"/>
          </a:p>
          <a:p>
            <a:r>
              <a:rPr lang="en-US" sz="2400" b="1" dirty="0" smtClean="0">
                <a:solidFill>
                  <a:srgbClr val="00B0F0"/>
                </a:solidFill>
              </a:rPr>
              <a:t>Deliverable</a:t>
            </a:r>
            <a:r>
              <a:rPr lang="en-GB" altLang="en-US" b="1" dirty="0" smtClean="0">
                <a:solidFill>
                  <a:srgbClr val="00B0F0"/>
                </a:solidFill>
              </a:rPr>
              <a:t>:</a:t>
            </a:r>
            <a:r>
              <a:rPr lang="en-US" dirty="0" smtClean="0"/>
              <a:t> a </a:t>
            </a:r>
            <a:r>
              <a:rPr lang="en-US" b="1" dirty="0"/>
              <a:t>communication package </a:t>
            </a:r>
            <a:r>
              <a:rPr lang="en-US" dirty="0" smtClean="0"/>
              <a:t>using </a:t>
            </a:r>
            <a:r>
              <a:rPr lang="en-US" dirty="0"/>
              <a:t>language tailored to the different types of stakeholders (societal stakeholders, businesses,…).</a:t>
            </a:r>
          </a:p>
          <a:p>
            <a:r>
              <a:rPr lang="en-GB" dirty="0"/>
              <a:t> </a:t>
            </a:r>
            <a:endParaRPr lang="en-GB" dirty="0" smtClean="0"/>
          </a:p>
          <a:p>
            <a:r>
              <a:rPr lang="en-GB" sz="2400" b="1" dirty="0">
                <a:solidFill>
                  <a:srgbClr val="00B0F0"/>
                </a:solidFill>
              </a:rPr>
              <a:t>Status</a:t>
            </a:r>
            <a:r>
              <a:rPr lang="en-GB" dirty="0" smtClean="0"/>
              <a:t>: under development</a:t>
            </a:r>
            <a:br>
              <a:rPr lang="en-GB" dirty="0" smtClean="0"/>
            </a:br>
            <a:r>
              <a:rPr lang="en-GB" dirty="0" smtClean="0"/>
              <a:t> </a:t>
            </a:r>
            <a:r>
              <a:rPr lang="en-GB" dirty="0"/>
              <a:t/>
            </a:r>
            <a:br>
              <a:rPr lang="en-GB" dirty="0"/>
            </a:br>
            <a:r>
              <a:rPr lang="en-GB" sz="2400" b="1" dirty="0" smtClean="0">
                <a:solidFill>
                  <a:srgbClr val="00B0F0"/>
                </a:solidFill>
              </a:rPr>
              <a:t>Deadline</a:t>
            </a:r>
            <a:r>
              <a:rPr lang="en-GB" altLang="en-US" b="1" dirty="0" smtClean="0">
                <a:solidFill>
                  <a:srgbClr val="00B0F0"/>
                </a:solidFill>
              </a:rPr>
              <a:t>:</a:t>
            </a:r>
            <a:r>
              <a:rPr lang="en-GB" dirty="0" smtClean="0"/>
              <a:t>  Q1 2018</a:t>
            </a:r>
            <a:endParaRPr lang="en-GB" b="1" dirty="0"/>
          </a:p>
        </p:txBody>
      </p:sp>
    </p:spTree>
    <p:extLst>
      <p:ext uri="{BB962C8B-B14F-4D97-AF65-F5344CB8AC3E}">
        <p14:creationId xmlns:p14="http://schemas.microsoft.com/office/powerpoint/2010/main" val="6786933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JIS Action 12 </a:t>
            </a:r>
            <a:r>
              <a:rPr lang="en-GB" sz="2400" b="1" dirty="0" smtClean="0"/>
              <a:t> - </a:t>
            </a:r>
            <a:r>
              <a:rPr lang="en-US" sz="2400" b="1" dirty="0" smtClean="0"/>
              <a:t>Identification </a:t>
            </a:r>
            <a:r>
              <a:rPr lang="en-US" sz="2400" b="1" dirty="0"/>
              <a:t>of priority </a:t>
            </a:r>
            <a:r>
              <a:rPr lang="en-US" sz="2400" b="1" dirty="0" smtClean="0"/>
              <a:t>sectors</a:t>
            </a:r>
            <a:br>
              <a:rPr lang="en-US" sz="2400" b="1" dirty="0" smtClean="0"/>
            </a:br>
            <a:r>
              <a:rPr lang="en-US" sz="2400" b="1" dirty="0" smtClean="0"/>
              <a:t>(</a:t>
            </a:r>
            <a:r>
              <a:rPr lang="en-US" sz="2400" b="1" dirty="0"/>
              <a:t>Ad-hoc Group 2 )</a:t>
            </a:r>
            <a:endParaRPr lang="en-GB" sz="2400" b="1" dirty="0"/>
          </a:p>
        </p:txBody>
      </p:sp>
      <p:sp>
        <p:nvSpPr>
          <p:cNvPr id="3" name="Rectangle 2"/>
          <p:cNvSpPr/>
          <p:nvPr/>
        </p:nvSpPr>
        <p:spPr>
          <a:xfrm>
            <a:off x="281950" y="1236189"/>
            <a:ext cx="8862050" cy="5878532"/>
          </a:xfrm>
          <a:prstGeom prst="rect">
            <a:avLst/>
          </a:prstGeom>
        </p:spPr>
        <p:txBody>
          <a:bodyPr wrap="square">
            <a:spAutoFit/>
          </a:bodyPr>
          <a:lstStyle/>
          <a:p>
            <a:r>
              <a:rPr lang="en-GB" sz="2400" b="1" dirty="0">
                <a:solidFill>
                  <a:srgbClr val="00B0F0"/>
                </a:solidFill>
              </a:rPr>
              <a:t>Kick off </a:t>
            </a:r>
            <a:r>
              <a:rPr lang="en-GB" sz="2400" b="1" dirty="0" smtClean="0">
                <a:solidFill>
                  <a:srgbClr val="00B0F0"/>
                </a:solidFill>
              </a:rPr>
              <a:t>meeting</a:t>
            </a:r>
            <a:r>
              <a:rPr lang="en-GB" altLang="en-US" b="1" dirty="0" smtClean="0">
                <a:solidFill>
                  <a:srgbClr val="00B0F0"/>
                </a:solidFill>
              </a:rPr>
              <a:t>:</a:t>
            </a:r>
            <a:r>
              <a:rPr lang="en-GB" sz="2400" b="1" dirty="0" smtClean="0">
                <a:solidFill>
                  <a:srgbClr val="00B0F0"/>
                </a:solidFill>
              </a:rPr>
              <a:t> </a:t>
            </a:r>
            <a:r>
              <a:rPr lang="en-GB" b="1" dirty="0"/>
              <a:t>14 June </a:t>
            </a:r>
            <a:r>
              <a:rPr lang="en-GB" b="1" dirty="0" smtClean="0"/>
              <a:t>2017 </a:t>
            </a:r>
            <a:endParaRPr lang="en-GB" b="1" dirty="0"/>
          </a:p>
          <a:p>
            <a:r>
              <a:rPr lang="en-GB" sz="2400" b="1" dirty="0" smtClean="0">
                <a:solidFill>
                  <a:srgbClr val="00B0F0"/>
                </a:solidFill>
              </a:rPr>
              <a:t>Action </a:t>
            </a:r>
            <a:r>
              <a:rPr lang="en-GB" sz="2400" b="1" dirty="0">
                <a:solidFill>
                  <a:srgbClr val="00B0F0"/>
                </a:solidFill>
              </a:rPr>
              <a:t>4</a:t>
            </a:r>
            <a:r>
              <a:rPr lang="en-GB" dirty="0"/>
              <a:t> </a:t>
            </a:r>
            <a:r>
              <a:rPr lang="en-US" dirty="0"/>
              <a:t>–</a:t>
            </a:r>
            <a:r>
              <a:rPr lang="en-US" dirty="0" smtClean="0"/>
              <a:t> </a:t>
            </a:r>
            <a:r>
              <a:rPr lang="en-US" dirty="0"/>
              <a:t>A first pre-selection of service sectors </a:t>
            </a:r>
            <a:r>
              <a:rPr lang="en-US" dirty="0" smtClean="0"/>
              <a:t>:</a:t>
            </a:r>
          </a:p>
          <a:p>
            <a:pPr marL="742950" lvl="1" indent="-285750">
              <a:buFont typeface="Arial" panose="020B0604020202020204" pitchFamily="34" charset="0"/>
              <a:buChar char="•"/>
            </a:pPr>
            <a:r>
              <a:rPr lang="en-US" sz="1600" dirty="0" smtClean="0"/>
              <a:t>a </a:t>
            </a:r>
            <a:r>
              <a:rPr lang="en-US" sz="1600" dirty="0"/>
              <a:t>mapping of existing national service </a:t>
            </a:r>
            <a:r>
              <a:rPr lang="en-US" sz="1600" dirty="0" smtClean="0"/>
              <a:t>standards in addition to the European and international standards</a:t>
            </a:r>
          </a:p>
          <a:p>
            <a:pPr marL="742950" lvl="1" indent="-285750">
              <a:buFont typeface="Arial" panose="020B0604020202020204" pitchFamily="34" charset="0"/>
              <a:buChar char="•"/>
            </a:pPr>
            <a:r>
              <a:rPr lang="en-US" sz="1600" dirty="0"/>
              <a:t>c</a:t>
            </a:r>
            <a:r>
              <a:rPr lang="en-US" sz="1600" dirty="0" smtClean="0"/>
              <a:t>ontributions from </a:t>
            </a:r>
            <a:r>
              <a:rPr lang="en-US" sz="1600" dirty="0"/>
              <a:t>National Standards </a:t>
            </a:r>
            <a:r>
              <a:rPr lang="en-US" sz="1600" dirty="0" smtClean="0"/>
              <a:t>Bodies (studies on service sectors), </a:t>
            </a:r>
          </a:p>
          <a:p>
            <a:pPr marL="742950" lvl="1" indent="-285750">
              <a:buFont typeface="Arial" panose="020B0604020202020204" pitchFamily="34" charset="0"/>
              <a:buChar char="•"/>
            </a:pPr>
            <a:r>
              <a:rPr lang="en-US" sz="1600" dirty="0" smtClean="0"/>
              <a:t>new </a:t>
            </a:r>
            <a:r>
              <a:rPr lang="en-US" sz="1600" dirty="0"/>
              <a:t>trends affecting the service sector </a:t>
            </a:r>
            <a:r>
              <a:rPr lang="en-US" sz="1600" dirty="0" smtClean="0"/>
              <a:t>(consumer behavior, digitization, globalization, </a:t>
            </a:r>
            <a:r>
              <a:rPr lang="en-US" sz="1600" dirty="0" err="1" smtClean="0"/>
              <a:t>etc</a:t>
            </a:r>
            <a:r>
              <a:rPr lang="en-US" sz="1600" dirty="0" smtClean="0"/>
              <a:t>)</a:t>
            </a:r>
          </a:p>
          <a:p>
            <a:pPr marL="742950" lvl="1" indent="-285750">
              <a:buFont typeface="Arial" panose="020B0604020202020204" pitchFamily="34" charset="0"/>
              <a:buChar char="•"/>
            </a:pPr>
            <a:r>
              <a:rPr lang="en-US" sz="1600" dirty="0" smtClean="0"/>
              <a:t>screening </a:t>
            </a:r>
            <a:r>
              <a:rPr lang="en-US" sz="1600" dirty="0"/>
              <a:t>of existing Technical Committees on product </a:t>
            </a:r>
            <a:r>
              <a:rPr lang="en-US" sz="1600" dirty="0" smtClean="0"/>
              <a:t>standards (‘</a:t>
            </a:r>
            <a:r>
              <a:rPr lang="en-US" sz="1600" dirty="0" err="1" smtClean="0"/>
              <a:t>servitization</a:t>
            </a:r>
            <a:r>
              <a:rPr lang="en-US" sz="1600" dirty="0" smtClean="0"/>
              <a:t>’)</a:t>
            </a:r>
          </a:p>
          <a:p>
            <a:pPr marL="742950" lvl="1" indent="-285750">
              <a:buFont typeface="Arial" panose="020B0604020202020204" pitchFamily="34" charset="0"/>
              <a:buChar char="•"/>
            </a:pPr>
            <a:r>
              <a:rPr lang="en-US" sz="1600" dirty="0" smtClean="0"/>
              <a:t>analysis of the evolution of the supply and demand of services </a:t>
            </a:r>
          </a:p>
          <a:p>
            <a:pPr lvl="1"/>
            <a:endParaRPr lang="en-US" sz="1600" dirty="0"/>
          </a:p>
          <a:p>
            <a:r>
              <a:rPr lang="en-US" sz="2400" b="1" dirty="0" smtClean="0">
                <a:solidFill>
                  <a:srgbClr val="00B0F0"/>
                </a:solidFill>
              </a:rPr>
              <a:t>Deliverable</a:t>
            </a:r>
            <a:r>
              <a:rPr lang="en-GB" altLang="en-US" b="1" dirty="0" smtClean="0">
                <a:solidFill>
                  <a:srgbClr val="00B0F0"/>
                </a:solidFill>
              </a:rPr>
              <a:t>:</a:t>
            </a:r>
            <a:r>
              <a:rPr lang="en-US" sz="2400" b="1" dirty="0" smtClean="0">
                <a:solidFill>
                  <a:srgbClr val="00B0F0"/>
                </a:solidFill>
              </a:rPr>
              <a:t> </a:t>
            </a:r>
            <a:r>
              <a:rPr lang="en-US" dirty="0" smtClean="0"/>
              <a:t>list </a:t>
            </a:r>
            <a:r>
              <a:rPr lang="en-US" dirty="0"/>
              <a:t>of </a:t>
            </a:r>
            <a:r>
              <a:rPr lang="en-US" dirty="0" smtClean="0"/>
              <a:t>sectors with the potential to benefit from European standardization</a:t>
            </a:r>
          </a:p>
          <a:p>
            <a:r>
              <a:rPr lang="en-US" sz="2400" b="1" dirty="0" smtClean="0">
                <a:solidFill>
                  <a:srgbClr val="00B0F0"/>
                </a:solidFill>
              </a:rPr>
              <a:t/>
            </a:r>
            <a:br>
              <a:rPr lang="en-US" sz="2400" b="1" dirty="0" smtClean="0">
                <a:solidFill>
                  <a:srgbClr val="00B0F0"/>
                </a:solidFill>
              </a:rPr>
            </a:br>
            <a:r>
              <a:rPr lang="en-US" sz="2400" b="1" dirty="0" smtClean="0">
                <a:solidFill>
                  <a:srgbClr val="00B0F0"/>
                </a:solidFill>
              </a:rPr>
              <a:t>Achieved milestones</a:t>
            </a:r>
          </a:p>
          <a:p>
            <a:pPr marL="342900" indent="-342900">
              <a:buFont typeface="Wingdings" panose="05000000000000000000" pitchFamily="2" charset="2"/>
              <a:buChar char="§"/>
            </a:pPr>
            <a:r>
              <a:rPr lang="en-US" dirty="0" smtClean="0"/>
              <a:t>Mapping </a:t>
            </a:r>
            <a:r>
              <a:rPr lang="en-US" dirty="0"/>
              <a:t>of </a:t>
            </a:r>
            <a:r>
              <a:rPr lang="en-US" dirty="0" smtClean="0"/>
              <a:t>published service standards </a:t>
            </a:r>
          </a:p>
          <a:p>
            <a:pPr marL="342900" indent="-342900">
              <a:buFont typeface="Wingdings" panose="05000000000000000000" pitchFamily="2" charset="2"/>
              <a:buChar char="§"/>
            </a:pPr>
            <a:r>
              <a:rPr lang="en-US" dirty="0"/>
              <a:t>Survey of technical committees on the </a:t>
            </a:r>
            <a:r>
              <a:rPr lang="en-US" dirty="0" smtClean="0"/>
              <a:t>‘</a:t>
            </a:r>
            <a:r>
              <a:rPr lang="en-US" dirty="0" err="1" smtClean="0"/>
              <a:t>servitization</a:t>
            </a:r>
            <a:r>
              <a:rPr lang="en-US" dirty="0" smtClean="0"/>
              <a:t>’ potential of product Technical Committees</a:t>
            </a:r>
          </a:p>
          <a:p>
            <a:pPr marL="342900" indent="-342900">
              <a:buFont typeface="Wingdings" panose="05000000000000000000" pitchFamily="2" charset="2"/>
              <a:buChar char="§"/>
            </a:pPr>
            <a:r>
              <a:rPr lang="en-US" dirty="0" smtClean="0"/>
              <a:t>First draft list of 88 service/activity sectors</a:t>
            </a:r>
            <a:endParaRPr lang="en-US" dirty="0"/>
          </a:p>
          <a:p>
            <a:endParaRPr lang="en-US" sz="1600" dirty="0"/>
          </a:p>
          <a:p>
            <a:r>
              <a:rPr lang="en-GB" sz="2400" b="1" dirty="0" smtClean="0">
                <a:solidFill>
                  <a:srgbClr val="00B0F0"/>
                </a:solidFill>
              </a:rPr>
              <a:t>Deadline</a:t>
            </a:r>
            <a:r>
              <a:rPr lang="en-GB" altLang="en-US" b="1" dirty="0" smtClean="0">
                <a:solidFill>
                  <a:srgbClr val="00B0F0"/>
                </a:solidFill>
              </a:rPr>
              <a:t>:</a:t>
            </a:r>
            <a:r>
              <a:rPr lang="en-GB" sz="1600" dirty="0" smtClean="0"/>
              <a:t>  Q1</a:t>
            </a:r>
            <a:r>
              <a:rPr lang="en-GB" sz="1600" b="1" dirty="0" smtClean="0"/>
              <a:t> 2018</a:t>
            </a:r>
            <a:endParaRPr lang="en-GB" sz="1600" b="1" dirty="0"/>
          </a:p>
          <a:p>
            <a:endParaRPr lang="en-US" sz="1600" dirty="0" smtClean="0"/>
          </a:p>
          <a:p>
            <a:endParaRPr lang="en-US" sz="1600" dirty="0"/>
          </a:p>
        </p:txBody>
      </p:sp>
    </p:spTree>
    <p:extLst>
      <p:ext uri="{BB962C8B-B14F-4D97-AF65-F5344CB8AC3E}">
        <p14:creationId xmlns:p14="http://schemas.microsoft.com/office/powerpoint/2010/main" val="28020053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50" y="388572"/>
            <a:ext cx="7558183" cy="727074"/>
          </a:xfrm>
        </p:spPr>
        <p:txBody>
          <a:bodyPr>
            <a:normAutofit fontScale="90000"/>
          </a:bodyPr>
          <a:lstStyle/>
          <a:p>
            <a:r>
              <a:rPr lang="en-US" sz="2700" dirty="0" smtClean="0"/>
              <a:t>I</a:t>
            </a:r>
            <a:br>
              <a:rPr lang="en-US" sz="2700" dirty="0" smtClean="0"/>
            </a:br>
            <a:r>
              <a:rPr lang="en-GB" sz="2800" b="1" dirty="0"/>
              <a:t>JIS Action 12 </a:t>
            </a:r>
            <a:r>
              <a:rPr lang="en-GB" sz="2800" b="1" dirty="0" smtClean="0"/>
              <a:t>- </a:t>
            </a:r>
            <a:r>
              <a:rPr lang="en-US" sz="2700" b="1" dirty="0" smtClean="0"/>
              <a:t>Identification of priority sectors</a:t>
            </a:r>
            <a:br>
              <a:rPr lang="en-US" sz="2700" b="1" dirty="0" smtClean="0"/>
            </a:br>
            <a:r>
              <a:rPr lang="en-US" sz="2700" b="1" dirty="0" smtClean="0"/>
              <a:t>(Ad-hoc Group 2)</a:t>
            </a:r>
            <a:r>
              <a:rPr lang="en-US" dirty="0"/>
              <a:t/>
            </a:r>
            <a:br>
              <a:rPr lang="en-US" dirty="0"/>
            </a:br>
            <a:endParaRPr lang="en-GB" dirty="0"/>
          </a:p>
        </p:txBody>
      </p:sp>
      <p:sp>
        <p:nvSpPr>
          <p:cNvPr id="3" name="Rectangle 2"/>
          <p:cNvSpPr/>
          <p:nvPr/>
        </p:nvSpPr>
        <p:spPr>
          <a:xfrm>
            <a:off x="281950" y="1802337"/>
            <a:ext cx="8655016" cy="3416320"/>
          </a:xfrm>
          <a:prstGeom prst="rect">
            <a:avLst/>
          </a:prstGeom>
        </p:spPr>
        <p:txBody>
          <a:bodyPr wrap="square">
            <a:spAutoFit/>
          </a:bodyPr>
          <a:lstStyle/>
          <a:p>
            <a:r>
              <a:rPr lang="en-US" sz="2400" b="1" dirty="0">
                <a:solidFill>
                  <a:srgbClr val="00B0F0"/>
                </a:solidFill>
              </a:rPr>
              <a:t>Action 5 </a:t>
            </a:r>
            <a:r>
              <a:rPr lang="en-US" dirty="0"/>
              <a:t>– Application of set of criteria defined within the strategy to a list of service sectors resulting from Action 4 in order to identify sectors for which standards could potentially bring </a:t>
            </a:r>
            <a:r>
              <a:rPr lang="en-US" dirty="0" smtClean="0"/>
              <a:t>benefits:</a:t>
            </a:r>
          </a:p>
          <a:p>
            <a:endParaRPr lang="en-US" dirty="0"/>
          </a:p>
          <a:p>
            <a:pPr marL="285750" indent="-285750">
              <a:buFont typeface="Arial" panose="020B0604020202020204" pitchFamily="34" charset="0"/>
              <a:buChar char="•"/>
            </a:pPr>
            <a:r>
              <a:rPr lang="en-US" dirty="0"/>
              <a:t>In–depth analysis of the service </a:t>
            </a:r>
            <a:r>
              <a:rPr lang="en-US" dirty="0" smtClean="0"/>
              <a:t>market,</a:t>
            </a:r>
          </a:p>
          <a:p>
            <a:pPr marL="285750" indent="-285750">
              <a:buFont typeface="Arial" panose="020B0604020202020204" pitchFamily="34" charset="0"/>
              <a:buChar char="•"/>
            </a:pPr>
            <a:r>
              <a:rPr lang="en-US" dirty="0" smtClean="0"/>
              <a:t>A </a:t>
            </a:r>
            <a:r>
              <a:rPr lang="en-US" dirty="0"/>
              <a:t>methodology for applying the different </a:t>
            </a:r>
            <a:r>
              <a:rPr lang="en-US" dirty="0" smtClean="0"/>
              <a:t>criteria,</a:t>
            </a:r>
          </a:p>
          <a:p>
            <a:pPr marL="285750" indent="-285750">
              <a:buFont typeface="Arial" panose="020B0604020202020204" pitchFamily="34" charset="0"/>
              <a:buChar char="•"/>
            </a:pPr>
            <a:r>
              <a:rPr lang="en-US" dirty="0" smtClean="0"/>
              <a:t>from 88 service/activity sectors               5.</a:t>
            </a:r>
          </a:p>
          <a:p>
            <a:pPr marL="285750" indent="-285750">
              <a:buFont typeface="Arial" panose="020B0604020202020204" pitchFamily="34" charset="0"/>
              <a:buChar char="•"/>
            </a:pPr>
            <a:endParaRPr lang="en-US" dirty="0"/>
          </a:p>
          <a:p>
            <a:r>
              <a:rPr lang="en-US" sz="2400" b="1" dirty="0" smtClean="0">
                <a:solidFill>
                  <a:srgbClr val="00B0F0"/>
                </a:solidFill>
              </a:rPr>
              <a:t>Deliverable</a:t>
            </a:r>
            <a:r>
              <a:rPr lang="en-GB" altLang="en-US" b="1" dirty="0" smtClean="0">
                <a:solidFill>
                  <a:srgbClr val="00B0F0"/>
                </a:solidFill>
              </a:rPr>
              <a:t>:</a:t>
            </a:r>
            <a:r>
              <a:rPr lang="en-US" dirty="0" smtClean="0"/>
              <a:t> </a:t>
            </a:r>
            <a:r>
              <a:rPr lang="en-US" dirty="0"/>
              <a:t>5 ‘highest priority’ sectors.</a:t>
            </a:r>
          </a:p>
          <a:p>
            <a:endParaRPr lang="en-US" dirty="0"/>
          </a:p>
          <a:p>
            <a:r>
              <a:rPr lang="en-US" sz="2400" b="1" dirty="0" smtClean="0">
                <a:solidFill>
                  <a:srgbClr val="00B0F0"/>
                </a:solidFill>
              </a:rPr>
              <a:t>Deadline</a:t>
            </a:r>
            <a:r>
              <a:rPr lang="en-GB" altLang="en-US" b="1" dirty="0" smtClean="0">
                <a:solidFill>
                  <a:srgbClr val="00B0F0"/>
                </a:solidFill>
              </a:rPr>
              <a:t>:</a:t>
            </a:r>
            <a:r>
              <a:rPr lang="en-US" dirty="0" smtClean="0"/>
              <a:t> </a:t>
            </a:r>
            <a:r>
              <a:rPr lang="en-US" b="1" dirty="0" smtClean="0"/>
              <a:t>February </a:t>
            </a:r>
            <a:r>
              <a:rPr lang="en-US" b="1" dirty="0"/>
              <a:t>2018</a:t>
            </a:r>
          </a:p>
        </p:txBody>
      </p:sp>
      <p:sp>
        <p:nvSpPr>
          <p:cNvPr id="4" name="Right Arrow 3"/>
          <p:cNvSpPr/>
          <p:nvPr/>
        </p:nvSpPr>
        <p:spPr>
          <a:xfrm>
            <a:off x="3712191" y="3684896"/>
            <a:ext cx="504967" cy="13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898906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28</a:t>
            </a:fld>
            <a:endParaRPr lang="en-GB" dirty="0"/>
          </a:p>
        </p:txBody>
      </p:sp>
      <p:sp>
        <p:nvSpPr>
          <p:cNvPr id="7" name="TextBox 6"/>
          <p:cNvSpPr txBox="1"/>
          <p:nvPr/>
        </p:nvSpPr>
        <p:spPr>
          <a:xfrm>
            <a:off x="281950" y="1370754"/>
            <a:ext cx="8684768" cy="3539430"/>
          </a:xfrm>
          <a:prstGeom prst="rect">
            <a:avLst/>
          </a:prstGeom>
          <a:noFill/>
        </p:spPr>
        <p:txBody>
          <a:bodyPr wrap="square" rtlCol="0">
            <a:spAutoFit/>
          </a:bodyPr>
          <a:lstStyle/>
          <a:p>
            <a:pPr algn="ctr"/>
            <a:r>
              <a:rPr lang="en-US" sz="2800" b="1" dirty="0" smtClean="0">
                <a:solidFill>
                  <a:srgbClr val="C00000"/>
                </a:solidFill>
              </a:rPr>
              <a:t>ACTION 13</a:t>
            </a:r>
            <a:r>
              <a:rPr lang="en-US" sz="2800" dirty="0" smtClean="0">
                <a:solidFill>
                  <a:srgbClr val="C00000"/>
                </a:solidFill>
              </a:rPr>
              <a:t/>
            </a:r>
            <a:br>
              <a:rPr lang="en-US" sz="2800" dirty="0" smtClean="0">
                <a:solidFill>
                  <a:srgbClr val="C00000"/>
                </a:solidFill>
              </a:rPr>
            </a:br>
            <a:r>
              <a:rPr lang="en-US" sz="2800" dirty="0">
                <a:solidFill>
                  <a:schemeClr val="accent1">
                    <a:lumMod val="75000"/>
                  </a:schemeClr>
                </a:solidFill>
              </a:rPr>
              <a:t>Promote the European regulatory model supported by voluntary standards and its close link to international </a:t>
            </a:r>
            <a:r>
              <a:rPr lang="en-US" sz="2800" dirty="0" err="1">
                <a:solidFill>
                  <a:schemeClr val="accent1">
                    <a:lumMod val="75000"/>
                  </a:schemeClr>
                </a:solidFill>
              </a:rPr>
              <a:t>standardisation</a:t>
            </a:r>
            <a:r>
              <a:rPr lang="en-US" sz="2800" dirty="0">
                <a:solidFill>
                  <a:schemeClr val="accent1">
                    <a:lumMod val="75000"/>
                  </a:schemeClr>
                </a:solidFill>
              </a:rPr>
              <a:t> in third </a:t>
            </a:r>
            <a:r>
              <a:rPr lang="en-US" sz="2800" dirty="0" smtClean="0">
                <a:solidFill>
                  <a:schemeClr val="accent1">
                    <a:lumMod val="75000"/>
                  </a:schemeClr>
                </a:solidFill>
              </a:rPr>
              <a:t>countries</a:t>
            </a:r>
          </a:p>
          <a:p>
            <a:pPr algn="ctr"/>
            <a:endParaRPr lang="en-US" sz="2800" dirty="0" smtClean="0">
              <a:solidFill>
                <a:schemeClr val="accent1">
                  <a:lumMod val="75000"/>
                </a:schemeClr>
              </a:solidFill>
            </a:endParaRPr>
          </a:p>
          <a:p>
            <a:pPr algn="ctr"/>
            <a:endParaRPr lang="en-US" sz="2800" dirty="0">
              <a:solidFill>
                <a:schemeClr val="accent1">
                  <a:lumMod val="75000"/>
                </a:schemeClr>
              </a:solidFill>
            </a:endParaRPr>
          </a:p>
          <a:p>
            <a:pPr algn="ctr"/>
            <a:endParaRPr lang="en-US" sz="2800" dirty="0">
              <a:solidFill>
                <a:schemeClr val="accent1">
                  <a:lumMod val="75000"/>
                </a:schemeClr>
              </a:solidFill>
            </a:endParaRPr>
          </a:p>
          <a:p>
            <a:pPr algn="ctr"/>
            <a:endParaRPr lang="en-US" sz="2800" dirty="0" smtClean="0">
              <a:solidFill>
                <a:schemeClr val="accent1">
                  <a:lumMod val="75000"/>
                </a:schemeClr>
              </a:solidFill>
            </a:endParaRPr>
          </a:p>
        </p:txBody>
      </p:sp>
      <p:sp>
        <p:nvSpPr>
          <p:cNvPr id="11"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13</a:t>
            </a:r>
            <a:endParaRPr lang="en-GB" sz="2500" dirty="0">
              <a:latin typeface="+mn-lt"/>
            </a:endParaRPr>
          </a:p>
        </p:txBody>
      </p:sp>
    </p:spTree>
    <p:extLst>
      <p:ext uri="{BB962C8B-B14F-4D97-AF65-F5344CB8AC3E}">
        <p14:creationId xmlns:p14="http://schemas.microsoft.com/office/powerpoint/2010/main" val="40028989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79512" y="1498122"/>
            <a:ext cx="8568952" cy="5027222"/>
          </a:xfrm>
        </p:spPr>
        <p:txBody>
          <a:bodyPr>
            <a:normAutofit/>
          </a:bodyPr>
          <a:lstStyle/>
          <a:p>
            <a:pPr marL="0" indent="0"/>
            <a:r>
              <a:rPr lang="en-US" sz="1800" b="1" dirty="0">
                <a:solidFill>
                  <a:srgbClr val="00B0F0"/>
                </a:solidFill>
              </a:rPr>
              <a:t>Scope and </a:t>
            </a:r>
            <a:r>
              <a:rPr lang="en-US" sz="1800" b="1" dirty="0" smtClean="0">
                <a:solidFill>
                  <a:srgbClr val="00B0F0"/>
                </a:solidFill>
              </a:rPr>
              <a:t>objectives: </a:t>
            </a:r>
          </a:p>
          <a:p>
            <a:pPr marL="0" indent="0"/>
            <a:r>
              <a:rPr lang="en-GB" sz="1600" dirty="0" smtClean="0">
                <a:solidFill>
                  <a:schemeClr val="tx1"/>
                </a:solidFill>
              </a:rPr>
              <a:t>Standards’ alignment as a powerful and fair lever to complement regulatory </a:t>
            </a:r>
            <a:r>
              <a:rPr lang="en-GB" sz="1600" dirty="0">
                <a:solidFill>
                  <a:schemeClr val="tx1"/>
                </a:solidFill>
              </a:rPr>
              <a:t>convergence </a:t>
            </a:r>
            <a:r>
              <a:rPr lang="en-GB" sz="1600" dirty="0" smtClean="0">
                <a:solidFill>
                  <a:schemeClr val="tx1"/>
                </a:solidFill>
              </a:rPr>
              <a:t>and foster the competitiveness of European industry and SMEs in global markets.</a:t>
            </a:r>
          </a:p>
          <a:p>
            <a:pPr marL="0" indent="0"/>
            <a:r>
              <a:rPr lang="en-GB" sz="1600" dirty="0" smtClean="0">
                <a:solidFill>
                  <a:schemeClr val="tx1"/>
                </a:solidFill>
              </a:rPr>
              <a:t>Improve coordination of efforts between European regulators and other members of the European standardization community in relation to trade &amp; regulatory dialogues and other relevant activities.</a:t>
            </a:r>
          </a:p>
          <a:p>
            <a:pPr marL="0" indent="0"/>
            <a:endParaRPr lang="en-GB" sz="1800" dirty="0" smtClean="0">
              <a:solidFill>
                <a:schemeClr val="tx1"/>
              </a:solidFill>
            </a:endParaRPr>
          </a:p>
          <a:p>
            <a:pPr marL="0" indent="0"/>
            <a:r>
              <a:rPr lang="en-GB" sz="1800" b="1" dirty="0" smtClean="0">
                <a:solidFill>
                  <a:srgbClr val="00B0F0"/>
                </a:solidFill>
              </a:rPr>
              <a:t>Expected </a:t>
            </a:r>
            <a:r>
              <a:rPr lang="en-GB" sz="1800" b="1" dirty="0">
                <a:solidFill>
                  <a:srgbClr val="00B0F0"/>
                </a:solidFill>
              </a:rPr>
              <a:t>outcomes</a:t>
            </a:r>
            <a:r>
              <a:rPr lang="en-GB" sz="1800" dirty="0" smtClean="0">
                <a:solidFill>
                  <a:schemeClr val="tx1"/>
                </a:solidFill>
              </a:rPr>
              <a:t>:</a:t>
            </a:r>
            <a:endParaRPr lang="en-GB" sz="1800" dirty="0">
              <a:solidFill>
                <a:schemeClr val="tx1"/>
              </a:solidFill>
            </a:endParaRPr>
          </a:p>
          <a:p>
            <a:pPr marL="0" indent="0"/>
            <a:r>
              <a:rPr lang="en-GB" altLang="en-US" sz="1600" dirty="0">
                <a:solidFill>
                  <a:schemeClr val="tx1"/>
                </a:solidFill>
              </a:rPr>
              <a:t>The European regulatory and standardization model, in particular the concept of common regulatory objectives supported by voluntary standards developed in a transparent and inclusive way (cf. the “New Approach” and NLF-type legislation) is promoted outside Europe, through a collective and coordinated effort of European standardization stakeholders, in the context of international trade negotiations and other relevant channels</a:t>
            </a:r>
            <a:r>
              <a:rPr lang="en-GB" altLang="en-US" sz="1600" dirty="0" smtClean="0">
                <a:solidFill>
                  <a:schemeClr val="tx1"/>
                </a:solidFill>
              </a:rPr>
              <a:t>.</a:t>
            </a:r>
          </a:p>
          <a:p>
            <a:pPr marL="0" indent="0"/>
            <a:endParaRPr lang="en-GB" altLang="en-US" sz="1800" dirty="0">
              <a:solidFill>
                <a:schemeClr val="tx1"/>
              </a:solidFill>
            </a:endParaRPr>
          </a:p>
          <a:p>
            <a:pPr marL="0" indent="0"/>
            <a:r>
              <a:rPr lang="en-GB" altLang="en-US" sz="1800" b="1" dirty="0" smtClean="0">
                <a:solidFill>
                  <a:srgbClr val="00B0F0"/>
                </a:solidFill>
              </a:rPr>
              <a:t>Lead</a:t>
            </a:r>
            <a:r>
              <a:rPr lang="en-GB" altLang="en-US" sz="1800" b="1" dirty="0">
                <a:solidFill>
                  <a:srgbClr val="00B0F0"/>
                </a:solidFill>
              </a:rPr>
              <a:t>: </a:t>
            </a:r>
            <a:r>
              <a:rPr lang="en-GB" altLang="en-US" sz="1600" dirty="0" smtClean="0">
                <a:solidFill>
                  <a:schemeClr val="tx1"/>
                </a:solidFill>
              </a:rPr>
              <a:t>CENELEC   - </a:t>
            </a:r>
            <a:r>
              <a:rPr lang="en-GB" altLang="en-US" sz="1800" b="1" dirty="0" smtClean="0">
                <a:solidFill>
                  <a:srgbClr val="00B0F0"/>
                </a:solidFill>
              </a:rPr>
              <a:t>Sponsors</a:t>
            </a:r>
            <a:r>
              <a:rPr lang="en-GB" altLang="en-US" sz="1800" b="1" dirty="0">
                <a:solidFill>
                  <a:srgbClr val="00B0F0"/>
                </a:solidFill>
              </a:rPr>
              <a:t>: </a:t>
            </a:r>
            <a:r>
              <a:rPr lang="en-GB" sz="1600" dirty="0">
                <a:solidFill>
                  <a:schemeClr val="tx1"/>
                </a:solidFill>
              </a:rPr>
              <a:t>CEN-CENELEC, ETSI, AFNOR, BSI, DIN, SIS, COCIR, ECOS, ORGALIME, SBS, UNE, UNIFE, EC DG </a:t>
            </a:r>
            <a:r>
              <a:rPr lang="en-GB" sz="1600" dirty="0" smtClean="0">
                <a:solidFill>
                  <a:schemeClr val="tx1"/>
                </a:solidFill>
              </a:rPr>
              <a:t>GROW</a:t>
            </a:r>
          </a:p>
        </p:txBody>
      </p:sp>
      <p:sp>
        <p:nvSpPr>
          <p:cNvPr id="6" name="Title 3"/>
          <p:cNvSpPr>
            <a:spLocks noGrp="1"/>
          </p:cNvSpPr>
          <p:nvPr>
            <p:ph type="title"/>
          </p:nvPr>
        </p:nvSpPr>
        <p:spPr>
          <a:xfrm>
            <a:off x="35496" y="341784"/>
            <a:ext cx="7056784" cy="1143000"/>
          </a:xfrm>
        </p:spPr>
        <p:txBody>
          <a:bodyPr>
            <a:noAutofit/>
          </a:bodyPr>
          <a:lstStyle/>
          <a:p>
            <a:r>
              <a:rPr lang="en-GB" sz="2400" b="1" dirty="0" smtClean="0">
                <a:solidFill>
                  <a:schemeClr val="tx2"/>
                </a:solidFill>
              </a:rPr>
              <a:t>JIS Action 13 - Promote </a:t>
            </a:r>
            <a:r>
              <a:rPr lang="en-GB" sz="2400" b="1" dirty="0">
                <a:solidFill>
                  <a:schemeClr val="tx2"/>
                </a:solidFill>
              </a:rPr>
              <a:t>the European regulatory model supported by voluntary standards and its close link to international standardisation in third </a:t>
            </a:r>
            <a:r>
              <a:rPr lang="en-GB" sz="2400" b="1" dirty="0" smtClean="0">
                <a:solidFill>
                  <a:schemeClr val="tx2"/>
                </a:solidFill>
              </a:rPr>
              <a:t>countries</a:t>
            </a:r>
            <a:endParaRPr lang="en-GB" sz="2400" b="1" dirty="0">
              <a:solidFill>
                <a:schemeClr val="tx2"/>
              </a:solidFill>
            </a:endParaRPr>
          </a:p>
        </p:txBody>
      </p:sp>
    </p:spTree>
    <p:extLst>
      <p:ext uri="{BB962C8B-B14F-4D97-AF65-F5344CB8AC3E}">
        <p14:creationId xmlns:p14="http://schemas.microsoft.com/office/powerpoint/2010/main" val="21251915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3</a:t>
            </a:fld>
            <a:endParaRPr lang="en-GB" dirty="0"/>
          </a:p>
        </p:txBody>
      </p:sp>
      <p:sp>
        <p:nvSpPr>
          <p:cNvPr id="7" name="TextBox 6"/>
          <p:cNvSpPr txBox="1"/>
          <p:nvPr/>
        </p:nvSpPr>
        <p:spPr>
          <a:xfrm>
            <a:off x="65314" y="1370754"/>
            <a:ext cx="8901404" cy="3293209"/>
          </a:xfrm>
          <a:prstGeom prst="rect">
            <a:avLst/>
          </a:prstGeom>
          <a:noFill/>
        </p:spPr>
        <p:txBody>
          <a:bodyPr wrap="square" rtlCol="0">
            <a:spAutoFit/>
          </a:bodyPr>
          <a:lstStyle/>
          <a:p>
            <a:pPr algn="ctr"/>
            <a:r>
              <a:rPr lang="en-US" sz="2800" b="1" dirty="0" smtClean="0">
                <a:solidFill>
                  <a:srgbClr val="C00000"/>
                </a:solidFill>
              </a:rPr>
              <a:t>ACTION 5</a:t>
            </a:r>
            <a:r>
              <a:rPr lang="en-US" sz="2800" dirty="0" smtClean="0">
                <a:solidFill>
                  <a:srgbClr val="C00000"/>
                </a:solidFill>
              </a:rPr>
              <a:t/>
            </a:r>
            <a:br>
              <a:rPr lang="en-US" sz="2800" dirty="0" smtClean="0">
                <a:solidFill>
                  <a:srgbClr val="C00000"/>
                </a:solidFill>
              </a:rPr>
            </a:br>
            <a:r>
              <a:rPr lang="en-US" sz="2800" dirty="0" smtClean="0">
                <a:solidFill>
                  <a:schemeClr val="accent1">
                    <a:lumMod val="75000"/>
                  </a:schemeClr>
                </a:solidFill>
              </a:rPr>
              <a:t>Pilot Project – Aiding the implementation of the Construction Products Regulation (CPR) through standards</a:t>
            </a:r>
          </a:p>
          <a:p>
            <a:pPr algn="ctr"/>
            <a:endParaRPr lang="en-US" sz="2800" dirty="0">
              <a:solidFill>
                <a:schemeClr val="accent1">
                  <a:lumMod val="75000"/>
                </a:schemeClr>
              </a:solidFill>
            </a:endParaRPr>
          </a:p>
          <a:p>
            <a:endParaRPr lang="en-GB" sz="2800" b="1" dirty="0" smtClean="0">
              <a:solidFill>
                <a:srgbClr val="00B0F0"/>
              </a:solidFill>
            </a:endParaRPr>
          </a:p>
          <a:p>
            <a:endParaRPr lang="en-GB" sz="2800" b="1" dirty="0">
              <a:solidFill>
                <a:srgbClr val="00B0F0"/>
              </a:solidFill>
            </a:endParaRPr>
          </a:p>
          <a:p>
            <a:endParaRPr lang="en-GB" sz="2000" b="1" dirty="0" smtClean="0">
              <a:solidFill>
                <a:srgbClr val="00B0F0"/>
              </a:solidFill>
            </a:endParaRPr>
          </a:p>
          <a:p>
            <a:endParaRPr lang="en-GB" sz="2000" b="1" dirty="0">
              <a:solidFill>
                <a:srgbClr val="00B0F0"/>
              </a:solidFill>
            </a:endParaRPr>
          </a:p>
        </p:txBody>
      </p:sp>
      <p:sp>
        <p:nvSpPr>
          <p:cNvPr id="11"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5</a:t>
            </a:r>
            <a:endParaRPr lang="en-GB" sz="2500" dirty="0">
              <a:latin typeface="+mn-lt"/>
            </a:endParaRPr>
          </a:p>
        </p:txBody>
      </p:sp>
    </p:spTree>
    <p:extLst>
      <p:ext uri="{BB962C8B-B14F-4D97-AF65-F5344CB8AC3E}">
        <p14:creationId xmlns:p14="http://schemas.microsoft.com/office/powerpoint/2010/main" val="35178147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79512" y="1714146"/>
            <a:ext cx="8568952" cy="5027222"/>
          </a:xfrm>
        </p:spPr>
        <p:txBody>
          <a:bodyPr/>
          <a:lstStyle/>
          <a:p>
            <a:pPr marL="0" indent="0"/>
            <a:r>
              <a:rPr lang="en-US" sz="1800" b="1" dirty="0" smtClean="0">
                <a:solidFill>
                  <a:srgbClr val="00B0F0"/>
                </a:solidFill>
              </a:rPr>
              <a:t>Action Plan (main blocks): </a:t>
            </a:r>
          </a:p>
          <a:p>
            <a:pPr>
              <a:buFont typeface="+mj-lt"/>
              <a:buAutoNum type="arabicPeriod"/>
            </a:pPr>
            <a:r>
              <a:rPr lang="en-GB" sz="1600" dirty="0">
                <a:solidFill>
                  <a:schemeClr val="tx1"/>
                </a:solidFill>
              </a:rPr>
              <a:t>Identify 3 priority areas (regions or countries) and related activities (negotiations and /or </a:t>
            </a:r>
            <a:r>
              <a:rPr lang="en-GB" sz="1600" dirty="0" smtClean="0">
                <a:solidFill>
                  <a:schemeClr val="tx1"/>
                </a:solidFill>
              </a:rPr>
              <a:t>dialogues)</a:t>
            </a:r>
          </a:p>
          <a:p>
            <a:pPr>
              <a:buFont typeface="+mj-lt"/>
              <a:buAutoNum type="arabicPeriod"/>
            </a:pPr>
            <a:r>
              <a:rPr lang="en-GB" sz="1600" dirty="0">
                <a:solidFill>
                  <a:schemeClr val="tx1"/>
                </a:solidFill>
              </a:rPr>
              <a:t>Develop a promotion </a:t>
            </a:r>
            <a:r>
              <a:rPr lang="en-GB" sz="1600" dirty="0" smtClean="0">
                <a:solidFill>
                  <a:schemeClr val="tx1"/>
                </a:solidFill>
              </a:rPr>
              <a:t>strategy</a:t>
            </a:r>
          </a:p>
          <a:p>
            <a:pPr>
              <a:buFont typeface="+mj-lt"/>
              <a:buAutoNum type="arabicPeriod"/>
            </a:pPr>
            <a:r>
              <a:rPr lang="en-GB" sz="1600" dirty="0">
                <a:solidFill>
                  <a:schemeClr val="tx1"/>
                </a:solidFill>
              </a:rPr>
              <a:t>Raise awareness among relevant EC </a:t>
            </a:r>
            <a:r>
              <a:rPr lang="en-GB" sz="1600" dirty="0" smtClean="0">
                <a:solidFill>
                  <a:schemeClr val="tx1"/>
                </a:solidFill>
              </a:rPr>
              <a:t>services</a:t>
            </a:r>
          </a:p>
          <a:p>
            <a:pPr>
              <a:buFont typeface="+mj-lt"/>
              <a:buAutoNum type="arabicPeriod"/>
            </a:pPr>
            <a:r>
              <a:rPr lang="en-GB" sz="1600" dirty="0">
                <a:solidFill>
                  <a:schemeClr val="tx1"/>
                </a:solidFill>
              </a:rPr>
              <a:t>Ensure appropriate involvement of European standardization and industry stakeholders in relevant regulatory dialogues and trade </a:t>
            </a:r>
            <a:r>
              <a:rPr lang="en-GB" sz="1600" dirty="0" smtClean="0">
                <a:solidFill>
                  <a:schemeClr val="tx1"/>
                </a:solidFill>
              </a:rPr>
              <a:t>negotiations</a:t>
            </a:r>
          </a:p>
          <a:p>
            <a:pPr>
              <a:buFont typeface="+mj-lt"/>
              <a:buAutoNum type="arabicPeriod"/>
            </a:pPr>
            <a:r>
              <a:rPr lang="en-GB" sz="1600" dirty="0">
                <a:solidFill>
                  <a:schemeClr val="tx1"/>
                </a:solidFill>
              </a:rPr>
              <a:t>Launch a pilot initiative to support the development of an African Continental Free Trade Area based on the European Quality Infrastructure model and on "New Approach" and NLF </a:t>
            </a:r>
            <a:r>
              <a:rPr lang="en-GB" sz="1600" dirty="0" smtClean="0">
                <a:solidFill>
                  <a:schemeClr val="tx1"/>
                </a:solidFill>
              </a:rPr>
              <a:t>principles</a:t>
            </a:r>
          </a:p>
          <a:p>
            <a:pPr marL="0" indent="0"/>
            <a:endParaRPr lang="en-GB" sz="1600" b="1" dirty="0" smtClean="0">
              <a:solidFill>
                <a:srgbClr val="00B0F0"/>
              </a:solidFill>
            </a:endParaRPr>
          </a:p>
          <a:p>
            <a:pPr marL="0" indent="0"/>
            <a:r>
              <a:rPr lang="en-GB" sz="1800" b="1" dirty="0" smtClean="0">
                <a:solidFill>
                  <a:srgbClr val="00B0F0"/>
                </a:solidFill>
              </a:rPr>
              <a:t>NB:</a:t>
            </a:r>
            <a:r>
              <a:rPr lang="en-GB" sz="1600" b="1" dirty="0" smtClean="0">
                <a:solidFill>
                  <a:srgbClr val="00B0F0"/>
                </a:solidFill>
              </a:rPr>
              <a:t> </a:t>
            </a:r>
            <a:r>
              <a:rPr lang="en-GB" sz="1600" dirty="0">
                <a:solidFill>
                  <a:schemeClr val="tx1"/>
                </a:solidFill>
              </a:rPr>
              <a:t>Item 5 is linked to </a:t>
            </a:r>
            <a:r>
              <a:rPr lang="en-GB" sz="1600" dirty="0" smtClean="0">
                <a:solidFill>
                  <a:schemeClr val="tx1"/>
                </a:solidFill>
              </a:rPr>
              <a:t>an initiative stemming from CEN and CENELEC (‘Strategy towards Africa’). The articulation of this imitative with JIS Action 13 will start in Q3 2017. It was approved by the participants of JIS Action 13 in July.</a:t>
            </a:r>
            <a:endParaRPr lang="en-GB" sz="1600" dirty="0">
              <a:solidFill>
                <a:schemeClr val="tx1"/>
              </a:solidFill>
            </a:endParaRPr>
          </a:p>
        </p:txBody>
      </p:sp>
      <p:sp>
        <p:nvSpPr>
          <p:cNvPr id="6" name="Title 3"/>
          <p:cNvSpPr>
            <a:spLocks noGrp="1"/>
          </p:cNvSpPr>
          <p:nvPr>
            <p:ph type="title"/>
          </p:nvPr>
        </p:nvSpPr>
        <p:spPr>
          <a:xfrm>
            <a:off x="35496" y="341784"/>
            <a:ext cx="7056784" cy="1143000"/>
          </a:xfrm>
        </p:spPr>
        <p:txBody>
          <a:bodyPr>
            <a:noAutofit/>
          </a:bodyPr>
          <a:lstStyle/>
          <a:p>
            <a:r>
              <a:rPr lang="en-GB" sz="2400" b="1" dirty="0" smtClean="0">
                <a:solidFill>
                  <a:schemeClr val="tx2"/>
                </a:solidFill>
              </a:rPr>
              <a:t>JIS Action 13 – Action plan</a:t>
            </a:r>
            <a:endParaRPr lang="en-GB" sz="2400" b="1" dirty="0">
              <a:solidFill>
                <a:schemeClr val="tx2"/>
              </a:solidFill>
            </a:endParaRPr>
          </a:p>
        </p:txBody>
      </p:sp>
    </p:spTree>
    <p:extLst>
      <p:ext uri="{BB962C8B-B14F-4D97-AF65-F5344CB8AC3E}">
        <p14:creationId xmlns:p14="http://schemas.microsoft.com/office/powerpoint/2010/main" val="7925054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67128" y="1568840"/>
            <a:ext cx="8322068" cy="4896544"/>
          </a:xfrm>
        </p:spPr>
        <p:txBody>
          <a:bodyPr>
            <a:normAutofit/>
          </a:bodyPr>
          <a:lstStyle/>
          <a:p>
            <a:pPr marL="0" indent="0">
              <a:spcBef>
                <a:spcPts val="1200"/>
              </a:spcBef>
            </a:pPr>
            <a:r>
              <a:rPr lang="en-US" sz="1800" b="1" dirty="0" smtClean="0">
                <a:solidFill>
                  <a:srgbClr val="00B0F0"/>
                </a:solidFill>
              </a:rPr>
              <a:t>Current state of play</a:t>
            </a:r>
            <a:r>
              <a:rPr lang="en-US" sz="1800" i="1" dirty="0" smtClean="0"/>
              <a:t>:  last meeting July 2017</a:t>
            </a:r>
          </a:p>
          <a:p>
            <a:pPr marL="285750" indent="-285750">
              <a:buFont typeface="Arial" panose="020B0604020202020204" pitchFamily="34" charset="0"/>
              <a:buChar char="•"/>
            </a:pPr>
            <a:r>
              <a:rPr lang="en-US" sz="1600" dirty="0" smtClean="0">
                <a:solidFill>
                  <a:schemeClr val="tx1"/>
                </a:solidFill>
              </a:rPr>
              <a:t>Sponsors have revised the headlines of the action plan with detailed implementation milestones.</a:t>
            </a:r>
          </a:p>
          <a:p>
            <a:pPr marL="285750" indent="-285750">
              <a:buFont typeface="Arial" panose="020B0604020202020204" pitchFamily="34" charset="0"/>
              <a:buChar char="•"/>
            </a:pPr>
            <a:r>
              <a:rPr lang="en-US" sz="1600" dirty="0" smtClean="0">
                <a:solidFill>
                  <a:schemeClr val="tx1"/>
                </a:solidFill>
              </a:rPr>
              <a:t>Discussion to identify 3 priority regions/countries:</a:t>
            </a:r>
          </a:p>
          <a:p>
            <a:pPr marL="685800" lvl="1"/>
            <a:r>
              <a:rPr lang="en-US" sz="1800" b="1" dirty="0" smtClean="0">
                <a:solidFill>
                  <a:schemeClr val="tx1"/>
                </a:solidFill>
              </a:rPr>
              <a:t>Mercosur</a:t>
            </a:r>
            <a:r>
              <a:rPr lang="en-US" sz="1800" dirty="0" smtClean="0">
                <a:solidFill>
                  <a:schemeClr val="tx1"/>
                </a:solidFill>
              </a:rPr>
              <a:t> – confirmed as 1</a:t>
            </a:r>
            <a:r>
              <a:rPr lang="en-US" sz="1800" baseline="30000" dirty="0" smtClean="0">
                <a:solidFill>
                  <a:schemeClr val="tx1"/>
                </a:solidFill>
              </a:rPr>
              <a:t>st</a:t>
            </a:r>
            <a:r>
              <a:rPr lang="en-US" sz="1800" dirty="0" smtClean="0">
                <a:solidFill>
                  <a:schemeClr val="tx1"/>
                </a:solidFill>
              </a:rPr>
              <a:t> priority</a:t>
            </a:r>
          </a:p>
          <a:p>
            <a:pPr marL="685800" lvl="1"/>
            <a:r>
              <a:rPr lang="en-US" sz="1800" dirty="0" smtClean="0">
                <a:solidFill>
                  <a:schemeClr val="tx1"/>
                </a:solidFill>
              </a:rPr>
              <a:t>Others: Mexico, US, Indonesia, India?</a:t>
            </a:r>
          </a:p>
          <a:p>
            <a:pPr marL="685800" lvl="1"/>
            <a:r>
              <a:rPr lang="en-US" sz="2000" dirty="0" smtClean="0">
                <a:solidFill>
                  <a:schemeClr val="tx1"/>
                </a:solidFill>
              </a:rPr>
              <a:t>CEN-CENELEC </a:t>
            </a:r>
            <a:r>
              <a:rPr lang="en-US" sz="1600" dirty="0" smtClean="0">
                <a:solidFill>
                  <a:schemeClr val="tx1"/>
                </a:solidFill>
              </a:rPr>
              <a:t>proposals to the Sponsors: South Asia or ASEAN</a:t>
            </a:r>
          </a:p>
          <a:p>
            <a:pPr marL="457200" lvl="1" indent="0">
              <a:buNone/>
            </a:pPr>
            <a:endParaRPr lang="en-US" sz="1600" dirty="0" smtClean="0">
              <a:solidFill>
                <a:schemeClr val="tx1"/>
              </a:solidFill>
            </a:endParaRPr>
          </a:p>
          <a:p>
            <a:pPr marL="0" indent="0">
              <a:spcBef>
                <a:spcPts val="1200"/>
              </a:spcBef>
            </a:pPr>
            <a:r>
              <a:rPr lang="en-US" sz="1800" b="1" dirty="0" smtClean="0">
                <a:solidFill>
                  <a:srgbClr val="00B0F0"/>
                </a:solidFill>
              </a:rPr>
              <a:t>Next </a:t>
            </a:r>
            <a:r>
              <a:rPr lang="en-US" sz="1800" b="1" dirty="0">
                <a:solidFill>
                  <a:srgbClr val="00B0F0"/>
                </a:solidFill>
              </a:rPr>
              <a:t>steps: </a:t>
            </a:r>
          </a:p>
          <a:p>
            <a:pPr marL="285750" indent="-285750">
              <a:buFont typeface="Arial" panose="020B0604020202020204" pitchFamily="34" charset="0"/>
              <a:buChar char="•"/>
            </a:pPr>
            <a:r>
              <a:rPr lang="en-US" sz="1600" dirty="0" smtClean="0">
                <a:solidFill>
                  <a:schemeClr val="tx1"/>
                </a:solidFill>
              </a:rPr>
              <a:t>Meeting early November</a:t>
            </a:r>
          </a:p>
          <a:p>
            <a:pPr marL="285750" indent="-285750">
              <a:buFont typeface="Arial" panose="020B0604020202020204" pitchFamily="34" charset="0"/>
              <a:buChar char="•"/>
            </a:pPr>
            <a:r>
              <a:rPr lang="en-US" sz="1600" dirty="0" smtClean="0">
                <a:solidFill>
                  <a:schemeClr val="tx1"/>
                </a:solidFill>
              </a:rPr>
              <a:t>Final validation of priority regions + consultation of stakeholders for specific focus/needs for each of them</a:t>
            </a:r>
          </a:p>
          <a:p>
            <a:pPr marL="285750" indent="-285750">
              <a:buFont typeface="Arial" panose="020B0604020202020204" pitchFamily="34" charset="0"/>
              <a:buChar char="•"/>
            </a:pPr>
            <a:r>
              <a:rPr lang="en-US" sz="1600" dirty="0" smtClean="0">
                <a:solidFill>
                  <a:schemeClr val="tx1"/>
                </a:solidFill>
              </a:rPr>
              <a:t>End of the year: discussion on a promotion strategy</a:t>
            </a:r>
          </a:p>
          <a:p>
            <a:pPr marL="285750" indent="-285750">
              <a:buFont typeface="Arial" panose="020B0604020202020204" pitchFamily="34" charset="0"/>
              <a:buChar char="•"/>
            </a:pPr>
            <a:endParaRPr lang="en-US" sz="1800" dirty="0">
              <a:solidFill>
                <a:schemeClr val="tx1"/>
              </a:solidFill>
            </a:endParaRPr>
          </a:p>
          <a:p>
            <a:pPr marL="0" indent="0">
              <a:buNone/>
            </a:pPr>
            <a:endParaRPr lang="en-US" sz="1800" dirty="0">
              <a:solidFill>
                <a:schemeClr val="tx1"/>
              </a:solidFill>
            </a:endParaRPr>
          </a:p>
          <a:p>
            <a:pPr marL="0" indent="0"/>
            <a:endParaRPr lang="en-GB" sz="1800" dirty="0">
              <a:solidFill>
                <a:schemeClr val="tx1"/>
              </a:solidFill>
            </a:endParaRPr>
          </a:p>
        </p:txBody>
      </p:sp>
      <p:sp>
        <p:nvSpPr>
          <p:cNvPr id="6" name="Title 3"/>
          <p:cNvSpPr>
            <a:spLocks noGrp="1"/>
          </p:cNvSpPr>
          <p:nvPr>
            <p:ph type="title"/>
          </p:nvPr>
        </p:nvSpPr>
        <p:spPr>
          <a:xfrm>
            <a:off x="35496" y="341784"/>
            <a:ext cx="7056784" cy="1143000"/>
          </a:xfrm>
        </p:spPr>
        <p:txBody>
          <a:bodyPr>
            <a:normAutofit/>
          </a:bodyPr>
          <a:lstStyle/>
          <a:p>
            <a:r>
              <a:rPr lang="en-GB" sz="2400" b="1" dirty="0">
                <a:solidFill>
                  <a:schemeClr val="tx2"/>
                </a:solidFill>
              </a:rPr>
              <a:t>JIS Action 13 </a:t>
            </a:r>
            <a:r>
              <a:rPr lang="en-GB" sz="2400" b="1" dirty="0" smtClean="0">
                <a:solidFill>
                  <a:schemeClr val="tx2"/>
                </a:solidFill>
              </a:rPr>
              <a:t>– State of play</a:t>
            </a:r>
            <a:endParaRPr lang="en-GB" sz="2400" b="1" dirty="0">
              <a:solidFill>
                <a:schemeClr val="tx2"/>
              </a:solidFill>
            </a:endParaRPr>
          </a:p>
        </p:txBody>
      </p:sp>
    </p:spTree>
    <p:extLst>
      <p:ext uri="{BB962C8B-B14F-4D97-AF65-F5344CB8AC3E}">
        <p14:creationId xmlns:p14="http://schemas.microsoft.com/office/powerpoint/2010/main" val="29524847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spcBef>
                <a:spcPts val="1200"/>
              </a:spcBef>
            </a:pPr>
            <a:r>
              <a:rPr lang="en-GB" sz="2000" b="1" dirty="0">
                <a:solidFill>
                  <a:srgbClr val="00B0F0"/>
                </a:solidFill>
              </a:rPr>
              <a:t>Current </a:t>
            </a:r>
            <a:r>
              <a:rPr lang="en-GB" sz="2000" b="1" dirty="0" smtClean="0">
                <a:solidFill>
                  <a:srgbClr val="00B0F0"/>
                </a:solidFill>
              </a:rPr>
              <a:t>opportunities</a:t>
            </a:r>
            <a:r>
              <a:rPr lang="en-GB" sz="2000" b="1" dirty="0">
                <a:solidFill>
                  <a:srgbClr val="00B0F0"/>
                </a:solidFill>
              </a:rPr>
              <a:t>:</a:t>
            </a:r>
          </a:p>
          <a:p>
            <a:pPr>
              <a:buFont typeface="Arial" panose="020B0604020202020204" pitchFamily="34" charset="0"/>
              <a:buChar char="•"/>
            </a:pPr>
            <a:endParaRPr lang="en-GB" sz="2000" dirty="0" smtClean="0">
              <a:solidFill>
                <a:schemeClr val="tx1"/>
              </a:solidFill>
            </a:endParaRPr>
          </a:p>
          <a:p>
            <a:pPr>
              <a:buFont typeface="Arial" panose="020B0604020202020204" pitchFamily="34" charset="0"/>
              <a:buChar char="•"/>
            </a:pPr>
            <a:r>
              <a:rPr lang="en-GB" sz="2000" dirty="0" smtClean="0">
                <a:solidFill>
                  <a:schemeClr val="tx1"/>
                </a:solidFill>
              </a:rPr>
              <a:t>Ongoing </a:t>
            </a:r>
            <a:r>
              <a:rPr lang="en-GB" sz="2000" dirty="0">
                <a:solidFill>
                  <a:schemeClr val="tx1"/>
                </a:solidFill>
              </a:rPr>
              <a:t>trade or regulatory negotiations </a:t>
            </a:r>
            <a:r>
              <a:rPr lang="en-GB" sz="2000" dirty="0" smtClean="0">
                <a:solidFill>
                  <a:schemeClr val="tx1"/>
                </a:solidFill>
              </a:rPr>
              <a:t>will be mapped to confirm priority region/countries</a:t>
            </a:r>
            <a:endParaRPr lang="en-GB" sz="2000" dirty="0">
              <a:solidFill>
                <a:schemeClr val="tx1"/>
              </a:solidFill>
            </a:endParaRPr>
          </a:p>
          <a:p>
            <a:pPr>
              <a:buFont typeface="Arial" panose="020B0604020202020204" pitchFamily="34" charset="0"/>
              <a:buChar char="•"/>
            </a:pPr>
            <a:r>
              <a:rPr lang="en-GB" sz="2000" dirty="0">
                <a:solidFill>
                  <a:schemeClr val="tx1"/>
                </a:solidFill>
              </a:rPr>
              <a:t>EU-Africa Summit 2017 – opportunity for </a:t>
            </a:r>
            <a:r>
              <a:rPr lang="en-GB" sz="2000" dirty="0" smtClean="0">
                <a:solidFill>
                  <a:schemeClr val="tx1"/>
                </a:solidFill>
              </a:rPr>
              <a:t>a side event to promote support for an EU-Africa standardization project (</a:t>
            </a:r>
            <a:r>
              <a:rPr lang="en-GB" sz="2000" dirty="0">
                <a:solidFill>
                  <a:schemeClr val="tx1"/>
                </a:solidFill>
              </a:rPr>
              <a:t>regulators – standardizers – stakeholders</a:t>
            </a:r>
            <a:r>
              <a:rPr lang="en-GB" sz="2000" dirty="0" smtClean="0">
                <a:solidFill>
                  <a:schemeClr val="tx1"/>
                </a:solidFill>
              </a:rPr>
              <a:t>)</a:t>
            </a:r>
          </a:p>
          <a:p>
            <a:pPr>
              <a:buFont typeface="Arial" panose="020B0604020202020204" pitchFamily="34" charset="0"/>
              <a:buChar char="•"/>
            </a:pPr>
            <a:endParaRPr lang="en-GB" sz="2000" dirty="0" smtClean="0">
              <a:solidFill>
                <a:schemeClr val="tx1"/>
              </a:solidFill>
            </a:endParaRPr>
          </a:p>
          <a:p>
            <a:pPr marL="0" indent="0">
              <a:buNone/>
            </a:pPr>
            <a:r>
              <a:rPr lang="en-GB" sz="2000" b="1" dirty="0" smtClean="0">
                <a:solidFill>
                  <a:srgbClr val="00B0F0"/>
                </a:solidFill>
              </a:rPr>
              <a:t>Issues</a:t>
            </a:r>
            <a:endParaRPr lang="en-GB" sz="2000" dirty="0">
              <a:solidFill>
                <a:schemeClr val="tx1"/>
              </a:solidFill>
            </a:endParaRPr>
          </a:p>
          <a:p>
            <a:pPr>
              <a:buFont typeface="Arial" panose="020B0604020202020204" pitchFamily="34" charset="0"/>
              <a:buChar char="•"/>
            </a:pPr>
            <a:r>
              <a:rPr lang="en-GB" sz="2000" dirty="0" smtClean="0">
                <a:solidFill>
                  <a:schemeClr val="tx1"/>
                </a:solidFill>
              </a:rPr>
              <a:t>Difficulty to get sponsors to volunteer to lead some of the activities</a:t>
            </a:r>
            <a:endParaRPr lang="en-GB" sz="2000" dirty="0">
              <a:solidFill>
                <a:schemeClr val="tx1"/>
              </a:solidFill>
            </a:endParaRPr>
          </a:p>
        </p:txBody>
      </p:sp>
      <p:sp>
        <p:nvSpPr>
          <p:cNvPr id="4" name="Title 3"/>
          <p:cNvSpPr>
            <a:spLocks noGrp="1"/>
          </p:cNvSpPr>
          <p:nvPr>
            <p:ph type="title"/>
          </p:nvPr>
        </p:nvSpPr>
        <p:spPr/>
        <p:txBody>
          <a:bodyPr>
            <a:normAutofit/>
          </a:bodyPr>
          <a:lstStyle/>
          <a:p>
            <a:r>
              <a:rPr lang="en-GB" sz="2400" b="1" dirty="0">
                <a:solidFill>
                  <a:schemeClr val="tx2"/>
                </a:solidFill>
              </a:rPr>
              <a:t>JIS Action </a:t>
            </a:r>
            <a:r>
              <a:rPr lang="en-GB" sz="2400" b="1" dirty="0" smtClean="0">
                <a:solidFill>
                  <a:schemeClr val="tx2"/>
                </a:solidFill>
              </a:rPr>
              <a:t>13 </a:t>
            </a:r>
            <a:r>
              <a:rPr lang="en-GB" sz="2400" b="1" dirty="0">
                <a:solidFill>
                  <a:schemeClr val="tx2"/>
                </a:solidFill>
              </a:rPr>
              <a:t>- Objectives/Issues/ </a:t>
            </a:r>
            <a:r>
              <a:rPr lang="en-GB" sz="2400" b="1" dirty="0" smtClean="0">
                <a:solidFill>
                  <a:schemeClr val="tx2"/>
                </a:solidFill>
              </a:rPr>
              <a:t>Opportunities</a:t>
            </a:r>
            <a:endParaRPr lang="en-GB" sz="2400" b="1" dirty="0">
              <a:solidFill>
                <a:schemeClr val="tx2"/>
              </a:solidFill>
            </a:endParaRPr>
          </a:p>
        </p:txBody>
      </p:sp>
      <p:sp>
        <p:nvSpPr>
          <p:cNvPr id="5" name="Title 1"/>
          <p:cNvSpPr txBox="1">
            <a:spLocks/>
          </p:cNvSpPr>
          <p:nvPr/>
        </p:nvSpPr>
        <p:spPr>
          <a:xfrm>
            <a:off x="281950" y="365126"/>
            <a:ext cx="7558183" cy="7270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kern="1200">
                <a:solidFill>
                  <a:schemeClr val="bg1"/>
                </a:solidFill>
                <a:latin typeface="+mj-lt"/>
                <a:ea typeface="+mj-ea"/>
                <a:cs typeface="+mj-cs"/>
              </a:defRPr>
            </a:lvl1pPr>
          </a:lstStyle>
          <a:p>
            <a:endParaRPr lang="en-GB" dirty="0">
              <a:latin typeface="+mn-lt"/>
            </a:endParaRPr>
          </a:p>
        </p:txBody>
      </p:sp>
    </p:spTree>
    <p:extLst>
      <p:ext uri="{BB962C8B-B14F-4D97-AF65-F5344CB8AC3E}">
        <p14:creationId xmlns:p14="http://schemas.microsoft.com/office/powerpoint/2010/main" val="9646504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33</a:t>
            </a:fld>
            <a:endParaRPr lang="en-GB" dirty="0"/>
          </a:p>
        </p:txBody>
      </p:sp>
      <p:sp>
        <p:nvSpPr>
          <p:cNvPr id="7" name="TextBox 6"/>
          <p:cNvSpPr txBox="1"/>
          <p:nvPr/>
        </p:nvSpPr>
        <p:spPr>
          <a:xfrm>
            <a:off x="124691" y="1568598"/>
            <a:ext cx="8773061" cy="3108543"/>
          </a:xfrm>
          <a:prstGeom prst="rect">
            <a:avLst/>
          </a:prstGeom>
          <a:noFill/>
        </p:spPr>
        <p:txBody>
          <a:bodyPr wrap="square" rtlCol="0">
            <a:spAutoFit/>
          </a:bodyPr>
          <a:lstStyle/>
          <a:p>
            <a:pPr algn="ctr"/>
            <a:r>
              <a:rPr lang="en-US" sz="2800" b="1" dirty="0" smtClean="0">
                <a:solidFill>
                  <a:srgbClr val="C00000"/>
                </a:solidFill>
              </a:rPr>
              <a:t>ACTION 14</a:t>
            </a:r>
            <a:r>
              <a:rPr lang="en-US" sz="2800" dirty="0" smtClean="0">
                <a:solidFill>
                  <a:srgbClr val="C00000"/>
                </a:solidFill>
              </a:rPr>
              <a:t/>
            </a:r>
            <a:br>
              <a:rPr lang="en-US" sz="2800" dirty="0" smtClean="0">
                <a:solidFill>
                  <a:srgbClr val="C00000"/>
                </a:solidFill>
              </a:rPr>
            </a:br>
            <a:r>
              <a:rPr lang="en-US" sz="2800" dirty="0" smtClean="0">
                <a:solidFill>
                  <a:schemeClr val="accent1">
                    <a:lumMod val="75000"/>
                  </a:schemeClr>
                </a:solidFill>
              </a:rPr>
              <a:t>Standardization </a:t>
            </a:r>
            <a:r>
              <a:rPr lang="en-US" sz="2800" dirty="0">
                <a:solidFill>
                  <a:schemeClr val="accent1">
                    <a:lumMod val="75000"/>
                  </a:schemeClr>
                </a:solidFill>
              </a:rPr>
              <a:t>to support digitization </a:t>
            </a:r>
            <a:r>
              <a:rPr lang="en-US" sz="2800" dirty="0" smtClean="0">
                <a:solidFill>
                  <a:schemeClr val="accent1">
                    <a:lumMod val="75000"/>
                  </a:schemeClr>
                </a:solidFill>
              </a:rPr>
              <a:t>of </a:t>
            </a:r>
          </a:p>
          <a:p>
            <a:pPr algn="ctr"/>
            <a:r>
              <a:rPr lang="en-US" sz="2800" dirty="0" smtClean="0">
                <a:solidFill>
                  <a:schemeClr val="accent1">
                    <a:lumMod val="75000"/>
                  </a:schemeClr>
                </a:solidFill>
              </a:rPr>
              <a:t>European industry</a:t>
            </a:r>
          </a:p>
          <a:p>
            <a:pPr algn="ctr"/>
            <a:endParaRPr lang="en-US" sz="2800" dirty="0">
              <a:solidFill>
                <a:schemeClr val="accent1">
                  <a:lumMod val="75000"/>
                </a:schemeClr>
              </a:solidFill>
            </a:endParaRPr>
          </a:p>
          <a:p>
            <a:pPr algn="ctr"/>
            <a:endParaRPr lang="en-US" sz="2800" dirty="0" smtClean="0">
              <a:solidFill>
                <a:schemeClr val="accent1">
                  <a:lumMod val="75000"/>
                </a:schemeClr>
              </a:solidFill>
            </a:endParaRPr>
          </a:p>
          <a:p>
            <a:pPr algn="ctr"/>
            <a:endParaRPr lang="en-US" sz="2800" dirty="0">
              <a:solidFill>
                <a:schemeClr val="accent1">
                  <a:lumMod val="75000"/>
                </a:schemeClr>
              </a:solidFill>
            </a:endParaRPr>
          </a:p>
          <a:p>
            <a:pPr algn="ctr"/>
            <a:endParaRPr lang="en-US" sz="2800" dirty="0" smtClean="0">
              <a:solidFill>
                <a:schemeClr val="accent1">
                  <a:lumMod val="75000"/>
                </a:schemeClr>
              </a:solidFill>
            </a:endParaRPr>
          </a:p>
        </p:txBody>
      </p:sp>
      <p:sp>
        <p:nvSpPr>
          <p:cNvPr id="11"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14</a:t>
            </a:r>
            <a:endParaRPr lang="en-GB" sz="2500" dirty="0">
              <a:latin typeface="+mn-lt"/>
            </a:endParaRPr>
          </a:p>
        </p:txBody>
      </p:sp>
    </p:spTree>
    <p:extLst>
      <p:ext uri="{BB962C8B-B14F-4D97-AF65-F5344CB8AC3E}">
        <p14:creationId xmlns:p14="http://schemas.microsoft.com/office/powerpoint/2010/main" val="36522081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34</a:t>
            </a:fld>
            <a:endParaRPr lang="en-GB" dirty="0"/>
          </a:p>
        </p:txBody>
      </p:sp>
      <p:sp>
        <p:nvSpPr>
          <p:cNvPr id="7" name="Content Placeholder 2"/>
          <p:cNvSpPr txBox="1">
            <a:spLocks/>
          </p:cNvSpPr>
          <p:nvPr/>
        </p:nvSpPr>
        <p:spPr>
          <a:xfrm>
            <a:off x="281950" y="1092200"/>
            <a:ext cx="8233400" cy="4966220"/>
          </a:xfrm>
          <a:prstGeom prst="rect">
            <a:avLst/>
          </a:prstGeom>
        </p:spPr>
        <p:txBody>
          <a:bodyPr/>
          <a:lstStyle>
            <a:lvl1pPr marL="342900" indent="-342900" algn="l" rtl="0" eaLnBrk="1" fontAlgn="base" hangingPunct="1">
              <a:spcBef>
                <a:spcPct val="20000"/>
              </a:spcBef>
              <a:spcAft>
                <a:spcPct val="0"/>
              </a:spcAft>
              <a:buClr>
                <a:srgbClr val="1E887F"/>
              </a:buClr>
              <a:defRPr sz="2400" kern="1200">
                <a:solidFill>
                  <a:srgbClr val="00449E"/>
                </a:solidFill>
                <a:latin typeface="Verdana" pitchFamily="34" charset="0"/>
                <a:ea typeface="Verdana" pitchFamily="34" charset="0"/>
                <a:cs typeface="Verdana" pitchFamily="34" charset="0"/>
              </a:defRPr>
            </a:lvl1pPr>
            <a:lvl2pPr marL="742950" indent="-285750" algn="l" rtl="0" eaLnBrk="1" fontAlgn="base" hangingPunct="1">
              <a:spcBef>
                <a:spcPts val="600"/>
              </a:spcBef>
              <a:spcAft>
                <a:spcPct val="0"/>
              </a:spcAft>
              <a:buClr>
                <a:srgbClr val="00449E"/>
              </a:buClr>
              <a:buFont typeface="Arial" pitchFamily="34" charset="0"/>
              <a:buChar char="•"/>
              <a:defRPr sz="2400" kern="1200">
                <a:solidFill>
                  <a:schemeClr val="tx1"/>
                </a:solidFill>
                <a:latin typeface="Verdana" pitchFamily="34" charset="0"/>
                <a:ea typeface="Verdana" pitchFamily="34" charset="0"/>
                <a:cs typeface="Verdana" pitchFamily="34" charset="0"/>
              </a:defRPr>
            </a:lvl2pPr>
            <a:lvl3pPr marL="1143000" indent="-228600" algn="l" rtl="0" eaLnBrk="1" fontAlgn="base" hangingPunct="1">
              <a:spcBef>
                <a:spcPts val="600"/>
              </a:spcBef>
              <a:spcAft>
                <a:spcPct val="0"/>
              </a:spcAft>
              <a:buClr>
                <a:srgbClr val="00449E"/>
              </a:buClr>
              <a:buFont typeface="Calibri"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rtl="0" eaLnBrk="1" fontAlgn="base" hangingPunct="1">
              <a:spcBef>
                <a:spcPts val="600"/>
              </a:spcBef>
              <a:spcAft>
                <a:spcPct val="0"/>
              </a:spcAft>
              <a:buClr>
                <a:srgbClr val="00449E"/>
              </a:buClr>
              <a:buFont typeface="Arial" pitchFamily="34" charset="0"/>
              <a:buChar char="»"/>
              <a:defRPr kern="1200">
                <a:solidFill>
                  <a:schemeClr val="tx1"/>
                </a:solidFill>
                <a:latin typeface="Verdana" pitchFamily="34" charset="0"/>
                <a:ea typeface="Verdana" pitchFamily="34" charset="0"/>
                <a:cs typeface="Verdana" pitchFamily="34" charset="0"/>
              </a:defRPr>
            </a:lvl4pPr>
            <a:lvl5pPr marL="2057400" indent="-228600" algn="l" rtl="0" eaLnBrk="1" fontAlgn="base" hangingPunct="1">
              <a:spcBef>
                <a:spcPct val="20000"/>
              </a:spcBef>
              <a:spcAft>
                <a:spcPct val="0"/>
              </a:spcAft>
              <a:buClr>
                <a:srgbClr val="00449E"/>
              </a:buClr>
              <a:buFont typeface="Arial" pitchFamily="34" charset="0"/>
              <a:buChar char="•"/>
              <a:defRPr sz="1600" i="1"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pPr>
            <a:r>
              <a:rPr lang="en-US" sz="2000" dirty="0" smtClean="0">
                <a:solidFill>
                  <a:srgbClr val="00B0F0"/>
                </a:solidFill>
                <a:latin typeface="+mn-lt"/>
              </a:rPr>
              <a:t>Focus</a:t>
            </a:r>
          </a:p>
          <a:p>
            <a:pPr marL="0" indent="0">
              <a:spcBef>
                <a:spcPts val="0"/>
              </a:spcBef>
            </a:pPr>
            <a:r>
              <a:rPr lang="en-US" sz="2000" dirty="0" smtClean="0">
                <a:solidFill>
                  <a:schemeClr val="tx1"/>
                </a:solidFill>
                <a:latin typeface="+mn-lt"/>
              </a:rPr>
              <a:t>Standardization support to digital transformation of industry</a:t>
            </a:r>
          </a:p>
          <a:p>
            <a:pPr marL="0" indent="0">
              <a:spcBef>
                <a:spcPts val="0"/>
              </a:spcBef>
            </a:pPr>
            <a:endParaRPr lang="en-US" sz="2000" dirty="0" smtClean="0">
              <a:solidFill>
                <a:srgbClr val="00B0F0"/>
              </a:solidFill>
              <a:latin typeface="+mn-lt"/>
            </a:endParaRPr>
          </a:p>
          <a:p>
            <a:pPr marL="0" indent="0">
              <a:spcBef>
                <a:spcPts val="0"/>
              </a:spcBef>
            </a:pPr>
            <a:r>
              <a:rPr lang="en-US" sz="2000" dirty="0" smtClean="0">
                <a:solidFill>
                  <a:srgbClr val="00B0F0"/>
                </a:solidFill>
                <a:latin typeface="+mn-lt"/>
              </a:rPr>
              <a:t>Aim</a:t>
            </a:r>
            <a:endParaRPr lang="en-US" sz="2000" dirty="0">
              <a:solidFill>
                <a:srgbClr val="00B0F0"/>
              </a:solidFill>
              <a:latin typeface="+mn-lt"/>
            </a:endParaRPr>
          </a:p>
          <a:p>
            <a:pPr marL="0" indent="0">
              <a:spcBef>
                <a:spcPts val="0"/>
              </a:spcBef>
            </a:pPr>
            <a:r>
              <a:rPr lang="en-US" sz="2000" dirty="0">
                <a:solidFill>
                  <a:schemeClr val="tx1"/>
                </a:solidFill>
                <a:latin typeface="+mn-lt"/>
              </a:rPr>
              <a:t>Establish </a:t>
            </a:r>
            <a:r>
              <a:rPr lang="en-US" sz="2000" dirty="0" smtClean="0">
                <a:solidFill>
                  <a:schemeClr val="tx1"/>
                </a:solidFill>
                <a:latin typeface="+mn-lt"/>
              </a:rPr>
              <a:t>links with relevant in initiatives and </a:t>
            </a:r>
            <a:r>
              <a:rPr lang="en-US" sz="2000" dirty="0">
                <a:solidFill>
                  <a:schemeClr val="tx1"/>
                </a:solidFill>
                <a:latin typeface="+mn-lt"/>
              </a:rPr>
              <a:t>identify </a:t>
            </a:r>
            <a:r>
              <a:rPr lang="en-US" sz="2000" dirty="0" smtClean="0">
                <a:solidFill>
                  <a:schemeClr val="tx1"/>
                </a:solidFill>
                <a:latin typeface="+mn-lt"/>
              </a:rPr>
              <a:t>common:</a:t>
            </a:r>
            <a:r>
              <a:rPr lang="en-US" sz="2000" b="1" dirty="0" smtClean="0">
                <a:solidFill>
                  <a:schemeClr val="tx1"/>
                </a:solidFill>
                <a:latin typeface="+mn-lt"/>
              </a:rPr>
              <a:t> </a:t>
            </a:r>
            <a:endParaRPr lang="en-US" sz="2000" b="1" dirty="0">
              <a:solidFill>
                <a:schemeClr val="tx1"/>
              </a:solidFill>
              <a:latin typeface="+mn-lt"/>
            </a:endParaRPr>
          </a:p>
          <a:p>
            <a:pPr marL="685800" lvl="1">
              <a:spcBef>
                <a:spcPts val="0"/>
              </a:spcBef>
            </a:pPr>
            <a:r>
              <a:rPr lang="en-US" sz="2000" dirty="0" smtClean="0">
                <a:solidFill>
                  <a:schemeClr val="tx1"/>
                </a:solidFill>
                <a:latin typeface="+mn-lt"/>
              </a:rPr>
              <a:t>Standardization needs for </a:t>
            </a:r>
            <a:r>
              <a:rPr lang="en-US" sz="2000" dirty="0">
                <a:solidFill>
                  <a:schemeClr val="tx1"/>
                </a:solidFill>
                <a:latin typeface="+mn-lt"/>
              </a:rPr>
              <a:t>the digital transformation of industry</a:t>
            </a:r>
          </a:p>
          <a:p>
            <a:pPr marL="685800" lvl="1">
              <a:spcBef>
                <a:spcPts val="0"/>
              </a:spcBef>
            </a:pPr>
            <a:r>
              <a:rPr lang="en-US" sz="2000" dirty="0" smtClean="0">
                <a:solidFill>
                  <a:schemeClr val="tx1"/>
                </a:solidFill>
                <a:latin typeface="+mn-lt"/>
              </a:rPr>
              <a:t>Coordinated standardization response </a:t>
            </a:r>
            <a:r>
              <a:rPr lang="en-US" sz="2000" dirty="0">
                <a:solidFill>
                  <a:schemeClr val="tx1"/>
                </a:solidFill>
                <a:latin typeface="+mn-lt"/>
              </a:rPr>
              <a:t>to </a:t>
            </a:r>
            <a:r>
              <a:rPr lang="en-US" sz="2000" dirty="0" smtClean="0">
                <a:solidFill>
                  <a:schemeClr val="tx1"/>
                </a:solidFill>
                <a:latin typeface="+mn-lt"/>
              </a:rPr>
              <a:t>EU policy </a:t>
            </a:r>
            <a:r>
              <a:rPr lang="en-US" sz="2000" dirty="0">
                <a:solidFill>
                  <a:schemeClr val="tx1"/>
                </a:solidFill>
                <a:latin typeface="+mn-lt"/>
              </a:rPr>
              <a:t>objectives</a:t>
            </a:r>
          </a:p>
          <a:p>
            <a:pPr marL="0"/>
            <a:r>
              <a:rPr lang="en-GB" sz="2000" dirty="0" smtClean="0">
                <a:solidFill>
                  <a:schemeClr val="tx1"/>
                </a:solidFill>
                <a:latin typeface="+mn-lt"/>
              </a:rPr>
              <a:t>Context: Advanced </a:t>
            </a:r>
            <a:r>
              <a:rPr lang="en-GB" sz="2000" dirty="0">
                <a:solidFill>
                  <a:schemeClr val="tx1"/>
                </a:solidFill>
                <a:latin typeface="+mn-lt"/>
              </a:rPr>
              <a:t>manufacturing of products, processes and </a:t>
            </a:r>
            <a:r>
              <a:rPr lang="en-GB" sz="2000" dirty="0" smtClean="0">
                <a:solidFill>
                  <a:schemeClr val="tx1"/>
                </a:solidFill>
                <a:latin typeface="+mn-lt"/>
              </a:rPr>
              <a:t>systems, </a:t>
            </a:r>
            <a:r>
              <a:rPr lang="en-GB" sz="2000" dirty="0">
                <a:solidFill>
                  <a:schemeClr val="tx1"/>
                </a:solidFill>
                <a:latin typeface="+mn-lt"/>
              </a:rPr>
              <a:t>including robotics</a:t>
            </a:r>
          </a:p>
          <a:p>
            <a:r>
              <a:rPr lang="en-GB" sz="2000" dirty="0">
                <a:solidFill>
                  <a:schemeClr val="tx1"/>
                </a:solidFill>
                <a:latin typeface="+mn-lt"/>
              </a:rPr>
              <a:t> </a:t>
            </a:r>
          </a:p>
          <a:p>
            <a:pPr>
              <a:spcBef>
                <a:spcPts val="0"/>
              </a:spcBef>
              <a:spcAft>
                <a:spcPts val="0"/>
              </a:spcAft>
            </a:pPr>
            <a:r>
              <a:rPr lang="en-GB" sz="2000" dirty="0" smtClean="0">
                <a:solidFill>
                  <a:srgbClr val="00B0F0"/>
                </a:solidFill>
                <a:latin typeface="+mn-lt"/>
              </a:rPr>
              <a:t>Timeframe: </a:t>
            </a:r>
            <a:r>
              <a:rPr lang="en-GB" sz="2000" dirty="0">
                <a:solidFill>
                  <a:schemeClr val="tx1"/>
                </a:solidFill>
                <a:latin typeface="+mn-lt"/>
              </a:rPr>
              <a:t>2019</a:t>
            </a:r>
            <a:r>
              <a:rPr lang="en-GB" sz="2000" dirty="0" smtClean="0">
                <a:solidFill>
                  <a:srgbClr val="00B0F0"/>
                </a:solidFill>
                <a:latin typeface="+mn-lt"/>
              </a:rPr>
              <a:t>     Action Leaders</a:t>
            </a:r>
            <a:r>
              <a:rPr lang="en-GB" sz="2000" b="1" dirty="0" smtClean="0">
                <a:solidFill>
                  <a:schemeClr val="tx1"/>
                </a:solidFill>
                <a:latin typeface="+mn-lt"/>
              </a:rPr>
              <a:t>: </a:t>
            </a:r>
            <a:r>
              <a:rPr lang="en-GB" sz="2000" dirty="0" smtClean="0">
                <a:solidFill>
                  <a:schemeClr val="tx1"/>
                </a:solidFill>
                <a:latin typeface="+mn-lt"/>
              </a:rPr>
              <a:t>ESOs</a:t>
            </a:r>
          </a:p>
          <a:p>
            <a:r>
              <a:rPr lang="en-GB" sz="2000" dirty="0" smtClean="0">
                <a:solidFill>
                  <a:srgbClr val="00B0F0"/>
                </a:solidFill>
                <a:latin typeface="+mn-lt"/>
              </a:rPr>
              <a:t>Sponsors</a:t>
            </a:r>
            <a:r>
              <a:rPr lang="en-GB" sz="2000" b="1" dirty="0">
                <a:solidFill>
                  <a:schemeClr val="tx1"/>
                </a:solidFill>
                <a:latin typeface="+mn-lt"/>
              </a:rPr>
              <a:t>:</a:t>
            </a:r>
            <a:endParaRPr lang="en-GB" sz="2000" dirty="0">
              <a:solidFill>
                <a:schemeClr val="tx1"/>
              </a:solidFill>
              <a:latin typeface="+mn-lt"/>
            </a:endParaRPr>
          </a:p>
          <a:p>
            <a:pPr>
              <a:spcBef>
                <a:spcPts val="0"/>
              </a:spcBef>
            </a:pPr>
            <a:r>
              <a:rPr lang="en-GB" sz="2000" b="1" dirty="0">
                <a:solidFill>
                  <a:schemeClr val="tx1"/>
                </a:solidFill>
                <a:latin typeface="+mn-lt"/>
              </a:rPr>
              <a:t>EC</a:t>
            </a:r>
            <a:r>
              <a:rPr lang="en-GB" sz="2000" dirty="0">
                <a:solidFill>
                  <a:schemeClr val="tx1"/>
                </a:solidFill>
                <a:latin typeface="+mn-lt"/>
              </a:rPr>
              <a:t>: DG </a:t>
            </a:r>
            <a:r>
              <a:rPr lang="en-GB" sz="2000" dirty="0" smtClean="0">
                <a:solidFill>
                  <a:schemeClr val="tx1"/>
                </a:solidFill>
                <a:latin typeface="+mn-lt"/>
              </a:rPr>
              <a:t>CNCT &amp; DG GROW     </a:t>
            </a:r>
            <a:r>
              <a:rPr lang="en-GB" sz="2000" b="1" dirty="0" smtClean="0">
                <a:solidFill>
                  <a:schemeClr val="tx1"/>
                </a:solidFill>
                <a:latin typeface="+mn-lt"/>
              </a:rPr>
              <a:t>MS</a:t>
            </a:r>
            <a:r>
              <a:rPr lang="en-GB" sz="2000" dirty="0">
                <a:solidFill>
                  <a:schemeClr val="tx1"/>
                </a:solidFill>
                <a:latin typeface="+mn-lt"/>
              </a:rPr>
              <a:t>: France, Germany </a:t>
            </a:r>
          </a:p>
          <a:p>
            <a:pPr lvl="0">
              <a:spcBef>
                <a:spcPts val="0"/>
              </a:spcBef>
            </a:pPr>
            <a:r>
              <a:rPr lang="es-ES" sz="2000" b="1" dirty="0" err="1" smtClean="0">
                <a:solidFill>
                  <a:schemeClr val="tx1"/>
                </a:solidFill>
                <a:latin typeface="+mn-lt"/>
              </a:rPr>
              <a:t>NSOs</a:t>
            </a:r>
            <a:r>
              <a:rPr lang="es-ES" sz="2000" b="1" dirty="0">
                <a:solidFill>
                  <a:schemeClr val="tx1"/>
                </a:solidFill>
                <a:latin typeface="+mn-lt"/>
              </a:rPr>
              <a:t>:</a:t>
            </a:r>
            <a:r>
              <a:rPr lang="es-ES" sz="2000" dirty="0">
                <a:solidFill>
                  <a:schemeClr val="tx1"/>
                </a:solidFill>
                <a:latin typeface="+mn-lt"/>
              </a:rPr>
              <a:t> AFNOR, BSI, DIN, NEN, UNE, UNI, </a:t>
            </a:r>
            <a:r>
              <a:rPr lang="es-ES" sz="2000" dirty="0" smtClean="0">
                <a:solidFill>
                  <a:schemeClr val="tx1"/>
                </a:solidFill>
                <a:latin typeface="+mn-lt"/>
              </a:rPr>
              <a:t>SN, SIS</a:t>
            </a:r>
            <a:endParaRPr lang="en-GB" sz="2000" dirty="0">
              <a:solidFill>
                <a:schemeClr val="tx1"/>
              </a:solidFill>
              <a:latin typeface="+mn-lt"/>
            </a:endParaRPr>
          </a:p>
          <a:p>
            <a:pPr lvl="0">
              <a:spcBef>
                <a:spcPts val="0"/>
              </a:spcBef>
              <a:spcAft>
                <a:spcPts val="600"/>
              </a:spcAft>
            </a:pPr>
            <a:r>
              <a:rPr lang="fr-BE" sz="2000" b="1" dirty="0" err="1" smtClean="0">
                <a:solidFill>
                  <a:schemeClr val="tx1"/>
                </a:solidFill>
                <a:latin typeface="+mn-lt"/>
              </a:rPr>
              <a:t>Industry</a:t>
            </a:r>
            <a:r>
              <a:rPr lang="fr-BE" sz="2000" dirty="0">
                <a:solidFill>
                  <a:schemeClr val="tx1"/>
                </a:solidFill>
                <a:latin typeface="+mn-lt"/>
              </a:rPr>
              <a:t>: BITKOM, </a:t>
            </a:r>
            <a:r>
              <a:rPr lang="fr-BE" sz="2000" dirty="0" err="1">
                <a:solidFill>
                  <a:schemeClr val="tx1"/>
                </a:solidFill>
                <a:latin typeface="+mn-lt"/>
              </a:rPr>
              <a:t>DigitalEurope</a:t>
            </a:r>
            <a:r>
              <a:rPr lang="fr-BE" sz="2000" dirty="0">
                <a:solidFill>
                  <a:schemeClr val="tx1"/>
                </a:solidFill>
                <a:latin typeface="+mn-lt"/>
              </a:rPr>
              <a:t>, FIEEC, GS1, </a:t>
            </a:r>
            <a:r>
              <a:rPr lang="fr-BE" sz="2000" dirty="0" err="1">
                <a:solidFill>
                  <a:schemeClr val="tx1"/>
                </a:solidFill>
                <a:latin typeface="+mn-lt"/>
              </a:rPr>
              <a:t>Orgalime</a:t>
            </a:r>
            <a:r>
              <a:rPr lang="fr-BE" sz="2000" dirty="0">
                <a:solidFill>
                  <a:schemeClr val="tx1"/>
                </a:solidFill>
                <a:latin typeface="+mn-lt"/>
              </a:rPr>
              <a:t>, UNIFE, </a:t>
            </a:r>
            <a:r>
              <a:rPr lang="fr-BE" sz="2000" dirty="0" smtClean="0">
                <a:solidFill>
                  <a:schemeClr val="tx1"/>
                </a:solidFill>
                <a:latin typeface="+mn-lt"/>
              </a:rPr>
              <a:t>ZVEI</a:t>
            </a:r>
            <a:endParaRPr lang="en-GB" sz="2000" dirty="0">
              <a:solidFill>
                <a:schemeClr val="tx1"/>
              </a:solidFill>
              <a:latin typeface="+mn-lt"/>
            </a:endParaRPr>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14</a:t>
            </a:r>
            <a:endParaRPr lang="en-GB" sz="2500" dirty="0">
              <a:latin typeface="+mn-lt"/>
            </a:endParaRPr>
          </a:p>
        </p:txBody>
      </p:sp>
    </p:spTree>
    <p:extLst>
      <p:ext uri="{BB962C8B-B14F-4D97-AF65-F5344CB8AC3E}">
        <p14:creationId xmlns:p14="http://schemas.microsoft.com/office/powerpoint/2010/main" val="25526088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32041" y="1552174"/>
            <a:ext cx="7899010" cy="4275869"/>
          </a:xfrm>
        </p:spPr>
        <p:txBody>
          <a:bodyPr/>
          <a:lstStyle/>
          <a:p>
            <a:pPr algn="l">
              <a:spcBef>
                <a:spcPts val="0"/>
              </a:spcBef>
            </a:pPr>
            <a:r>
              <a:rPr lang="en-US" sz="2000" dirty="0" smtClean="0">
                <a:solidFill>
                  <a:srgbClr val="00B0F0"/>
                </a:solidFill>
                <a:latin typeface="+mn-lt"/>
              </a:rPr>
              <a:t>Build on standardization</a:t>
            </a:r>
            <a:endParaRPr lang="en-US" sz="2000" dirty="0">
              <a:solidFill>
                <a:srgbClr val="00B0F0"/>
              </a:solidFill>
              <a:latin typeface="+mn-lt"/>
            </a:endParaRPr>
          </a:p>
          <a:p>
            <a:pPr marL="342900" indent="-342900" algn="l">
              <a:spcBef>
                <a:spcPts val="0"/>
              </a:spcBef>
              <a:buFont typeface="Arial" panose="020B0604020202020204" pitchFamily="34" charset="0"/>
              <a:buChar char="•"/>
            </a:pPr>
            <a:r>
              <a:rPr lang="en-US" sz="2000" dirty="0" smtClean="0">
                <a:solidFill>
                  <a:schemeClr val="tx1"/>
                </a:solidFill>
                <a:latin typeface="+mn-lt"/>
              </a:rPr>
              <a:t>Additive manufacturing, Building Information Management, Smart Cities, Smart </a:t>
            </a:r>
            <a:r>
              <a:rPr lang="en-US" sz="2000" dirty="0">
                <a:solidFill>
                  <a:schemeClr val="tx1"/>
                </a:solidFill>
                <a:latin typeface="+mn-lt"/>
              </a:rPr>
              <a:t>E</a:t>
            </a:r>
            <a:r>
              <a:rPr lang="en-US" sz="2000" dirty="0" smtClean="0">
                <a:solidFill>
                  <a:schemeClr val="tx1"/>
                </a:solidFill>
                <a:latin typeface="+mn-lt"/>
              </a:rPr>
              <a:t>nergy, Connected vehicles</a:t>
            </a:r>
          </a:p>
          <a:p>
            <a:pPr marL="342900" indent="-342900" algn="l">
              <a:spcBef>
                <a:spcPts val="0"/>
              </a:spcBef>
              <a:buFont typeface="Arial" panose="020B0604020202020204" pitchFamily="34" charset="0"/>
              <a:buChar char="•"/>
            </a:pPr>
            <a:r>
              <a:rPr lang="en-US" sz="2000" dirty="0">
                <a:solidFill>
                  <a:schemeClr val="tx1"/>
                </a:solidFill>
                <a:latin typeface="+mn-lt"/>
              </a:rPr>
              <a:t>IoT, Cloud, Big Data, Cybersecurity, </a:t>
            </a:r>
            <a:r>
              <a:rPr lang="en-US" sz="2000" dirty="0" smtClean="0">
                <a:solidFill>
                  <a:schemeClr val="tx1"/>
                </a:solidFill>
                <a:latin typeface="+mn-lt"/>
              </a:rPr>
              <a:t>5G</a:t>
            </a:r>
          </a:p>
          <a:p>
            <a:pPr marL="342900" indent="-342900" algn="l">
              <a:spcBef>
                <a:spcPts val="0"/>
              </a:spcBef>
              <a:buFont typeface="Arial" panose="020B0604020202020204" pitchFamily="34" charset="0"/>
              <a:buChar char="•"/>
            </a:pPr>
            <a:endParaRPr lang="en-US" sz="2000" dirty="0">
              <a:solidFill>
                <a:schemeClr val="tx1"/>
              </a:solidFill>
              <a:latin typeface="+mn-lt"/>
            </a:endParaRPr>
          </a:p>
          <a:p>
            <a:pPr marL="342900" indent="-342900" algn="l">
              <a:spcBef>
                <a:spcPts val="0"/>
              </a:spcBef>
              <a:buFont typeface="Arial" panose="020B0604020202020204" pitchFamily="34" charset="0"/>
              <a:buChar char="•"/>
            </a:pPr>
            <a:endParaRPr lang="en-US" sz="2000" dirty="0" smtClean="0">
              <a:solidFill>
                <a:schemeClr val="tx1"/>
              </a:solidFill>
              <a:latin typeface="+mn-lt"/>
            </a:endParaRPr>
          </a:p>
          <a:p>
            <a:pPr algn="l">
              <a:spcBef>
                <a:spcPts val="0"/>
              </a:spcBef>
            </a:pPr>
            <a:r>
              <a:rPr lang="en-US" sz="2000" dirty="0" smtClean="0">
                <a:solidFill>
                  <a:srgbClr val="00B0F0"/>
                </a:solidFill>
                <a:latin typeface="+mn-lt"/>
              </a:rPr>
              <a:t>Link with initiatives</a:t>
            </a:r>
            <a:endParaRPr lang="en-US" sz="2000" dirty="0">
              <a:solidFill>
                <a:srgbClr val="00B0F0"/>
              </a:solidFill>
              <a:latin typeface="+mn-lt"/>
            </a:endParaRPr>
          </a:p>
          <a:p>
            <a:pPr marL="342900" indent="-342900" algn="l">
              <a:spcBef>
                <a:spcPts val="0"/>
              </a:spcBef>
              <a:buFont typeface="Arial" panose="020B0604020202020204" pitchFamily="34" charset="0"/>
              <a:buChar char="•"/>
            </a:pPr>
            <a:r>
              <a:rPr lang="en-US" sz="2000" dirty="0" smtClean="0">
                <a:solidFill>
                  <a:schemeClr val="tx1"/>
                </a:solidFill>
                <a:latin typeface="+mn-lt"/>
              </a:rPr>
              <a:t>National industry platforms (</a:t>
            </a:r>
            <a:r>
              <a:rPr lang="en-US" sz="2000" dirty="0" err="1" smtClean="0">
                <a:solidFill>
                  <a:schemeClr val="tx1"/>
                </a:solidFill>
                <a:latin typeface="+mn-lt"/>
              </a:rPr>
              <a:t>Industrie</a:t>
            </a:r>
            <a:r>
              <a:rPr lang="en-US" sz="2000" dirty="0" smtClean="0">
                <a:solidFill>
                  <a:schemeClr val="tx1"/>
                </a:solidFill>
                <a:latin typeface="+mn-lt"/>
              </a:rPr>
              <a:t> 4.0, Catapult…)</a:t>
            </a:r>
          </a:p>
          <a:p>
            <a:pPr marL="342900" indent="-342900" algn="l">
              <a:spcBef>
                <a:spcPts val="0"/>
              </a:spcBef>
              <a:buFont typeface="Arial" panose="020B0604020202020204" pitchFamily="34" charset="0"/>
              <a:buChar char="•"/>
            </a:pPr>
            <a:r>
              <a:rPr lang="en-US" sz="2000" dirty="0" smtClean="0">
                <a:solidFill>
                  <a:schemeClr val="tx1"/>
                </a:solidFill>
                <a:latin typeface="+mn-lt"/>
              </a:rPr>
              <a:t>AIOTI, European </a:t>
            </a:r>
            <a:r>
              <a:rPr lang="en-US" sz="2000" dirty="0" err="1" smtClean="0">
                <a:solidFill>
                  <a:schemeClr val="tx1"/>
                </a:solidFill>
                <a:latin typeface="+mn-lt"/>
              </a:rPr>
              <a:t>CyberSecurity</a:t>
            </a:r>
            <a:r>
              <a:rPr lang="en-US" sz="2000" dirty="0" smtClean="0">
                <a:solidFill>
                  <a:schemeClr val="tx1"/>
                </a:solidFill>
                <a:latin typeface="+mn-lt"/>
              </a:rPr>
              <a:t> Organizations, Big Data Value Association</a:t>
            </a:r>
          </a:p>
          <a:p>
            <a:pPr marL="342900" indent="-342900" algn="l">
              <a:spcBef>
                <a:spcPts val="0"/>
              </a:spcBef>
              <a:buFont typeface="Arial" panose="020B0604020202020204" pitchFamily="34" charset="0"/>
              <a:buChar char="•"/>
            </a:pPr>
            <a:r>
              <a:rPr lang="en-US" sz="2000" dirty="0" smtClean="0">
                <a:solidFill>
                  <a:schemeClr val="tx1"/>
                </a:solidFill>
                <a:latin typeface="+mn-lt"/>
              </a:rPr>
              <a:t>oneM2M, Factories of the Future</a:t>
            </a:r>
            <a:endParaRPr lang="en-US" sz="2000" dirty="0">
              <a:solidFill>
                <a:schemeClr val="tx1"/>
              </a:solidFill>
              <a:latin typeface="+mn-lt"/>
            </a:endParaRPr>
          </a:p>
          <a:p>
            <a:pPr marL="342900" indent="-342900" algn="l">
              <a:spcBef>
                <a:spcPts val="0"/>
              </a:spcBef>
              <a:buFont typeface="Arial" panose="020B0604020202020204" pitchFamily="34" charset="0"/>
              <a:buChar char="•"/>
            </a:pPr>
            <a:r>
              <a:rPr lang="en-US" sz="2000" dirty="0" smtClean="0">
                <a:solidFill>
                  <a:schemeClr val="tx1"/>
                </a:solidFill>
                <a:latin typeface="+mn-lt"/>
              </a:rPr>
              <a:t>Digital Education (Digital Skills and Jobs Coalition)</a:t>
            </a:r>
            <a:endParaRPr lang="en-US" sz="2000" dirty="0">
              <a:solidFill>
                <a:schemeClr val="tx1"/>
              </a:solidFill>
              <a:latin typeface="+mn-lt"/>
            </a:endParaRPr>
          </a:p>
          <a:p>
            <a:pPr marL="342900" indent="-342900" algn="l">
              <a:spcBef>
                <a:spcPts val="0"/>
              </a:spcBef>
              <a:buFont typeface="Arial" panose="020B0604020202020204" pitchFamily="34" charset="0"/>
              <a:buChar char="•"/>
            </a:pPr>
            <a:endParaRPr lang="en-US" sz="2000" dirty="0">
              <a:solidFill>
                <a:schemeClr val="tx1"/>
              </a:solidFill>
            </a:endParaRPr>
          </a:p>
          <a:p>
            <a:pPr marL="342900" indent="-342900" algn="l">
              <a:spcBef>
                <a:spcPts val="0"/>
              </a:spcBef>
              <a:buFont typeface="Arial" panose="020B0604020202020204" pitchFamily="34" charset="0"/>
              <a:buChar char="•"/>
            </a:pPr>
            <a:endParaRPr lang="en-US" sz="2000" dirty="0">
              <a:solidFill>
                <a:schemeClr val="tx1"/>
              </a:solidFill>
            </a:endParaRPr>
          </a:p>
          <a:p>
            <a:pPr algn="l"/>
            <a:endParaRPr lang="en-GB" dirty="0"/>
          </a:p>
        </p:txBody>
      </p:sp>
      <p:sp>
        <p:nvSpPr>
          <p:cNvPr id="3" name="Title 2"/>
          <p:cNvSpPr>
            <a:spLocks noGrp="1"/>
          </p:cNvSpPr>
          <p:nvPr>
            <p:ph type="title"/>
          </p:nvPr>
        </p:nvSpPr>
        <p:spPr/>
        <p:txBody>
          <a:bodyPr>
            <a:normAutofit/>
          </a:bodyPr>
          <a:lstStyle/>
          <a:p>
            <a:r>
              <a:rPr lang="en-US" sz="2500" b="1" dirty="0" smtClean="0"/>
              <a:t>JIS Action 14 – Action plan</a:t>
            </a:r>
            <a:endParaRPr lang="en-GB" sz="2500" b="1" dirty="0"/>
          </a:p>
        </p:txBody>
      </p:sp>
    </p:spTree>
    <p:extLst>
      <p:ext uri="{BB962C8B-B14F-4D97-AF65-F5344CB8AC3E}">
        <p14:creationId xmlns:p14="http://schemas.microsoft.com/office/powerpoint/2010/main" val="42122052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36</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smtClean="0">
                <a:latin typeface="+mn-lt"/>
              </a:rPr>
              <a:t>JIS Action 14 – National initiatives</a:t>
            </a:r>
            <a:endParaRPr lang="en-GB" sz="2500" dirty="0">
              <a:latin typeface="+mn-lt"/>
            </a:endParaRPr>
          </a:p>
        </p:txBody>
      </p:sp>
      <p:pic>
        <p:nvPicPr>
          <p:cNvPr id="6" name="Picture 2" descr="C:\Users\contean\AppData\Local\Microsoft\Windows\Temporary Internet Files\Content.Outlook\FL21AF1L\national_initiatives_industry_map_C9231256-F8C1-890A-437A5712C92E0787_43812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1479" y="1176959"/>
            <a:ext cx="5976664" cy="517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05915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37</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14</a:t>
            </a:r>
            <a:endParaRPr lang="en-GB" sz="2500" dirty="0">
              <a:latin typeface="+mn-lt"/>
            </a:endParaRPr>
          </a:p>
        </p:txBody>
      </p:sp>
      <p:sp>
        <p:nvSpPr>
          <p:cNvPr id="2" name="Rectangle 1"/>
          <p:cNvSpPr/>
          <p:nvPr/>
        </p:nvSpPr>
        <p:spPr>
          <a:xfrm>
            <a:off x="162732" y="1143227"/>
            <a:ext cx="7462434" cy="369332"/>
          </a:xfrm>
          <a:prstGeom prst="rect">
            <a:avLst/>
          </a:prstGeom>
        </p:spPr>
        <p:txBody>
          <a:bodyPr wrap="square">
            <a:spAutoFit/>
          </a:bodyPr>
          <a:lstStyle/>
          <a:p>
            <a:r>
              <a:rPr lang="en-GB" b="1" dirty="0">
                <a:solidFill>
                  <a:schemeClr val="tx2"/>
                </a:solidFill>
              </a:rPr>
              <a:t>What are the national initiatives </a:t>
            </a:r>
            <a:r>
              <a:rPr lang="en-GB" b="1" dirty="0" smtClean="0">
                <a:solidFill>
                  <a:schemeClr val="tx2"/>
                </a:solidFill>
              </a:rPr>
              <a:t>with a </a:t>
            </a:r>
            <a:r>
              <a:rPr lang="en-GB" b="1" dirty="0">
                <a:solidFill>
                  <a:schemeClr val="tx2"/>
                </a:solidFill>
              </a:rPr>
              <a:t>standardization dimension?</a:t>
            </a:r>
            <a:endParaRPr lang="en-GB" dirty="0"/>
          </a:p>
        </p:txBody>
      </p:sp>
      <p:graphicFrame>
        <p:nvGraphicFramePr>
          <p:cNvPr id="9" name="Content Placeholder 4"/>
          <p:cNvGraphicFramePr>
            <a:graphicFrameLocks/>
          </p:cNvGraphicFramePr>
          <p:nvPr>
            <p:extLst>
              <p:ext uri="{D42A27DB-BD31-4B8C-83A1-F6EECF244321}">
                <p14:modId xmlns:p14="http://schemas.microsoft.com/office/powerpoint/2010/main" val="107307830"/>
              </p:ext>
            </p:extLst>
          </p:nvPr>
        </p:nvGraphicFramePr>
        <p:xfrm>
          <a:off x="538423" y="1556792"/>
          <a:ext cx="6205289" cy="4709160"/>
        </p:xfrm>
        <a:graphic>
          <a:graphicData uri="http://schemas.openxmlformats.org/drawingml/2006/table">
            <a:tbl>
              <a:tblPr firstRow="1" bandRow="1">
                <a:tableStyleId>{5C22544A-7EE6-4342-B048-85BDC9FD1C3A}</a:tableStyleId>
              </a:tblPr>
              <a:tblGrid>
                <a:gridCol w="1578053"/>
                <a:gridCol w="2825394"/>
                <a:gridCol w="1801842"/>
              </a:tblGrid>
              <a:tr h="370840">
                <a:tc>
                  <a:txBody>
                    <a:bodyPr/>
                    <a:lstStyle/>
                    <a:p>
                      <a:r>
                        <a:rPr lang="en-GB" sz="1200" dirty="0" smtClean="0"/>
                        <a:t>Country</a:t>
                      </a:r>
                      <a:endParaRPr lang="en-GB" sz="1200" dirty="0"/>
                    </a:p>
                  </a:txBody>
                  <a:tcPr/>
                </a:tc>
                <a:tc>
                  <a:txBody>
                    <a:bodyPr/>
                    <a:lstStyle/>
                    <a:p>
                      <a:r>
                        <a:rPr lang="en-GB" sz="1200" dirty="0" smtClean="0"/>
                        <a:t>Initiative</a:t>
                      </a:r>
                      <a:endParaRPr lang="en-GB" sz="1200" dirty="0"/>
                    </a:p>
                  </a:txBody>
                  <a:tcPr/>
                </a:tc>
                <a:tc>
                  <a:txBody>
                    <a:bodyPr/>
                    <a:lstStyle/>
                    <a:p>
                      <a:r>
                        <a:rPr lang="en-GB" sz="1200" dirty="0" smtClean="0"/>
                        <a:t>NSBs</a:t>
                      </a:r>
                      <a:endParaRPr lang="en-GB" sz="1200" dirty="0"/>
                    </a:p>
                  </a:txBody>
                  <a:tcPr/>
                </a:tc>
              </a:tr>
              <a:tr h="370840">
                <a:tc>
                  <a:txBody>
                    <a:bodyPr/>
                    <a:lstStyle/>
                    <a:p>
                      <a:r>
                        <a:rPr lang="en-GB" sz="1200" dirty="0" smtClean="0"/>
                        <a:t>Austria</a:t>
                      </a:r>
                      <a:endParaRPr lang="en-GB" sz="1200" dirty="0"/>
                    </a:p>
                  </a:txBody>
                  <a:tcPr/>
                </a:tc>
                <a:tc>
                  <a:txBody>
                    <a:bodyPr/>
                    <a:lstStyle/>
                    <a:p>
                      <a:r>
                        <a:rPr lang="en-GB" sz="1200" dirty="0" smtClean="0">
                          <a:solidFill>
                            <a:schemeClr val="tx1"/>
                          </a:solidFill>
                        </a:rPr>
                        <a:t>INDUSTRIE 4.0 AUSTRIA</a:t>
                      </a:r>
                      <a:endParaRPr lang="en-GB" sz="1200" dirty="0">
                        <a:solidFill>
                          <a:schemeClr val="tx1"/>
                        </a:solidFill>
                      </a:endParaRPr>
                    </a:p>
                  </a:txBody>
                  <a:tcPr/>
                </a:tc>
                <a:tc>
                  <a:txBody>
                    <a:bodyPr/>
                    <a:lstStyle/>
                    <a:p>
                      <a:r>
                        <a:rPr lang="en-GB" sz="1200" dirty="0" smtClean="0">
                          <a:solidFill>
                            <a:schemeClr val="tx1"/>
                          </a:solidFill>
                        </a:rPr>
                        <a:t>ASI</a:t>
                      </a:r>
                      <a:r>
                        <a:rPr lang="en-GB" sz="1200" baseline="0" dirty="0" smtClean="0">
                          <a:solidFill>
                            <a:schemeClr val="tx1"/>
                          </a:solidFill>
                        </a:rPr>
                        <a:t>, OVE</a:t>
                      </a:r>
                      <a:endParaRPr lang="en-GB" sz="1200" dirty="0">
                        <a:solidFill>
                          <a:schemeClr val="tx1"/>
                        </a:solidFill>
                      </a:endParaRPr>
                    </a:p>
                  </a:txBody>
                  <a:tcPr/>
                </a:tc>
              </a:tr>
              <a:tr h="370840">
                <a:tc>
                  <a:txBody>
                    <a:bodyPr/>
                    <a:lstStyle/>
                    <a:p>
                      <a:r>
                        <a:rPr lang="en-GB" sz="1200" dirty="0" smtClean="0"/>
                        <a:t>Belgium</a:t>
                      </a:r>
                    </a:p>
                  </a:txBody>
                  <a:tcPr/>
                </a:tc>
                <a:tc>
                  <a:txBody>
                    <a:bodyPr/>
                    <a:lstStyle/>
                    <a:p>
                      <a:r>
                        <a:rPr lang="en-GB" sz="1200" dirty="0" smtClean="0">
                          <a:solidFill>
                            <a:schemeClr val="tx1"/>
                          </a:solidFill>
                        </a:rPr>
                        <a:t>MADE DIFFERENT (ENABLING FACTORIES OF THE FUTURE)</a:t>
                      </a:r>
                      <a:endParaRPr lang="en-GB" sz="1200" dirty="0">
                        <a:solidFill>
                          <a:schemeClr val="tx1"/>
                        </a:solidFill>
                      </a:endParaRPr>
                    </a:p>
                  </a:txBody>
                  <a:tcPr/>
                </a:tc>
                <a:tc>
                  <a:txBody>
                    <a:bodyPr/>
                    <a:lstStyle/>
                    <a:p>
                      <a:r>
                        <a:rPr lang="en-GB" sz="1200" dirty="0" smtClean="0">
                          <a:solidFill>
                            <a:schemeClr val="tx1"/>
                          </a:solidFill>
                        </a:rPr>
                        <a:t>NBN, CEB-BEC</a:t>
                      </a:r>
                      <a:endParaRPr lang="en-GB" sz="1200" dirty="0">
                        <a:solidFill>
                          <a:schemeClr val="tx1"/>
                        </a:solidFill>
                      </a:endParaRPr>
                    </a:p>
                  </a:txBody>
                  <a:tcPr/>
                </a:tc>
              </a:tr>
              <a:tr h="370840">
                <a:tc>
                  <a:txBody>
                    <a:bodyPr/>
                    <a:lstStyle/>
                    <a:p>
                      <a:r>
                        <a:rPr lang="en-GB" sz="1200" dirty="0" smtClean="0">
                          <a:solidFill>
                            <a:schemeClr val="tx1"/>
                          </a:solidFill>
                        </a:rPr>
                        <a:t>Bulgaria</a:t>
                      </a:r>
                      <a:endParaRPr lang="en-GB" sz="1200" dirty="0"/>
                    </a:p>
                  </a:txBody>
                  <a:tcPr/>
                </a:tc>
                <a:tc>
                  <a:txBody>
                    <a:bodyPr/>
                    <a:lstStyle/>
                    <a:p>
                      <a:endParaRPr lang="en-GB" sz="1200" dirty="0">
                        <a:solidFill>
                          <a:schemeClr val="tx1"/>
                        </a:solidFill>
                      </a:endParaRPr>
                    </a:p>
                  </a:txBody>
                  <a:tcPr/>
                </a:tc>
                <a:tc>
                  <a:txBody>
                    <a:bodyPr/>
                    <a:lstStyle/>
                    <a:p>
                      <a:r>
                        <a:rPr lang="en-GB" sz="1200" dirty="0" smtClean="0">
                          <a:solidFill>
                            <a:schemeClr val="tx1"/>
                          </a:solidFill>
                        </a:rPr>
                        <a:t>BDS</a:t>
                      </a:r>
                      <a:endParaRPr lang="en-GB" sz="1200" dirty="0">
                        <a:solidFill>
                          <a:schemeClr val="tx1"/>
                        </a:solidFill>
                      </a:endParaRPr>
                    </a:p>
                  </a:txBody>
                  <a:tcPr/>
                </a:tc>
              </a:tr>
              <a:tr h="370840">
                <a:tc>
                  <a:txBody>
                    <a:bodyPr/>
                    <a:lstStyle/>
                    <a:p>
                      <a:r>
                        <a:rPr lang="en-GB" sz="1200" dirty="0" smtClean="0">
                          <a:solidFill>
                            <a:schemeClr val="tx1"/>
                          </a:solidFill>
                        </a:rPr>
                        <a:t>Croatia</a:t>
                      </a:r>
                      <a:endParaRPr lang="en-GB" sz="1200" dirty="0"/>
                    </a:p>
                  </a:txBody>
                  <a:tcPr/>
                </a:tc>
                <a:tc>
                  <a:txBody>
                    <a:bodyPr/>
                    <a:lstStyle/>
                    <a:p>
                      <a:endParaRPr lang="en-GB" sz="1200" dirty="0">
                        <a:solidFill>
                          <a:schemeClr val="tx1"/>
                        </a:solidFill>
                      </a:endParaRPr>
                    </a:p>
                  </a:txBody>
                  <a:tcPr/>
                </a:tc>
                <a:tc>
                  <a:txBody>
                    <a:bodyPr/>
                    <a:lstStyle/>
                    <a:p>
                      <a:r>
                        <a:rPr lang="en-GB" sz="1200" dirty="0" smtClean="0">
                          <a:solidFill>
                            <a:schemeClr val="tx1"/>
                          </a:solidFill>
                        </a:rPr>
                        <a:t>HZN</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Czech Republic</a:t>
                      </a:r>
                    </a:p>
                  </a:txBody>
                  <a:tcPr/>
                </a:tc>
                <a:tc>
                  <a:txBody>
                    <a:bodyPr/>
                    <a:lstStyle/>
                    <a:p>
                      <a:r>
                        <a:rPr lang="en-GB" sz="1200" dirty="0" smtClean="0">
                          <a:solidFill>
                            <a:schemeClr val="tx1"/>
                          </a:solidFill>
                        </a:rPr>
                        <a:t>PRUMYL</a:t>
                      </a:r>
                      <a:r>
                        <a:rPr lang="en-GB" sz="1200" baseline="0" dirty="0" smtClean="0">
                          <a:solidFill>
                            <a:schemeClr val="tx1"/>
                          </a:solidFill>
                        </a:rPr>
                        <a:t> INDUSTRY 4.0</a:t>
                      </a:r>
                      <a:endParaRPr lang="en-GB" sz="1200" dirty="0">
                        <a:solidFill>
                          <a:schemeClr val="tx1"/>
                        </a:solidFill>
                      </a:endParaRPr>
                    </a:p>
                  </a:txBody>
                  <a:tcPr/>
                </a:tc>
                <a:tc>
                  <a:txBody>
                    <a:bodyPr/>
                    <a:lstStyle/>
                    <a:p>
                      <a:r>
                        <a:rPr lang="en-GB" sz="1200" dirty="0" smtClean="0">
                          <a:solidFill>
                            <a:schemeClr val="tx1"/>
                          </a:solidFill>
                        </a:rPr>
                        <a:t>UNMZ</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Denmark</a:t>
                      </a:r>
                    </a:p>
                  </a:txBody>
                  <a:tcPr/>
                </a:tc>
                <a:tc>
                  <a:txBody>
                    <a:bodyPr/>
                    <a:lstStyle/>
                    <a:p>
                      <a:r>
                        <a:rPr lang="en-GB" sz="1200" dirty="0" smtClean="0">
                          <a:solidFill>
                            <a:schemeClr val="tx1"/>
                          </a:solidFill>
                        </a:rPr>
                        <a:t>Made (Manufacturing Academy of Denmark)</a:t>
                      </a:r>
                      <a:endParaRPr lang="en-GB" sz="1200" dirty="0">
                        <a:solidFill>
                          <a:schemeClr val="tx1"/>
                        </a:solidFill>
                      </a:endParaRPr>
                    </a:p>
                  </a:txBody>
                  <a:tcPr/>
                </a:tc>
                <a:tc>
                  <a:txBody>
                    <a:bodyPr/>
                    <a:lstStyle/>
                    <a:p>
                      <a:r>
                        <a:rPr lang="en-GB" sz="1200" dirty="0" smtClean="0">
                          <a:solidFill>
                            <a:schemeClr val="tx1"/>
                          </a:solidFill>
                        </a:rPr>
                        <a:t>DS</a:t>
                      </a:r>
                      <a:endParaRPr lang="en-GB" sz="1200" dirty="0">
                        <a:solidFill>
                          <a:schemeClr val="tx1"/>
                        </a:solidFill>
                      </a:endParaRPr>
                    </a:p>
                  </a:txBody>
                  <a:tcPr/>
                </a:tc>
              </a:tr>
              <a:tr h="370840">
                <a:tc>
                  <a:txBody>
                    <a:bodyPr/>
                    <a:lstStyle/>
                    <a:p>
                      <a:r>
                        <a:rPr lang="en-GB" sz="1200" dirty="0" smtClean="0">
                          <a:solidFill>
                            <a:schemeClr val="tx1"/>
                          </a:solidFill>
                        </a:rPr>
                        <a:t>Finland</a:t>
                      </a:r>
                      <a:endParaRPr lang="en-GB" sz="1200" dirty="0"/>
                    </a:p>
                  </a:txBody>
                  <a:tcPr/>
                </a:tc>
                <a:tc>
                  <a:txBody>
                    <a:bodyPr/>
                    <a:lstStyle/>
                    <a:p>
                      <a:endParaRPr lang="en-GB" sz="1200" dirty="0">
                        <a:solidFill>
                          <a:schemeClr val="tx1"/>
                        </a:solidFill>
                      </a:endParaRPr>
                    </a:p>
                  </a:txBody>
                  <a:tcPr/>
                </a:tc>
                <a:tc>
                  <a:txBody>
                    <a:bodyPr/>
                    <a:lstStyle/>
                    <a:p>
                      <a:r>
                        <a:rPr lang="en-GB" sz="1200" dirty="0" smtClean="0">
                          <a:solidFill>
                            <a:schemeClr val="tx1"/>
                          </a:solidFill>
                        </a:rPr>
                        <a:t>SFS, SESKO</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France</a:t>
                      </a:r>
                    </a:p>
                  </a:txBody>
                  <a:tcPr/>
                </a:tc>
                <a:tc>
                  <a:txBody>
                    <a:bodyPr/>
                    <a:lstStyle/>
                    <a:p>
                      <a:r>
                        <a:rPr lang="en-GB" sz="1200" dirty="0" smtClean="0">
                          <a:solidFill>
                            <a:schemeClr val="tx1"/>
                          </a:solidFill>
                        </a:rPr>
                        <a:t>ALLIANCE</a:t>
                      </a:r>
                      <a:r>
                        <a:rPr lang="en-GB" sz="1200" baseline="0" dirty="0" smtClean="0">
                          <a:solidFill>
                            <a:schemeClr val="tx1"/>
                          </a:solidFill>
                        </a:rPr>
                        <a:t> INDUSTRIE OF THE FUTURE</a:t>
                      </a:r>
                      <a:endParaRPr lang="en-GB" sz="1200" dirty="0">
                        <a:solidFill>
                          <a:schemeClr val="tx1"/>
                        </a:solidFill>
                      </a:endParaRPr>
                    </a:p>
                  </a:txBody>
                  <a:tcPr/>
                </a:tc>
                <a:tc>
                  <a:txBody>
                    <a:bodyPr/>
                    <a:lstStyle/>
                    <a:p>
                      <a:r>
                        <a:rPr lang="en-GB" sz="1200" dirty="0" smtClean="0">
                          <a:solidFill>
                            <a:schemeClr val="tx1"/>
                          </a:solidFill>
                        </a:rPr>
                        <a:t>AFNOR</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Germany</a:t>
                      </a:r>
                    </a:p>
                  </a:txBody>
                  <a:tcPr/>
                </a:tc>
                <a:tc>
                  <a:txBody>
                    <a:bodyPr/>
                    <a:lstStyle/>
                    <a:p>
                      <a:r>
                        <a:rPr lang="en-US" sz="1200" dirty="0" err="1" smtClean="0">
                          <a:solidFill>
                            <a:schemeClr val="tx1"/>
                          </a:solidFill>
                        </a:rPr>
                        <a:t>Plattform</a:t>
                      </a:r>
                      <a:r>
                        <a:rPr lang="en-US" sz="1200" dirty="0" smtClean="0">
                          <a:solidFill>
                            <a:schemeClr val="tx1"/>
                          </a:solidFill>
                        </a:rPr>
                        <a:t> </a:t>
                      </a:r>
                      <a:r>
                        <a:rPr lang="en-US" sz="1200" dirty="0" err="1" smtClean="0">
                          <a:solidFill>
                            <a:schemeClr val="tx1"/>
                          </a:solidFill>
                        </a:rPr>
                        <a:t>Industrie</a:t>
                      </a:r>
                      <a:r>
                        <a:rPr lang="en-US" sz="1200" dirty="0" smtClean="0">
                          <a:solidFill>
                            <a:schemeClr val="tx1"/>
                          </a:solidFill>
                        </a:rPr>
                        <a:t> 4.0 </a:t>
                      </a:r>
                    </a:p>
                    <a:p>
                      <a:r>
                        <a:rPr lang="en-US" sz="1200" dirty="0" smtClean="0">
                          <a:solidFill>
                            <a:schemeClr val="tx1"/>
                          </a:solidFill>
                        </a:rPr>
                        <a:t>Standardization Council </a:t>
                      </a:r>
                      <a:r>
                        <a:rPr lang="en-US" sz="1200" dirty="0" err="1" smtClean="0">
                          <a:solidFill>
                            <a:schemeClr val="tx1"/>
                          </a:solidFill>
                        </a:rPr>
                        <a:t>Industrie</a:t>
                      </a:r>
                      <a:r>
                        <a:rPr lang="en-US" sz="1200" dirty="0" smtClean="0">
                          <a:solidFill>
                            <a:schemeClr val="tx1"/>
                          </a:solidFill>
                        </a:rPr>
                        <a:t> 4.0</a:t>
                      </a:r>
                    </a:p>
                  </a:txBody>
                  <a:tcPr/>
                </a:tc>
                <a:tc>
                  <a:txBody>
                    <a:bodyPr/>
                    <a:lstStyle/>
                    <a:p>
                      <a:r>
                        <a:rPr lang="en-GB" sz="1200" kern="1200" dirty="0" smtClean="0">
                          <a:solidFill>
                            <a:schemeClr val="tx1"/>
                          </a:solidFill>
                          <a:latin typeface="+mn-lt"/>
                          <a:ea typeface="+mn-ea"/>
                          <a:cs typeface="+mn-cs"/>
                        </a:rPr>
                        <a:t>DIN</a:t>
                      </a:r>
                      <a:r>
                        <a:rPr lang="en-GB" sz="1200" dirty="0" smtClean="0">
                          <a:solidFill>
                            <a:schemeClr val="tx1"/>
                          </a:solidFill>
                        </a:rPr>
                        <a:t>, DKE</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Hungary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IPAR 4.0 ()</a:t>
                      </a:r>
                    </a:p>
                  </a:txBody>
                  <a:tcPr/>
                </a:tc>
                <a:tc>
                  <a:txBody>
                    <a:bodyPr/>
                    <a:lstStyle/>
                    <a:p>
                      <a:r>
                        <a:rPr lang="en-GB" sz="1200" dirty="0" smtClean="0"/>
                        <a:t>MSZT</a:t>
                      </a:r>
                      <a:endParaRPr lang="en-GB" sz="12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Italy</a:t>
                      </a:r>
                    </a:p>
                  </a:txBody>
                  <a:tcPr/>
                </a:tc>
                <a:tc>
                  <a:txBody>
                    <a:bodyPr/>
                    <a:lstStyle/>
                    <a:p>
                      <a:r>
                        <a:rPr lang="en-GB" sz="1200" dirty="0" smtClean="0">
                          <a:solidFill>
                            <a:schemeClr val="tx1"/>
                          </a:solidFill>
                        </a:rPr>
                        <a:t>PIANO INDUSTRIA 4.0</a:t>
                      </a:r>
                      <a:endParaRPr lang="en-GB" sz="1200" dirty="0">
                        <a:solidFill>
                          <a:schemeClr val="tx1"/>
                        </a:solidFill>
                      </a:endParaRPr>
                    </a:p>
                  </a:txBody>
                  <a:tcPr/>
                </a:tc>
                <a:tc>
                  <a:txBody>
                    <a:bodyPr/>
                    <a:lstStyle/>
                    <a:p>
                      <a:r>
                        <a:rPr lang="en-GB" sz="1200" dirty="0" smtClean="0"/>
                        <a:t>UNI,</a:t>
                      </a:r>
                      <a:r>
                        <a:rPr lang="en-GB" sz="1200" baseline="0" dirty="0" smtClean="0"/>
                        <a:t> CEI</a:t>
                      </a:r>
                      <a:endParaRPr lang="en-GB" sz="1200" dirty="0"/>
                    </a:p>
                  </a:txBody>
                  <a:tcPr/>
                </a:tc>
              </a:tr>
            </a:tbl>
          </a:graphicData>
        </a:graphic>
      </p:graphicFrame>
    </p:spTree>
    <p:extLst>
      <p:ext uri="{BB962C8B-B14F-4D97-AF65-F5344CB8AC3E}">
        <p14:creationId xmlns:p14="http://schemas.microsoft.com/office/powerpoint/2010/main" val="40958609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38</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14</a:t>
            </a:r>
            <a:endParaRPr lang="en-GB" sz="2500" dirty="0">
              <a:latin typeface="+mn-lt"/>
            </a:endParaRPr>
          </a:p>
        </p:txBody>
      </p:sp>
      <p:sp>
        <p:nvSpPr>
          <p:cNvPr id="2" name="Rectangle 1"/>
          <p:cNvSpPr/>
          <p:nvPr/>
        </p:nvSpPr>
        <p:spPr>
          <a:xfrm>
            <a:off x="162732" y="1143227"/>
            <a:ext cx="7462434" cy="369332"/>
          </a:xfrm>
          <a:prstGeom prst="rect">
            <a:avLst/>
          </a:prstGeom>
        </p:spPr>
        <p:txBody>
          <a:bodyPr wrap="square">
            <a:spAutoFit/>
          </a:bodyPr>
          <a:lstStyle/>
          <a:p>
            <a:r>
              <a:rPr lang="en-GB" b="1" dirty="0">
                <a:solidFill>
                  <a:schemeClr val="tx2"/>
                </a:solidFill>
              </a:rPr>
              <a:t>What are the national initiatives </a:t>
            </a:r>
            <a:r>
              <a:rPr lang="en-GB" b="1" dirty="0" smtClean="0">
                <a:solidFill>
                  <a:schemeClr val="tx2"/>
                </a:solidFill>
              </a:rPr>
              <a:t>with a </a:t>
            </a:r>
            <a:r>
              <a:rPr lang="en-GB" b="1" dirty="0">
                <a:solidFill>
                  <a:schemeClr val="tx2"/>
                </a:solidFill>
              </a:rPr>
              <a:t>standardization dimension?</a:t>
            </a:r>
            <a:endParaRPr lang="en-GB" dirty="0"/>
          </a:p>
        </p:txBody>
      </p:sp>
      <p:graphicFrame>
        <p:nvGraphicFramePr>
          <p:cNvPr id="6" name="Content Placeholder 4"/>
          <p:cNvGraphicFramePr>
            <a:graphicFrameLocks/>
          </p:cNvGraphicFramePr>
          <p:nvPr>
            <p:extLst>
              <p:ext uri="{D42A27DB-BD31-4B8C-83A1-F6EECF244321}">
                <p14:modId xmlns:p14="http://schemas.microsoft.com/office/powerpoint/2010/main" val="2792748502"/>
              </p:ext>
            </p:extLst>
          </p:nvPr>
        </p:nvGraphicFramePr>
        <p:xfrm>
          <a:off x="538423" y="1556792"/>
          <a:ext cx="6205289" cy="4536440"/>
        </p:xfrm>
        <a:graphic>
          <a:graphicData uri="http://schemas.openxmlformats.org/drawingml/2006/table">
            <a:tbl>
              <a:tblPr firstRow="1" bandRow="1">
                <a:tableStyleId>{5C22544A-7EE6-4342-B048-85BDC9FD1C3A}</a:tableStyleId>
              </a:tblPr>
              <a:tblGrid>
                <a:gridCol w="1680795"/>
                <a:gridCol w="2794571"/>
                <a:gridCol w="1729923"/>
              </a:tblGrid>
              <a:tr h="370840">
                <a:tc>
                  <a:txBody>
                    <a:bodyPr/>
                    <a:lstStyle/>
                    <a:p>
                      <a:r>
                        <a:rPr lang="en-GB" sz="1200" dirty="0" smtClean="0"/>
                        <a:t>Country</a:t>
                      </a:r>
                      <a:endParaRPr lang="en-GB" sz="1200" dirty="0"/>
                    </a:p>
                  </a:txBody>
                  <a:tcPr/>
                </a:tc>
                <a:tc>
                  <a:txBody>
                    <a:bodyPr/>
                    <a:lstStyle/>
                    <a:p>
                      <a:r>
                        <a:rPr lang="en-GB" sz="1200" dirty="0" smtClean="0"/>
                        <a:t>Initiative</a:t>
                      </a:r>
                      <a:endParaRPr lang="en-GB" sz="1200" dirty="0"/>
                    </a:p>
                  </a:txBody>
                  <a:tcPr/>
                </a:tc>
                <a:tc>
                  <a:txBody>
                    <a:bodyPr/>
                    <a:lstStyle/>
                    <a:p>
                      <a:r>
                        <a:rPr lang="en-GB" sz="1200" dirty="0" smtClean="0"/>
                        <a:t>NSBs</a:t>
                      </a:r>
                      <a:endParaRPr lang="en-GB" sz="12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200" kern="1200" dirty="0" smtClean="0">
                          <a:solidFill>
                            <a:schemeClr val="dk1"/>
                          </a:solidFill>
                          <a:latin typeface="+mn-lt"/>
                          <a:ea typeface="+mn-ea"/>
                          <a:cs typeface="+mn-cs"/>
                        </a:rPr>
                        <a:t>Lithuania</a:t>
                      </a:r>
                      <a:endParaRPr lang="en-GB" sz="1200" kern="1200" dirty="0" smtClean="0">
                        <a:solidFill>
                          <a:schemeClr val="dk1"/>
                        </a:solidFill>
                        <a:latin typeface="+mn-lt"/>
                        <a:ea typeface="+mn-ea"/>
                        <a:cs typeface="+mn-cs"/>
                      </a:endParaRPr>
                    </a:p>
                  </a:txBody>
                  <a:tcPr/>
                </a:tc>
                <a:tc>
                  <a:txBody>
                    <a:bodyPr/>
                    <a:lstStyle/>
                    <a:p>
                      <a:pPr marL="0" algn="l" defTabSz="914400" rtl="0" eaLnBrk="1" latinLnBrk="0" hangingPunct="1"/>
                      <a:r>
                        <a:rPr lang="en-GB" sz="1200" kern="1200" dirty="0" smtClean="0">
                          <a:solidFill>
                            <a:schemeClr val="tx1"/>
                          </a:solidFill>
                          <a:latin typeface="+mn-lt"/>
                          <a:ea typeface="+mn-ea"/>
                          <a:cs typeface="+mn-cs"/>
                        </a:rPr>
                        <a:t>LITHUANIAN INDUSTRY 4,0 - "PRAMONĖ 4.0"</a:t>
                      </a:r>
                      <a:endParaRPr lang="en-GB" sz="1200" kern="1200" dirty="0">
                        <a:solidFill>
                          <a:schemeClr val="tx1"/>
                        </a:solidFill>
                        <a:latin typeface="+mn-lt"/>
                        <a:ea typeface="+mn-ea"/>
                        <a:cs typeface="+mn-cs"/>
                      </a:endParaRPr>
                    </a:p>
                  </a:txBody>
                  <a:tcPr/>
                </a:tc>
                <a:tc>
                  <a:txBody>
                    <a:bodyPr/>
                    <a:lstStyle/>
                    <a:p>
                      <a:r>
                        <a:rPr lang="en-GB" sz="1200" dirty="0" smtClean="0">
                          <a:solidFill>
                            <a:schemeClr val="tx1"/>
                          </a:solidFill>
                        </a:rPr>
                        <a:t>LST</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Luxembourg</a:t>
                      </a:r>
                    </a:p>
                  </a:txBody>
                  <a:tcPr/>
                </a:tc>
                <a:tc>
                  <a:txBody>
                    <a:bodyPr/>
                    <a:lstStyle/>
                    <a:p>
                      <a:r>
                        <a:rPr lang="en-GB" sz="1200" dirty="0" smtClean="0">
                          <a:solidFill>
                            <a:schemeClr val="tx1"/>
                          </a:solidFill>
                        </a:rPr>
                        <a:t>D4I (Digital for Industry Luxembourg)</a:t>
                      </a:r>
                      <a:endParaRPr lang="en-GB" sz="1200" dirty="0">
                        <a:solidFill>
                          <a:schemeClr val="tx1"/>
                        </a:solidFill>
                      </a:endParaRPr>
                    </a:p>
                  </a:txBody>
                  <a:tcPr/>
                </a:tc>
                <a:tc>
                  <a:txBody>
                    <a:bodyPr/>
                    <a:lstStyle/>
                    <a:p>
                      <a:r>
                        <a:rPr lang="en-GB" sz="1200" dirty="0" smtClean="0">
                          <a:solidFill>
                            <a:schemeClr val="tx1"/>
                          </a:solidFill>
                        </a:rPr>
                        <a:t>ILNAS</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Netherlands</a:t>
                      </a:r>
                    </a:p>
                  </a:txBody>
                  <a:tcPr/>
                </a:tc>
                <a:tc>
                  <a:txBody>
                    <a:bodyPr/>
                    <a:lstStyle/>
                    <a:p>
                      <a:r>
                        <a:rPr lang="en-GB" sz="1200" dirty="0" smtClean="0">
                          <a:solidFill>
                            <a:schemeClr val="tx1"/>
                          </a:solidFill>
                        </a:rPr>
                        <a:t>Smart industry</a:t>
                      </a:r>
                      <a:endParaRPr lang="en-GB" sz="1200" dirty="0">
                        <a:solidFill>
                          <a:schemeClr val="tx1"/>
                        </a:solidFill>
                      </a:endParaRPr>
                    </a:p>
                  </a:txBody>
                  <a:tcPr/>
                </a:tc>
                <a:tc>
                  <a:txBody>
                    <a:bodyPr/>
                    <a:lstStyle/>
                    <a:p>
                      <a:r>
                        <a:rPr lang="en-GB" sz="1200" dirty="0" smtClean="0">
                          <a:solidFill>
                            <a:schemeClr val="tx1"/>
                          </a:solidFill>
                        </a:rPr>
                        <a:t>NEN, NEC</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Poland</a:t>
                      </a:r>
                      <a:endParaRPr lang="en-GB" sz="1200" dirty="0" smtClean="0"/>
                    </a:p>
                  </a:txBody>
                  <a:tcPr/>
                </a:tc>
                <a:tc>
                  <a:txBody>
                    <a:bodyPr/>
                    <a:lstStyle/>
                    <a:p>
                      <a:pPr marL="0" algn="l" defTabSz="914400" rtl="0" eaLnBrk="1" latinLnBrk="0" hangingPunct="1"/>
                      <a:r>
                        <a:rPr lang="en-GB" sz="1200" kern="1200" dirty="0" smtClean="0">
                          <a:solidFill>
                            <a:schemeClr val="tx1"/>
                          </a:solidFill>
                          <a:latin typeface="+mn-lt"/>
                          <a:ea typeface="+mn-ea"/>
                          <a:cs typeface="+mn-cs"/>
                        </a:rPr>
                        <a:t>SMART 4.0 PL</a:t>
                      </a:r>
                      <a:endParaRPr lang="en-GB" sz="1200" kern="1200" dirty="0">
                        <a:solidFill>
                          <a:schemeClr val="tx1"/>
                        </a:solidFill>
                        <a:latin typeface="+mn-lt"/>
                        <a:ea typeface="+mn-ea"/>
                        <a:cs typeface="+mn-cs"/>
                      </a:endParaRPr>
                    </a:p>
                  </a:txBody>
                  <a:tcPr/>
                </a:tc>
                <a:tc>
                  <a:txBody>
                    <a:bodyPr/>
                    <a:lstStyle/>
                    <a:p>
                      <a:r>
                        <a:rPr lang="en-GB" sz="1200" dirty="0" smtClean="0">
                          <a:solidFill>
                            <a:schemeClr val="tx1"/>
                          </a:solidFill>
                        </a:rPr>
                        <a:t>PKN</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Portugal</a:t>
                      </a:r>
                    </a:p>
                  </a:txBody>
                  <a:tcPr/>
                </a:tc>
                <a:tc>
                  <a:txBody>
                    <a:bodyPr/>
                    <a:lstStyle/>
                    <a:p>
                      <a:r>
                        <a:rPr lang="en-GB" sz="1200" dirty="0" smtClean="0">
                          <a:solidFill>
                            <a:schemeClr val="tx1"/>
                          </a:solidFill>
                        </a:rPr>
                        <a:t>I4.0 (</a:t>
                      </a:r>
                      <a:r>
                        <a:rPr lang="en-GB" sz="1200" dirty="0" err="1" smtClean="0">
                          <a:solidFill>
                            <a:schemeClr val="tx1"/>
                          </a:solidFill>
                        </a:rPr>
                        <a:t>Ind</a:t>
                      </a:r>
                      <a:r>
                        <a:rPr lang="en-GB" sz="1200" dirty="0" err="1" smtClean="0">
                          <a:solidFill>
                            <a:schemeClr val="tx1"/>
                          </a:solidFill>
                          <a:latin typeface="Times New Roman" panose="02020603050405020304" pitchFamily="18" charset="0"/>
                          <a:cs typeface="Times New Roman" panose="02020603050405020304" pitchFamily="18" charset="0"/>
                        </a:rPr>
                        <a:t>ústria</a:t>
                      </a:r>
                      <a:r>
                        <a:rPr lang="en-GB" sz="1200" dirty="0" smtClean="0">
                          <a:solidFill>
                            <a:schemeClr val="tx1"/>
                          </a:solidFill>
                        </a:rPr>
                        <a:t> 4.0)</a:t>
                      </a:r>
                      <a:endParaRPr lang="en-GB" sz="1200" dirty="0">
                        <a:solidFill>
                          <a:schemeClr val="tx1"/>
                        </a:solidFill>
                      </a:endParaRPr>
                    </a:p>
                  </a:txBody>
                  <a:tcPr/>
                </a:tc>
                <a:tc>
                  <a:txBody>
                    <a:bodyPr/>
                    <a:lstStyle/>
                    <a:p>
                      <a:r>
                        <a:rPr lang="en-GB" sz="1200" dirty="0" smtClean="0">
                          <a:solidFill>
                            <a:schemeClr val="tx1"/>
                          </a:solidFill>
                        </a:rPr>
                        <a:t>IPQ</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Romania</a:t>
                      </a:r>
                      <a:endParaRPr lang="en-GB" sz="1200" dirty="0" smtClean="0"/>
                    </a:p>
                  </a:txBody>
                  <a:tcPr/>
                </a:tc>
                <a:tc>
                  <a:txBody>
                    <a:bodyPr/>
                    <a:lstStyle/>
                    <a:p>
                      <a:endParaRPr lang="en-GB" sz="1200" dirty="0">
                        <a:solidFill>
                          <a:schemeClr val="tx1"/>
                        </a:solidFill>
                      </a:endParaRPr>
                    </a:p>
                  </a:txBody>
                  <a:tcPr/>
                </a:tc>
                <a:tc>
                  <a:txBody>
                    <a:bodyPr/>
                    <a:lstStyle/>
                    <a:p>
                      <a:r>
                        <a:rPr lang="en-GB" sz="1200" dirty="0" smtClean="0">
                          <a:solidFill>
                            <a:schemeClr val="tx1"/>
                          </a:solidFill>
                        </a:rPr>
                        <a:t>ASRO</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Slovakia</a:t>
                      </a:r>
                      <a:endParaRPr lang="en-GB" sz="1200" dirty="0" smtClean="0"/>
                    </a:p>
                  </a:txBody>
                  <a:tcPr/>
                </a:tc>
                <a:tc>
                  <a:txBody>
                    <a:bodyPr/>
                    <a:lstStyle/>
                    <a:p>
                      <a:endParaRPr lang="en-GB" sz="1200" dirty="0">
                        <a:solidFill>
                          <a:schemeClr val="tx1"/>
                        </a:solidFill>
                      </a:endParaRPr>
                    </a:p>
                  </a:txBody>
                  <a:tcPr/>
                </a:tc>
                <a:tc>
                  <a:txBody>
                    <a:bodyPr/>
                    <a:lstStyle/>
                    <a:p>
                      <a:r>
                        <a:rPr lang="en-GB" sz="1200" dirty="0" smtClean="0">
                          <a:solidFill>
                            <a:schemeClr val="tx1"/>
                          </a:solidFill>
                        </a:rPr>
                        <a:t>UNMS</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Slovenia</a:t>
                      </a:r>
                      <a:endParaRPr lang="en-GB" sz="1200" dirty="0" smtClean="0"/>
                    </a:p>
                  </a:txBody>
                  <a:tcPr/>
                </a:tc>
                <a:tc>
                  <a:txBody>
                    <a:bodyPr/>
                    <a:lstStyle/>
                    <a:p>
                      <a:endParaRPr lang="en-GB" sz="1200" dirty="0">
                        <a:solidFill>
                          <a:schemeClr val="tx1"/>
                        </a:solidFill>
                      </a:endParaRPr>
                    </a:p>
                  </a:txBody>
                  <a:tcPr/>
                </a:tc>
                <a:tc>
                  <a:txBody>
                    <a:bodyPr/>
                    <a:lstStyle/>
                    <a:p>
                      <a:r>
                        <a:rPr lang="en-GB" sz="1200" dirty="0" smtClean="0">
                          <a:solidFill>
                            <a:schemeClr val="tx1"/>
                          </a:solidFill>
                        </a:rPr>
                        <a:t>SIST</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Spain</a:t>
                      </a:r>
                    </a:p>
                  </a:txBody>
                  <a:tcPr/>
                </a:tc>
                <a:tc>
                  <a:txBody>
                    <a:bodyPr/>
                    <a:lstStyle/>
                    <a:p>
                      <a:r>
                        <a:rPr lang="en-GB" sz="1200" dirty="0" smtClean="0">
                          <a:solidFill>
                            <a:schemeClr val="tx1"/>
                          </a:solidFill>
                        </a:rPr>
                        <a:t>INDUSTRIA CONECTADA 4.0</a:t>
                      </a:r>
                      <a:endParaRPr lang="en-GB" sz="1200" dirty="0">
                        <a:solidFill>
                          <a:schemeClr val="tx1"/>
                        </a:solidFill>
                      </a:endParaRPr>
                    </a:p>
                  </a:txBody>
                  <a:tcPr/>
                </a:tc>
                <a:tc>
                  <a:txBody>
                    <a:bodyPr/>
                    <a:lstStyle/>
                    <a:p>
                      <a:r>
                        <a:rPr lang="en-GB" sz="1200" dirty="0" smtClean="0">
                          <a:solidFill>
                            <a:schemeClr val="tx1"/>
                          </a:solidFill>
                        </a:rPr>
                        <a:t>UNE</a:t>
                      </a:r>
                      <a:endParaRPr lang="en-GB" sz="1200" dirty="0">
                        <a:solidFill>
                          <a:schemeClr val="tx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Sweden</a:t>
                      </a:r>
                    </a:p>
                  </a:txBody>
                  <a:tcPr/>
                </a:tc>
                <a:tc>
                  <a:txBody>
                    <a:bodyPr/>
                    <a:lstStyle/>
                    <a:p>
                      <a:r>
                        <a:rPr lang="en-GB" sz="1200" dirty="0" smtClean="0">
                          <a:solidFill>
                            <a:schemeClr val="tx1"/>
                          </a:solidFill>
                        </a:rPr>
                        <a:t>SMART INDUSTRY</a:t>
                      </a:r>
                      <a:endParaRPr lang="en-GB" sz="1200" dirty="0">
                        <a:solidFill>
                          <a:schemeClr val="tx1"/>
                        </a:solidFill>
                      </a:endParaRPr>
                    </a:p>
                  </a:txBody>
                  <a:tcPr/>
                </a:tc>
                <a:tc>
                  <a:txBody>
                    <a:bodyPr/>
                    <a:lstStyle/>
                    <a:p>
                      <a:r>
                        <a:rPr lang="en-GB" sz="1200" kern="1200" dirty="0" smtClean="0">
                          <a:solidFill>
                            <a:schemeClr val="tx1"/>
                          </a:solidFill>
                          <a:latin typeface="+mn-lt"/>
                          <a:ea typeface="+mn-ea"/>
                          <a:cs typeface="+mn-cs"/>
                        </a:rPr>
                        <a:t>SIS, SEK</a:t>
                      </a:r>
                      <a:endParaRPr lang="en-GB" sz="1200" kern="1200" dirty="0">
                        <a:solidFill>
                          <a:schemeClr val="tx1"/>
                        </a:solidFill>
                        <a:latin typeface="+mn-lt"/>
                        <a:ea typeface="+mn-ea"/>
                        <a:cs typeface="+mn-cs"/>
                      </a:endParaRPr>
                    </a:p>
                  </a:txBody>
                  <a:tcPr/>
                </a:tc>
              </a:tr>
              <a:tr h="370840">
                <a:tc>
                  <a:txBody>
                    <a:bodyPr/>
                    <a:lstStyle/>
                    <a:p>
                      <a:r>
                        <a:rPr lang="en-GB" sz="1200" dirty="0" smtClean="0">
                          <a:solidFill>
                            <a:schemeClr val="tx1"/>
                          </a:solidFill>
                        </a:rPr>
                        <a:t>United Kingdom</a:t>
                      </a:r>
                      <a:endParaRPr lang="en-GB" sz="1200" dirty="0"/>
                    </a:p>
                  </a:txBody>
                  <a:tcPr/>
                </a:tc>
                <a:tc>
                  <a:txBody>
                    <a:bodyPr/>
                    <a:lstStyle/>
                    <a:p>
                      <a:r>
                        <a:rPr lang="en-GB" sz="1200" kern="1200" dirty="0" smtClean="0">
                          <a:solidFill>
                            <a:schemeClr val="tx1"/>
                          </a:solidFill>
                          <a:latin typeface="+mn-lt"/>
                          <a:ea typeface="+mn-ea"/>
                          <a:cs typeface="+mn-cs"/>
                        </a:rPr>
                        <a:t>Catapult</a:t>
                      </a:r>
                      <a:endParaRPr lang="en-GB" sz="1200" dirty="0">
                        <a:solidFill>
                          <a:schemeClr val="tx1"/>
                        </a:solidFill>
                      </a:endParaRPr>
                    </a:p>
                  </a:txBody>
                  <a:tcPr/>
                </a:tc>
                <a:tc>
                  <a:txBody>
                    <a:bodyPr/>
                    <a:lstStyle/>
                    <a:p>
                      <a:r>
                        <a:rPr lang="en-GB" sz="1200" dirty="0" smtClean="0">
                          <a:solidFill>
                            <a:schemeClr val="tx1"/>
                          </a:solidFill>
                        </a:rPr>
                        <a:t>BSI</a:t>
                      </a:r>
                      <a:endParaRPr lang="en-GB" sz="1200" dirty="0">
                        <a:solidFill>
                          <a:schemeClr val="tx1"/>
                        </a:solidFill>
                      </a:endParaRPr>
                    </a:p>
                  </a:txBody>
                  <a:tcPr/>
                </a:tc>
              </a:tr>
            </a:tbl>
          </a:graphicData>
        </a:graphic>
      </p:graphicFrame>
    </p:spTree>
    <p:extLst>
      <p:ext uri="{BB962C8B-B14F-4D97-AF65-F5344CB8AC3E}">
        <p14:creationId xmlns:p14="http://schemas.microsoft.com/office/powerpoint/2010/main" val="15554685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JIS Action </a:t>
            </a:r>
            <a:r>
              <a:rPr lang="en-GB" sz="2800" b="1" dirty="0" smtClean="0"/>
              <a:t>14 – Next steps</a:t>
            </a:r>
            <a:endParaRPr lang="en-GB" sz="2800" dirty="0">
              <a:latin typeface="+mn-lt"/>
            </a:endParaRPr>
          </a:p>
        </p:txBody>
      </p:sp>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39</a:t>
            </a:fld>
            <a:endParaRPr lang="en-GB" dirty="0"/>
          </a:p>
        </p:txBody>
      </p:sp>
      <p:sp>
        <p:nvSpPr>
          <p:cNvPr id="7" name="TextBox 6"/>
          <p:cNvSpPr txBox="1"/>
          <p:nvPr/>
        </p:nvSpPr>
        <p:spPr>
          <a:xfrm>
            <a:off x="123290" y="1503166"/>
            <a:ext cx="8568647" cy="4093428"/>
          </a:xfrm>
          <a:prstGeom prst="rect">
            <a:avLst/>
          </a:prstGeom>
          <a:noFill/>
        </p:spPr>
        <p:txBody>
          <a:bodyPr wrap="square" rtlCol="0">
            <a:spAutoFit/>
          </a:bodyPr>
          <a:lstStyle/>
          <a:p>
            <a:pPr lvl="0"/>
            <a:r>
              <a:rPr lang="en-US" sz="2000" dirty="0" smtClean="0">
                <a:solidFill>
                  <a:srgbClr val="00B0F0"/>
                </a:solidFill>
                <a:ea typeface="Verdana" panose="020B0604030504040204" pitchFamily="34" charset="0"/>
                <a:cs typeface="Verdana" panose="020B0604030504040204" pitchFamily="34" charset="0"/>
              </a:rPr>
              <a:t>Objectives and next steps</a:t>
            </a:r>
          </a:p>
          <a:p>
            <a:pPr lvl="0"/>
            <a:endParaRPr lang="en-US" sz="2000" dirty="0">
              <a:solidFill>
                <a:srgbClr val="00B0F0"/>
              </a:solidFill>
              <a:ea typeface="Verdana" panose="020B0604030504040204" pitchFamily="34" charset="0"/>
              <a:cs typeface="Verdana" panose="020B0604030504040204" pitchFamily="34" charset="0"/>
            </a:endParaRPr>
          </a:p>
          <a:p>
            <a:pPr marL="800100" lvl="1" indent="-342900">
              <a:spcAft>
                <a:spcPts val="600"/>
              </a:spcAft>
              <a:buFont typeface="+mj-lt"/>
              <a:buAutoNum type="arabicPeriod"/>
            </a:pPr>
            <a:r>
              <a:rPr lang="en-US" dirty="0" smtClean="0">
                <a:ea typeface="Verdana" panose="020B0604030504040204" pitchFamily="34" charset="0"/>
                <a:cs typeface="Verdana" panose="020B0604030504040204" pitchFamily="34" charset="0"/>
              </a:rPr>
              <a:t>Increasing </a:t>
            </a:r>
            <a:r>
              <a:rPr lang="en-US" dirty="0">
                <a:ea typeface="Verdana" panose="020B0604030504040204" pitchFamily="34" charset="0"/>
                <a:cs typeface="Verdana" panose="020B0604030504040204" pitchFamily="34" charset="0"/>
              </a:rPr>
              <a:t>the visibility of relevant international standardization </a:t>
            </a:r>
            <a:r>
              <a:rPr lang="en-US" dirty="0" smtClean="0">
                <a:ea typeface="Verdana" panose="020B0604030504040204" pitchFamily="34" charset="0"/>
                <a:cs typeface="Verdana" panose="020B0604030504040204" pitchFamily="34" charset="0"/>
              </a:rPr>
              <a:t>(JTC 1) activities </a:t>
            </a:r>
            <a:r>
              <a:rPr lang="en-US" dirty="0">
                <a:ea typeface="Verdana" panose="020B0604030504040204" pitchFamily="34" charset="0"/>
                <a:cs typeface="Verdana" panose="020B0604030504040204" pitchFamily="34" charset="0"/>
              </a:rPr>
              <a:t>in the JIS Action 14, in the European Public-Private Partnerships (AIOTI, BDVA, ECSO, 5G PPP) and in relevant consortia (oneM2M);</a:t>
            </a:r>
          </a:p>
          <a:p>
            <a:pPr marL="800100" lvl="1" indent="-342900">
              <a:spcAft>
                <a:spcPts val="600"/>
              </a:spcAft>
              <a:buFont typeface="+mj-lt"/>
              <a:buAutoNum type="arabicPeriod"/>
            </a:pPr>
            <a:r>
              <a:rPr lang="en-US" dirty="0" smtClean="0">
                <a:ea typeface="Verdana" panose="020B0604030504040204" pitchFamily="34" charset="0"/>
                <a:cs typeface="Verdana" panose="020B0604030504040204" pitchFamily="34" charset="0"/>
              </a:rPr>
              <a:t>Identifying </a:t>
            </a:r>
            <a:r>
              <a:rPr lang="en-US" dirty="0">
                <a:ea typeface="Verdana" panose="020B0604030504040204" pitchFamily="34" charset="0"/>
                <a:cs typeface="Verdana" panose="020B0604030504040204" pitchFamily="34" charset="0"/>
              </a:rPr>
              <a:t>European needs and promoting the CEN-CLC/TC 13 ‘Cyber Security and Data protection’ </a:t>
            </a:r>
            <a:r>
              <a:rPr lang="en-US" dirty="0" smtClean="0">
                <a:ea typeface="Verdana" panose="020B0604030504040204" pitchFamily="34" charset="0"/>
                <a:cs typeface="Verdana" panose="020B0604030504040204" pitchFamily="34" charset="0"/>
              </a:rPr>
              <a:t>approach: adoption </a:t>
            </a:r>
            <a:r>
              <a:rPr lang="en-US" dirty="0">
                <a:ea typeface="Verdana" panose="020B0604030504040204" pitchFamily="34" charset="0"/>
                <a:cs typeface="Verdana" panose="020B0604030504040204" pitchFamily="34" charset="0"/>
              </a:rPr>
              <a:t>of international standards as ENs, with additional specific European </a:t>
            </a:r>
            <a:r>
              <a:rPr lang="en-US" dirty="0" smtClean="0">
                <a:ea typeface="Verdana" panose="020B0604030504040204" pitchFamily="34" charset="0"/>
                <a:cs typeface="Verdana" panose="020B0604030504040204" pitchFamily="34" charset="0"/>
              </a:rPr>
              <a:t>requirements;</a:t>
            </a:r>
            <a:endParaRPr lang="en-US" dirty="0">
              <a:ea typeface="Verdana" panose="020B0604030504040204" pitchFamily="34" charset="0"/>
              <a:cs typeface="Verdana" panose="020B0604030504040204" pitchFamily="34" charset="0"/>
            </a:endParaRPr>
          </a:p>
          <a:p>
            <a:pPr marL="800100" lvl="1" indent="-342900">
              <a:spcAft>
                <a:spcPts val="600"/>
              </a:spcAft>
              <a:buFont typeface="+mj-lt"/>
              <a:buAutoNum type="arabicPeriod"/>
            </a:pPr>
            <a:r>
              <a:rPr lang="en-US" dirty="0" smtClean="0">
                <a:ea typeface="Verdana" panose="020B0604030504040204" pitchFamily="34" charset="0"/>
                <a:cs typeface="Verdana" panose="020B0604030504040204" pitchFamily="34" charset="0"/>
              </a:rPr>
              <a:t>Collecting </a:t>
            </a:r>
            <a:r>
              <a:rPr lang="en-US" dirty="0">
                <a:ea typeface="Verdana" panose="020B0604030504040204" pitchFamily="34" charset="0"/>
                <a:cs typeface="Verdana" panose="020B0604030504040204" pitchFamily="34" charset="0"/>
              </a:rPr>
              <a:t>relevant national material, identifying related initiatives and </a:t>
            </a:r>
            <a:r>
              <a:rPr lang="en-US" dirty="0" err="1">
                <a:ea typeface="Verdana" panose="020B0604030504040204" pitchFamily="34" charset="0"/>
                <a:cs typeface="Verdana" panose="020B0604030504040204" pitchFamily="34" charset="0"/>
              </a:rPr>
              <a:t>analysing</a:t>
            </a:r>
            <a:r>
              <a:rPr lang="en-US" dirty="0">
                <a:ea typeface="Verdana" panose="020B0604030504040204" pitchFamily="34" charset="0"/>
                <a:cs typeface="Verdana" panose="020B0604030504040204" pitchFamily="34" charset="0"/>
              </a:rPr>
              <a:t> businesses’ needs relevant to digital transformation; </a:t>
            </a:r>
          </a:p>
          <a:p>
            <a:pPr marL="800100" lvl="1" indent="-342900">
              <a:spcAft>
                <a:spcPts val="600"/>
              </a:spcAft>
              <a:buFont typeface="+mj-lt"/>
              <a:buAutoNum type="arabicPeriod"/>
            </a:pPr>
            <a:r>
              <a:rPr lang="en-US" dirty="0" smtClean="0">
                <a:ea typeface="Verdana" panose="020B0604030504040204" pitchFamily="34" charset="0"/>
                <a:cs typeface="Verdana" panose="020B0604030504040204" pitchFamily="34" charset="0"/>
              </a:rPr>
              <a:t>Engaging </a:t>
            </a:r>
            <a:r>
              <a:rPr lang="en-US" dirty="0">
                <a:ea typeface="Verdana" panose="020B0604030504040204" pitchFamily="34" charset="0"/>
                <a:cs typeface="Verdana" panose="020B0604030504040204" pitchFamily="34" charset="0"/>
              </a:rPr>
              <a:t>in communication with targeted structures to promote existing (International and European) standards and ongoing standardization activities. </a:t>
            </a:r>
          </a:p>
          <a:p>
            <a:pPr lvl="0">
              <a:spcAft>
                <a:spcPts val="600"/>
              </a:spcAft>
            </a:pPr>
            <a:endParaRPr lang="en-US" sz="2000" dirty="0" smtClean="0">
              <a:solidFill>
                <a:srgbClr val="00B0F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70538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4</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5</a:t>
            </a:r>
            <a:endParaRPr lang="en-GB" sz="2500" dirty="0">
              <a:latin typeface="+mn-lt"/>
            </a:endParaRPr>
          </a:p>
        </p:txBody>
      </p:sp>
      <p:sp>
        <p:nvSpPr>
          <p:cNvPr id="9" name="Content Placeholder 4"/>
          <p:cNvSpPr txBox="1">
            <a:spLocks/>
          </p:cNvSpPr>
          <p:nvPr/>
        </p:nvSpPr>
        <p:spPr>
          <a:xfrm>
            <a:off x="215008" y="1351723"/>
            <a:ext cx="8928992" cy="4472608"/>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pPr>
            <a:r>
              <a:rPr lang="en-US" sz="1800" b="1" dirty="0" smtClean="0"/>
              <a:t> Aiding </a:t>
            </a:r>
            <a:r>
              <a:rPr lang="en-US" sz="1800" b="1" dirty="0"/>
              <a:t>the implementation of the Construction Products Regulation (CPR) through standards </a:t>
            </a:r>
            <a:endParaRPr lang="en-GB" sz="1800" b="1" dirty="0" smtClean="0">
              <a:solidFill>
                <a:srgbClr val="00B0F0"/>
              </a:solidFill>
            </a:endParaRPr>
          </a:p>
          <a:p>
            <a:pPr marL="0" indent="0">
              <a:spcBef>
                <a:spcPts val="200"/>
              </a:spcBef>
            </a:pPr>
            <a:r>
              <a:rPr lang="en-US" sz="1800" b="1" dirty="0" smtClean="0">
                <a:solidFill>
                  <a:srgbClr val="00B0F0"/>
                </a:solidFill>
              </a:rPr>
              <a:t> Scope and objectives: </a:t>
            </a:r>
          </a:p>
          <a:p>
            <a:pPr marL="342900" indent="-157163">
              <a:spcBef>
                <a:spcPts val="200"/>
              </a:spcBef>
              <a:spcAft>
                <a:spcPts val="1200"/>
              </a:spcAft>
              <a:buClr>
                <a:srgbClr val="133E5A"/>
              </a:buClr>
              <a:buFont typeface="Arial" panose="020B0604020202020204" pitchFamily="34" charset="0"/>
              <a:buChar char="•"/>
              <a:defRPr/>
            </a:pPr>
            <a:r>
              <a:rPr lang="en-US" altLang="de-DE" sz="1800" dirty="0">
                <a:solidFill>
                  <a:srgbClr val="000000"/>
                </a:solidFill>
              </a:rPr>
              <a:t>To develop collaboratively a common understanding of the role of </a:t>
            </a:r>
            <a:r>
              <a:rPr lang="en-US" altLang="de-DE" sz="1800" dirty="0" err="1">
                <a:solidFill>
                  <a:srgbClr val="000000"/>
                </a:solidFill>
              </a:rPr>
              <a:t>harmonised</a:t>
            </a:r>
            <a:r>
              <a:rPr lang="en-US" altLang="de-DE" sz="1800" dirty="0">
                <a:solidFill>
                  <a:srgbClr val="000000"/>
                </a:solidFill>
              </a:rPr>
              <a:t> standards under the CPR, including the role of the different actors; </a:t>
            </a:r>
          </a:p>
          <a:p>
            <a:pPr marL="342900" indent="-157163">
              <a:spcBef>
                <a:spcPts val="200"/>
              </a:spcBef>
              <a:spcAft>
                <a:spcPts val="1200"/>
              </a:spcAft>
              <a:buClr>
                <a:srgbClr val="133E5A"/>
              </a:buClr>
              <a:buFont typeface="Arial" panose="020B0604020202020204" pitchFamily="34" charset="0"/>
              <a:buChar char="•"/>
              <a:defRPr/>
            </a:pPr>
            <a:r>
              <a:rPr lang="en-US" altLang="de-DE" sz="1800" dirty="0">
                <a:solidFill>
                  <a:srgbClr val="000000"/>
                </a:solidFill>
              </a:rPr>
              <a:t>To clarify the use of simplified procedures for amending existing mandates and to enhance the process of adding new classes and threshold levels to </a:t>
            </a:r>
            <a:r>
              <a:rPr lang="en-US" altLang="de-DE" sz="1800" dirty="0" err="1">
                <a:solidFill>
                  <a:srgbClr val="000000"/>
                </a:solidFill>
              </a:rPr>
              <a:t>harmonised</a:t>
            </a:r>
            <a:r>
              <a:rPr lang="en-US" altLang="de-DE" sz="1800" dirty="0">
                <a:solidFill>
                  <a:srgbClr val="000000"/>
                </a:solidFill>
              </a:rPr>
              <a:t> standards</a:t>
            </a:r>
          </a:p>
          <a:p>
            <a:pPr marL="0" indent="0">
              <a:spcBef>
                <a:spcPts val="200"/>
              </a:spcBef>
            </a:pPr>
            <a:r>
              <a:rPr lang="en-US" sz="1800" b="1" dirty="0" smtClean="0">
                <a:solidFill>
                  <a:srgbClr val="00B0F0"/>
                </a:solidFill>
              </a:rPr>
              <a:t> </a:t>
            </a:r>
            <a:r>
              <a:rPr lang="en-GB" sz="1800" b="1" dirty="0" smtClean="0">
                <a:solidFill>
                  <a:srgbClr val="00B0F0"/>
                </a:solidFill>
              </a:rPr>
              <a:t>Expected outcomes:</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smtClean="0">
                <a:solidFill>
                  <a:srgbClr val="000000"/>
                </a:solidFill>
              </a:rPr>
              <a:t>Common </a:t>
            </a:r>
            <a:r>
              <a:rPr lang="en-US" altLang="de-DE" sz="1800" dirty="0">
                <a:solidFill>
                  <a:srgbClr val="000000"/>
                </a:solidFill>
              </a:rPr>
              <a:t>understanding of the role of </a:t>
            </a:r>
            <a:r>
              <a:rPr lang="en-US" altLang="de-DE" sz="1800" dirty="0" err="1">
                <a:solidFill>
                  <a:srgbClr val="000000"/>
                </a:solidFill>
              </a:rPr>
              <a:t>harmonised</a:t>
            </a:r>
            <a:r>
              <a:rPr lang="en-US" altLang="de-DE" sz="1800" dirty="0">
                <a:solidFill>
                  <a:srgbClr val="000000"/>
                </a:solidFill>
              </a:rPr>
              <a:t> standards under the </a:t>
            </a:r>
            <a:r>
              <a:rPr lang="en-US" altLang="de-DE" sz="1800" dirty="0" smtClean="0">
                <a:solidFill>
                  <a:srgbClr val="000000"/>
                </a:solidFill>
              </a:rPr>
              <a:t>CPR;</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smtClean="0">
                <a:solidFill>
                  <a:srgbClr val="000000"/>
                </a:solidFill>
              </a:rPr>
              <a:t>Optimization and clarity of processes for the development of European Standards (e.g. Standardization requests changes, request for classes and thresholds);</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smtClean="0">
                <a:solidFill>
                  <a:srgbClr val="000000"/>
                </a:solidFill>
              </a:rPr>
              <a:t>Clear guidance for the development of harmonized standards under the CPR;</a:t>
            </a:r>
          </a:p>
          <a:p>
            <a:pPr marL="400050">
              <a:lnSpc>
                <a:spcPts val="1600"/>
              </a:lnSpc>
              <a:spcBef>
                <a:spcPts val="200"/>
              </a:spcBef>
              <a:spcAft>
                <a:spcPts val="1200"/>
              </a:spcAft>
              <a:buClr>
                <a:srgbClr val="133E5A"/>
              </a:buClr>
              <a:buFont typeface="Arial" panose="020B0604020202020204" pitchFamily="34" charset="0"/>
              <a:buChar char="•"/>
              <a:defRPr/>
            </a:pPr>
            <a:r>
              <a:rPr lang="en-US" altLang="de-DE" sz="1800" dirty="0">
                <a:solidFill>
                  <a:srgbClr val="000000"/>
                </a:solidFill>
              </a:rPr>
              <a:t>Increase </a:t>
            </a:r>
            <a:r>
              <a:rPr lang="en-US" altLang="de-DE" sz="1800" dirty="0" smtClean="0">
                <a:solidFill>
                  <a:srgbClr val="000000"/>
                </a:solidFill>
              </a:rPr>
              <a:t>understanding, </a:t>
            </a:r>
            <a:r>
              <a:rPr lang="en-US" altLang="de-DE" sz="1800" dirty="0">
                <a:solidFill>
                  <a:srgbClr val="000000"/>
                </a:solidFill>
              </a:rPr>
              <a:t>streamline processes and solve </a:t>
            </a:r>
            <a:r>
              <a:rPr lang="en-US" altLang="de-DE" sz="1800" dirty="0" smtClean="0">
                <a:solidFill>
                  <a:srgbClr val="000000"/>
                </a:solidFill>
              </a:rPr>
              <a:t>current issues.</a:t>
            </a:r>
            <a:endParaRPr lang="en-US" altLang="de-DE" sz="1800" dirty="0">
              <a:solidFill>
                <a:srgbClr val="000000"/>
              </a:solidFill>
            </a:endParaRPr>
          </a:p>
          <a:p>
            <a:pPr marL="0" indent="0">
              <a:spcBef>
                <a:spcPts val="200"/>
              </a:spcBef>
            </a:pPr>
            <a:r>
              <a:rPr lang="en-GB" altLang="en-US" sz="1800" b="1" dirty="0" smtClean="0">
                <a:solidFill>
                  <a:srgbClr val="00B0F0"/>
                </a:solidFill>
              </a:rPr>
              <a:t> Lead: </a:t>
            </a:r>
            <a:r>
              <a:rPr lang="en-GB" altLang="en-US" sz="1800" dirty="0" smtClean="0">
                <a:solidFill>
                  <a:schemeClr val="tx1"/>
                </a:solidFill>
              </a:rPr>
              <a:t>CEN </a:t>
            </a:r>
            <a:endParaRPr lang="en-GB" altLang="en-US" sz="1800" dirty="0">
              <a:solidFill>
                <a:schemeClr val="tx1"/>
              </a:solidFill>
            </a:endParaRPr>
          </a:p>
        </p:txBody>
      </p:sp>
    </p:spTree>
    <p:extLst>
      <p:ext uri="{BB962C8B-B14F-4D97-AF65-F5344CB8AC3E}">
        <p14:creationId xmlns:p14="http://schemas.microsoft.com/office/powerpoint/2010/main" val="42881909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JIS Action </a:t>
            </a:r>
            <a:r>
              <a:rPr lang="en-GB" sz="2800" b="1" dirty="0" smtClean="0"/>
              <a:t>14 </a:t>
            </a:r>
            <a:r>
              <a:rPr lang="en-GB" sz="2800" b="1" dirty="0"/>
              <a:t>- </a:t>
            </a:r>
            <a:r>
              <a:rPr lang="en-GB" sz="2800" b="1" dirty="0" smtClean="0"/>
              <a:t>Proposal</a:t>
            </a:r>
            <a:endParaRPr lang="en-GB" sz="2800" dirty="0">
              <a:latin typeface="+mn-lt"/>
            </a:endParaRPr>
          </a:p>
        </p:txBody>
      </p:sp>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40</a:t>
            </a:fld>
            <a:endParaRPr lang="en-GB" dirty="0"/>
          </a:p>
        </p:txBody>
      </p:sp>
      <p:sp>
        <p:nvSpPr>
          <p:cNvPr id="7" name="TextBox 6"/>
          <p:cNvSpPr txBox="1"/>
          <p:nvPr/>
        </p:nvSpPr>
        <p:spPr>
          <a:xfrm>
            <a:off x="966721" y="1792977"/>
            <a:ext cx="6873412" cy="3862596"/>
          </a:xfrm>
          <a:prstGeom prst="rect">
            <a:avLst/>
          </a:prstGeom>
          <a:noFill/>
        </p:spPr>
        <p:txBody>
          <a:bodyPr wrap="square" rtlCol="0">
            <a:spAutoFit/>
          </a:bodyPr>
          <a:lstStyle/>
          <a:p>
            <a:pPr lvl="0">
              <a:spcAft>
                <a:spcPts val="600"/>
              </a:spcAft>
            </a:pPr>
            <a:endParaRPr lang="en-US" sz="2000" dirty="0" smtClean="0">
              <a:solidFill>
                <a:srgbClr val="00B0F0"/>
              </a:solidFill>
              <a:ea typeface="Verdana" panose="020B0604030504040204" pitchFamily="34" charset="0"/>
              <a:cs typeface="Verdana" panose="020B0604030504040204" pitchFamily="34" charset="0"/>
            </a:endParaRPr>
          </a:p>
          <a:p>
            <a:pPr lvl="0">
              <a:spcAft>
                <a:spcPts val="600"/>
              </a:spcAft>
            </a:pPr>
            <a:r>
              <a:rPr lang="en-US" sz="2000" dirty="0" smtClean="0">
                <a:solidFill>
                  <a:srgbClr val="00B0F0"/>
                </a:solidFill>
                <a:ea typeface="Verdana" panose="020B0604030504040204" pitchFamily="34" charset="0"/>
                <a:cs typeface="Verdana" panose="020B0604030504040204" pitchFamily="34" charset="0"/>
              </a:rPr>
              <a:t>PROPOSAL: </a:t>
            </a:r>
          </a:p>
          <a:p>
            <a:pPr lvl="0">
              <a:spcAft>
                <a:spcPts val="600"/>
              </a:spcAft>
            </a:pPr>
            <a:r>
              <a:rPr lang="en-US" sz="2000" dirty="0" smtClean="0">
                <a:ea typeface="Verdana" panose="020B0604030504040204" pitchFamily="34" charset="0"/>
                <a:cs typeface="Verdana" panose="020B0604030504040204" pitchFamily="34" charset="0"/>
              </a:rPr>
              <a:t>CEN and </a:t>
            </a:r>
            <a:r>
              <a:rPr lang="en-US" sz="2000" dirty="0">
                <a:ea typeface="Verdana" panose="020B0604030504040204" pitchFamily="34" charset="0"/>
                <a:cs typeface="Verdana" panose="020B0604030504040204" pitchFamily="34" charset="0"/>
              </a:rPr>
              <a:t>CENELEC </a:t>
            </a:r>
            <a:r>
              <a:rPr lang="en-US" sz="2000" dirty="0" smtClean="0">
                <a:ea typeface="Verdana" panose="020B0604030504040204" pitchFamily="34" charset="0"/>
                <a:cs typeface="Verdana" panose="020B0604030504040204" pitchFamily="34" charset="0"/>
              </a:rPr>
              <a:t>proposes to </a:t>
            </a:r>
            <a:r>
              <a:rPr lang="en-US" sz="2000" dirty="0">
                <a:ea typeface="Verdana" panose="020B0604030504040204" pitchFamily="34" charset="0"/>
                <a:cs typeface="Verdana" panose="020B0604030504040204" pitchFamily="34" charset="0"/>
              </a:rPr>
              <a:t>organize a </a:t>
            </a:r>
            <a:r>
              <a:rPr lang="en-US" sz="2000" b="1" dirty="0" smtClean="0">
                <a:ea typeface="Verdana" panose="020B0604030504040204" pitchFamily="34" charset="0"/>
                <a:cs typeface="Verdana" panose="020B0604030504040204" pitchFamily="34" charset="0"/>
              </a:rPr>
              <a:t>workshop in 2018:</a:t>
            </a:r>
          </a:p>
          <a:p>
            <a:pPr marL="342900" lvl="0" indent="-342900">
              <a:spcAft>
                <a:spcPts val="600"/>
              </a:spcAft>
              <a:buFont typeface="Arial" panose="020B0604020202020204" pitchFamily="34" charset="0"/>
              <a:buChar char="•"/>
            </a:pPr>
            <a:r>
              <a:rPr lang="en-US" sz="2000" dirty="0" smtClean="0">
                <a:ea typeface="Verdana" panose="020B0604030504040204" pitchFamily="34" charset="0"/>
                <a:cs typeface="Verdana" panose="020B0604030504040204" pitchFamily="34" charset="0"/>
              </a:rPr>
              <a:t>In cooperation with all JIS 14 sponsors </a:t>
            </a:r>
          </a:p>
          <a:p>
            <a:pPr marL="342900" lvl="0" indent="-342900">
              <a:spcAft>
                <a:spcPts val="600"/>
              </a:spcAft>
              <a:buFont typeface="Arial" panose="020B0604020202020204" pitchFamily="34" charset="0"/>
              <a:buChar char="•"/>
            </a:pPr>
            <a:r>
              <a:rPr lang="en-US" sz="2000" dirty="0" smtClean="0">
                <a:ea typeface="Verdana" panose="020B0604030504040204" pitchFamily="34" charset="0"/>
                <a:cs typeface="Verdana" panose="020B0604030504040204" pitchFamily="34" charset="0"/>
              </a:rPr>
              <a:t>Invited also PPPs, national and industry initiatives</a:t>
            </a:r>
          </a:p>
          <a:p>
            <a:pPr marL="342900" lvl="0" indent="-342900">
              <a:spcAft>
                <a:spcPts val="600"/>
              </a:spcAft>
              <a:buFont typeface="Arial" panose="020B0604020202020204" pitchFamily="34" charset="0"/>
              <a:buChar char="•"/>
            </a:pPr>
            <a:endParaRPr lang="en-US" sz="2000" dirty="0">
              <a:ea typeface="Verdana" panose="020B0604030504040204" pitchFamily="34" charset="0"/>
              <a:cs typeface="Verdana" panose="020B0604030504040204" pitchFamily="34" charset="0"/>
            </a:endParaRPr>
          </a:p>
          <a:p>
            <a:pPr>
              <a:spcAft>
                <a:spcPts val="600"/>
              </a:spcAft>
            </a:pPr>
            <a:r>
              <a:rPr lang="en-US" sz="2000" dirty="0" smtClean="0">
                <a:solidFill>
                  <a:srgbClr val="00B0F0"/>
                </a:solidFill>
              </a:rPr>
              <a:t>Deliverable</a:t>
            </a:r>
          </a:p>
          <a:p>
            <a:pPr>
              <a:spcAft>
                <a:spcPts val="600"/>
              </a:spcAft>
            </a:pPr>
            <a:r>
              <a:rPr lang="en-US" sz="2000" dirty="0">
                <a:ea typeface="Verdana" panose="020B0604030504040204" pitchFamily="34" charset="0"/>
                <a:cs typeface="Verdana" panose="020B0604030504040204" pitchFamily="34" charset="0"/>
              </a:rPr>
              <a:t>List of </a:t>
            </a:r>
            <a:r>
              <a:rPr lang="en-US" sz="2000" dirty="0" smtClean="0">
                <a:ea typeface="Verdana" panose="020B0604030504040204" pitchFamily="34" charset="0"/>
                <a:cs typeface="Verdana" panose="020B0604030504040204" pitchFamily="34" charset="0"/>
              </a:rPr>
              <a:t>standardization </a:t>
            </a:r>
            <a:r>
              <a:rPr lang="en-US" sz="2000" dirty="0">
                <a:ea typeface="Verdana" panose="020B0604030504040204" pitchFamily="34" charset="0"/>
                <a:cs typeface="Verdana" panose="020B0604030504040204" pitchFamily="34" charset="0"/>
              </a:rPr>
              <a:t>needs</a:t>
            </a:r>
          </a:p>
          <a:p>
            <a:pPr lvl="0">
              <a:spcAft>
                <a:spcPts val="600"/>
              </a:spcAft>
            </a:pPr>
            <a:endParaRPr lang="en-US" sz="2000" b="1" dirty="0">
              <a:ea typeface="Verdana" panose="020B0604030504040204" pitchFamily="34" charset="0"/>
              <a:cs typeface="Verdana" panose="020B0604030504040204" pitchFamily="34" charset="0"/>
            </a:endParaRPr>
          </a:p>
          <a:p>
            <a:pPr lvl="0">
              <a:spcAft>
                <a:spcPts val="600"/>
              </a:spcAft>
            </a:pPr>
            <a:endParaRPr lang="en-US" sz="2000" dirty="0" smtClean="0">
              <a:solidFill>
                <a:srgbClr val="00B0F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011030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431116" y="1769533"/>
            <a:ext cx="5712884" cy="1023752"/>
          </a:xfrm>
        </p:spPr>
        <p:txBody>
          <a:bodyPr/>
          <a:lstStyle/>
          <a:p>
            <a:pPr algn="r"/>
            <a:r>
              <a:rPr lang="en-GB" dirty="0" smtClean="0"/>
              <a:t>    </a:t>
            </a:r>
            <a:endParaRPr lang="en-GB" dirty="0"/>
          </a:p>
        </p:txBody>
      </p:sp>
    </p:spTree>
    <p:extLst>
      <p:ext uri="{BB962C8B-B14F-4D97-AF65-F5344CB8AC3E}">
        <p14:creationId xmlns:p14="http://schemas.microsoft.com/office/powerpoint/2010/main" val="3443291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5</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5</a:t>
            </a:r>
            <a:endParaRPr lang="en-GB" sz="2500" dirty="0">
              <a:latin typeface="+mn-lt"/>
            </a:endParaRPr>
          </a:p>
        </p:txBody>
      </p:sp>
      <p:sp>
        <p:nvSpPr>
          <p:cNvPr id="6" name="Content Placeholder 4"/>
          <p:cNvSpPr txBox="1">
            <a:spLocks/>
          </p:cNvSpPr>
          <p:nvPr/>
        </p:nvSpPr>
        <p:spPr>
          <a:xfrm>
            <a:off x="281949" y="1331844"/>
            <a:ext cx="8862051" cy="3808327"/>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1800" b="1" dirty="0" smtClean="0">
                <a:solidFill>
                  <a:srgbClr val="00B0F0"/>
                </a:solidFill>
              </a:rPr>
              <a:t>Sponsors: </a:t>
            </a:r>
          </a:p>
          <a:p>
            <a:pPr marL="0" indent="0"/>
            <a:r>
              <a:rPr lang="en-GB" sz="1800" dirty="0" smtClean="0">
                <a:solidFill>
                  <a:schemeClr val="tx1"/>
                </a:solidFill>
              </a:rPr>
              <a:t>AFNOR, </a:t>
            </a:r>
            <a:r>
              <a:rPr lang="en-GB" sz="1800" dirty="0">
                <a:solidFill>
                  <a:schemeClr val="tx1"/>
                </a:solidFill>
              </a:rPr>
              <a:t>Belgium (MS), </a:t>
            </a:r>
            <a:r>
              <a:rPr lang="en-GB" sz="1800" dirty="0" smtClean="0">
                <a:solidFill>
                  <a:schemeClr val="tx1"/>
                </a:solidFill>
              </a:rPr>
              <a:t>BSI</a:t>
            </a:r>
            <a:r>
              <a:rPr lang="en-GB" sz="1800" dirty="0">
                <a:solidFill>
                  <a:schemeClr val="tx1"/>
                </a:solidFill>
              </a:rPr>
              <a:t>, </a:t>
            </a:r>
            <a:r>
              <a:rPr lang="en-GB" sz="1800" dirty="0" smtClean="0">
                <a:solidFill>
                  <a:schemeClr val="tx1"/>
                </a:solidFill>
              </a:rPr>
              <a:t>CENELEC</a:t>
            </a:r>
            <a:r>
              <a:rPr lang="en-GB" sz="1800" dirty="0">
                <a:solidFill>
                  <a:schemeClr val="tx1"/>
                </a:solidFill>
              </a:rPr>
              <a:t>, </a:t>
            </a:r>
            <a:r>
              <a:rPr lang="en-GB" sz="1800" dirty="0" smtClean="0">
                <a:solidFill>
                  <a:schemeClr val="tx1"/>
                </a:solidFill>
              </a:rPr>
              <a:t>CPE, </a:t>
            </a:r>
            <a:r>
              <a:rPr lang="en-GB" sz="1800" dirty="0">
                <a:solidFill>
                  <a:schemeClr val="tx1"/>
                </a:solidFill>
              </a:rPr>
              <a:t>Denmark (MS), </a:t>
            </a:r>
            <a:r>
              <a:rPr lang="en-GB" sz="1800" dirty="0" smtClean="0">
                <a:solidFill>
                  <a:schemeClr val="tx1"/>
                </a:solidFill>
              </a:rPr>
              <a:t>DIN,</a:t>
            </a:r>
            <a:r>
              <a:rPr lang="en-GB" sz="1800" dirty="0">
                <a:solidFill>
                  <a:schemeClr val="tx1"/>
                </a:solidFill>
              </a:rPr>
              <a:t> </a:t>
            </a:r>
            <a:r>
              <a:rPr lang="en-GB" sz="1800" dirty="0" smtClean="0">
                <a:solidFill>
                  <a:schemeClr val="tx1"/>
                </a:solidFill>
              </a:rPr>
              <a:t>EBC, EC, Euralarm, </a:t>
            </a:r>
            <a:r>
              <a:rPr lang="en-GB" sz="1800" dirty="0">
                <a:solidFill>
                  <a:schemeClr val="tx1"/>
                </a:solidFill>
              </a:rPr>
              <a:t>FIEC, </a:t>
            </a:r>
            <a:r>
              <a:rPr lang="en-GB" sz="1800" dirty="0" smtClean="0">
                <a:solidFill>
                  <a:schemeClr val="tx1"/>
                </a:solidFill>
              </a:rPr>
              <a:t>France </a:t>
            </a:r>
            <a:r>
              <a:rPr lang="en-GB" sz="1800" dirty="0">
                <a:solidFill>
                  <a:schemeClr val="tx1"/>
                </a:solidFill>
              </a:rPr>
              <a:t>(MS</a:t>
            </a:r>
            <a:r>
              <a:rPr lang="en-GB" sz="1800" dirty="0" smtClean="0">
                <a:solidFill>
                  <a:schemeClr val="tx1"/>
                </a:solidFill>
              </a:rPr>
              <a:t>), Germany (MS), NEN</a:t>
            </a:r>
            <a:r>
              <a:rPr lang="en-GB" sz="1800" dirty="0">
                <a:solidFill>
                  <a:schemeClr val="tx1"/>
                </a:solidFill>
              </a:rPr>
              <a:t>, SBS, </a:t>
            </a:r>
            <a:r>
              <a:rPr lang="en-GB" sz="1800" dirty="0" smtClean="0">
                <a:solidFill>
                  <a:schemeClr val="tx1"/>
                </a:solidFill>
              </a:rPr>
              <a:t>SIS, UNI, </a:t>
            </a:r>
            <a:r>
              <a:rPr lang="en-GB" sz="1800" dirty="0" err="1" smtClean="0">
                <a:solidFill>
                  <a:schemeClr val="tx1"/>
                </a:solidFill>
              </a:rPr>
              <a:t>Orgalime</a:t>
            </a:r>
            <a:endParaRPr lang="en-GB" sz="1800" dirty="0">
              <a:solidFill>
                <a:schemeClr val="tx1"/>
              </a:solidFill>
            </a:endParaRPr>
          </a:p>
          <a:p>
            <a:pPr marL="0" indent="0">
              <a:buNone/>
            </a:pPr>
            <a:r>
              <a:rPr lang="en-GB" altLang="en-US" sz="1800" b="1" dirty="0" smtClean="0">
                <a:solidFill>
                  <a:srgbClr val="00B0F0"/>
                </a:solidFill>
              </a:rPr>
              <a:t>Timeline: </a:t>
            </a:r>
            <a:r>
              <a:rPr lang="en-GB" altLang="en-US" sz="1800" dirty="0" smtClean="0">
                <a:solidFill>
                  <a:schemeClr val="tx1"/>
                </a:solidFill>
              </a:rPr>
              <a:t>2019</a:t>
            </a:r>
            <a:endParaRPr lang="en-US" sz="1800" dirty="0" smtClean="0">
              <a:solidFill>
                <a:schemeClr val="tx1"/>
              </a:solidFill>
            </a:endParaRPr>
          </a:p>
          <a:p>
            <a:pPr marL="0" indent="0"/>
            <a:endParaRPr lang="en-US" sz="1800" b="1" dirty="0" smtClean="0">
              <a:solidFill>
                <a:srgbClr val="00B0F0"/>
              </a:solidFill>
            </a:endParaRPr>
          </a:p>
          <a:p>
            <a:pPr marL="0" indent="0"/>
            <a:r>
              <a:rPr lang="en-US" sz="1800" b="1" dirty="0" smtClean="0">
                <a:solidFill>
                  <a:srgbClr val="00B0F0"/>
                </a:solidFill>
              </a:rPr>
              <a:t>Action plan:</a:t>
            </a:r>
          </a:p>
          <a:p>
            <a:pPr marL="355600" indent="-169863">
              <a:buClr>
                <a:srgbClr val="006699"/>
              </a:buClr>
              <a:buFont typeface="Arial" panose="020B0604020202020204" pitchFamily="34" charset="0"/>
              <a:buChar char="•"/>
            </a:pPr>
            <a:r>
              <a:rPr lang="en-US" sz="1800" dirty="0">
                <a:solidFill>
                  <a:schemeClr val="tx1"/>
                </a:solidFill>
              </a:rPr>
              <a:t>5.1 Promotion of a common understanding of the role of standards in the CPR context including clear definitions of the roles of the different </a:t>
            </a:r>
            <a:r>
              <a:rPr lang="en-US" sz="1800" dirty="0" smtClean="0">
                <a:solidFill>
                  <a:schemeClr val="tx1"/>
                </a:solidFill>
              </a:rPr>
              <a:t>actors</a:t>
            </a:r>
          </a:p>
          <a:p>
            <a:pPr marL="355600" indent="-169863">
              <a:buClr>
                <a:srgbClr val="006699"/>
              </a:buClr>
              <a:buFont typeface="Arial" panose="020B0604020202020204" pitchFamily="34" charset="0"/>
              <a:buChar char="•"/>
            </a:pPr>
            <a:r>
              <a:rPr lang="en-US" sz="1800" dirty="0">
                <a:solidFill>
                  <a:schemeClr val="tx1"/>
                </a:solidFill>
              </a:rPr>
              <a:t>5.2 Explore and clarify the use of a simplified procedure for amending existing mandates</a:t>
            </a:r>
          </a:p>
          <a:p>
            <a:pPr marL="355600" indent="-169863">
              <a:buClr>
                <a:srgbClr val="006699"/>
              </a:buClr>
              <a:buFont typeface="Arial" panose="020B0604020202020204" pitchFamily="34" charset="0"/>
              <a:buChar char="•"/>
            </a:pPr>
            <a:r>
              <a:rPr lang="en-US" sz="1800" dirty="0">
                <a:solidFill>
                  <a:schemeClr val="tx1"/>
                </a:solidFill>
              </a:rPr>
              <a:t>5.3 Streamline the process of introducing new classes and threshold levels into </a:t>
            </a:r>
            <a:r>
              <a:rPr lang="en-US" sz="1800" dirty="0" err="1">
                <a:solidFill>
                  <a:schemeClr val="tx1"/>
                </a:solidFill>
              </a:rPr>
              <a:t>hENs</a:t>
            </a:r>
            <a:endParaRPr lang="en-US" sz="1800" dirty="0">
              <a:solidFill>
                <a:schemeClr val="tx1"/>
              </a:solidFill>
            </a:endParaRPr>
          </a:p>
          <a:p>
            <a:pPr marL="355600" indent="-169863">
              <a:buClr>
                <a:srgbClr val="006699"/>
              </a:buClr>
              <a:buFont typeface="Arial" panose="020B0604020202020204" pitchFamily="34" charset="0"/>
              <a:buChar char="•"/>
            </a:pPr>
            <a:r>
              <a:rPr lang="en-US" sz="1800" dirty="0">
                <a:solidFill>
                  <a:schemeClr val="tx1"/>
                </a:solidFill>
              </a:rPr>
              <a:t>5.4 Streamline process for timely revisions and citation of </a:t>
            </a:r>
            <a:r>
              <a:rPr lang="en-US" sz="1800" dirty="0" err="1">
                <a:solidFill>
                  <a:schemeClr val="tx1"/>
                </a:solidFill>
              </a:rPr>
              <a:t>hENs</a:t>
            </a:r>
            <a:r>
              <a:rPr lang="en-US" sz="1800" dirty="0">
                <a:solidFill>
                  <a:schemeClr val="tx1"/>
                </a:solidFill>
              </a:rPr>
              <a:t> through collaborative effort</a:t>
            </a:r>
          </a:p>
          <a:p>
            <a:pPr marL="355600" indent="-169863">
              <a:buClr>
                <a:srgbClr val="006699"/>
              </a:buClr>
              <a:buFont typeface="Arial" panose="020B0604020202020204" pitchFamily="34" charset="0"/>
              <a:buChar char="•"/>
            </a:pPr>
            <a:r>
              <a:rPr lang="en-US" sz="1800" dirty="0">
                <a:solidFill>
                  <a:schemeClr val="tx1"/>
                </a:solidFill>
              </a:rPr>
              <a:t>5.5 Ensure continued availability of CPR consultants and their effective use in resolving outstanding </a:t>
            </a:r>
            <a:r>
              <a:rPr lang="en-US" sz="1800" dirty="0" smtClean="0">
                <a:solidFill>
                  <a:schemeClr val="tx1"/>
                </a:solidFill>
              </a:rPr>
              <a:t>issue</a:t>
            </a:r>
            <a:endParaRPr lang="en-US" sz="1800" dirty="0">
              <a:solidFill>
                <a:schemeClr val="tx1"/>
              </a:solidFill>
            </a:endParaRPr>
          </a:p>
        </p:txBody>
      </p:sp>
    </p:spTree>
    <p:extLst>
      <p:ext uri="{BB962C8B-B14F-4D97-AF65-F5344CB8AC3E}">
        <p14:creationId xmlns:p14="http://schemas.microsoft.com/office/powerpoint/2010/main" val="4114782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6</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5</a:t>
            </a:r>
            <a:endParaRPr lang="en-GB" sz="2500" dirty="0">
              <a:latin typeface="+mn-lt"/>
            </a:endParaRPr>
          </a:p>
        </p:txBody>
      </p:sp>
      <p:sp>
        <p:nvSpPr>
          <p:cNvPr id="7" name="Content Placeholder 4"/>
          <p:cNvSpPr txBox="1">
            <a:spLocks/>
          </p:cNvSpPr>
          <p:nvPr/>
        </p:nvSpPr>
        <p:spPr>
          <a:xfrm>
            <a:off x="351926" y="1282329"/>
            <a:ext cx="8440148"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US" sz="1800" b="1" dirty="0" smtClean="0">
                <a:solidFill>
                  <a:srgbClr val="00B0F0"/>
                </a:solidFill>
              </a:rPr>
              <a:t>Current state of play</a:t>
            </a:r>
            <a:r>
              <a:rPr lang="en-US" sz="1800" dirty="0" smtClean="0"/>
              <a:t>:</a:t>
            </a:r>
            <a:r>
              <a:rPr lang="en-US" sz="1800" i="1" dirty="0" smtClean="0"/>
              <a:t> </a:t>
            </a:r>
          </a:p>
          <a:p>
            <a:pPr marL="0" indent="-185737"/>
            <a:r>
              <a:rPr lang="en-US" sz="2200" dirty="0">
                <a:solidFill>
                  <a:schemeClr val="tx1"/>
                </a:solidFill>
              </a:rPr>
              <a:t> </a:t>
            </a:r>
            <a:r>
              <a:rPr lang="en-US" sz="1800" b="1" dirty="0">
                <a:solidFill>
                  <a:schemeClr val="tx1"/>
                </a:solidFill>
              </a:rPr>
              <a:t>5.1 Promotion of a common understanding of the role of standards in the CPR context including clear definitions of the roles of the different actors</a:t>
            </a:r>
          </a:p>
          <a:p>
            <a:pPr marL="271463" lvl="1" indent="0"/>
            <a:r>
              <a:rPr lang="en-US" sz="1800" dirty="0">
                <a:solidFill>
                  <a:schemeClr val="tx1"/>
                </a:solidFill>
              </a:rPr>
              <a:t>5.1.1 Develop guidance material 		</a:t>
            </a:r>
          </a:p>
          <a:p>
            <a:pPr marL="271463" lvl="1" indent="0"/>
            <a:r>
              <a:rPr lang="en-US" sz="1800" dirty="0">
                <a:solidFill>
                  <a:schemeClr val="tx1"/>
                </a:solidFill>
              </a:rPr>
              <a:t>5.1.2 Train the trainers </a:t>
            </a:r>
          </a:p>
          <a:p>
            <a:pPr marL="271463" lvl="1" indent="0"/>
            <a:r>
              <a:rPr lang="en-US" sz="1800" dirty="0">
                <a:solidFill>
                  <a:schemeClr val="tx1"/>
                </a:solidFill>
              </a:rPr>
              <a:t>5.1.3 Further disseminate guidance/information to standardizers and other relevant </a:t>
            </a:r>
            <a:r>
              <a:rPr lang="en-US" sz="1800" dirty="0" smtClean="0">
                <a:solidFill>
                  <a:schemeClr val="tx1"/>
                </a:solidFill>
              </a:rPr>
              <a:t>actors</a:t>
            </a:r>
            <a:endParaRPr lang="en-US" sz="1400" dirty="0" smtClean="0">
              <a:solidFill>
                <a:schemeClr val="tx1"/>
              </a:solidFill>
            </a:endParaRPr>
          </a:p>
          <a:p>
            <a:pPr marL="0" indent="0"/>
            <a:endParaRPr lang="en-GB" sz="1800" dirty="0">
              <a:solidFill>
                <a:schemeClr val="tx1"/>
              </a:solidFill>
            </a:endParaRPr>
          </a:p>
        </p:txBody>
      </p:sp>
      <p:grpSp>
        <p:nvGrpSpPr>
          <p:cNvPr id="6" name="Group 5"/>
          <p:cNvGrpSpPr/>
          <p:nvPr/>
        </p:nvGrpSpPr>
        <p:grpSpPr>
          <a:xfrm>
            <a:off x="1504708" y="2257060"/>
            <a:ext cx="5798916" cy="1222161"/>
            <a:chOff x="1504708" y="2257060"/>
            <a:chExt cx="5798916" cy="1222161"/>
          </a:xfrm>
        </p:grpSpPr>
        <p:sp>
          <p:nvSpPr>
            <p:cNvPr id="2" name="TextBox 1"/>
            <p:cNvSpPr txBox="1"/>
            <p:nvPr/>
          </p:nvSpPr>
          <p:spPr>
            <a:xfrm>
              <a:off x="4039563" y="2257060"/>
              <a:ext cx="3264061" cy="1200329"/>
            </a:xfrm>
            <a:prstGeom prst="rect">
              <a:avLst/>
            </a:prstGeom>
            <a:noFill/>
          </p:spPr>
          <p:txBody>
            <a:bodyPr wrap="square" rtlCol="0">
              <a:spAutoFit/>
            </a:bodyPr>
            <a:lstStyle/>
            <a:p>
              <a:r>
                <a:rPr lang="fr-BE" dirty="0" err="1">
                  <a:solidFill>
                    <a:srgbClr val="FFC000"/>
                  </a:solidFill>
                </a:rPr>
                <a:t>Ongoing</a:t>
              </a:r>
              <a:endParaRPr lang="fr-BE" dirty="0">
                <a:solidFill>
                  <a:srgbClr val="FFC000"/>
                </a:solidFill>
              </a:endParaRPr>
            </a:p>
            <a:p>
              <a:r>
                <a:rPr lang="fr-BE" dirty="0" smtClean="0">
                  <a:solidFill>
                    <a:srgbClr val="FFC000"/>
                  </a:solidFill>
                </a:rPr>
                <a:t>To </a:t>
              </a:r>
              <a:r>
                <a:rPr lang="fr-BE" dirty="0" err="1" smtClean="0">
                  <a:solidFill>
                    <a:srgbClr val="FFC000"/>
                  </a:solidFill>
                </a:rPr>
                <a:t>be</a:t>
              </a:r>
              <a:r>
                <a:rPr lang="fr-BE" dirty="0" smtClean="0">
                  <a:solidFill>
                    <a:srgbClr val="FFC000"/>
                  </a:solidFill>
                </a:rPr>
                <a:t> </a:t>
              </a:r>
              <a:r>
                <a:rPr lang="fr-BE" dirty="0" err="1" smtClean="0">
                  <a:solidFill>
                    <a:srgbClr val="FFC000"/>
                  </a:solidFill>
                </a:rPr>
                <a:t>discussed</a:t>
              </a:r>
              <a:r>
                <a:rPr lang="fr-BE" dirty="0" smtClean="0">
                  <a:solidFill>
                    <a:srgbClr val="FFC000"/>
                  </a:solidFill>
                </a:rPr>
                <a:t> at </a:t>
              </a:r>
              <a:r>
                <a:rPr lang="fr-BE" dirty="0" err="1" smtClean="0">
                  <a:solidFill>
                    <a:srgbClr val="FFC000"/>
                  </a:solidFill>
                </a:rPr>
                <a:t>next</a:t>
              </a:r>
              <a:r>
                <a:rPr lang="fr-BE" dirty="0" smtClean="0">
                  <a:solidFill>
                    <a:srgbClr val="FFC000"/>
                  </a:solidFill>
                </a:rPr>
                <a:t> meeting</a:t>
              </a:r>
            </a:p>
            <a:p>
              <a:endParaRPr lang="fr-BE" dirty="0">
                <a:solidFill>
                  <a:srgbClr val="FFC000"/>
                </a:solidFill>
              </a:endParaRPr>
            </a:p>
            <a:p>
              <a:endParaRPr lang="fr-BE" dirty="0" smtClean="0">
                <a:solidFill>
                  <a:srgbClr val="FFC000"/>
                </a:solidFill>
              </a:endParaRPr>
            </a:p>
          </p:txBody>
        </p:sp>
        <p:sp>
          <p:nvSpPr>
            <p:cNvPr id="4" name="TextBox 3"/>
            <p:cNvSpPr txBox="1"/>
            <p:nvPr/>
          </p:nvSpPr>
          <p:spPr>
            <a:xfrm>
              <a:off x="1504708" y="3109889"/>
              <a:ext cx="2534855" cy="369332"/>
            </a:xfrm>
            <a:prstGeom prst="rect">
              <a:avLst/>
            </a:prstGeom>
            <a:noFill/>
          </p:spPr>
          <p:txBody>
            <a:bodyPr wrap="square" rtlCol="0">
              <a:spAutoFit/>
            </a:bodyPr>
            <a:lstStyle/>
            <a:p>
              <a:r>
                <a:rPr lang="fr-BE" dirty="0">
                  <a:solidFill>
                    <a:srgbClr val="FF0000"/>
                  </a:solidFill>
                </a:rPr>
                <a:t>Not </a:t>
              </a:r>
              <a:r>
                <a:rPr lang="fr-BE" dirty="0" err="1">
                  <a:solidFill>
                    <a:srgbClr val="FF0000"/>
                  </a:solidFill>
                </a:rPr>
                <a:t>yet</a:t>
              </a:r>
              <a:r>
                <a:rPr lang="fr-BE" dirty="0">
                  <a:solidFill>
                    <a:srgbClr val="FF0000"/>
                  </a:solidFill>
                </a:rPr>
                <a:t> </a:t>
              </a:r>
              <a:r>
                <a:rPr lang="fr-BE" dirty="0" err="1">
                  <a:solidFill>
                    <a:srgbClr val="FF0000"/>
                  </a:solidFill>
                </a:rPr>
                <a:t>started</a:t>
              </a:r>
              <a:endParaRPr lang="fr-BE" dirty="0">
                <a:solidFill>
                  <a:srgbClr val="FF0000"/>
                </a:solidFill>
              </a:endParaRPr>
            </a:p>
          </p:txBody>
        </p:sp>
      </p:grpSp>
      <p:sp>
        <p:nvSpPr>
          <p:cNvPr id="9" name="TextBox 8"/>
          <p:cNvSpPr txBox="1"/>
          <p:nvPr/>
        </p:nvSpPr>
        <p:spPr>
          <a:xfrm>
            <a:off x="486134" y="3611297"/>
            <a:ext cx="8167041" cy="2862322"/>
          </a:xfrm>
          <a:prstGeom prst="rect">
            <a:avLst/>
          </a:prstGeom>
          <a:noFill/>
        </p:spPr>
        <p:txBody>
          <a:bodyPr wrap="square" rtlCol="0">
            <a:spAutoFit/>
          </a:bodyPr>
          <a:lstStyle/>
          <a:p>
            <a:pPr lvl="0"/>
            <a:r>
              <a:rPr lang="en-GB" sz="1600" b="1" dirty="0" smtClean="0"/>
              <a:t>Guidance </a:t>
            </a:r>
            <a:r>
              <a:rPr lang="en-GB" dirty="0">
                <a:solidFill>
                  <a:srgbClr val="FFC000"/>
                </a:solidFill>
              </a:rPr>
              <a:t>already drafted </a:t>
            </a:r>
            <a:r>
              <a:rPr lang="en-GB" sz="1600" b="1" dirty="0" smtClean="0"/>
              <a:t>but to be approved by JIS 5 Group</a:t>
            </a:r>
          </a:p>
          <a:p>
            <a:pPr lvl="0"/>
            <a:r>
              <a:rPr lang="en-GB" sz="1600" dirty="0" smtClean="0"/>
              <a:t>- Mandate/Standardization </a:t>
            </a:r>
            <a:r>
              <a:rPr lang="en-GB" sz="1600" dirty="0"/>
              <a:t>request (</a:t>
            </a:r>
            <a:r>
              <a:rPr lang="en-GB" sz="1600" dirty="0" err="1"/>
              <a:t>Sreq</a:t>
            </a:r>
            <a:r>
              <a:rPr lang="en-GB" sz="1600" dirty="0"/>
              <a:t>) process;  (flowcharts developed process in parallel with JIS action 8)</a:t>
            </a:r>
          </a:p>
          <a:p>
            <a:pPr lvl="0"/>
            <a:r>
              <a:rPr lang="en-GB" sz="1600" dirty="0" smtClean="0"/>
              <a:t>- Template </a:t>
            </a:r>
            <a:r>
              <a:rPr lang="en-GB" sz="1600" dirty="0"/>
              <a:t>for </a:t>
            </a:r>
            <a:r>
              <a:rPr lang="en-GB" sz="1600" dirty="0" smtClean="0"/>
              <a:t>preparing answer </a:t>
            </a:r>
            <a:r>
              <a:rPr lang="en-GB" sz="1600" dirty="0"/>
              <a:t>to mandate/</a:t>
            </a:r>
            <a:r>
              <a:rPr lang="en-GB" sz="1600" dirty="0" err="1"/>
              <a:t>Sreq</a:t>
            </a:r>
            <a:r>
              <a:rPr lang="en-GB" sz="1600" dirty="0" smtClean="0"/>
              <a:t>;</a:t>
            </a:r>
          </a:p>
          <a:p>
            <a:pPr lvl="0"/>
            <a:r>
              <a:rPr lang="en-GB" sz="1600" dirty="0" smtClean="0"/>
              <a:t>- Template for ESOs to propose classes and thresholds</a:t>
            </a:r>
          </a:p>
          <a:p>
            <a:pPr lvl="0"/>
            <a:r>
              <a:rPr lang="en-GB" sz="1600" dirty="0" smtClean="0"/>
              <a:t/>
            </a:r>
            <a:br>
              <a:rPr lang="en-GB" sz="1600" dirty="0" smtClean="0"/>
            </a:br>
            <a:r>
              <a:rPr lang="en-GB" sz="1600" b="1" dirty="0" smtClean="0">
                <a:solidFill>
                  <a:srgbClr val="FF0000"/>
                </a:solidFill>
              </a:rPr>
              <a:t>Under discussion</a:t>
            </a:r>
          </a:p>
          <a:p>
            <a:pPr lvl="0"/>
            <a:r>
              <a:rPr lang="en-GB" sz="1600" dirty="0" smtClean="0">
                <a:solidFill>
                  <a:srgbClr val="FF0000"/>
                </a:solidFill>
              </a:rPr>
              <a:t>- </a:t>
            </a:r>
            <a:r>
              <a:rPr lang="en-US" sz="1600" dirty="0">
                <a:solidFill>
                  <a:srgbClr val="FF0000"/>
                </a:solidFill>
              </a:rPr>
              <a:t>Guidance for the elaboration of </a:t>
            </a:r>
            <a:r>
              <a:rPr lang="en-US" sz="1600" dirty="0" err="1">
                <a:solidFill>
                  <a:srgbClr val="FF0000"/>
                </a:solidFill>
              </a:rPr>
              <a:t>hENs</a:t>
            </a:r>
            <a:r>
              <a:rPr lang="en-US" sz="1600" dirty="0">
                <a:solidFill>
                  <a:srgbClr val="FF0000"/>
                </a:solidFill>
              </a:rPr>
              <a:t> under the CPR;</a:t>
            </a:r>
          </a:p>
          <a:p>
            <a:r>
              <a:rPr lang="en-GB" sz="1600" dirty="0" smtClean="0">
                <a:solidFill>
                  <a:srgbClr val="FF0000"/>
                </a:solidFill>
              </a:rPr>
              <a:t>- Guidance </a:t>
            </a:r>
            <a:r>
              <a:rPr lang="en-GB" sz="1600" dirty="0">
                <a:solidFill>
                  <a:srgbClr val="FF0000"/>
                </a:solidFill>
              </a:rPr>
              <a:t>for Assessment and Verification of Constancy of Performance (AVCP) clauses</a:t>
            </a:r>
            <a:r>
              <a:rPr lang="en-GB" sz="1600" dirty="0" smtClean="0">
                <a:solidFill>
                  <a:srgbClr val="FF0000"/>
                </a:solidFill>
              </a:rPr>
              <a:t>;</a:t>
            </a:r>
          </a:p>
          <a:p>
            <a:r>
              <a:rPr lang="en-GB" sz="1600" dirty="0"/>
              <a:t>- </a:t>
            </a:r>
            <a:r>
              <a:rPr lang="en-US" sz="1600" dirty="0"/>
              <a:t>Approach for including dangerous substances in </a:t>
            </a:r>
            <a:r>
              <a:rPr lang="en-US" sz="1600" dirty="0" err="1"/>
              <a:t>hENs</a:t>
            </a:r>
            <a:endParaRPr lang="en-US" sz="1600" dirty="0"/>
          </a:p>
          <a:p>
            <a:endParaRPr lang="en-GB" dirty="0"/>
          </a:p>
        </p:txBody>
      </p:sp>
    </p:spTree>
    <p:extLst>
      <p:ext uri="{BB962C8B-B14F-4D97-AF65-F5344CB8AC3E}">
        <p14:creationId xmlns:p14="http://schemas.microsoft.com/office/powerpoint/2010/main" val="351762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7</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5</a:t>
            </a:r>
            <a:endParaRPr lang="en-GB" sz="2500" dirty="0">
              <a:latin typeface="+mn-lt"/>
            </a:endParaRPr>
          </a:p>
        </p:txBody>
      </p:sp>
      <p:sp>
        <p:nvSpPr>
          <p:cNvPr id="7" name="Content Placeholder 4"/>
          <p:cNvSpPr txBox="1">
            <a:spLocks/>
          </p:cNvSpPr>
          <p:nvPr/>
        </p:nvSpPr>
        <p:spPr>
          <a:xfrm>
            <a:off x="351926" y="1282329"/>
            <a:ext cx="8440148"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US" sz="1800" b="1" dirty="0" smtClean="0">
                <a:solidFill>
                  <a:srgbClr val="00B0F0"/>
                </a:solidFill>
              </a:rPr>
              <a:t>Current state of play</a:t>
            </a:r>
            <a:r>
              <a:rPr lang="en-US" sz="1800" dirty="0" smtClean="0"/>
              <a:t>:</a:t>
            </a:r>
            <a:r>
              <a:rPr lang="en-US" sz="1800" i="1" dirty="0" smtClean="0"/>
              <a:t> </a:t>
            </a:r>
          </a:p>
          <a:p>
            <a:pPr marL="0" indent="0"/>
            <a:r>
              <a:rPr lang="en-US" sz="1800" b="1" dirty="0" smtClean="0">
                <a:solidFill>
                  <a:schemeClr val="tx1"/>
                </a:solidFill>
              </a:rPr>
              <a:t>5.2 </a:t>
            </a:r>
            <a:r>
              <a:rPr lang="en-US" sz="1800" b="1" dirty="0">
                <a:solidFill>
                  <a:schemeClr val="tx1"/>
                </a:solidFill>
              </a:rPr>
              <a:t>Explore and clarify the use of a simplified procedure for amending existing mandates</a:t>
            </a:r>
          </a:p>
          <a:p>
            <a:pPr marL="271463" lvl="1" indent="0"/>
            <a:r>
              <a:rPr lang="en-US" sz="1800" dirty="0" smtClean="0">
                <a:solidFill>
                  <a:schemeClr val="tx1"/>
                </a:solidFill>
              </a:rPr>
              <a:t> </a:t>
            </a:r>
            <a:r>
              <a:rPr lang="en-US" sz="1800" dirty="0">
                <a:solidFill>
                  <a:schemeClr val="tx1"/>
                </a:solidFill>
              </a:rPr>
              <a:t>5.2.1 Establish the conditions for the application of the simplified procedure and map the current process </a:t>
            </a:r>
            <a:endParaRPr lang="en-US" sz="1800" dirty="0" smtClean="0">
              <a:solidFill>
                <a:schemeClr val="tx1"/>
              </a:solidFill>
            </a:endParaRPr>
          </a:p>
          <a:p>
            <a:pPr marL="271463" lvl="1" indent="0"/>
            <a:r>
              <a:rPr lang="en-US" sz="1800" dirty="0" smtClean="0">
                <a:solidFill>
                  <a:schemeClr val="tx1"/>
                </a:solidFill>
              </a:rPr>
              <a:t>5.2.2 Agree a simple process with the EC, including deadlines, transparency, reporting to </a:t>
            </a:r>
            <a:r>
              <a:rPr lang="en-US" sz="1800" dirty="0" err="1" smtClean="0">
                <a:solidFill>
                  <a:schemeClr val="tx1"/>
                </a:solidFill>
              </a:rPr>
              <a:t>CoS</a:t>
            </a:r>
            <a:r>
              <a:rPr lang="en-US" sz="1800" dirty="0" smtClean="0">
                <a:solidFill>
                  <a:schemeClr val="tx1"/>
                </a:solidFill>
              </a:rPr>
              <a:t> and CPR standing committee and follow up. Map the new process against the old one</a:t>
            </a:r>
          </a:p>
          <a:p>
            <a:pPr marL="271463" lvl="1" indent="0"/>
            <a:r>
              <a:rPr lang="en-US" sz="1800" dirty="0" smtClean="0">
                <a:solidFill>
                  <a:schemeClr val="tx1"/>
                </a:solidFill>
              </a:rPr>
              <a:t> 5.2.3 </a:t>
            </a:r>
            <a:r>
              <a:rPr lang="en-US" sz="1800" dirty="0">
                <a:solidFill>
                  <a:schemeClr val="tx1"/>
                </a:solidFill>
              </a:rPr>
              <a:t>Inform stakeholders and relevant Committees</a:t>
            </a:r>
          </a:p>
          <a:p>
            <a:pPr marL="0" indent="0"/>
            <a:endParaRPr lang="en-GB" sz="1800" dirty="0">
              <a:solidFill>
                <a:schemeClr val="tx1"/>
              </a:solidFill>
            </a:endParaRPr>
          </a:p>
        </p:txBody>
      </p:sp>
      <p:sp>
        <p:nvSpPr>
          <p:cNvPr id="6" name="TextBox 5"/>
          <p:cNvSpPr txBox="1"/>
          <p:nvPr/>
        </p:nvSpPr>
        <p:spPr>
          <a:xfrm>
            <a:off x="3035139" y="2435190"/>
            <a:ext cx="5942606" cy="1831271"/>
          </a:xfrm>
          <a:prstGeom prst="rect">
            <a:avLst/>
          </a:prstGeom>
          <a:noFill/>
        </p:spPr>
        <p:txBody>
          <a:bodyPr wrap="square" rtlCol="0">
            <a:spAutoFit/>
          </a:bodyPr>
          <a:lstStyle/>
          <a:p>
            <a:r>
              <a:rPr lang="fr-BE" dirty="0" err="1" smtClean="0">
                <a:solidFill>
                  <a:schemeClr val="accent6"/>
                </a:solidFill>
              </a:rPr>
              <a:t>Completed</a:t>
            </a:r>
            <a:endParaRPr lang="fr-BE" dirty="0" smtClean="0">
              <a:solidFill>
                <a:schemeClr val="accent6"/>
              </a:solidFill>
            </a:endParaRPr>
          </a:p>
          <a:p>
            <a:endParaRPr lang="fr-BE" dirty="0">
              <a:solidFill>
                <a:schemeClr val="accent6"/>
              </a:solidFill>
            </a:endParaRPr>
          </a:p>
          <a:p>
            <a:endParaRPr lang="fr-BE" dirty="0" smtClean="0">
              <a:solidFill>
                <a:schemeClr val="accent6"/>
              </a:solidFill>
            </a:endParaRPr>
          </a:p>
          <a:p>
            <a:r>
              <a:rPr lang="fr-BE" dirty="0" smtClean="0">
                <a:solidFill>
                  <a:srgbClr val="FFC000"/>
                </a:solidFill>
              </a:rPr>
              <a:t>To </a:t>
            </a:r>
            <a:r>
              <a:rPr lang="fr-BE" dirty="0" err="1" smtClean="0">
                <a:solidFill>
                  <a:srgbClr val="FFC000"/>
                </a:solidFill>
              </a:rPr>
              <a:t>be</a:t>
            </a:r>
            <a:r>
              <a:rPr lang="fr-BE" dirty="0" smtClean="0">
                <a:solidFill>
                  <a:srgbClr val="FFC000"/>
                </a:solidFill>
              </a:rPr>
              <a:t> </a:t>
            </a:r>
            <a:r>
              <a:rPr lang="fr-BE" dirty="0" err="1" smtClean="0">
                <a:solidFill>
                  <a:srgbClr val="FFC000"/>
                </a:solidFill>
              </a:rPr>
              <a:t>completed</a:t>
            </a:r>
            <a:r>
              <a:rPr lang="fr-BE" dirty="0" smtClean="0">
                <a:solidFill>
                  <a:srgbClr val="FFC000"/>
                </a:solidFill>
              </a:rPr>
              <a:t> at </a:t>
            </a:r>
            <a:r>
              <a:rPr lang="fr-BE" dirty="0" err="1" smtClean="0">
                <a:solidFill>
                  <a:srgbClr val="FFC000"/>
                </a:solidFill>
              </a:rPr>
              <a:t>next</a:t>
            </a:r>
            <a:r>
              <a:rPr lang="fr-BE" dirty="0" smtClean="0">
                <a:solidFill>
                  <a:srgbClr val="FFC000"/>
                </a:solidFill>
              </a:rPr>
              <a:t> meeting </a:t>
            </a:r>
            <a:endParaRPr lang="fr-BE" dirty="0">
              <a:solidFill>
                <a:srgbClr val="FFC000"/>
              </a:solidFill>
            </a:endParaRPr>
          </a:p>
          <a:p>
            <a:pPr>
              <a:spcBef>
                <a:spcPts val="300"/>
              </a:spcBef>
            </a:pPr>
            <a:r>
              <a:rPr lang="fr-BE" dirty="0" smtClean="0">
                <a:solidFill>
                  <a:srgbClr val="FF0000"/>
                </a:solidFill>
              </a:rPr>
              <a:t>				Not </a:t>
            </a:r>
            <a:r>
              <a:rPr lang="fr-BE" dirty="0" err="1">
                <a:solidFill>
                  <a:srgbClr val="FF0000"/>
                </a:solidFill>
              </a:rPr>
              <a:t>yet</a:t>
            </a:r>
            <a:r>
              <a:rPr lang="fr-BE" dirty="0">
                <a:solidFill>
                  <a:srgbClr val="FF0000"/>
                </a:solidFill>
              </a:rPr>
              <a:t> </a:t>
            </a:r>
            <a:r>
              <a:rPr lang="fr-BE" dirty="0" err="1">
                <a:solidFill>
                  <a:srgbClr val="FF0000"/>
                </a:solidFill>
              </a:rPr>
              <a:t>started</a:t>
            </a:r>
            <a:endParaRPr lang="fr-BE" dirty="0">
              <a:solidFill>
                <a:srgbClr val="FF0000"/>
              </a:solidFill>
            </a:endParaRPr>
          </a:p>
          <a:p>
            <a:endParaRPr lang="fr-BE" dirty="0" smtClean="0">
              <a:solidFill>
                <a:srgbClr val="FFC000"/>
              </a:solidFill>
            </a:endParaRPr>
          </a:p>
        </p:txBody>
      </p:sp>
      <p:sp>
        <p:nvSpPr>
          <p:cNvPr id="9" name="TextBox 8"/>
          <p:cNvSpPr txBox="1"/>
          <p:nvPr/>
        </p:nvSpPr>
        <p:spPr>
          <a:xfrm>
            <a:off x="486134" y="4145684"/>
            <a:ext cx="8167041" cy="923330"/>
          </a:xfrm>
          <a:prstGeom prst="rect">
            <a:avLst/>
          </a:prstGeom>
          <a:noFill/>
        </p:spPr>
        <p:txBody>
          <a:bodyPr wrap="square" rtlCol="0">
            <a:spAutoFit/>
          </a:bodyPr>
          <a:lstStyle/>
          <a:p>
            <a:pPr lvl="0"/>
            <a:r>
              <a:rPr lang="en-GB" b="1" dirty="0" smtClean="0"/>
              <a:t>Main outcome, </a:t>
            </a:r>
            <a:r>
              <a:rPr lang="en-GB" b="1" dirty="0" smtClean="0">
                <a:solidFill>
                  <a:srgbClr val="FFC000"/>
                </a:solidFill>
              </a:rPr>
              <a:t>already drafted </a:t>
            </a:r>
            <a:r>
              <a:rPr lang="en-GB" b="1" dirty="0" smtClean="0"/>
              <a:t>but to be approved</a:t>
            </a:r>
          </a:p>
          <a:p>
            <a:pPr lvl="0"/>
            <a:r>
              <a:rPr lang="en-GB" dirty="0" smtClean="0"/>
              <a:t>- Flowchart with different steps of the overall process; </a:t>
            </a:r>
          </a:p>
          <a:p>
            <a:endParaRPr lang="en-GB" dirty="0"/>
          </a:p>
        </p:txBody>
      </p:sp>
    </p:spTree>
    <p:extLst>
      <p:ext uri="{BB962C8B-B14F-4D97-AF65-F5344CB8AC3E}">
        <p14:creationId xmlns:p14="http://schemas.microsoft.com/office/powerpoint/2010/main" val="3082734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8</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5</a:t>
            </a:r>
            <a:endParaRPr lang="en-GB" sz="2500" dirty="0">
              <a:latin typeface="+mn-lt"/>
            </a:endParaRPr>
          </a:p>
        </p:txBody>
      </p:sp>
      <p:sp>
        <p:nvSpPr>
          <p:cNvPr id="7" name="Content Placeholder 4"/>
          <p:cNvSpPr txBox="1">
            <a:spLocks/>
          </p:cNvSpPr>
          <p:nvPr/>
        </p:nvSpPr>
        <p:spPr>
          <a:xfrm>
            <a:off x="351926" y="1282329"/>
            <a:ext cx="8419542"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US" sz="1800" b="1" dirty="0" smtClean="0">
                <a:solidFill>
                  <a:srgbClr val="00B0F0"/>
                </a:solidFill>
              </a:rPr>
              <a:t>Current state of play</a:t>
            </a:r>
            <a:r>
              <a:rPr lang="en-US" sz="1800" dirty="0" smtClean="0"/>
              <a:t>:</a:t>
            </a:r>
            <a:r>
              <a:rPr lang="en-US" sz="1800" i="1" dirty="0" smtClean="0"/>
              <a:t> </a:t>
            </a:r>
          </a:p>
          <a:p>
            <a:pPr marL="0" indent="-185737"/>
            <a:r>
              <a:rPr lang="en-US" sz="2200" dirty="0" smtClean="0">
                <a:solidFill>
                  <a:schemeClr val="tx1"/>
                </a:solidFill>
              </a:rPr>
              <a:t> </a:t>
            </a:r>
            <a:r>
              <a:rPr lang="en-US" sz="1800" b="1" dirty="0">
                <a:solidFill>
                  <a:schemeClr val="tx1"/>
                </a:solidFill>
              </a:rPr>
              <a:t>5.3 Streamline the process of introducing new classes and threshold levels into </a:t>
            </a:r>
            <a:r>
              <a:rPr lang="en-US" sz="1800" b="1" dirty="0" err="1">
                <a:solidFill>
                  <a:schemeClr val="tx1"/>
                </a:solidFill>
              </a:rPr>
              <a:t>hENs</a:t>
            </a:r>
            <a:endParaRPr lang="en-US" sz="1800" b="1" dirty="0">
              <a:solidFill>
                <a:schemeClr val="tx1"/>
              </a:solidFill>
            </a:endParaRPr>
          </a:p>
          <a:p>
            <a:pPr marL="271463" lvl="1" indent="0"/>
            <a:r>
              <a:rPr lang="en-US" sz="1800" dirty="0">
                <a:solidFill>
                  <a:schemeClr val="tx1"/>
                </a:solidFill>
              </a:rPr>
              <a:t>5.3.1 Develop guidance for the standardization community on the introduction of new classes and thresholds. Also, explore the introduction of intermediate or open ended classes and threshold levels into already existing classification</a:t>
            </a:r>
          </a:p>
          <a:p>
            <a:pPr marL="271463" lvl="1" indent="0"/>
            <a:r>
              <a:rPr lang="en-US" sz="1800" dirty="0">
                <a:solidFill>
                  <a:schemeClr val="tx1"/>
                </a:solidFill>
              </a:rPr>
              <a:t>5.3.2 Establish and implement the process and timeframe for approval of the introduction of new and/or intermediate classes and thresholds</a:t>
            </a:r>
          </a:p>
          <a:p>
            <a:pPr marL="0" indent="0"/>
            <a:endParaRPr lang="en-GB" sz="1800" dirty="0">
              <a:solidFill>
                <a:schemeClr val="tx1"/>
              </a:solidFill>
            </a:endParaRPr>
          </a:p>
        </p:txBody>
      </p:sp>
      <p:sp>
        <p:nvSpPr>
          <p:cNvPr id="9" name="TextBox 8"/>
          <p:cNvSpPr txBox="1"/>
          <p:nvPr/>
        </p:nvSpPr>
        <p:spPr>
          <a:xfrm>
            <a:off x="7137070" y="2482690"/>
            <a:ext cx="2006930" cy="2069797"/>
          </a:xfrm>
          <a:prstGeom prst="rect">
            <a:avLst/>
          </a:prstGeom>
          <a:noFill/>
        </p:spPr>
        <p:txBody>
          <a:bodyPr wrap="square" rtlCol="0">
            <a:spAutoFit/>
          </a:bodyPr>
          <a:lstStyle/>
          <a:p>
            <a:r>
              <a:rPr lang="en-US" dirty="0" smtClean="0">
                <a:solidFill>
                  <a:srgbClr val="FFC000"/>
                </a:solidFill>
              </a:rPr>
              <a:t>Ongoing</a:t>
            </a:r>
          </a:p>
          <a:p>
            <a:endParaRPr lang="en-US" dirty="0" smtClean="0">
              <a:solidFill>
                <a:schemeClr val="accent6"/>
              </a:solidFill>
            </a:endParaRPr>
          </a:p>
          <a:p>
            <a:pPr>
              <a:spcBef>
                <a:spcPts val="300"/>
              </a:spcBef>
            </a:pPr>
            <a:r>
              <a:rPr lang="en-US" dirty="0">
                <a:solidFill>
                  <a:schemeClr val="accent6"/>
                </a:solidFill>
              </a:rPr>
              <a:t>Completed</a:t>
            </a:r>
            <a:r>
              <a:rPr lang="en-US" dirty="0" smtClean="0">
                <a:solidFill>
                  <a:srgbClr val="FF0000"/>
                </a:solidFill>
              </a:rPr>
              <a:t>				</a:t>
            </a:r>
            <a:endParaRPr lang="en-US" dirty="0" smtClean="0">
              <a:solidFill>
                <a:srgbClr val="FFC000"/>
              </a:solidFill>
            </a:endParaRPr>
          </a:p>
        </p:txBody>
      </p:sp>
      <p:sp>
        <p:nvSpPr>
          <p:cNvPr id="10" name="TextBox 9"/>
          <p:cNvSpPr txBox="1"/>
          <p:nvPr/>
        </p:nvSpPr>
        <p:spPr>
          <a:xfrm>
            <a:off x="478176" y="4026931"/>
            <a:ext cx="8167041" cy="1477328"/>
          </a:xfrm>
          <a:prstGeom prst="rect">
            <a:avLst/>
          </a:prstGeom>
          <a:noFill/>
        </p:spPr>
        <p:txBody>
          <a:bodyPr wrap="square" rtlCol="0">
            <a:spAutoFit/>
          </a:bodyPr>
          <a:lstStyle/>
          <a:p>
            <a:r>
              <a:rPr lang="en-GB" b="1" dirty="0" smtClean="0"/>
              <a:t>Main outcome, </a:t>
            </a:r>
            <a:r>
              <a:rPr lang="en-GB" b="1" dirty="0">
                <a:solidFill>
                  <a:srgbClr val="FFC000"/>
                </a:solidFill>
              </a:rPr>
              <a:t>already </a:t>
            </a:r>
            <a:r>
              <a:rPr lang="en-GB" b="1" dirty="0" smtClean="0">
                <a:solidFill>
                  <a:srgbClr val="FFC000"/>
                </a:solidFill>
              </a:rPr>
              <a:t>available </a:t>
            </a:r>
            <a:r>
              <a:rPr lang="en-GB" b="1" dirty="0" smtClean="0"/>
              <a:t>but </a:t>
            </a:r>
            <a:r>
              <a:rPr lang="en-GB" b="1" dirty="0"/>
              <a:t>to be </a:t>
            </a:r>
            <a:r>
              <a:rPr lang="en-GB" b="1" dirty="0" smtClean="0"/>
              <a:t>approved</a:t>
            </a:r>
          </a:p>
          <a:p>
            <a:pPr marL="285750" lvl="0" indent="-285750">
              <a:buFontTx/>
              <a:buChar char="-"/>
            </a:pPr>
            <a:r>
              <a:rPr lang="en-GB" dirty="0" smtClean="0"/>
              <a:t>One single template to request classes and thresholds</a:t>
            </a:r>
          </a:p>
          <a:p>
            <a:pPr marL="285750" lvl="0" indent="-285750">
              <a:buFontTx/>
              <a:buChar char="-"/>
            </a:pPr>
            <a:r>
              <a:rPr lang="en-GB" dirty="0" smtClean="0"/>
              <a:t>Flowchart provides information on the process; </a:t>
            </a:r>
          </a:p>
          <a:p>
            <a:pPr marL="285750" lvl="0" indent="-285750">
              <a:buFontTx/>
              <a:buChar char="-"/>
            </a:pPr>
            <a:r>
              <a:rPr lang="en-GB" dirty="0" smtClean="0"/>
              <a:t>Action linked to (5.4.1</a:t>
            </a:r>
            <a:r>
              <a:rPr lang="en-GB" dirty="0"/>
              <a:t>)</a:t>
            </a:r>
            <a:endParaRPr lang="en-GB" dirty="0" smtClean="0"/>
          </a:p>
          <a:p>
            <a:endParaRPr lang="en-GB" dirty="0"/>
          </a:p>
        </p:txBody>
      </p:sp>
    </p:spTree>
    <p:extLst>
      <p:ext uri="{BB962C8B-B14F-4D97-AF65-F5344CB8AC3E}">
        <p14:creationId xmlns:p14="http://schemas.microsoft.com/office/powerpoint/2010/main" val="127478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a:xfrm>
            <a:off x="6299200" y="6356351"/>
            <a:ext cx="2216150" cy="365125"/>
          </a:xfrm>
        </p:spPr>
        <p:txBody>
          <a:bodyPr/>
          <a:lstStyle/>
          <a:p>
            <a:pPr algn="r"/>
            <a:r>
              <a:rPr lang="en-GB" smtClean="0"/>
              <a:t>© CEN – CENELEC 2017	</a:t>
            </a:r>
            <a:fld id="{6DD8BF5B-40DD-45C0-8AAC-FC351BBFDE97}" type="slidenum">
              <a:rPr lang="en-GB" smtClean="0"/>
              <a:pPr algn="r"/>
              <a:t>9</a:t>
            </a:fld>
            <a:endParaRPr lang="en-GB" dirty="0"/>
          </a:p>
        </p:txBody>
      </p:sp>
      <p:sp>
        <p:nvSpPr>
          <p:cNvPr id="8" name="Title 1"/>
          <p:cNvSpPr>
            <a:spLocks noGrp="1"/>
          </p:cNvSpPr>
          <p:nvPr>
            <p:ph type="title"/>
          </p:nvPr>
        </p:nvSpPr>
        <p:spPr>
          <a:xfrm>
            <a:off x="281950" y="365126"/>
            <a:ext cx="7695723" cy="727074"/>
          </a:xfrm>
        </p:spPr>
        <p:txBody>
          <a:bodyPr>
            <a:noAutofit/>
          </a:bodyPr>
          <a:lstStyle/>
          <a:p>
            <a:r>
              <a:rPr lang="en-US" sz="2500" dirty="0">
                <a:latin typeface="+mn-lt"/>
              </a:rPr>
              <a:t>Joint Initiative on Standardization – Update on Action </a:t>
            </a:r>
            <a:r>
              <a:rPr lang="en-US" sz="2500" dirty="0" smtClean="0">
                <a:latin typeface="+mn-lt"/>
              </a:rPr>
              <a:t>5</a:t>
            </a:r>
            <a:endParaRPr lang="en-GB" sz="2500" dirty="0">
              <a:latin typeface="+mn-lt"/>
            </a:endParaRPr>
          </a:p>
        </p:txBody>
      </p:sp>
      <p:sp>
        <p:nvSpPr>
          <p:cNvPr id="7" name="Content Placeholder 4"/>
          <p:cNvSpPr txBox="1">
            <a:spLocks/>
          </p:cNvSpPr>
          <p:nvPr/>
        </p:nvSpPr>
        <p:spPr>
          <a:xfrm>
            <a:off x="225675" y="1188944"/>
            <a:ext cx="8419542" cy="5256584"/>
          </a:xfrm>
          <a:prstGeom prst="rect">
            <a:avLst/>
          </a:prstGeom>
        </p:spPr>
        <p:txBody>
          <a:bodyPr/>
          <a:lstStyle>
            <a:lvl1pPr marL="228600" indent="-228600" algn="l" defTabSz="914400" rtl="0" eaLnBrk="1" latinLnBrk="0" hangingPunct="1">
              <a:lnSpc>
                <a:spcPct val="90000"/>
              </a:lnSpc>
              <a:spcBef>
                <a:spcPts val="1000"/>
              </a:spcBef>
              <a:buClr>
                <a:srgbClr val="CC3300"/>
              </a:buClr>
              <a:buSzPct val="75000"/>
              <a:buFont typeface="Wingdings 3" panose="05040102010807070707" pitchFamily="18" charset="2"/>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buClr>
              <a:buSzPct val="75000"/>
              <a:buFont typeface="Wingdings 3" panose="05040102010807070707" pitchFamily="18" charset="2"/>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rgbClr val="CC3300"/>
              </a:buClr>
              <a:buSzPct val="75000"/>
              <a:buFont typeface="Wingdings 3" panose="050401020108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CC3300"/>
              </a:buClr>
              <a:buSzPct val="75000"/>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US" sz="1800" b="1" dirty="0" smtClean="0">
                <a:solidFill>
                  <a:srgbClr val="00B0F0"/>
                </a:solidFill>
              </a:rPr>
              <a:t>Current state of play</a:t>
            </a:r>
            <a:r>
              <a:rPr lang="en-US" sz="1800" dirty="0" smtClean="0"/>
              <a:t>:</a:t>
            </a:r>
            <a:r>
              <a:rPr lang="en-US" sz="1800" i="1" dirty="0" smtClean="0"/>
              <a:t> </a:t>
            </a:r>
          </a:p>
          <a:p>
            <a:pPr marL="0" indent="0"/>
            <a:r>
              <a:rPr lang="en-US" sz="1800" b="1" dirty="0" smtClean="0">
                <a:solidFill>
                  <a:schemeClr val="tx1"/>
                </a:solidFill>
              </a:rPr>
              <a:t>5.4 </a:t>
            </a:r>
            <a:r>
              <a:rPr lang="en-US" sz="1800" b="1" dirty="0">
                <a:solidFill>
                  <a:schemeClr val="tx1"/>
                </a:solidFill>
              </a:rPr>
              <a:t>Streamline process for timely revisions and citation of </a:t>
            </a:r>
            <a:r>
              <a:rPr lang="en-US" sz="1800" b="1" dirty="0" err="1">
                <a:solidFill>
                  <a:schemeClr val="tx1"/>
                </a:solidFill>
              </a:rPr>
              <a:t>hENs</a:t>
            </a:r>
            <a:r>
              <a:rPr lang="en-US" sz="1800" b="1" dirty="0">
                <a:solidFill>
                  <a:schemeClr val="tx1"/>
                </a:solidFill>
              </a:rPr>
              <a:t> through collaborative effort</a:t>
            </a:r>
          </a:p>
          <a:p>
            <a:pPr marL="271463" lvl="1" indent="0"/>
            <a:r>
              <a:rPr lang="en-US" sz="1800" dirty="0">
                <a:solidFill>
                  <a:schemeClr val="tx1"/>
                </a:solidFill>
              </a:rPr>
              <a:t>5.4.1 Identify, classify and prioritize issues currently preventing the publication. Map the current process</a:t>
            </a:r>
          </a:p>
          <a:p>
            <a:pPr marL="271463" lvl="1" indent="0"/>
            <a:r>
              <a:rPr lang="en-US" sz="1800" dirty="0">
                <a:solidFill>
                  <a:schemeClr val="tx1"/>
                </a:solidFill>
              </a:rPr>
              <a:t>5.4.2 Agree on an action / priority plan to address the specific issues identified under 5.4.1</a:t>
            </a:r>
          </a:p>
          <a:p>
            <a:pPr marL="271463" lvl="1" indent="0"/>
            <a:r>
              <a:rPr lang="en-US" sz="1800" dirty="0" smtClean="0">
                <a:solidFill>
                  <a:schemeClr val="tx1"/>
                </a:solidFill>
              </a:rPr>
              <a:t>5.4.3 Develop relevant procedures to speed up the amendment of European Standards when changes may be justified (subject to BT s and AG s approval) </a:t>
            </a:r>
          </a:p>
          <a:p>
            <a:pPr marL="271463" lvl="1" indent="0"/>
            <a:r>
              <a:rPr lang="en-US" sz="1800" dirty="0" smtClean="0">
                <a:solidFill>
                  <a:schemeClr val="tx1"/>
                </a:solidFill>
              </a:rPr>
              <a:t>5.4.4 </a:t>
            </a:r>
            <a:r>
              <a:rPr lang="en-US" sz="1800" dirty="0">
                <a:solidFill>
                  <a:schemeClr val="tx1"/>
                </a:solidFill>
              </a:rPr>
              <a:t>Develop a Do's and Don'ts doc for TCs and include it in </a:t>
            </a:r>
            <a:r>
              <a:rPr lang="en-US" sz="1800" dirty="0" smtClean="0">
                <a:solidFill>
                  <a:schemeClr val="tx1"/>
                </a:solidFill>
              </a:rPr>
              <a:t>the </a:t>
            </a:r>
            <a:r>
              <a:rPr lang="en-US" sz="1800" dirty="0">
                <a:solidFill>
                  <a:schemeClr val="tx1"/>
                </a:solidFill>
              </a:rPr>
              <a:t>guidance </a:t>
            </a:r>
            <a:r>
              <a:rPr lang="en-US" sz="1800" dirty="0" smtClean="0">
                <a:solidFill>
                  <a:schemeClr val="tx1"/>
                </a:solidFill>
              </a:rPr>
              <a:t/>
            </a:r>
            <a:br>
              <a:rPr lang="en-US" sz="1800" dirty="0" smtClean="0">
                <a:solidFill>
                  <a:schemeClr val="tx1"/>
                </a:solidFill>
              </a:rPr>
            </a:br>
            <a:r>
              <a:rPr lang="en-US" sz="1800" dirty="0" smtClean="0">
                <a:solidFill>
                  <a:schemeClr val="tx1"/>
                </a:solidFill>
              </a:rPr>
              <a:t>material</a:t>
            </a:r>
            <a:endParaRPr lang="en-US" sz="1800" dirty="0">
              <a:solidFill>
                <a:schemeClr val="tx1"/>
              </a:solidFill>
            </a:endParaRPr>
          </a:p>
          <a:p>
            <a:pPr marL="0" indent="0"/>
            <a:endParaRPr lang="en-GB" sz="1800" dirty="0">
              <a:solidFill>
                <a:schemeClr val="tx1"/>
              </a:solidFill>
            </a:endParaRPr>
          </a:p>
        </p:txBody>
      </p:sp>
      <p:sp>
        <p:nvSpPr>
          <p:cNvPr id="6" name="TextBox 5"/>
          <p:cNvSpPr txBox="1"/>
          <p:nvPr/>
        </p:nvSpPr>
        <p:spPr>
          <a:xfrm>
            <a:off x="2648196" y="2435188"/>
            <a:ext cx="6590807" cy="2385268"/>
          </a:xfrm>
          <a:prstGeom prst="rect">
            <a:avLst/>
          </a:prstGeom>
          <a:noFill/>
        </p:spPr>
        <p:txBody>
          <a:bodyPr wrap="square" rtlCol="0">
            <a:spAutoFit/>
          </a:bodyPr>
          <a:lstStyle/>
          <a:p>
            <a:r>
              <a:rPr lang="en-US" dirty="0" smtClean="0">
                <a:solidFill>
                  <a:srgbClr val="FFC000"/>
                </a:solidFill>
              </a:rPr>
              <a:t>Ongoing</a:t>
            </a:r>
          </a:p>
          <a:p>
            <a:endParaRPr lang="en-US" dirty="0" smtClean="0">
              <a:solidFill>
                <a:srgbClr val="FFC000"/>
              </a:solidFill>
            </a:endParaRPr>
          </a:p>
          <a:p>
            <a:pPr>
              <a:spcBef>
                <a:spcPts val="300"/>
              </a:spcBef>
            </a:pPr>
            <a:r>
              <a:rPr lang="en-US" dirty="0" smtClean="0">
                <a:solidFill>
                  <a:srgbClr val="FFC000"/>
                </a:solidFill>
              </a:rPr>
              <a:t>Ongoing</a:t>
            </a:r>
            <a:br>
              <a:rPr lang="en-US" dirty="0" smtClean="0">
                <a:solidFill>
                  <a:srgbClr val="FFC000"/>
                </a:solidFill>
              </a:rPr>
            </a:br>
            <a:r>
              <a:rPr lang="en-US" dirty="0" smtClean="0">
                <a:solidFill>
                  <a:srgbClr val="FFC000"/>
                </a:solidFill>
              </a:rPr>
              <a:t>	</a:t>
            </a:r>
            <a:br>
              <a:rPr lang="en-US" dirty="0" smtClean="0">
                <a:solidFill>
                  <a:srgbClr val="FFC000"/>
                </a:solidFill>
              </a:rPr>
            </a:br>
            <a:r>
              <a:rPr lang="en-US" dirty="0" smtClean="0">
                <a:solidFill>
                  <a:srgbClr val="FFC000"/>
                </a:solidFill>
              </a:rPr>
              <a:t>					            Ongoing</a:t>
            </a:r>
            <a:br>
              <a:rPr lang="en-US" dirty="0" smtClean="0">
                <a:solidFill>
                  <a:srgbClr val="FFC000"/>
                </a:solidFill>
              </a:rPr>
            </a:br>
            <a:r>
              <a:rPr lang="en-US" dirty="0" smtClean="0">
                <a:solidFill>
                  <a:srgbClr val="FFC000"/>
                </a:solidFill>
              </a:rPr>
              <a:t>	</a:t>
            </a:r>
            <a:endParaRPr lang="en-US" dirty="0">
              <a:solidFill>
                <a:srgbClr val="FFC000"/>
              </a:solidFill>
            </a:endParaRPr>
          </a:p>
          <a:p>
            <a:r>
              <a:rPr lang="en-US" dirty="0" smtClean="0">
                <a:solidFill>
                  <a:srgbClr val="FFC000"/>
                </a:solidFill>
              </a:rPr>
              <a:t>Ongoing</a:t>
            </a:r>
            <a:endParaRPr lang="en-US" dirty="0">
              <a:solidFill>
                <a:srgbClr val="FFC000"/>
              </a:solidFill>
            </a:endParaRPr>
          </a:p>
          <a:p>
            <a:pPr>
              <a:spcBef>
                <a:spcPts val="300"/>
              </a:spcBef>
            </a:pPr>
            <a:endParaRPr lang="en-US" dirty="0" smtClean="0">
              <a:solidFill>
                <a:srgbClr val="FFC000"/>
              </a:solidFill>
            </a:endParaRPr>
          </a:p>
        </p:txBody>
      </p:sp>
      <p:sp>
        <p:nvSpPr>
          <p:cNvPr id="9" name="TextBox 8"/>
          <p:cNvSpPr txBox="1"/>
          <p:nvPr/>
        </p:nvSpPr>
        <p:spPr>
          <a:xfrm>
            <a:off x="478176" y="4554640"/>
            <a:ext cx="8167041" cy="1846659"/>
          </a:xfrm>
          <a:prstGeom prst="rect">
            <a:avLst/>
          </a:prstGeom>
          <a:noFill/>
        </p:spPr>
        <p:txBody>
          <a:bodyPr wrap="square" rtlCol="0">
            <a:spAutoFit/>
          </a:bodyPr>
          <a:lstStyle/>
          <a:p>
            <a:pPr lvl="0"/>
            <a:r>
              <a:rPr lang="en-GB" sz="1600" b="1" dirty="0" smtClean="0"/>
              <a:t>Main outcome (to be agreed)</a:t>
            </a:r>
          </a:p>
          <a:p>
            <a:pPr marL="285750" lvl="0" indent="-285750">
              <a:buFontTx/>
              <a:buChar char="-"/>
            </a:pPr>
            <a:r>
              <a:rPr lang="en-GB" sz="1600" dirty="0" smtClean="0"/>
              <a:t>List of do’s and don’ts to be integrated in the guidance under development in 5.4.1</a:t>
            </a:r>
          </a:p>
          <a:p>
            <a:pPr marL="285750" lvl="0" indent="-285750">
              <a:buFontTx/>
              <a:buChar char="-"/>
            </a:pPr>
            <a:endParaRPr lang="en-GB" sz="1600" dirty="0"/>
          </a:p>
          <a:p>
            <a:pPr lvl="0"/>
            <a:r>
              <a:rPr lang="en-GB" sz="1600" b="1" dirty="0" smtClean="0"/>
              <a:t>Issue</a:t>
            </a:r>
            <a:endParaRPr lang="en-GB" sz="1600" b="1" dirty="0"/>
          </a:p>
          <a:p>
            <a:pPr lvl="0"/>
            <a:r>
              <a:rPr lang="en-GB" sz="1600" b="1" dirty="0" smtClean="0"/>
              <a:t> </a:t>
            </a:r>
            <a:r>
              <a:rPr lang="en-GB" sz="1600" dirty="0" smtClean="0"/>
              <a:t>not yet agreement with the EC on criteria to accept a standard as a HEN (e.g. characteristics outside the mandate request)</a:t>
            </a:r>
            <a:endParaRPr lang="en-GB" sz="1600" dirty="0"/>
          </a:p>
          <a:p>
            <a:endParaRPr lang="en-GB" dirty="0"/>
          </a:p>
        </p:txBody>
      </p:sp>
    </p:spTree>
    <p:extLst>
      <p:ext uri="{BB962C8B-B14F-4D97-AF65-F5344CB8AC3E}">
        <p14:creationId xmlns:p14="http://schemas.microsoft.com/office/powerpoint/2010/main" val="45623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SIS - Standardlayouter">
  <a:themeElements>
    <a:clrScheme name="SIS">
      <a:dk1>
        <a:sysClr val="windowText" lastClr="000000"/>
      </a:dk1>
      <a:lt1>
        <a:sysClr val="window" lastClr="FFFFFF"/>
      </a:lt1>
      <a:dk2>
        <a:srgbClr val="333333"/>
      </a:dk2>
      <a:lt2>
        <a:srgbClr val="666666"/>
      </a:lt2>
      <a:accent1>
        <a:srgbClr val="007F7B"/>
      </a:accent1>
      <a:accent2>
        <a:srgbClr val="B2B7BB"/>
      </a:accent2>
      <a:accent3>
        <a:srgbClr val="4A5A68"/>
      </a:accent3>
      <a:accent4>
        <a:srgbClr val="5A879E"/>
      </a:accent4>
      <a:accent5>
        <a:srgbClr val="B5121B"/>
      </a:accent5>
      <a:accent6>
        <a:srgbClr val="F15D22"/>
      </a:accent6>
      <a:hlink>
        <a:srgbClr val="000000"/>
      </a:hlink>
      <a:folHlink>
        <a:srgbClr val="000000"/>
      </a:folHlink>
    </a:clrScheme>
    <a:fontScheme name="SI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SIS.potx" id="{B64D97B3-399E-4FDA-9479-F0C3CA3EA5C5}" vid="{686C47D4-A88A-468C-A655-42994984B64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4053</TotalTime>
  <Words>4303</Words>
  <Application>Microsoft Office PowerPoint</Application>
  <PresentationFormat>On-screen Show (4:3)</PresentationFormat>
  <Paragraphs>591</Paragraphs>
  <Slides>41</Slides>
  <Notes>41</Notes>
  <HiddenSlides>0</HiddenSlides>
  <MMClips>0</MMClip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Office Theme</vt:lpstr>
      <vt:lpstr>SIS - Standardlayouter</vt:lpstr>
      <vt:lpstr>PowerPoint Presentation</vt:lpstr>
      <vt:lpstr>JIS actions under CEN and/or CENELEC lead</vt:lpstr>
      <vt:lpstr>Joint Initiative on Standardization – Update on Action 5</vt:lpstr>
      <vt:lpstr>Joint Initiative on Standardization – Update on Action 5</vt:lpstr>
      <vt:lpstr>Joint Initiative on Standardization – Update on Action 5</vt:lpstr>
      <vt:lpstr>Joint Initiative on Standardization – Update on Action 5</vt:lpstr>
      <vt:lpstr>Joint Initiative on Standardization – Update on Action 5</vt:lpstr>
      <vt:lpstr>Joint Initiative on Standardization – Update on Action 5</vt:lpstr>
      <vt:lpstr>Joint Initiative on Standardization – Update on Action 5</vt:lpstr>
      <vt:lpstr>Joint Initiative on Standardization – Update on Action 5</vt:lpstr>
      <vt:lpstr>JIS Action 5 – Objectives/Issues/Opportunities</vt:lpstr>
      <vt:lpstr>Joint Initiative on Standardization – Update on Action 8</vt:lpstr>
      <vt:lpstr>Joint Initiative on Standardization – Update on Action 8</vt:lpstr>
      <vt:lpstr>Joint Initiative on Standardization – Update on Action 8</vt:lpstr>
      <vt:lpstr>JIS Action 8 – WI  1</vt:lpstr>
      <vt:lpstr>JIS Action 8 – WI  2</vt:lpstr>
      <vt:lpstr>JIS Action 8 - proposal WI 2</vt:lpstr>
      <vt:lpstr>JIS Action 8 - proposal WI 2: Summary</vt:lpstr>
      <vt:lpstr>JIS Action 8 – WI  3</vt:lpstr>
      <vt:lpstr>JIS Action 8 – WI  4</vt:lpstr>
      <vt:lpstr>Joint Initiative on Standardization – Update on Action 12</vt:lpstr>
      <vt:lpstr>Joint Initiative on Standardization – Update on Action 12</vt:lpstr>
      <vt:lpstr>JIS Action 12 - Action Plan to implement the strategy</vt:lpstr>
      <vt:lpstr>JIS Action 12 – State of play</vt:lpstr>
      <vt:lpstr> JIS Action 12 - Development of an awareness raising package  (Ad-Hoc Group1) </vt:lpstr>
      <vt:lpstr>JIS Action 12  - Identification of priority sectors (Ad-hoc Group 2 )</vt:lpstr>
      <vt:lpstr>I JIS Action 12 - Identification of priority sectors (Ad-hoc Group 2) </vt:lpstr>
      <vt:lpstr>Joint Initiative on Standardization – Update on Action 13</vt:lpstr>
      <vt:lpstr>JIS Action 13 - Promote the European regulatory model supported by voluntary standards and its close link to international standardisation in third countries</vt:lpstr>
      <vt:lpstr>JIS Action 13 – Action plan</vt:lpstr>
      <vt:lpstr>JIS Action 13 – State of play</vt:lpstr>
      <vt:lpstr>JIS Action 13 - Objectives/Issues/ Opportunities</vt:lpstr>
      <vt:lpstr>Joint Initiative on Standardization – Update on Action 14</vt:lpstr>
      <vt:lpstr>Joint Initiative on Standardization – Update on Action 14</vt:lpstr>
      <vt:lpstr>JIS Action 14 – Action plan</vt:lpstr>
      <vt:lpstr>JIS Action 14 – National initiatives</vt:lpstr>
      <vt:lpstr>Joint Initiative on Standardization – Update on Action 14</vt:lpstr>
      <vt:lpstr>Joint Initiative on Standardization – Update on Action 14</vt:lpstr>
      <vt:lpstr>JIS Action 14 – Next steps</vt:lpstr>
      <vt:lpstr>JIS Action 14 - Proposal</vt:lpstr>
      <vt:lpstr>    </vt:lpstr>
    </vt:vector>
  </TitlesOfParts>
  <Company>CENCENELEC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 Vlierden Christine</dc:creator>
  <cp:lastModifiedBy>scic-ccab4c</cp:lastModifiedBy>
  <cp:revision>247</cp:revision>
  <cp:lastPrinted>2017-10-19T14:20:17Z</cp:lastPrinted>
  <dcterms:created xsi:type="dcterms:W3CDTF">2017-01-26T15:15:53Z</dcterms:created>
  <dcterms:modified xsi:type="dcterms:W3CDTF">2017-10-20T14:00:31Z</dcterms:modified>
</cp:coreProperties>
</file>