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42"/>
  </p:notesMasterIdLst>
  <p:sldIdLst>
    <p:sldId id="259" r:id="rId2"/>
    <p:sldId id="291" r:id="rId3"/>
    <p:sldId id="308" r:id="rId4"/>
    <p:sldId id="346" r:id="rId5"/>
    <p:sldId id="347" r:id="rId6"/>
    <p:sldId id="292" r:id="rId7"/>
    <p:sldId id="330" r:id="rId8"/>
    <p:sldId id="301" r:id="rId9"/>
    <p:sldId id="300" r:id="rId10"/>
    <p:sldId id="299" r:id="rId11"/>
    <p:sldId id="310" r:id="rId12"/>
    <p:sldId id="334" r:id="rId13"/>
    <p:sldId id="311" r:id="rId14"/>
    <p:sldId id="312" r:id="rId15"/>
    <p:sldId id="313" r:id="rId16"/>
    <p:sldId id="314" r:id="rId17"/>
    <p:sldId id="339" r:id="rId18"/>
    <p:sldId id="315" r:id="rId19"/>
    <p:sldId id="316" r:id="rId20"/>
    <p:sldId id="317" r:id="rId21"/>
    <p:sldId id="318" r:id="rId22"/>
    <p:sldId id="332" r:id="rId23"/>
    <p:sldId id="319" r:id="rId24"/>
    <p:sldId id="320" r:id="rId25"/>
    <p:sldId id="321" r:id="rId26"/>
    <p:sldId id="322" r:id="rId27"/>
    <p:sldId id="345" r:id="rId28"/>
    <p:sldId id="323" r:id="rId29"/>
    <p:sldId id="324" r:id="rId30"/>
    <p:sldId id="325" r:id="rId31"/>
    <p:sldId id="298" r:id="rId32"/>
    <p:sldId id="344" r:id="rId33"/>
    <p:sldId id="326" r:id="rId34"/>
    <p:sldId id="348" r:id="rId35"/>
    <p:sldId id="349" r:id="rId36"/>
    <p:sldId id="350" r:id="rId37"/>
    <p:sldId id="305" r:id="rId38"/>
    <p:sldId id="306" r:id="rId39"/>
    <p:sldId id="333" r:id="rId40"/>
    <p:sldId id="263"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65"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65"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65"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65"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65" charset="0"/>
        <a:ea typeface="+mn-ea"/>
        <a:cs typeface="+mn-cs"/>
      </a:defRPr>
    </a:lvl5pPr>
    <a:lvl6pPr marL="2286000" algn="l" defTabSz="457200" rtl="0" eaLnBrk="1" latinLnBrk="0" hangingPunct="1">
      <a:defRPr sz="2400" kern="1200">
        <a:solidFill>
          <a:schemeClr val="tx1"/>
        </a:solidFill>
        <a:latin typeface="Times" pitchFamily="-65" charset="0"/>
        <a:ea typeface="+mn-ea"/>
        <a:cs typeface="+mn-cs"/>
      </a:defRPr>
    </a:lvl6pPr>
    <a:lvl7pPr marL="2743200" algn="l" defTabSz="457200" rtl="0" eaLnBrk="1" latinLnBrk="0" hangingPunct="1">
      <a:defRPr sz="2400" kern="1200">
        <a:solidFill>
          <a:schemeClr val="tx1"/>
        </a:solidFill>
        <a:latin typeface="Times" pitchFamily="-65" charset="0"/>
        <a:ea typeface="+mn-ea"/>
        <a:cs typeface="+mn-cs"/>
      </a:defRPr>
    </a:lvl7pPr>
    <a:lvl8pPr marL="3200400" algn="l" defTabSz="457200" rtl="0" eaLnBrk="1" latinLnBrk="0" hangingPunct="1">
      <a:defRPr sz="2400" kern="1200">
        <a:solidFill>
          <a:schemeClr val="tx1"/>
        </a:solidFill>
        <a:latin typeface="Times" pitchFamily="-65" charset="0"/>
        <a:ea typeface="+mn-ea"/>
        <a:cs typeface="+mn-cs"/>
      </a:defRPr>
    </a:lvl8pPr>
    <a:lvl9pPr marL="3657600" algn="l" defTabSz="457200" rtl="0" eaLnBrk="1" latinLnBrk="0" hangingPunct="1">
      <a:defRPr sz="2400" kern="1200">
        <a:solidFill>
          <a:schemeClr val="tx1"/>
        </a:solidFill>
        <a:latin typeface="Times" pitchFamily="-65"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0219" autoAdjust="0"/>
  </p:normalViewPr>
  <p:slideViewPr>
    <p:cSldViewPr>
      <p:cViewPr varScale="1">
        <p:scale>
          <a:sx n="67" d="100"/>
          <a:sy n="67" d="100"/>
        </p:scale>
        <p:origin x="-456" y="-11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166618B-0E4E-3942-BD78-6699D1DFD8A2}" type="slidenum">
              <a:rPr lang="en-US"/>
              <a:pPr/>
              <a:t>‹#›</a:t>
            </a:fld>
            <a:endParaRPr lang="en-US" dirty="0"/>
          </a:p>
        </p:txBody>
      </p:sp>
    </p:spTree>
    <p:extLst>
      <p:ext uri="{BB962C8B-B14F-4D97-AF65-F5344CB8AC3E}">
        <p14:creationId xmlns:p14="http://schemas.microsoft.com/office/powerpoint/2010/main" val="29024809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65" charset="0"/>
        <a:ea typeface="+mn-ea"/>
        <a:cs typeface="+mn-cs"/>
      </a:defRPr>
    </a:lvl1pPr>
    <a:lvl2pPr marL="4572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fontAlgn="base">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1</a:t>
            </a:fld>
            <a:endParaRPr lang="en-US" dirty="0"/>
          </a:p>
        </p:txBody>
      </p:sp>
    </p:spTree>
    <p:extLst>
      <p:ext uri="{BB962C8B-B14F-4D97-AF65-F5344CB8AC3E}">
        <p14:creationId xmlns:p14="http://schemas.microsoft.com/office/powerpoint/2010/main" val="2688604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Demand has to be there</a:t>
            </a:r>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31</a:t>
            </a:fld>
            <a:endParaRPr lang="en-US" dirty="0"/>
          </a:p>
        </p:txBody>
      </p:sp>
    </p:spTree>
    <p:extLst>
      <p:ext uri="{BB962C8B-B14F-4D97-AF65-F5344CB8AC3E}">
        <p14:creationId xmlns:p14="http://schemas.microsoft.com/office/powerpoint/2010/main" val="3312934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manage it?</a:t>
            </a:r>
          </a:p>
          <a:p>
            <a:endParaRPr lang="en-US" dirty="0" smtClean="0"/>
          </a:p>
          <a:p>
            <a:r>
              <a:rPr lang="en-US" dirty="0" smtClean="0"/>
              <a:t>Some</a:t>
            </a:r>
            <a:r>
              <a:rPr lang="en-US" baseline="0" dirty="0" smtClean="0"/>
              <a:t> suggested solutions would be…</a:t>
            </a:r>
          </a:p>
          <a:p>
            <a:endParaRPr lang="en-US" baseline="0"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lang="de-DE" dirty="0" err="1" smtClean="0"/>
              <a:t>Motivate</a:t>
            </a:r>
            <a:r>
              <a:rPr lang="de-DE" dirty="0" smtClean="0"/>
              <a:t> </a:t>
            </a:r>
            <a:r>
              <a:rPr lang="de-DE" dirty="0" err="1" smtClean="0"/>
              <a:t>that</a:t>
            </a:r>
            <a:r>
              <a:rPr lang="de-DE" dirty="0" smtClean="0"/>
              <a:t> „</a:t>
            </a:r>
            <a:r>
              <a:rPr lang="de-DE" dirty="0" err="1" smtClean="0"/>
              <a:t>the</a:t>
            </a:r>
            <a:r>
              <a:rPr lang="de-DE" dirty="0" smtClean="0"/>
              <a:t> </a:t>
            </a:r>
            <a:r>
              <a:rPr lang="de-DE" dirty="0" err="1" smtClean="0"/>
              <a:t>guys</a:t>
            </a:r>
            <a:r>
              <a:rPr lang="de-DE" dirty="0" smtClean="0"/>
              <a:t> </a:t>
            </a:r>
            <a:r>
              <a:rPr lang="de-DE" dirty="0" err="1" smtClean="0"/>
              <a:t>can</a:t>
            </a:r>
            <a:r>
              <a:rPr lang="de-DE" dirty="0" smtClean="0"/>
              <a:t> find </a:t>
            </a:r>
            <a:r>
              <a:rPr lang="de-DE" dirty="0" err="1" smtClean="0"/>
              <a:t>eachother</a:t>
            </a:r>
            <a:r>
              <a:rPr lang="de-DE" dirty="0" smtClean="0"/>
              <a:t>“  (Industrial </a:t>
            </a:r>
            <a:r>
              <a:rPr lang="de-DE" dirty="0" err="1" smtClean="0"/>
              <a:t>symbiosis</a:t>
            </a:r>
            <a:r>
              <a:rPr lang="de-DE" dirty="0" smtClean="0"/>
              <a:t>)</a:t>
            </a:r>
          </a:p>
          <a:p>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32</a:t>
            </a:fld>
            <a:endParaRPr lang="en-US" dirty="0"/>
          </a:p>
        </p:txBody>
      </p:sp>
    </p:spTree>
    <p:extLst>
      <p:ext uri="{BB962C8B-B14F-4D97-AF65-F5344CB8AC3E}">
        <p14:creationId xmlns:p14="http://schemas.microsoft.com/office/powerpoint/2010/main" val="3650083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2</a:t>
            </a:fld>
            <a:endParaRPr lang="en-US" dirty="0"/>
          </a:p>
        </p:txBody>
      </p:sp>
    </p:spTree>
    <p:extLst>
      <p:ext uri="{BB962C8B-B14F-4D97-AF65-F5344CB8AC3E}">
        <p14:creationId xmlns:p14="http://schemas.microsoft.com/office/powerpoint/2010/main" val="2291172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 examples are…</a:t>
            </a:r>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7</a:t>
            </a:fld>
            <a:endParaRPr lang="en-US" dirty="0"/>
          </a:p>
        </p:txBody>
      </p:sp>
    </p:spTree>
    <p:extLst>
      <p:ext uri="{BB962C8B-B14F-4D97-AF65-F5344CB8AC3E}">
        <p14:creationId xmlns:p14="http://schemas.microsoft.com/office/powerpoint/2010/main" val="2751810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 effects regarding the jobs</a:t>
            </a:r>
            <a:r>
              <a:rPr lang="en-US" baseline="0" dirty="0" smtClean="0"/>
              <a:t> created are for example…</a:t>
            </a:r>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12</a:t>
            </a:fld>
            <a:endParaRPr lang="en-US" dirty="0"/>
          </a:p>
        </p:txBody>
      </p:sp>
    </p:spTree>
    <p:extLst>
      <p:ext uri="{BB962C8B-B14F-4D97-AF65-F5344CB8AC3E}">
        <p14:creationId xmlns:p14="http://schemas.microsoft.com/office/powerpoint/2010/main" val="805512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 aspects identified in the cases</a:t>
            </a:r>
            <a:r>
              <a:rPr lang="en-US" baseline="0" dirty="0" smtClean="0"/>
              <a:t> are…</a:t>
            </a:r>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17</a:t>
            </a:fld>
            <a:endParaRPr lang="en-US" dirty="0"/>
          </a:p>
        </p:txBody>
      </p:sp>
    </p:spTree>
    <p:extLst>
      <p:ext uri="{BB962C8B-B14F-4D97-AF65-F5344CB8AC3E}">
        <p14:creationId xmlns:p14="http://schemas.microsoft.com/office/powerpoint/2010/main" val="4033161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Increasing circularity within EU contributes</a:t>
            </a:r>
            <a:r>
              <a:rPr lang="en-US" baseline="0" dirty="0" smtClean="0"/>
              <a:t> to…</a:t>
            </a:r>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21</a:t>
            </a:fld>
            <a:endParaRPr lang="en-US" dirty="0"/>
          </a:p>
        </p:txBody>
      </p:sp>
    </p:spTree>
    <p:extLst>
      <p:ext uri="{BB962C8B-B14F-4D97-AF65-F5344CB8AC3E}">
        <p14:creationId xmlns:p14="http://schemas.microsoft.com/office/powerpoint/2010/main" val="3686536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In a more circular economy, who would be the ‘winners’ and the ‘</a:t>
            </a:r>
            <a:r>
              <a:rPr lang="en-US" dirty="0" err="1" smtClean="0"/>
              <a:t>loosers</a:t>
            </a:r>
            <a:r>
              <a:rPr lang="en-US" dirty="0" smtClean="0"/>
              <a:t>’?</a:t>
            </a:r>
          </a:p>
          <a:p>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22</a:t>
            </a:fld>
            <a:endParaRPr lang="en-US" dirty="0"/>
          </a:p>
        </p:txBody>
      </p:sp>
    </p:spTree>
    <p:extLst>
      <p:ext uri="{BB962C8B-B14F-4D97-AF65-F5344CB8AC3E}">
        <p14:creationId xmlns:p14="http://schemas.microsoft.com/office/powerpoint/2010/main" val="3887957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on the case, there can be more or less international competitiveness: local – less; international - more</a:t>
            </a:r>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26</a:t>
            </a:fld>
            <a:endParaRPr lang="en-US" dirty="0"/>
          </a:p>
        </p:txBody>
      </p:sp>
    </p:spTree>
    <p:extLst>
      <p:ext uri="{BB962C8B-B14F-4D97-AF65-F5344CB8AC3E}">
        <p14:creationId xmlns:p14="http://schemas.microsoft.com/office/powerpoint/2010/main" val="4086017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suggestions to improve the competitiveness…</a:t>
            </a:r>
            <a:endParaRPr lang="en-US" dirty="0"/>
          </a:p>
        </p:txBody>
      </p:sp>
      <p:sp>
        <p:nvSpPr>
          <p:cNvPr id="4" name="Slide Number Placeholder 3"/>
          <p:cNvSpPr>
            <a:spLocks noGrp="1"/>
          </p:cNvSpPr>
          <p:nvPr>
            <p:ph type="sldNum" sz="quarter" idx="10"/>
          </p:nvPr>
        </p:nvSpPr>
        <p:spPr/>
        <p:txBody>
          <a:bodyPr/>
          <a:lstStyle/>
          <a:p>
            <a:fld id="{A166618B-0E4E-3942-BD78-6699D1DFD8A2}" type="slidenum">
              <a:rPr lang="en-US" smtClean="0"/>
              <a:pPr/>
              <a:t>27</a:t>
            </a:fld>
            <a:endParaRPr lang="en-US" dirty="0"/>
          </a:p>
        </p:txBody>
      </p:sp>
    </p:spTree>
    <p:extLst>
      <p:ext uri="{BB962C8B-B14F-4D97-AF65-F5344CB8AC3E}">
        <p14:creationId xmlns:p14="http://schemas.microsoft.com/office/powerpoint/2010/main" val="10505058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4021" name="Line 5"/>
          <p:cNvSpPr>
            <a:spLocks noChangeShapeType="1"/>
          </p:cNvSpPr>
          <p:nvPr/>
        </p:nvSpPr>
        <p:spPr bwMode="auto">
          <a:xfrm>
            <a:off x="533400" y="6096000"/>
            <a:ext cx="8077200" cy="0"/>
          </a:xfrm>
          <a:prstGeom prst="line">
            <a:avLst/>
          </a:prstGeom>
          <a:noFill/>
          <a:ln w="6350">
            <a:solidFill>
              <a:schemeClr val="bg2">
                <a:alpha val="35001"/>
              </a:schemeClr>
            </a:solidFill>
            <a:round/>
            <a:headEnd/>
            <a:tailEnd/>
          </a:ln>
        </p:spPr>
        <p:txBody>
          <a:bodyPr wrap="none" anchor="ctr">
            <a:prstTxWarp prst="textNoShape">
              <a:avLst/>
            </a:prstTxWarp>
          </a:bodyPr>
          <a:lstStyle/>
          <a:p>
            <a:endParaRPr lang="en-US"/>
          </a:p>
        </p:txBody>
      </p:sp>
      <p:sp>
        <p:nvSpPr>
          <p:cNvPr id="214023" name="Line 7"/>
          <p:cNvSpPr>
            <a:spLocks noChangeShapeType="1"/>
          </p:cNvSpPr>
          <p:nvPr/>
        </p:nvSpPr>
        <p:spPr bwMode="auto">
          <a:xfrm>
            <a:off x="9144000" y="0"/>
            <a:ext cx="0" cy="6858000"/>
          </a:xfrm>
          <a:prstGeom prst="line">
            <a:avLst/>
          </a:prstGeom>
          <a:noFill/>
          <a:ln w="47625">
            <a:solidFill>
              <a:srgbClr val="C3343E"/>
            </a:solidFill>
            <a:round/>
            <a:headEnd/>
            <a:tailEnd/>
          </a:ln>
        </p:spPr>
        <p:txBody>
          <a:bodyPr wrap="none" anchor="ctr">
            <a:prstTxWarp prst="textNoShape">
              <a:avLst/>
            </a:prstTxWarp>
          </a:bodyPr>
          <a:lstStyle/>
          <a:p>
            <a:endParaRPr lang="en-US"/>
          </a:p>
        </p:txBody>
      </p:sp>
      <p:sp>
        <p:nvSpPr>
          <p:cNvPr id="214024" name="Line 8"/>
          <p:cNvSpPr>
            <a:spLocks noChangeAspect="1" noChangeShapeType="1"/>
          </p:cNvSpPr>
          <p:nvPr/>
        </p:nvSpPr>
        <p:spPr bwMode="auto">
          <a:xfrm>
            <a:off x="533400" y="2057400"/>
            <a:ext cx="8077200" cy="0"/>
          </a:xfrm>
          <a:prstGeom prst="line">
            <a:avLst/>
          </a:prstGeom>
          <a:noFill/>
          <a:ln w="6350">
            <a:solidFill>
              <a:schemeClr val="bg2">
                <a:alpha val="35001"/>
              </a:schemeClr>
            </a:solidFill>
            <a:round/>
            <a:headEnd/>
            <a:tailEnd/>
          </a:ln>
        </p:spPr>
        <p:txBody>
          <a:bodyPr wrap="none" anchor="ctr">
            <a:prstTxWarp prst="textNoShape">
              <a:avLst/>
            </a:prstTxWarp>
          </a:bodyPr>
          <a:lstStyle/>
          <a:p>
            <a:endParaRPr lang="en-US"/>
          </a:p>
        </p:txBody>
      </p:sp>
      <p:sp>
        <p:nvSpPr>
          <p:cNvPr id="214025" name="Rectangle 9"/>
          <p:cNvSpPr>
            <a:spLocks noGrp="1" noChangeArrowheads="1"/>
          </p:cNvSpPr>
          <p:nvPr>
            <p:ph type="ctrTitle" sz="quarter"/>
          </p:nvPr>
        </p:nvSpPr>
        <p:spPr>
          <a:xfrm>
            <a:off x="533400" y="2286000"/>
            <a:ext cx="8077200" cy="1143000"/>
          </a:xfrm>
        </p:spPr>
        <p:txBody>
          <a:bodyPr/>
          <a:lstStyle>
            <a:lvl1pPr>
              <a:defRPr sz="2800">
                <a:solidFill>
                  <a:schemeClr val="tx1"/>
                </a:solidFill>
              </a:defRPr>
            </a:lvl1pPr>
          </a:lstStyle>
          <a:p>
            <a:r>
              <a:rPr lang="en-US" smtClean="0"/>
              <a:t>Click to edit Master title style</a:t>
            </a:r>
            <a:endParaRPr lang="en-US"/>
          </a:p>
        </p:txBody>
      </p:sp>
      <p:sp>
        <p:nvSpPr>
          <p:cNvPr id="214026" name="Rectangle 10"/>
          <p:cNvSpPr>
            <a:spLocks noGrp="1" noChangeArrowheads="1"/>
          </p:cNvSpPr>
          <p:nvPr>
            <p:ph type="subTitle" sz="quarter" idx="1"/>
          </p:nvPr>
        </p:nvSpPr>
        <p:spPr>
          <a:xfrm>
            <a:off x="533400" y="3886200"/>
            <a:ext cx="8077200" cy="1752600"/>
          </a:xfrm>
        </p:spPr>
        <p:txBody>
          <a:bodyPr/>
          <a:lstStyle>
            <a:lvl1pPr marL="0" indent="0">
              <a:buFont typeface="Times" pitchFamily="-65" charset="0"/>
              <a:buNone/>
              <a:defRPr sz="1600" i="1">
                <a:solidFill>
                  <a:schemeClr val="accent1"/>
                </a:solidFill>
              </a:defRPr>
            </a:lvl1pPr>
          </a:lstStyle>
          <a:p>
            <a:r>
              <a:rPr lang="en-US" smtClean="0"/>
              <a:t>Click to edit Master subtitle style</a:t>
            </a:r>
            <a:endParaRPr lang="en-US"/>
          </a:p>
        </p:txBody>
      </p:sp>
      <p:pic>
        <p:nvPicPr>
          <p:cNvPr id="8" name="Picture 7"/>
          <p:cNvPicPr>
            <a:picLocks noChangeAspect="1"/>
          </p:cNvPicPr>
          <p:nvPr userDrawn="1"/>
        </p:nvPicPr>
        <p:blipFill>
          <a:blip r:embed="rId2"/>
          <a:stretch>
            <a:fillRect/>
          </a:stretch>
        </p:blipFill>
        <p:spPr>
          <a:xfrm>
            <a:off x="539552" y="436943"/>
            <a:ext cx="1728192" cy="327761"/>
          </a:xfrm>
          <a:prstGeom prst="rect">
            <a:avLst/>
          </a:prstGeom>
        </p:spPr>
      </p:pic>
      <p:pic>
        <p:nvPicPr>
          <p:cNvPr id="9" name="Picture 8" descr="isi_43mm_p334"/>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00193" y="404664"/>
            <a:ext cx="1512168" cy="360040"/>
          </a:xfrm>
          <a:prstGeom prst="rect">
            <a:avLst/>
          </a:prstGeom>
          <a:noFill/>
          <a:ln>
            <a:noFill/>
          </a:ln>
        </p:spPr>
      </p:pic>
      <p:pic>
        <p:nvPicPr>
          <p:cNvPr id="10" name="Bild 1" descr="Wuppertal logo"/>
          <p:cNvPicPr/>
          <p:nvPr userDrawn="1"/>
        </p:nvPicPr>
        <p:blipFill>
          <a:blip r:embed="rId4"/>
          <a:srcRect/>
          <a:stretch>
            <a:fillRect/>
          </a:stretch>
        </p:blipFill>
        <p:spPr bwMode="auto">
          <a:xfrm>
            <a:off x="2411760" y="404665"/>
            <a:ext cx="1872208" cy="360040"/>
          </a:xfrm>
          <a:prstGeom prst="rect">
            <a:avLst/>
          </a:prstGeom>
          <a:noFill/>
          <a:ln w="9525">
            <a:noFill/>
            <a:miter lim="800000"/>
            <a:headEnd/>
            <a:tailEnd/>
          </a:ln>
        </p:spPr>
      </p:pic>
      <p:pic>
        <p:nvPicPr>
          <p:cNvPr id="11" name="Picture 10"/>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03085" y="384799"/>
            <a:ext cx="1584176" cy="432047"/>
          </a:xfrm>
          <a:prstGeom prst="rect">
            <a:avLst/>
          </a:prstGeom>
          <a:noFill/>
          <a:ln>
            <a:noFill/>
          </a:ln>
        </p:spPr>
      </p:pic>
    </p:spTree>
    <p:extLst>
      <p:ext uri="{BB962C8B-B14F-4D97-AF65-F5344CB8AC3E}">
        <p14:creationId xmlns:p14="http://schemas.microsoft.com/office/powerpoint/2010/main" val="1048988887"/>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2BD383A6-7EAB-2A42-BCE0-B919BAD31141}" type="slidenum">
              <a:rPr lang="en-US" smtClean="0"/>
              <a:pPr/>
              <a:t>‹#›</a:t>
            </a:fld>
            <a:endParaRPr lang="en-US" dirty="0"/>
          </a:p>
        </p:txBody>
      </p:sp>
    </p:spTree>
    <p:extLst>
      <p:ext uri="{BB962C8B-B14F-4D97-AF65-F5344CB8AC3E}">
        <p14:creationId xmlns:p14="http://schemas.microsoft.com/office/powerpoint/2010/main" val="1885916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066800"/>
            <a:ext cx="20193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066800"/>
            <a:ext cx="59055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8270930D-55CF-EB4D-A5DB-B8E308C4E1B3}" type="slidenum">
              <a:rPr lang="en-US" smtClean="0"/>
              <a:pPr/>
              <a:t>‹#›</a:t>
            </a:fld>
            <a:endParaRPr lang="en-US" dirty="0"/>
          </a:p>
        </p:txBody>
      </p:sp>
    </p:spTree>
    <p:extLst>
      <p:ext uri="{BB962C8B-B14F-4D97-AF65-F5344CB8AC3E}">
        <p14:creationId xmlns:p14="http://schemas.microsoft.com/office/powerpoint/2010/main" val="3981023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Thank you</a:t>
            </a:r>
            <a:endParaRPr lang="en-US" dirty="0"/>
          </a:p>
        </p:txBody>
      </p:sp>
      <p:sp>
        <p:nvSpPr>
          <p:cNvPr id="3" name="Slide Number Placeholder 2"/>
          <p:cNvSpPr>
            <a:spLocks noGrp="1"/>
          </p:cNvSpPr>
          <p:nvPr>
            <p:ph type="sldNum" sz="quarter" idx="10"/>
          </p:nvPr>
        </p:nvSpPr>
        <p:spPr/>
        <p:txBody>
          <a:bodyPr/>
          <a:lstStyle/>
          <a:p>
            <a:fld id="{29148648-71FE-B84C-B0B4-ED66296450BD}" type="slidenum">
              <a:rPr lang="en-US" smtClean="0"/>
              <a:pPr/>
              <a:t>‹#›</a:t>
            </a:fld>
            <a:endParaRPr lang="en-US" dirty="0"/>
          </a:p>
        </p:txBody>
      </p:sp>
      <p:sp>
        <p:nvSpPr>
          <p:cNvPr id="5" name="Content Placeholder 2"/>
          <p:cNvSpPr>
            <a:spLocks noGrp="1"/>
          </p:cNvSpPr>
          <p:nvPr>
            <p:ph idx="1"/>
          </p:nvPr>
        </p:nvSpPr>
        <p:spPr>
          <a:xfrm>
            <a:off x="533400" y="1752600"/>
            <a:ext cx="8077200" cy="40526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57837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948D080D-74FF-BC4B-95C4-BC8324BDFCBF}" type="slidenum">
              <a:rPr lang="en-US" smtClean="0"/>
              <a:pPr/>
              <a:t>‹#›</a:t>
            </a:fld>
            <a:endParaRPr lang="en-US" dirty="0"/>
          </a:p>
        </p:txBody>
      </p:sp>
    </p:spTree>
    <p:extLst>
      <p:ext uri="{BB962C8B-B14F-4D97-AF65-F5344CB8AC3E}">
        <p14:creationId xmlns:p14="http://schemas.microsoft.com/office/powerpoint/2010/main" val="56217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D5C59259-42FC-734A-9EE4-86C297FDFA6B}" type="slidenum">
              <a:rPr lang="en-US" smtClean="0"/>
              <a:pPr/>
              <a:t>‹#›</a:t>
            </a:fld>
            <a:endParaRPr lang="en-US" dirty="0"/>
          </a:p>
        </p:txBody>
      </p:sp>
    </p:spTree>
    <p:extLst>
      <p:ext uri="{BB962C8B-B14F-4D97-AF65-F5344CB8AC3E}">
        <p14:creationId xmlns:p14="http://schemas.microsoft.com/office/powerpoint/2010/main" val="233310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752600"/>
            <a:ext cx="396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96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115F1D77-F366-B14C-B14F-F47496A88299}" type="slidenum">
              <a:rPr lang="en-US" smtClean="0"/>
              <a:pPr/>
              <a:t>‹#›</a:t>
            </a:fld>
            <a:endParaRPr lang="en-US" dirty="0"/>
          </a:p>
        </p:txBody>
      </p:sp>
    </p:spTree>
    <p:extLst>
      <p:ext uri="{BB962C8B-B14F-4D97-AF65-F5344CB8AC3E}">
        <p14:creationId xmlns:p14="http://schemas.microsoft.com/office/powerpoint/2010/main" val="199999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4075181C-F324-DE4D-816B-252C73A06061}" type="slidenum">
              <a:rPr lang="en-US" smtClean="0"/>
              <a:pPr/>
              <a:t>‹#›</a:t>
            </a:fld>
            <a:endParaRPr lang="en-US" dirty="0"/>
          </a:p>
        </p:txBody>
      </p:sp>
    </p:spTree>
    <p:extLst>
      <p:ext uri="{BB962C8B-B14F-4D97-AF65-F5344CB8AC3E}">
        <p14:creationId xmlns:p14="http://schemas.microsoft.com/office/powerpoint/2010/main" val="1748950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2E578839-E7CA-D641-A9B8-40457C704CAD}" type="slidenum">
              <a:rPr lang="en-US" smtClean="0"/>
              <a:pPr/>
              <a:t>‹#›</a:t>
            </a:fld>
            <a:endParaRPr lang="en-US" dirty="0"/>
          </a:p>
        </p:txBody>
      </p:sp>
    </p:spTree>
    <p:extLst>
      <p:ext uri="{BB962C8B-B14F-4D97-AF65-F5344CB8AC3E}">
        <p14:creationId xmlns:p14="http://schemas.microsoft.com/office/powerpoint/2010/main" val="76943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838B6004-CD91-2942-8979-5A43B3733930}" type="slidenum">
              <a:rPr lang="en-US" smtClean="0"/>
              <a:pPr/>
              <a:t>‹#›</a:t>
            </a:fld>
            <a:endParaRPr lang="en-US" dirty="0"/>
          </a:p>
        </p:txBody>
      </p:sp>
    </p:spTree>
    <p:extLst>
      <p:ext uri="{BB962C8B-B14F-4D97-AF65-F5344CB8AC3E}">
        <p14:creationId xmlns:p14="http://schemas.microsoft.com/office/powerpoint/2010/main" val="3315335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0B51A5E1-517B-8E49-8332-645ED8290F65}" type="slidenum">
              <a:rPr lang="en-US" smtClean="0"/>
              <a:pPr/>
              <a:t>‹#›</a:t>
            </a:fld>
            <a:endParaRPr lang="en-US" dirty="0"/>
          </a:p>
        </p:txBody>
      </p:sp>
    </p:spTree>
    <p:extLst>
      <p:ext uri="{BB962C8B-B14F-4D97-AF65-F5344CB8AC3E}">
        <p14:creationId xmlns:p14="http://schemas.microsoft.com/office/powerpoint/2010/main" val="197327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B5B793B6-543D-4F42-BA1B-0B1335853411}" type="slidenum">
              <a:rPr lang="en-US" smtClean="0"/>
              <a:pPr/>
              <a:t>‹#›</a:t>
            </a:fld>
            <a:endParaRPr lang="en-US" dirty="0"/>
          </a:p>
        </p:txBody>
      </p:sp>
    </p:spTree>
    <p:extLst>
      <p:ext uri="{BB962C8B-B14F-4D97-AF65-F5344CB8AC3E}">
        <p14:creationId xmlns:p14="http://schemas.microsoft.com/office/powerpoint/2010/main" val="36716201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emf"/><Relationship Id="rId16" Type="http://schemas.openxmlformats.org/officeDocument/2006/relationships/image" Target="../media/image3.jpeg"/><Relationship Id="rId1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1066800"/>
            <a:ext cx="80772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0" name="Rectangle 6"/>
          <p:cNvSpPr>
            <a:spLocks noGrp="1" noChangeArrowheads="1"/>
          </p:cNvSpPr>
          <p:nvPr>
            <p:ph type="sldNum" sz="quarter" idx="4"/>
          </p:nvPr>
        </p:nvSpPr>
        <p:spPr bwMode="auto">
          <a:xfrm>
            <a:off x="7848600" y="6172200"/>
            <a:ext cx="838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fld id="{29148648-71FE-B84C-B0B4-ED66296450BD}" type="slidenum">
              <a:rPr lang="en-US" smtClean="0"/>
              <a:pPr/>
              <a:t>‹#›</a:t>
            </a:fld>
            <a:endParaRPr lang="en-US" dirty="0"/>
          </a:p>
        </p:txBody>
      </p:sp>
      <p:sp>
        <p:nvSpPr>
          <p:cNvPr id="1032" name="Line 8"/>
          <p:cNvSpPr>
            <a:spLocks noChangeShapeType="1"/>
          </p:cNvSpPr>
          <p:nvPr/>
        </p:nvSpPr>
        <p:spPr bwMode="auto">
          <a:xfrm>
            <a:off x="533400" y="6096000"/>
            <a:ext cx="8077200" cy="0"/>
          </a:xfrm>
          <a:prstGeom prst="line">
            <a:avLst/>
          </a:prstGeom>
          <a:noFill/>
          <a:ln w="6350">
            <a:solidFill>
              <a:schemeClr val="bg2">
                <a:alpha val="35001"/>
              </a:schemeClr>
            </a:solidFill>
            <a:round/>
            <a:headEnd/>
            <a:tailEnd/>
          </a:ln>
        </p:spPr>
        <p:txBody>
          <a:bodyPr wrap="none" anchor="ctr">
            <a:prstTxWarp prst="textNoShape">
              <a:avLst/>
            </a:prstTxWarp>
          </a:bodyPr>
          <a:lstStyle/>
          <a:p>
            <a:endParaRPr lang="en-US"/>
          </a:p>
        </p:txBody>
      </p:sp>
      <p:sp>
        <p:nvSpPr>
          <p:cNvPr id="1034" name="Line 10"/>
          <p:cNvSpPr>
            <a:spLocks noChangeShapeType="1"/>
          </p:cNvSpPr>
          <p:nvPr/>
        </p:nvSpPr>
        <p:spPr bwMode="auto">
          <a:xfrm>
            <a:off x="9144000" y="0"/>
            <a:ext cx="0" cy="6858000"/>
          </a:xfrm>
          <a:prstGeom prst="line">
            <a:avLst/>
          </a:prstGeom>
          <a:noFill/>
          <a:ln w="47625">
            <a:solidFill>
              <a:schemeClr val="accent1"/>
            </a:solidFill>
            <a:round/>
            <a:headEnd/>
            <a:tailEnd/>
          </a:ln>
        </p:spPr>
        <p:txBody>
          <a:bodyPr wrap="none" anchor="ctr">
            <a:prstTxWarp prst="textNoShape">
              <a:avLst/>
            </a:prstTxWarp>
          </a:bodyPr>
          <a:lstStyle/>
          <a:p>
            <a:endParaRPr lang="en-US"/>
          </a:p>
        </p:txBody>
      </p:sp>
      <p:sp>
        <p:nvSpPr>
          <p:cNvPr id="1043" name="Line 19"/>
          <p:cNvSpPr>
            <a:spLocks noChangeAspect="1" noChangeShapeType="1"/>
          </p:cNvSpPr>
          <p:nvPr/>
        </p:nvSpPr>
        <p:spPr bwMode="auto">
          <a:xfrm>
            <a:off x="533400" y="1676400"/>
            <a:ext cx="8077200" cy="0"/>
          </a:xfrm>
          <a:prstGeom prst="line">
            <a:avLst/>
          </a:prstGeom>
          <a:noFill/>
          <a:ln w="6350">
            <a:solidFill>
              <a:schemeClr val="bg2">
                <a:alpha val="35001"/>
              </a:schemeClr>
            </a:solidFill>
            <a:round/>
            <a:headEnd/>
            <a:tailEnd/>
          </a:ln>
        </p:spPr>
        <p:txBody>
          <a:bodyPr wrap="none" anchor="ctr">
            <a:prstTxWarp prst="textNoShape">
              <a:avLst/>
            </a:prstTxWarp>
          </a:bodyPr>
          <a:lstStyle/>
          <a:p>
            <a:endParaRPr lang="en-US"/>
          </a:p>
        </p:txBody>
      </p:sp>
      <p:pic>
        <p:nvPicPr>
          <p:cNvPr id="12" name="Picture 11"/>
          <p:cNvPicPr>
            <a:picLocks noChangeAspect="1"/>
          </p:cNvPicPr>
          <p:nvPr userDrawn="1"/>
        </p:nvPicPr>
        <p:blipFill>
          <a:blip r:embed="rId14"/>
          <a:stretch>
            <a:fillRect/>
          </a:stretch>
        </p:blipFill>
        <p:spPr>
          <a:xfrm>
            <a:off x="539552" y="436943"/>
            <a:ext cx="1728192" cy="327761"/>
          </a:xfrm>
          <a:prstGeom prst="rect">
            <a:avLst/>
          </a:prstGeom>
        </p:spPr>
      </p:pic>
      <p:pic>
        <p:nvPicPr>
          <p:cNvPr id="13" name="Picture 12" descr="isi_43mm_p334"/>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300193" y="404664"/>
            <a:ext cx="1512168" cy="360040"/>
          </a:xfrm>
          <a:prstGeom prst="rect">
            <a:avLst/>
          </a:prstGeom>
          <a:noFill/>
          <a:ln>
            <a:noFill/>
          </a:ln>
        </p:spPr>
      </p:pic>
      <p:pic>
        <p:nvPicPr>
          <p:cNvPr id="14" name="Bild 1" descr="Wuppertal logo"/>
          <p:cNvPicPr/>
          <p:nvPr userDrawn="1"/>
        </p:nvPicPr>
        <p:blipFill>
          <a:blip r:embed="rId16"/>
          <a:srcRect/>
          <a:stretch>
            <a:fillRect/>
          </a:stretch>
        </p:blipFill>
        <p:spPr bwMode="auto">
          <a:xfrm>
            <a:off x="2411760" y="404665"/>
            <a:ext cx="1872208" cy="360040"/>
          </a:xfrm>
          <a:prstGeom prst="rect">
            <a:avLst/>
          </a:prstGeom>
          <a:noFill/>
          <a:ln w="9525">
            <a:noFill/>
            <a:miter lim="800000"/>
            <a:headEnd/>
            <a:tailEnd/>
          </a:ln>
        </p:spPr>
      </p:pic>
      <p:pic>
        <p:nvPicPr>
          <p:cNvPr id="15" name="Picture 14"/>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503085" y="384799"/>
            <a:ext cx="1584176" cy="432047"/>
          </a:xfrm>
          <a:prstGeom prst="rect">
            <a:avLst/>
          </a:prstGeom>
          <a:noFill/>
          <a:ln>
            <a:noFill/>
          </a:ln>
        </p:spPr>
      </p:pic>
    </p:spTree>
    <p:extLst>
      <p:ext uri="{BB962C8B-B14F-4D97-AF65-F5344CB8AC3E}">
        <p14:creationId xmlns:p14="http://schemas.microsoft.com/office/powerpoint/2010/main" val="46897928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xmlns:p14="http://schemas.microsoft.com/office/powerpoint/2010/main" id="1" dur="indefinite" restart="never" nodeType="tmRoot"/>
      </p:par>
    </p:tnLst>
  </p:timing>
  <p:hf hdr="0" ftr="0" dt="0"/>
  <p:txStyles>
    <p:titleStyle>
      <a:lvl1pPr algn="l" rtl="0" eaLnBrk="1" fontAlgn="base" hangingPunct="1">
        <a:spcBef>
          <a:spcPct val="0"/>
        </a:spcBef>
        <a:spcAft>
          <a:spcPct val="0"/>
        </a:spcAft>
        <a:defRPr sz="2400">
          <a:solidFill>
            <a:schemeClr val="accent1"/>
          </a:solidFill>
          <a:latin typeface="+mj-lt"/>
          <a:ea typeface="+mj-ea"/>
          <a:cs typeface="+mj-cs"/>
        </a:defRPr>
      </a:lvl1pPr>
      <a:lvl2pPr algn="l" rtl="0" eaLnBrk="1" fontAlgn="base" hangingPunct="1">
        <a:spcBef>
          <a:spcPct val="0"/>
        </a:spcBef>
        <a:spcAft>
          <a:spcPct val="0"/>
        </a:spcAft>
        <a:defRPr sz="2400">
          <a:solidFill>
            <a:schemeClr val="accent1"/>
          </a:solidFill>
          <a:latin typeface="Georgia" pitchFamily="-65" charset="0"/>
        </a:defRPr>
      </a:lvl2pPr>
      <a:lvl3pPr algn="l" rtl="0" eaLnBrk="1" fontAlgn="base" hangingPunct="1">
        <a:spcBef>
          <a:spcPct val="0"/>
        </a:spcBef>
        <a:spcAft>
          <a:spcPct val="0"/>
        </a:spcAft>
        <a:defRPr sz="2400">
          <a:solidFill>
            <a:schemeClr val="accent1"/>
          </a:solidFill>
          <a:latin typeface="Georgia" pitchFamily="-65" charset="0"/>
        </a:defRPr>
      </a:lvl3pPr>
      <a:lvl4pPr algn="l" rtl="0" eaLnBrk="1" fontAlgn="base" hangingPunct="1">
        <a:spcBef>
          <a:spcPct val="0"/>
        </a:spcBef>
        <a:spcAft>
          <a:spcPct val="0"/>
        </a:spcAft>
        <a:defRPr sz="2400">
          <a:solidFill>
            <a:schemeClr val="accent1"/>
          </a:solidFill>
          <a:latin typeface="Georgia" pitchFamily="-65" charset="0"/>
        </a:defRPr>
      </a:lvl4pPr>
      <a:lvl5pPr algn="l" rtl="0" eaLnBrk="1" fontAlgn="base" hangingPunct="1">
        <a:spcBef>
          <a:spcPct val="0"/>
        </a:spcBef>
        <a:spcAft>
          <a:spcPct val="0"/>
        </a:spcAft>
        <a:defRPr sz="2400">
          <a:solidFill>
            <a:schemeClr val="accent1"/>
          </a:solidFill>
          <a:latin typeface="Georgia" pitchFamily="-65" charset="0"/>
        </a:defRPr>
      </a:lvl5pPr>
      <a:lvl6pPr marL="457200" algn="l" rtl="0" eaLnBrk="1" fontAlgn="base" hangingPunct="1">
        <a:spcBef>
          <a:spcPct val="0"/>
        </a:spcBef>
        <a:spcAft>
          <a:spcPct val="0"/>
        </a:spcAft>
        <a:defRPr sz="2400">
          <a:solidFill>
            <a:schemeClr val="accent1"/>
          </a:solidFill>
          <a:latin typeface="Georgia" pitchFamily="-65" charset="0"/>
        </a:defRPr>
      </a:lvl6pPr>
      <a:lvl7pPr marL="914400" algn="l" rtl="0" eaLnBrk="1" fontAlgn="base" hangingPunct="1">
        <a:spcBef>
          <a:spcPct val="0"/>
        </a:spcBef>
        <a:spcAft>
          <a:spcPct val="0"/>
        </a:spcAft>
        <a:defRPr sz="2400">
          <a:solidFill>
            <a:schemeClr val="accent1"/>
          </a:solidFill>
          <a:latin typeface="Georgia" pitchFamily="-65" charset="0"/>
        </a:defRPr>
      </a:lvl7pPr>
      <a:lvl8pPr marL="1371600" algn="l" rtl="0" eaLnBrk="1" fontAlgn="base" hangingPunct="1">
        <a:spcBef>
          <a:spcPct val="0"/>
        </a:spcBef>
        <a:spcAft>
          <a:spcPct val="0"/>
        </a:spcAft>
        <a:defRPr sz="2400">
          <a:solidFill>
            <a:schemeClr val="accent1"/>
          </a:solidFill>
          <a:latin typeface="Georgia" pitchFamily="-65" charset="0"/>
        </a:defRPr>
      </a:lvl8pPr>
      <a:lvl9pPr marL="1828800" algn="l" rtl="0" eaLnBrk="1" fontAlgn="base" hangingPunct="1">
        <a:spcBef>
          <a:spcPct val="0"/>
        </a:spcBef>
        <a:spcAft>
          <a:spcPct val="0"/>
        </a:spcAft>
        <a:defRPr sz="2400">
          <a:solidFill>
            <a:schemeClr val="accent1"/>
          </a:solidFill>
          <a:latin typeface="Georgia" pitchFamily="-65" charset="0"/>
        </a:defRPr>
      </a:lvl9pPr>
    </p:titleStyle>
    <p:body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ctrTitle" sz="quarter"/>
          </p:nvPr>
        </p:nvSpPr>
        <p:spPr/>
        <p:txBody>
          <a:bodyPr/>
          <a:lstStyle/>
          <a:p>
            <a:r>
              <a:rPr lang="en-GB" dirty="0" smtClean="0"/>
              <a:t>Regulatory barriers for the circular economy </a:t>
            </a:r>
            <a:endParaRPr lang="en-GB" dirty="0"/>
          </a:p>
        </p:txBody>
      </p:sp>
      <p:sp>
        <p:nvSpPr>
          <p:cNvPr id="231427" name="Rectangle 3"/>
          <p:cNvSpPr>
            <a:spLocks noGrp="1" noChangeArrowheads="1"/>
          </p:cNvSpPr>
          <p:nvPr>
            <p:ph type="subTitle" sz="quarter" idx="1"/>
          </p:nvPr>
        </p:nvSpPr>
        <p:spPr/>
        <p:txBody>
          <a:bodyPr/>
          <a:lstStyle/>
          <a:p>
            <a:r>
              <a:rPr lang="en-GB" dirty="0" smtClean="0"/>
              <a:t>Main conclusions of the study “Regulatory barriers to circular economy”</a:t>
            </a:r>
          </a:p>
          <a:p>
            <a:endParaRPr lang="en-GB" dirty="0" smtClean="0"/>
          </a:p>
          <a:p>
            <a:r>
              <a:rPr lang="en-GB" dirty="0" smtClean="0"/>
              <a:t>Margarida Gama, </a:t>
            </a:r>
            <a:r>
              <a:rPr lang="en-GB" dirty="0" err="1" smtClean="0"/>
              <a:t>thinkstep</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Analysis of economic impacts</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10</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algn="just"/>
            <a:r>
              <a:rPr lang="en-US" kern="0" dirty="0" smtClean="0"/>
              <a:t>For </a:t>
            </a:r>
            <a:r>
              <a:rPr lang="en-US" kern="0" dirty="0"/>
              <a:t>the </a:t>
            </a:r>
            <a:r>
              <a:rPr lang="en-US" b="1" kern="0" dirty="0"/>
              <a:t>medical equipment</a:t>
            </a:r>
            <a:r>
              <a:rPr lang="en-US" kern="0" dirty="0"/>
              <a:t> case, it is </a:t>
            </a:r>
            <a:r>
              <a:rPr lang="en-US" kern="0" dirty="0" smtClean="0"/>
              <a:t>expected:</a:t>
            </a:r>
          </a:p>
          <a:p>
            <a:pPr lvl="1" algn="just"/>
            <a:r>
              <a:rPr lang="en-US" sz="1800" kern="0" dirty="0" smtClean="0"/>
              <a:t>Regarding </a:t>
            </a:r>
            <a:r>
              <a:rPr lang="en-US" sz="1800" kern="0" dirty="0"/>
              <a:t>cost-price ratio, it is expected up to 20% price reduction for refurbished equipment: 100-500 mi.€/year</a:t>
            </a:r>
          </a:p>
          <a:p>
            <a:pPr lvl="1" algn="just"/>
            <a:r>
              <a:rPr lang="en-US" sz="1800" kern="0" dirty="0"/>
              <a:t>Business losses are estimated in 30%</a:t>
            </a:r>
          </a:p>
          <a:p>
            <a:pPr lvl="1" algn="just"/>
            <a:r>
              <a:rPr lang="en-US" sz="1800" kern="0" dirty="0"/>
              <a:t>Additional indirect costs: 50 mi.€ for RoHS implementation</a:t>
            </a:r>
          </a:p>
          <a:p>
            <a:pPr algn="just"/>
            <a:endParaRPr lang="en-US" kern="0" dirty="0"/>
          </a:p>
          <a:p>
            <a:pPr algn="just"/>
            <a:r>
              <a:rPr lang="en-US" kern="0" dirty="0"/>
              <a:t>For the </a:t>
            </a:r>
            <a:r>
              <a:rPr lang="en-US" b="1" kern="0" dirty="0"/>
              <a:t>batteries case</a:t>
            </a:r>
            <a:r>
              <a:rPr lang="en-US" kern="0" dirty="0"/>
              <a:t>, it is expected:</a:t>
            </a:r>
          </a:p>
          <a:p>
            <a:pPr lvl="1" algn="just"/>
            <a:r>
              <a:rPr lang="en-US" sz="1800" kern="0" dirty="0"/>
              <a:t>Cost-price ratio (due to use of secondary material) of 1:1</a:t>
            </a:r>
          </a:p>
          <a:p>
            <a:pPr lvl="1" algn="just"/>
            <a:r>
              <a:rPr lang="en-US" sz="1800" kern="0" dirty="0"/>
              <a:t>Business losses are mentioned as significant, but not measured</a:t>
            </a:r>
          </a:p>
          <a:p>
            <a:pPr algn="just"/>
            <a:endParaRPr lang="en-US" kern="0" dirty="0"/>
          </a:p>
          <a:p>
            <a:pPr algn="just"/>
            <a:r>
              <a:rPr lang="en-US" kern="0" dirty="0"/>
              <a:t>For the </a:t>
            </a:r>
            <a:r>
              <a:rPr lang="en-US" b="1" kern="0" dirty="0"/>
              <a:t>re-use of electronic </a:t>
            </a:r>
            <a:r>
              <a:rPr lang="en-US" b="1" kern="0" dirty="0" smtClean="0"/>
              <a:t>equipment</a:t>
            </a:r>
            <a:r>
              <a:rPr lang="en-US" kern="0" dirty="0" smtClean="0"/>
              <a:t>, </a:t>
            </a:r>
            <a:r>
              <a:rPr lang="en-US" kern="0" dirty="0"/>
              <a:t>it is expected:</a:t>
            </a:r>
          </a:p>
          <a:p>
            <a:pPr lvl="1" algn="just"/>
            <a:r>
              <a:rPr lang="en-US" sz="1800" kern="0" dirty="0"/>
              <a:t>Cost-price ratio (due to use of secondary material) app. 30%</a:t>
            </a:r>
          </a:p>
          <a:p>
            <a:pPr lvl="1" algn="just"/>
            <a:r>
              <a:rPr lang="en-US" sz="1800" kern="0" dirty="0"/>
              <a:t>Business losses of app. 300 k€ </a:t>
            </a:r>
            <a:r>
              <a:rPr lang="en-US" sz="1800" kern="0" dirty="0">
                <a:solidFill>
                  <a:srgbClr val="FF0000"/>
                </a:solidFill>
              </a:rPr>
              <a:t>(per what???)</a:t>
            </a:r>
          </a:p>
          <a:p>
            <a:pPr lvl="1" algn="just"/>
            <a:endParaRPr lang="de-DE" sz="1800" kern="0" dirty="0" smtClean="0"/>
          </a:p>
          <a:p>
            <a:pPr lvl="1" algn="just"/>
            <a:endParaRPr lang="de-DE" sz="1800" kern="0" dirty="0" smtClean="0"/>
          </a:p>
        </p:txBody>
      </p:sp>
    </p:spTree>
    <p:extLst>
      <p:ext uri="{BB962C8B-B14F-4D97-AF65-F5344CB8AC3E}">
        <p14:creationId xmlns:p14="http://schemas.microsoft.com/office/powerpoint/2010/main" val="2814513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Growth </a:t>
            </a:r>
            <a:r>
              <a:rPr lang="en-US" dirty="0"/>
              <a:t>creation potential</a:t>
            </a:r>
            <a:endParaRPr lang="de-DE" dirty="0"/>
          </a:p>
        </p:txBody>
      </p:sp>
      <p:sp>
        <p:nvSpPr>
          <p:cNvPr id="3" name="Content Placeholder 2"/>
          <p:cNvSpPr>
            <a:spLocks noGrp="1"/>
          </p:cNvSpPr>
          <p:nvPr>
            <p:ph idx="1"/>
          </p:nvPr>
        </p:nvSpPr>
        <p:spPr/>
        <p:txBody>
          <a:bodyPr/>
          <a:lstStyle/>
          <a:p>
            <a:pPr algn="just"/>
            <a:r>
              <a:rPr lang="de-DE" dirty="0" smtClean="0"/>
              <a:t>In </a:t>
            </a:r>
            <a:r>
              <a:rPr lang="de-DE" dirty="0" err="1" smtClean="0"/>
              <a:t>general</a:t>
            </a:r>
            <a:r>
              <a:rPr lang="de-DE" dirty="0"/>
              <a:t>,</a:t>
            </a:r>
            <a:r>
              <a:rPr lang="de-DE" dirty="0" smtClean="0"/>
              <a:t> </a:t>
            </a:r>
            <a:r>
              <a:rPr lang="de-DE" dirty="0" err="1" smtClean="0"/>
              <a:t>interviewees</a:t>
            </a:r>
            <a:r>
              <a:rPr lang="de-DE" dirty="0" smtClean="0"/>
              <a:t> </a:t>
            </a:r>
            <a:r>
              <a:rPr lang="de-DE" dirty="0" err="1" smtClean="0"/>
              <a:t>reported</a:t>
            </a:r>
            <a:r>
              <a:rPr lang="de-DE" dirty="0" smtClean="0"/>
              <a:t> a potential creation of </a:t>
            </a:r>
            <a:r>
              <a:rPr lang="de-DE" dirty="0" err="1" smtClean="0"/>
              <a:t>new</a:t>
            </a:r>
            <a:r>
              <a:rPr lang="de-DE" dirty="0" smtClean="0"/>
              <a:t> </a:t>
            </a:r>
            <a:r>
              <a:rPr lang="de-DE" dirty="0" err="1" smtClean="0"/>
              <a:t>jobs</a:t>
            </a:r>
            <a:r>
              <a:rPr lang="de-DE" dirty="0" smtClean="0"/>
              <a:t>:</a:t>
            </a:r>
            <a:r>
              <a:rPr lang="de-DE" dirty="0" smtClean="0">
                <a:sym typeface="Wingdings" panose="05000000000000000000" pitchFamily="2" charset="2"/>
              </a:rPr>
              <a:t> </a:t>
            </a:r>
            <a:r>
              <a:rPr lang="de-DE" dirty="0" err="1" smtClean="0"/>
              <a:t>expansion</a:t>
            </a:r>
            <a:r>
              <a:rPr lang="de-DE" dirty="0" smtClean="0"/>
              <a:t> </a:t>
            </a:r>
            <a:r>
              <a:rPr lang="de-DE" dirty="0" err="1" smtClean="0"/>
              <a:t>of</a:t>
            </a:r>
            <a:r>
              <a:rPr lang="de-DE" dirty="0" smtClean="0"/>
              <a:t> </a:t>
            </a:r>
            <a:r>
              <a:rPr lang="de-DE" dirty="0" err="1" smtClean="0"/>
              <a:t>sectors</a:t>
            </a:r>
            <a:r>
              <a:rPr lang="de-DE" dirty="0" smtClean="0"/>
              <a:t> </a:t>
            </a:r>
            <a:r>
              <a:rPr lang="de-DE" dirty="0" err="1" smtClean="0"/>
              <a:t>involved</a:t>
            </a:r>
            <a:endParaRPr lang="de-DE" dirty="0" smtClean="0"/>
          </a:p>
          <a:p>
            <a:pPr algn="just"/>
            <a:endParaRPr lang="de-DE" dirty="0" smtClean="0"/>
          </a:p>
          <a:p>
            <a:pPr algn="just"/>
            <a:r>
              <a:rPr lang="de-DE" dirty="0" err="1" smtClean="0"/>
              <a:t>Complex</a:t>
            </a:r>
            <a:r>
              <a:rPr lang="de-DE" dirty="0" smtClean="0"/>
              <a:t> </a:t>
            </a:r>
            <a:r>
              <a:rPr lang="de-DE" dirty="0" err="1"/>
              <a:t>to</a:t>
            </a:r>
            <a:r>
              <a:rPr lang="de-DE" dirty="0"/>
              <a:t> </a:t>
            </a:r>
            <a:r>
              <a:rPr lang="de-DE" dirty="0" err="1"/>
              <a:t>estimate</a:t>
            </a:r>
            <a:r>
              <a:rPr lang="de-DE" dirty="0"/>
              <a:t>, but </a:t>
            </a:r>
            <a:r>
              <a:rPr lang="de-DE" dirty="0" err="1" smtClean="0"/>
              <a:t>mentioned</a:t>
            </a:r>
            <a:r>
              <a:rPr lang="de-DE" dirty="0" smtClean="0"/>
              <a:t> </a:t>
            </a:r>
            <a:r>
              <a:rPr lang="de-DE" dirty="0" err="1" smtClean="0"/>
              <a:t>as</a:t>
            </a:r>
            <a:r>
              <a:rPr lang="de-DE" dirty="0" smtClean="0"/>
              <a:t> </a:t>
            </a:r>
            <a:r>
              <a:rPr lang="de-DE" dirty="0"/>
              <a:t>„</a:t>
            </a:r>
            <a:r>
              <a:rPr lang="de-DE" u="sng" dirty="0" err="1"/>
              <a:t>significant</a:t>
            </a:r>
            <a:r>
              <a:rPr lang="de-DE" dirty="0"/>
              <a:t>“ </a:t>
            </a:r>
            <a:endParaRPr lang="de-DE" dirty="0" smtClean="0"/>
          </a:p>
          <a:p>
            <a:pPr algn="just"/>
            <a:endParaRPr lang="de-DE" dirty="0" smtClean="0"/>
          </a:p>
          <a:p>
            <a:pPr algn="just"/>
            <a:r>
              <a:rPr lang="de-DE" dirty="0"/>
              <a:t>Order </a:t>
            </a:r>
            <a:r>
              <a:rPr lang="de-DE" dirty="0" err="1"/>
              <a:t>of</a:t>
            </a:r>
            <a:r>
              <a:rPr lang="de-DE" dirty="0"/>
              <a:t> </a:t>
            </a:r>
            <a:r>
              <a:rPr lang="de-DE" dirty="0" err="1"/>
              <a:t>magnitude</a:t>
            </a:r>
            <a:r>
              <a:rPr lang="de-DE" dirty="0"/>
              <a:t> </a:t>
            </a:r>
            <a:r>
              <a:rPr lang="de-DE" dirty="0" err="1"/>
              <a:t>of</a:t>
            </a:r>
            <a:r>
              <a:rPr lang="de-DE" dirty="0"/>
              <a:t> </a:t>
            </a:r>
            <a:r>
              <a:rPr lang="de-DE" dirty="0" err="1"/>
              <a:t>jobs</a:t>
            </a:r>
            <a:r>
              <a:rPr lang="de-DE" dirty="0"/>
              <a:t> </a:t>
            </a:r>
            <a:r>
              <a:rPr lang="de-DE" dirty="0" err="1"/>
              <a:t>created</a:t>
            </a:r>
            <a:r>
              <a:rPr lang="de-DE" dirty="0"/>
              <a:t>: </a:t>
            </a:r>
            <a:r>
              <a:rPr lang="de-DE" dirty="0" err="1"/>
              <a:t>several</a:t>
            </a:r>
            <a:r>
              <a:rPr lang="de-DE" dirty="0"/>
              <a:t> </a:t>
            </a:r>
            <a:r>
              <a:rPr lang="de-DE" dirty="0" err="1"/>
              <a:t>hundred</a:t>
            </a:r>
            <a:r>
              <a:rPr lang="de-DE" dirty="0"/>
              <a:t> </a:t>
            </a:r>
            <a:r>
              <a:rPr lang="de-DE" dirty="0" err="1" smtClean="0"/>
              <a:t>thousands</a:t>
            </a:r>
            <a:r>
              <a:rPr lang="de-DE" dirty="0" smtClean="0"/>
              <a:t>!</a:t>
            </a:r>
            <a:endParaRPr lang="de-DE" dirty="0" smtClean="0"/>
          </a:p>
          <a:p>
            <a:pPr lvl="1" algn="just"/>
            <a:r>
              <a:rPr lang="de-DE" dirty="0"/>
              <a:t>e</a:t>
            </a:r>
            <a:r>
              <a:rPr lang="de-DE" dirty="0" smtClean="0"/>
              <a:t>.g</a:t>
            </a:r>
            <a:r>
              <a:rPr lang="de-DE" dirty="0"/>
              <a:t>. </a:t>
            </a:r>
            <a:r>
              <a:rPr lang="de-DE" dirty="0" err="1"/>
              <a:t>manure</a:t>
            </a:r>
            <a:r>
              <a:rPr lang="de-DE" dirty="0"/>
              <a:t> </a:t>
            </a:r>
            <a:r>
              <a:rPr lang="de-DE" dirty="0" err="1"/>
              <a:t>case</a:t>
            </a:r>
            <a:r>
              <a:rPr lang="de-DE" dirty="0"/>
              <a:t>: </a:t>
            </a:r>
            <a:r>
              <a:rPr lang="de-DE" dirty="0" err="1"/>
              <a:t>estimation</a:t>
            </a:r>
            <a:r>
              <a:rPr lang="de-DE" dirty="0"/>
              <a:t> </a:t>
            </a:r>
            <a:r>
              <a:rPr lang="de-DE" dirty="0" err="1" smtClean="0"/>
              <a:t>is</a:t>
            </a:r>
            <a:r>
              <a:rPr lang="de-DE" dirty="0" smtClean="0"/>
              <a:t> </a:t>
            </a:r>
            <a:r>
              <a:rPr lang="de-DE" dirty="0" err="1"/>
              <a:t>about</a:t>
            </a:r>
            <a:r>
              <a:rPr lang="de-DE" dirty="0"/>
              <a:t> </a:t>
            </a:r>
            <a:r>
              <a:rPr lang="de-DE" dirty="0" smtClean="0"/>
              <a:t>100 </a:t>
            </a:r>
            <a:r>
              <a:rPr lang="de-DE" dirty="0" err="1" smtClean="0"/>
              <a:t>thousand</a:t>
            </a:r>
            <a:r>
              <a:rPr lang="de-DE" dirty="0"/>
              <a:t>.</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5828814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Growth </a:t>
            </a:r>
            <a:r>
              <a:rPr lang="en-US" dirty="0"/>
              <a:t>creation potential</a:t>
            </a:r>
            <a:endParaRPr lang="de-DE" dirty="0"/>
          </a:p>
        </p:txBody>
      </p:sp>
      <p:sp>
        <p:nvSpPr>
          <p:cNvPr id="3" name="Content Placeholder 2"/>
          <p:cNvSpPr>
            <a:spLocks noGrp="1"/>
          </p:cNvSpPr>
          <p:nvPr>
            <p:ph idx="1"/>
          </p:nvPr>
        </p:nvSpPr>
        <p:spPr/>
        <p:txBody>
          <a:bodyPr/>
          <a:lstStyle/>
          <a:p>
            <a:pPr algn="just"/>
            <a:r>
              <a:rPr lang="de-DE" dirty="0" err="1"/>
              <a:t>Increasing</a:t>
            </a:r>
            <a:r>
              <a:rPr lang="de-DE" dirty="0"/>
              <a:t> </a:t>
            </a:r>
            <a:r>
              <a:rPr lang="de-DE" dirty="0" err="1"/>
              <a:t>job</a:t>
            </a:r>
            <a:r>
              <a:rPr lang="de-DE" dirty="0"/>
              <a:t> potential in </a:t>
            </a:r>
            <a:r>
              <a:rPr lang="de-DE" dirty="0" err="1"/>
              <a:t>recycling</a:t>
            </a:r>
            <a:r>
              <a:rPr lang="de-DE" dirty="0"/>
              <a:t> </a:t>
            </a:r>
            <a:r>
              <a:rPr lang="de-DE" dirty="0" err="1" smtClean="0"/>
              <a:t>sector</a:t>
            </a:r>
            <a:r>
              <a:rPr lang="de-DE" dirty="0"/>
              <a:t>:</a:t>
            </a:r>
            <a:r>
              <a:rPr lang="de-DE" dirty="0" smtClean="0"/>
              <a:t> </a:t>
            </a:r>
            <a:r>
              <a:rPr lang="de-DE" dirty="0" err="1"/>
              <a:t>probably</a:t>
            </a:r>
            <a:r>
              <a:rPr lang="de-DE" dirty="0"/>
              <a:t> </a:t>
            </a:r>
            <a:r>
              <a:rPr lang="de-DE" dirty="0" err="1"/>
              <a:t>mirrored</a:t>
            </a:r>
            <a:r>
              <a:rPr lang="de-DE" dirty="0"/>
              <a:t> </a:t>
            </a:r>
            <a:r>
              <a:rPr lang="de-DE" dirty="0" err="1"/>
              <a:t>by</a:t>
            </a:r>
            <a:r>
              <a:rPr lang="de-DE" dirty="0"/>
              <a:t> a </a:t>
            </a:r>
            <a:r>
              <a:rPr lang="de-DE" dirty="0" err="1"/>
              <a:t>reduction</a:t>
            </a:r>
            <a:r>
              <a:rPr lang="de-DE" dirty="0"/>
              <a:t> </a:t>
            </a:r>
            <a:r>
              <a:rPr lang="de-DE" dirty="0" err="1"/>
              <a:t>of</a:t>
            </a:r>
            <a:r>
              <a:rPr lang="de-DE" dirty="0"/>
              <a:t> </a:t>
            </a:r>
            <a:r>
              <a:rPr lang="de-DE" dirty="0" err="1"/>
              <a:t>job</a:t>
            </a:r>
            <a:r>
              <a:rPr lang="de-DE" dirty="0"/>
              <a:t> potential </a:t>
            </a:r>
            <a:r>
              <a:rPr lang="de-DE" dirty="0" smtClean="0"/>
              <a:t>in </a:t>
            </a:r>
            <a:r>
              <a:rPr lang="de-DE" dirty="0" err="1"/>
              <a:t>the</a:t>
            </a:r>
            <a:r>
              <a:rPr lang="de-DE" dirty="0"/>
              <a:t> </a:t>
            </a:r>
            <a:r>
              <a:rPr lang="de-DE" dirty="0" err="1"/>
              <a:t>extraction</a:t>
            </a:r>
            <a:r>
              <a:rPr lang="de-DE" dirty="0"/>
              <a:t> </a:t>
            </a:r>
            <a:r>
              <a:rPr lang="de-DE" dirty="0" err="1"/>
              <a:t>of</a:t>
            </a:r>
            <a:r>
              <a:rPr lang="de-DE" dirty="0"/>
              <a:t> </a:t>
            </a:r>
            <a:r>
              <a:rPr lang="de-DE" dirty="0" err="1"/>
              <a:t>materials</a:t>
            </a:r>
            <a:r>
              <a:rPr lang="de-DE" dirty="0"/>
              <a:t> </a:t>
            </a:r>
          </a:p>
          <a:p>
            <a:pPr marL="0" indent="0" algn="just">
              <a:buNone/>
            </a:pPr>
            <a:endParaRPr lang="de-DE" dirty="0"/>
          </a:p>
          <a:p>
            <a:pPr algn="just"/>
            <a:r>
              <a:rPr lang="de-DE" dirty="0" smtClean="0"/>
              <a:t>Re-</a:t>
            </a:r>
            <a:r>
              <a:rPr lang="de-DE" dirty="0" err="1" smtClean="0"/>
              <a:t>use</a:t>
            </a:r>
            <a:r>
              <a:rPr lang="de-DE" dirty="0"/>
              <a:t>, </a:t>
            </a:r>
            <a:r>
              <a:rPr lang="de-DE" dirty="0" err="1"/>
              <a:t>re-manufacturing</a:t>
            </a:r>
            <a:r>
              <a:rPr lang="de-DE" dirty="0"/>
              <a:t> </a:t>
            </a:r>
            <a:r>
              <a:rPr lang="de-DE" dirty="0" err="1"/>
              <a:t>and</a:t>
            </a:r>
            <a:r>
              <a:rPr lang="de-DE" dirty="0"/>
              <a:t> </a:t>
            </a:r>
            <a:r>
              <a:rPr lang="de-DE" dirty="0" err="1"/>
              <a:t>refurbishing</a:t>
            </a:r>
            <a:r>
              <a:rPr lang="de-DE" dirty="0"/>
              <a:t> </a:t>
            </a:r>
            <a:r>
              <a:rPr lang="de-DE" dirty="0" err="1"/>
              <a:t>are</a:t>
            </a:r>
            <a:r>
              <a:rPr lang="de-DE" dirty="0"/>
              <a:t> </a:t>
            </a:r>
            <a:r>
              <a:rPr lang="de-DE" dirty="0" err="1" smtClean="0"/>
              <a:t>typically</a:t>
            </a:r>
            <a:r>
              <a:rPr lang="de-DE" dirty="0" smtClean="0"/>
              <a:t> </a:t>
            </a:r>
            <a:r>
              <a:rPr lang="de-DE" dirty="0" err="1" smtClean="0"/>
              <a:t>more</a:t>
            </a:r>
            <a:r>
              <a:rPr lang="de-DE" dirty="0" smtClean="0"/>
              <a:t> </a:t>
            </a:r>
            <a:r>
              <a:rPr lang="de-DE" dirty="0" err="1"/>
              <a:t>labour</a:t>
            </a:r>
            <a:r>
              <a:rPr lang="de-DE" dirty="0"/>
              <a:t> </a:t>
            </a:r>
            <a:r>
              <a:rPr lang="de-DE" dirty="0" smtClean="0"/>
              <a:t>intensive </a:t>
            </a:r>
            <a:r>
              <a:rPr lang="de-DE" dirty="0" err="1" smtClean="0"/>
              <a:t>than</a:t>
            </a:r>
            <a:r>
              <a:rPr lang="de-DE" dirty="0" smtClean="0"/>
              <a:t> </a:t>
            </a:r>
            <a:r>
              <a:rPr lang="de-DE" dirty="0" err="1" smtClean="0"/>
              <a:t>recycling</a:t>
            </a:r>
            <a:endParaRPr lang="de-DE" dirty="0"/>
          </a:p>
          <a:p>
            <a:pPr algn="just"/>
            <a:endParaRPr lang="de-DE" dirty="0"/>
          </a:p>
          <a:p>
            <a:pPr algn="just"/>
            <a:r>
              <a:rPr lang="de-DE" dirty="0" err="1" smtClean="0"/>
              <a:t>Where</a:t>
            </a:r>
            <a:r>
              <a:rPr lang="de-DE" dirty="0" smtClean="0"/>
              <a:t> </a:t>
            </a:r>
            <a:r>
              <a:rPr lang="de-DE" dirty="0" err="1"/>
              <a:t>technological</a:t>
            </a:r>
            <a:r>
              <a:rPr lang="de-DE" dirty="0"/>
              <a:t> </a:t>
            </a:r>
            <a:r>
              <a:rPr lang="de-DE" dirty="0" err="1"/>
              <a:t>development</a:t>
            </a:r>
            <a:r>
              <a:rPr lang="de-DE" dirty="0"/>
              <a:t> </a:t>
            </a:r>
            <a:r>
              <a:rPr lang="de-DE" dirty="0" err="1"/>
              <a:t>is</a:t>
            </a:r>
            <a:r>
              <a:rPr lang="de-DE" dirty="0"/>
              <a:t> </a:t>
            </a:r>
            <a:r>
              <a:rPr lang="de-DE" dirty="0" err="1" smtClean="0"/>
              <a:t>needed</a:t>
            </a:r>
            <a:r>
              <a:rPr lang="de-DE" dirty="0"/>
              <a:t>:</a:t>
            </a:r>
            <a:r>
              <a:rPr lang="de-DE" dirty="0" smtClean="0"/>
              <a:t> </a:t>
            </a:r>
            <a:r>
              <a:rPr lang="de-DE" dirty="0"/>
              <a:t>R&amp;D </a:t>
            </a:r>
            <a:r>
              <a:rPr lang="de-DE" dirty="0" err="1"/>
              <a:t>jobs</a:t>
            </a:r>
            <a:r>
              <a:rPr lang="de-DE" dirty="0"/>
              <a:t> will </a:t>
            </a:r>
            <a:r>
              <a:rPr lang="de-DE" dirty="0" err="1" smtClean="0"/>
              <a:t>be</a:t>
            </a:r>
            <a:r>
              <a:rPr lang="de-DE" dirty="0" smtClean="0"/>
              <a:t> </a:t>
            </a:r>
            <a:r>
              <a:rPr lang="de-DE" dirty="0" err="1" smtClean="0"/>
              <a:t>created</a:t>
            </a:r>
            <a:endParaRPr lang="de-DE" dirty="0" smtClean="0"/>
          </a:p>
          <a:p>
            <a:pPr lvl="1" algn="just"/>
            <a:r>
              <a:rPr lang="de-DE" dirty="0"/>
              <a:t>e</a:t>
            </a:r>
            <a:r>
              <a:rPr lang="de-DE" dirty="0" smtClean="0"/>
              <a:t>.g. </a:t>
            </a:r>
            <a:r>
              <a:rPr lang="de-DE" dirty="0" err="1" smtClean="0"/>
              <a:t>plastics</a:t>
            </a:r>
            <a:r>
              <a:rPr lang="de-DE" dirty="0" smtClean="0"/>
              <a:t> </a:t>
            </a:r>
            <a:r>
              <a:rPr lang="de-DE" dirty="0" err="1" smtClean="0"/>
              <a:t>case</a:t>
            </a:r>
            <a:r>
              <a:rPr lang="de-DE" dirty="0" smtClean="0"/>
              <a:t>: </a:t>
            </a:r>
            <a:r>
              <a:rPr lang="de-DE" dirty="0" err="1" smtClean="0"/>
              <a:t>need</a:t>
            </a:r>
            <a:r>
              <a:rPr lang="de-DE" dirty="0" smtClean="0"/>
              <a:t> </a:t>
            </a:r>
            <a:r>
              <a:rPr lang="de-DE" dirty="0" err="1" smtClean="0"/>
              <a:t>for</a:t>
            </a:r>
            <a:r>
              <a:rPr lang="de-DE" dirty="0" smtClean="0"/>
              <a:t> </a:t>
            </a:r>
            <a:r>
              <a:rPr lang="de-DE" dirty="0" err="1" smtClean="0"/>
              <a:t>new</a:t>
            </a:r>
            <a:r>
              <a:rPr lang="de-DE" dirty="0" smtClean="0"/>
              <a:t> </a:t>
            </a:r>
            <a:r>
              <a:rPr lang="de-DE" dirty="0" err="1" smtClean="0"/>
              <a:t>technologies</a:t>
            </a:r>
            <a:r>
              <a:rPr lang="de-DE" dirty="0" smtClean="0"/>
              <a:t> </a:t>
            </a:r>
            <a:r>
              <a:rPr lang="de-DE" dirty="0" err="1" smtClean="0"/>
              <a:t>for</a:t>
            </a:r>
            <a:r>
              <a:rPr lang="de-DE" dirty="0" smtClean="0"/>
              <a:t> </a:t>
            </a:r>
            <a:r>
              <a:rPr lang="de-DE" dirty="0" err="1" smtClean="0"/>
              <a:t>sorting</a:t>
            </a:r>
            <a:r>
              <a:rPr lang="de-DE" dirty="0" smtClean="0"/>
              <a:t> </a:t>
            </a:r>
            <a:r>
              <a:rPr lang="de-DE" dirty="0" err="1" smtClean="0"/>
              <a:t>the</a:t>
            </a:r>
            <a:r>
              <a:rPr lang="de-DE" dirty="0" smtClean="0"/>
              <a:t> </a:t>
            </a:r>
            <a:r>
              <a:rPr lang="de-DE" dirty="0" err="1" smtClean="0"/>
              <a:t>plastics</a:t>
            </a:r>
            <a:endParaRPr lang="de-DE" dirty="0" smtClean="0"/>
          </a:p>
          <a:p>
            <a:pPr lvl="1" algn="just"/>
            <a:r>
              <a:rPr lang="de-DE" dirty="0"/>
              <a:t>e</a:t>
            </a:r>
            <a:r>
              <a:rPr lang="de-DE" dirty="0" smtClean="0"/>
              <a:t>.g. </a:t>
            </a:r>
            <a:r>
              <a:rPr lang="de-DE" dirty="0" err="1" smtClean="0"/>
              <a:t>products</a:t>
            </a:r>
            <a:r>
              <a:rPr lang="de-DE" dirty="0" smtClean="0"/>
              <a:t> </a:t>
            </a:r>
            <a:r>
              <a:rPr lang="de-DE" dirty="0" err="1" smtClean="0"/>
              <a:t>with</a:t>
            </a:r>
            <a:r>
              <a:rPr lang="de-DE" dirty="0" smtClean="0"/>
              <a:t> electronic </a:t>
            </a:r>
            <a:r>
              <a:rPr lang="de-DE" dirty="0" err="1" smtClean="0"/>
              <a:t>components</a:t>
            </a:r>
            <a:r>
              <a:rPr lang="de-DE" dirty="0" smtClean="0"/>
              <a:t>, </a:t>
            </a:r>
            <a:r>
              <a:rPr lang="de-DE" dirty="0" err="1" smtClean="0"/>
              <a:t>where</a:t>
            </a:r>
            <a:r>
              <a:rPr lang="de-DE" dirty="0" smtClean="0"/>
              <a:t> design </a:t>
            </a:r>
            <a:r>
              <a:rPr lang="de-DE" dirty="0" err="1" smtClean="0"/>
              <a:t>can</a:t>
            </a:r>
            <a:r>
              <a:rPr lang="de-DE" dirty="0" smtClean="0"/>
              <a:t> </a:t>
            </a:r>
            <a:r>
              <a:rPr lang="de-DE" dirty="0" err="1" smtClean="0"/>
              <a:t>be</a:t>
            </a:r>
            <a:r>
              <a:rPr lang="de-DE" dirty="0" smtClean="0"/>
              <a:t> </a:t>
            </a:r>
            <a:r>
              <a:rPr lang="de-DE" dirty="0" err="1" smtClean="0"/>
              <a:t>improved</a:t>
            </a:r>
            <a:r>
              <a:rPr lang="de-DE" dirty="0"/>
              <a:t>:</a:t>
            </a:r>
            <a:r>
              <a:rPr lang="de-DE" dirty="0" smtClean="0">
                <a:sym typeface="Wingdings" panose="05000000000000000000" pitchFamily="2" charset="2"/>
              </a:rPr>
              <a:t> </a:t>
            </a:r>
            <a:r>
              <a:rPr lang="de-DE" dirty="0" err="1" smtClean="0"/>
              <a:t>increased</a:t>
            </a:r>
            <a:r>
              <a:rPr lang="de-DE" dirty="0" smtClean="0"/>
              <a:t> </a:t>
            </a:r>
            <a:r>
              <a:rPr lang="de-DE" dirty="0" err="1" smtClean="0"/>
              <a:t>modularity</a:t>
            </a:r>
            <a:r>
              <a:rPr lang="de-DE" dirty="0" smtClean="0"/>
              <a:t> </a:t>
            </a:r>
            <a:r>
              <a:rPr lang="de-DE" dirty="0" err="1" smtClean="0"/>
              <a:t>and</a:t>
            </a:r>
            <a:r>
              <a:rPr lang="de-DE" dirty="0" smtClean="0"/>
              <a:t> design </a:t>
            </a:r>
            <a:r>
              <a:rPr lang="de-DE" dirty="0" err="1" smtClean="0"/>
              <a:t>for</a:t>
            </a:r>
            <a:r>
              <a:rPr lang="de-DE" dirty="0" smtClean="0"/>
              <a:t> </a:t>
            </a:r>
            <a:r>
              <a:rPr lang="de-DE" dirty="0" err="1" smtClean="0"/>
              <a:t>re-use</a:t>
            </a:r>
            <a:endParaRPr lang="de-DE" dirty="0" smtClean="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5252176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Conclusions: </a:t>
            </a:r>
            <a:r>
              <a:rPr lang="en-US" dirty="0"/>
              <a:t>Growth creation potential</a:t>
            </a:r>
            <a:endParaRPr lang="de-DE" dirty="0"/>
          </a:p>
        </p:txBody>
      </p:sp>
      <p:sp>
        <p:nvSpPr>
          <p:cNvPr id="3" name="Content Placeholder 2"/>
          <p:cNvSpPr>
            <a:spLocks noGrp="1"/>
          </p:cNvSpPr>
          <p:nvPr>
            <p:ph idx="1"/>
          </p:nvPr>
        </p:nvSpPr>
        <p:spPr/>
        <p:txBody>
          <a:bodyPr/>
          <a:lstStyle/>
          <a:p>
            <a:pPr algn="just"/>
            <a:r>
              <a:rPr lang="de-DE" dirty="0" smtClean="0"/>
              <a:t>For the </a:t>
            </a:r>
            <a:r>
              <a:rPr lang="de-DE" b="1" dirty="0" smtClean="0"/>
              <a:t>copper</a:t>
            </a:r>
            <a:r>
              <a:rPr lang="de-DE" dirty="0" smtClean="0"/>
              <a:t> case, if the profitability would be at risk, there would be huge implications for the employees  on </a:t>
            </a:r>
            <a:r>
              <a:rPr lang="de-DE" dirty="0" err="1" smtClean="0"/>
              <a:t>the</a:t>
            </a:r>
            <a:r>
              <a:rPr lang="de-DE" dirty="0" smtClean="0"/>
              <a:t> </a:t>
            </a:r>
            <a:r>
              <a:rPr lang="de-DE" dirty="0" err="1" smtClean="0"/>
              <a:t>sector</a:t>
            </a:r>
            <a:r>
              <a:rPr lang="de-DE" dirty="0" smtClean="0"/>
              <a:t> </a:t>
            </a:r>
            <a:r>
              <a:rPr lang="de-DE" dirty="0" err="1" smtClean="0"/>
              <a:t>with</a:t>
            </a:r>
            <a:r>
              <a:rPr lang="de-DE" dirty="0" smtClean="0"/>
              <a:t> </a:t>
            </a:r>
            <a:r>
              <a:rPr lang="de-DE" dirty="0" err="1" smtClean="0"/>
              <a:t>losses</a:t>
            </a:r>
            <a:r>
              <a:rPr lang="de-DE" dirty="0" smtClean="0"/>
              <a:t> in </a:t>
            </a:r>
            <a:r>
              <a:rPr lang="de-DE" dirty="0" err="1" smtClean="0"/>
              <a:t>jobs</a:t>
            </a:r>
            <a:endParaRPr lang="de-DE" dirty="0" smtClean="0"/>
          </a:p>
          <a:p>
            <a:pPr algn="just"/>
            <a:endParaRPr lang="de-DE" dirty="0" smtClean="0"/>
          </a:p>
          <a:p>
            <a:pPr algn="just"/>
            <a:r>
              <a:rPr lang="de-DE" dirty="0" smtClean="0"/>
              <a:t>For the </a:t>
            </a:r>
            <a:r>
              <a:rPr lang="de-DE" b="1" dirty="0" smtClean="0"/>
              <a:t>steel</a:t>
            </a:r>
            <a:r>
              <a:rPr lang="de-DE" dirty="0" smtClean="0"/>
              <a:t> case, there are no impacts at this </a:t>
            </a:r>
            <a:r>
              <a:rPr lang="de-DE" dirty="0" err="1" smtClean="0"/>
              <a:t>level</a:t>
            </a:r>
            <a:r>
              <a:rPr lang="de-DE" dirty="0" smtClean="0"/>
              <a:t> </a:t>
            </a:r>
            <a:r>
              <a:rPr lang="de-DE" dirty="0" err="1" smtClean="0"/>
              <a:t>reported</a:t>
            </a:r>
            <a:r>
              <a:rPr lang="de-DE" dirty="0" smtClean="0"/>
              <a:t> – </a:t>
            </a:r>
            <a:r>
              <a:rPr lang="de-DE" dirty="0" err="1" smtClean="0"/>
              <a:t>it</a:t>
            </a:r>
            <a:r>
              <a:rPr lang="de-DE" dirty="0" smtClean="0"/>
              <a:t> </a:t>
            </a:r>
            <a:r>
              <a:rPr lang="de-DE" dirty="0" err="1" smtClean="0"/>
              <a:t>is</a:t>
            </a:r>
            <a:r>
              <a:rPr lang="de-DE" dirty="0" smtClean="0"/>
              <a:t> an </a:t>
            </a:r>
            <a:r>
              <a:rPr lang="de-DE" dirty="0" err="1" smtClean="0"/>
              <a:t>established</a:t>
            </a:r>
            <a:r>
              <a:rPr lang="de-DE" dirty="0" smtClean="0"/>
              <a:t> </a:t>
            </a:r>
            <a:r>
              <a:rPr lang="de-DE" dirty="0" err="1" smtClean="0"/>
              <a:t>sector</a:t>
            </a:r>
            <a:r>
              <a:rPr lang="de-DE" dirty="0" smtClean="0"/>
              <a:t>. </a:t>
            </a:r>
            <a:r>
              <a:rPr lang="de-DE" dirty="0" err="1"/>
              <a:t>If</a:t>
            </a:r>
            <a:r>
              <a:rPr lang="de-DE" dirty="0"/>
              <a:t> </a:t>
            </a:r>
            <a:r>
              <a:rPr lang="de-DE" dirty="0" err="1"/>
              <a:t>we</a:t>
            </a:r>
            <a:r>
              <a:rPr lang="de-DE" dirty="0"/>
              <a:t> </a:t>
            </a:r>
            <a:r>
              <a:rPr lang="de-DE" dirty="0" err="1"/>
              <a:t>go</a:t>
            </a:r>
            <a:r>
              <a:rPr lang="de-DE" dirty="0"/>
              <a:t> </a:t>
            </a:r>
            <a:r>
              <a:rPr lang="de-DE" dirty="0" err="1"/>
              <a:t>to</a:t>
            </a:r>
            <a:r>
              <a:rPr lang="de-DE" dirty="0"/>
              <a:t> </a:t>
            </a:r>
            <a:r>
              <a:rPr lang="de-DE" dirty="0" err="1"/>
              <a:t>the</a:t>
            </a:r>
            <a:r>
              <a:rPr lang="de-DE" dirty="0"/>
              <a:t> </a:t>
            </a:r>
            <a:r>
              <a:rPr lang="de-DE" dirty="0" err="1"/>
              <a:t>recycling</a:t>
            </a:r>
            <a:r>
              <a:rPr lang="de-DE" dirty="0"/>
              <a:t> </a:t>
            </a:r>
            <a:r>
              <a:rPr lang="de-DE" dirty="0" err="1"/>
              <a:t>of</a:t>
            </a:r>
            <a:r>
              <a:rPr lang="de-DE" dirty="0"/>
              <a:t> </a:t>
            </a:r>
            <a:r>
              <a:rPr lang="de-DE" dirty="0" err="1"/>
              <a:t>by-products</a:t>
            </a:r>
            <a:r>
              <a:rPr lang="de-DE" dirty="0"/>
              <a:t> (</a:t>
            </a:r>
            <a:r>
              <a:rPr lang="de-DE" dirty="0" err="1"/>
              <a:t>which</a:t>
            </a:r>
            <a:r>
              <a:rPr lang="de-DE" dirty="0"/>
              <a:t> </a:t>
            </a:r>
            <a:r>
              <a:rPr lang="de-DE" dirty="0" err="1"/>
              <a:t>are</a:t>
            </a:r>
            <a:r>
              <a:rPr lang="de-DE" dirty="0"/>
              <a:t> </a:t>
            </a:r>
            <a:r>
              <a:rPr lang="de-DE" dirty="0" err="1"/>
              <a:t>somewhat</a:t>
            </a:r>
            <a:r>
              <a:rPr lang="de-DE" dirty="0"/>
              <a:t> </a:t>
            </a:r>
            <a:r>
              <a:rPr lang="de-DE" dirty="0" err="1"/>
              <a:t>covered</a:t>
            </a:r>
            <a:r>
              <a:rPr lang="de-DE" dirty="0"/>
              <a:t> </a:t>
            </a:r>
            <a:r>
              <a:rPr lang="de-DE" dirty="0" err="1"/>
              <a:t>as</a:t>
            </a:r>
            <a:r>
              <a:rPr lang="de-DE" dirty="0"/>
              <a:t> </a:t>
            </a:r>
            <a:r>
              <a:rPr lang="de-DE" dirty="0" err="1"/>
              <a:t>well</a:t>
            </a:r>
            <a:r>
              <a:rPr lang="de-DE" dirty="0"/>
              <a:t> in </a:t>
            </a:r>
            <a:r>
              <a:rPr lang="de-DE" dirty="0" err="1"/>
              <a:t>both</a:t>
            </a:r>
            <a:r>
              <a:rPr lang="de-DE" dirty="0"/>
              <a:t> </a:t>
            </a:r>
            <a:r>
              <a:rPr lang="de-DE" dirty="0" err="1"/>
              <a:t>cases</a:t>
            </a:r>
            <a:r>
              <a:rPr lang="de-DE" dirty="0"/>
              <a:t> – </a:t>
            </a:r>
            <a:r>
              <a:rPr lang="de-DE" dirty="0" err="1"/>
              <a:t>steel</a:t>
            </a:r>
            <a:r>
              <a:rPr lang="de-DE" dirty="0"/>
              <a:t> </a:t>
            </a:r>
            <a:r>
              <a:rPr lang="de-DE" dirty="0" err="1"/>
              <a:t>and</a:t>
            </a:r>
            <a:r>
              <a:rPr lang="de-DE" dirty="0"/>
              <a:t> </a:t>
            </a:r>
            <a:r>
              <a:rPr lang="de-DE" dirty="0" err="1"/>
              <a:t>copper</a:t>
            </a:r>
            <a:r>
              <a:rPr lang="de-DE" dirty="0"/>
              <a:t>), </a:t>
            </a:r>
            <a:r>
              <a:rPr lang="de-DE" dirty="0" err="1"/>
              <a:t>there</a:t>
            </a:r>
            <a:r>
              <a:rPr lang="de-DE" dirty="0"/>
              <a:t> </a:t>
            </a:r>
            <a:r>
              <a:rPr lang="de-DE" dirty="0" err="1"/>
              <a:t>might</a:t>
            </a:r>
            <a:r>
              <a:rPr lang="de-DE" dirty="0"/>
              <a:t> </a:t>
            </a:r>
            <a:r>
              <a:rPr lang="de-DE" dirty="0" err="1"/>
              <a:t>be</a:t>
            </a:r>
            <a:r>
              <a:rPr lang="de-DE" dirty="0"/>
              <a:t> </a:t>
            </a:r>
            <a:r>
              <a:rPr lang="de-DE" dirty="0" err="1"/>
              <a:t>small</a:t>
            </a:r>
            <a:r>
              <a:rPr lang="de-DE" dirty="0"/>
              <a:t> positive </a:t>
            </a:r>
            <a:r>
              <a:rPr lang="de-DE" dirty="0" err="1"/>
              <a:t>net</a:t>
            </a:r>
            <a:r>
              <a:rPr lang="de-DE" dirty="0"/>
              <a:t> </a:t>
            </a:r>
            <a:r>
              <a:rPr lang="de-DE" dirty="0" err="1"/>
              <a:t>effect</a:t>
            </a:r>
            <a:r>
              <a:rPr lang="de-DE" dirty="0"/>
              <a:t>, </a:t>
            </a:r>
            <a:r>
              <a:rPr lang="de-DE" dirty="0" err="1"/>
              <a:t>however</a:t>
            </a:r>
            <a:r>
              <a:rPr lang="de-DE" dirty="0"/>
              <a:t> </a:t>
            </a:r>
            <a:r>
              <a:rPr lang="de-DE" dirty="0" err="1"/>
              <a:t>it</a:t>
            </a:r>
            <a:r>
              <a:rPr lang="de-DE" dirty="0"/>
              <a:t> </a:t>
            </a:r>
            <a:r>
              <a:rPr lang="de-DE" dirty="0" err="1"/>
              <a:t>is</a:t>
            </a:r>
            <a:r>
              <a:rPr lang="de-DE" dirty="0"/>
              <a:t> </a:t>
            </a:r>
            <a:r>
              <a:rPr lang="de-DE" dirty="0" err="1"/>
              <a:t>likely</a:t>
            </a:r>
            <a:r>
              <a:rPr lang="de-DE" dirty="0"/>
              <a:t> </a:t>
            </a:r>
            <a:r>
              <a:rPr lang="de-DE" dirty="0" err="1"/>
              <a:t>that</a:t>
            </a:r>
            <a:r>
              <a:rPr lang="de-DE" dirty="0"/>
              <a:t> </a:t>
            </a:r>
            <a:r>
              <a:rPr lang="de-DE" dirty="0" err="1"/>
              <a:t>when</a:t>
            </a:r>
            <a:r>
              <a:rPr lang="de-DE" dirty="0"/>
              <a:t> </a:t>
            </a:r>
            <a:r>
              <a:rPr lang="de-DE" dirty="0" err="1"/>
              <a:t>the</a:t>
            </a:r>
            <a:r>
              <a:rPr lang="de-DE" dirty="0"/>
              <a:t> recycling-</a:t>
            </a:r>
            <a:r>
              <a:rPr lang="de-DE" dirty="0" err="1"/>
              <a:t>sector</a:t>
            </a:r>
            <a:r>
              <a:rPr lang="de-DE" dirty="0"/>
              <a:t> </a:t>
            </a:r>
            <a:r>
              <a:rPr lang="de-DE" dirty="0" err="1"/>
              <a:t>gains</a:t>
            </a:r>
            <a:r>
              <a:rPr lang="de-DE" dirty="0"/>
              <a:t> </a:t>
            </a:r>
            <a:r>
              <a:rPr lang="de-DE" dirty="0" err="1"/>
              <a:t>the</a:t>
            </a:r>
            <a:r>
              <a:rPr lang="de-DE" dirty="0"/>
              <a:t> „</a:t>
            </a:r>
            <a:r>
              <a:rPr lang="de-DE" dirty="0" err="1"/>
              <a:t>incumbent</a:t>
            </a:r>
            <a:r>
              <a:rPr lang="de-DE" dirty="0"/>
              <a:t>“ (e.g. </a:t>
            </a:r>
            <a:r>
              <a:rPr lang="de-DE" dirty="0" err="1"/>
              <a:t>stone</a:t>
            </a:r>
            <a:r>
              <a:rPr lang="de-DE" dirty="0"/>
              <a:t> </a:t>
            </a:r>
            <a:r>
              <a:rPr lang="de-DE" dirty="0" err="1"/>
              <a:t>producer</a:t>
            </a:r>
            <a:r>
              <a:rPr lang="de-DE" dirty="0"/>
              <a:t>) </a:t>
            </a:r>
            <a:r>
              <a:rPr lang="de-DE" dirty="0" err="1"/>
              <a:t>looses</a:t>
            </a:r>
            <a:r>
              <a:rPr lang="de-DE" dirty="0"/>
              <a:t>. </a:t>
            </a:r>
            <a:endParaRPr lang="de-DE" dirty="0" smtClean="0"/>
          </a:p>
          <a:p>
            <a:pPr algn="just"/>
            <a:endParaRPr lang="de-DE" dirty="0" smtClean="0"/>
          </a:p>
          <a:p>
            <a:pPr algn="just"/>
            <a:r>
              <a:rPr lang="de-DE" dirty="0" smtClean="0"/>
              <a:t>For the </a:t>
            </a:r>
            <a:r>
              <a:rPr lang="de-DE" b="1" dirty="0" smtClean="0"/>
              <a:t>palladium</a:t>
            </a:r>
            <a:r>
              <a:rPr lang="de-DE" dirty="0" smtClean="0"/>
              <a:t> case, </a:t>
            </a:r>
            <a:r>
              <a:rPr lang="en-US" dirty="0"/>
              <a:t>i</a:t>
            </a:r>
            <a:r>
              <a:rPr lang="en-US" dirty="0" smtClean="0"/>
              <a:t>f </a:t>
            </a:r>
            <a:r>
              <a:rPr lang="en-US" dirty="0"/>
              <a:t>more palladium </a:t>
            </a:r>
            <a:r>
              <a:rPr lang="en-US" dirty="0" smtClean="0"/>
              <a:t>is recycled </a:t>
            </a:r>
            <a:r>
              <a:rPr lang="en-US" dirty="0"/>
              <a:t>within EU, </a:t>
            </a:r>
            <a:r>
              <a:rPr lang="en-US" dirty="0" smtClean="0"/>
              <a:t>that means </a:t>
            </a:r>
            <a:r>
              <a:rPr lang="en-US" dirty="0"/>
              <a:t>expansion of  the recyclers </a:t>
            </a:r>
            <a:r>
              <a:rPr lang="en-US" dirty="0" smtClean="0"/>
              <a:t>business, </a:t>
            </a:r>
            <a:r>
              <a:rPr lang="en-US" dirty="0"/>
              <a:t>with job creation </a:t>
            </a:r>
            <a:r>
              <a:rPr lang="en-US" dirty="0" smtClean="0"/>
              <a:t>potential</a:t>
            </a:r>
            <a:endParaRPr lang="de-DE" dirty="0" smtClean="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9216990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t>
            </a:r>
            <a:r>
              <a:rPr lang="en-US" dirty="0"/>
              <a:t>Growth creation potential</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14</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algn="just"/>
            <a:r>
              <a:rPr lang="en-US" kern="0" dirty="0" smtClean="0"/>
              <a:t>For </a:t>
            </a:r>
            <a:r>
              <a:rPr lang="en-US" kern="0" dirty="0"/>
              <a:t>the </a:t>
            </a:r>
            <a:r>
              <a:rPr lang="en-US" b="1" kern="0" dirty="0"/>
              <a:t>aggregates</a:t>
            </a:r>
            <a:r>
              <a:rPr lang="en-US" kern="0" dirty="0"/>
              <a:t> </a:t>
            </a:r>
            <a:r>
              <a:rPr lang="en-US" kern="0" dirty="0" smtClean="0"/>
              <a:t>case, </a:t>
            </a:r>
            <a:r>
              <a:rPr lang="de-DE" dirty="0" err="1" smtClean="0"/>
              <a:t>recycling</a:t>
            </a:r>
            <a:r>
              <a:rPr lang="de-DE" dirty="0" smtClean="0"/>
              <a:t> </a:t>
            </a:r>
            <a:r>
              <a:rPr lang="de-DE" dirty="0" err="1"/>
              <a:t>is</a:t>
            </a:r>
            <a:r>
              <a:rPr lang="de-DE" dirty="0"/>
              <a:t> </a:t>
            </a:r>
            <a:r>
              <a:rPr lang="de-DE" dirty="0" err="1"/>
              <a:t>already</a:t>
            </a:r>
            <a:r>
              <a:rPr lang="de-DE" dirty="0"/>
              <a:t> </a:t>
            </a:r>
            <a:r>
              <a:rPr lang="de-DE" dirty="0" err="1"/>
              <a:t>the</a:t>
            </a:r>
            <a:r>
              <a:rPr lang="de-DE" dirty="0"/>
              <a:t> norm. Higher grade </a:t>
            </a:r>
            <a:r>
              <a:rPr lang="de-DE" dirty="0" err="1"/>
              <a:t>application</a:t>
            </a:r>
            <a:r>
              <a:rPr lang="de-DE" dirty="0"/>
              <a:t> </a:t>
            </a:r>
            <a:r>
              <a:rPr lang="de-DE" dirty="0" err="1"/>
              <a:t>is</a:t>
            </a:r>
            <a:r>
              <a:rPr lang="de-DE" dirty="0"/>
              <a:t> </a:t>
            </a:r>
            <a:r>
              <a:rPr lang="de-DE" dirty="0" err="1"/>
              <a:t>possible</a:t>
            </a:r>
            <a:r>
              <a:rPr lang="de-DE" dirty="0"/>
              <a:t> but </a:t>
            </a:r>
            <a:r>
              <a:rPr lang="de-DE" dirty="0" err="1"/>
              <a:t>requires</a:t>
            </a:r>
            <a:r>
              <a:rPr lang="de-DE" dirty="0"/>
              <a:t> </a:t>
            </a:r>
            <a:r>
              <a:rPr lang="de-DE" dirty="0" err="1"/>
              <a:t>more</a:t>
            </a:r>
            <a:r>
              <a:rPr lang="de-DE" dirty="0"/>
              <a:t> </a:t>
            </a:r>
            <a:r>
              <a:rPr lang="de-DE" dirty="0" err="1"/>
              <a:t>virgin</a:t>
            </a:r>
            <a:r>
              <a:rPr lang="de-DE" dirty="0"/>
              <a:t> material </a:t>
            </a:r>
            <a:r>
              <a:rPr lang="de-DE" dirty="0" err="1"/>
              <a:t>for</a:t>
            </a:r>
            <a:r>
              <a:rPr lang="de-DE" dirty="0"/>
              <a:t> </a:t>
            </a:r>
            <a:r>
              <a:rPr lang="de-DE" dirty="0" err="1"/>
              <a:t>civil</a:t>
            </a:r>
            <a:r>
              <a:rPr lang="de-DE" dirty="0"/>
              <a:t> </a:t>
            </a:r>
            <a:r>
              <a:rPr lang="de-DE" dirty="0" err="1" smtClean="0"/>
              <a:t>works</a:t>
            </a:r>
            <a:endParaRPr lang="de-DE" dirty="0" smtClean="0"/>
          </a:p>
          <a:p>
            <a:pPr algn="just"/>
            <a:r>
              <a:rPr lang="en-US" kern="0" dirty="0" smtClean="0"/>
              <a:t>For </a:t>
            </a:r>
            <a:r>
              <a:rPr lang="en-US" kern="0" dirty="0"/>
              <a:t>the </a:t>
            </a:r>
            <a:r>
              <a:rPr lang="en-US" b="1" kern="0" dirty="0"/>
              <a:t>manure</a:t>
            </a:r>
            <a:r>
              <a:rPr lang="en-US" kern="0" dirty="0"/>
              <a:t> case, </a:t>
            </a:r>
            <a:r>
              <a:rPr lang="en-US" kern="0" dirty="0" smtClean="0"/>
              <a:t>an advanced </a:t>
            </a:r>
            <a:r>
              <a:rPr lang="en-US" kern="0" dirty="0"/>
              <a:t>nutrient recovery can help reduce import dependency on </a:t>
            </a:r>
            <a:r>
              <a:rPr lang="en-US" kern="0" dirty="0" smtClean="0"/>
              <a:t>phosphates and improve the food security; about 70 thousand and some say it could be tripled – 100 thousand is reasonable</a:t>
            </a:r>
            <a:endParaRPr lang="en-US" kern="0" dirty="0"/>
          </a:p>
          <a:p>
            <a:pPr algn="just"/>
            <a:r>
              <a:rPr lang="en-US" kern="0" dirty="0"/>
              <a:t>For the </a:t>
            </a:r>
            <a:r>
              <a:rPr lang="en-US" b="1" kern="0" dirty="0" smtClean="0"/>
              <a:t>food waste</a:t>
            </a:r>
            <a:r>
              <a:rPr lang="en-US" kern="0" dirty="0" smtClean="0"/>
              <a:t> case, </a:t>
            </a:r>
            <a:r>
              <a:rPr lang="en-US" kern="0" dirty="0"/>
              <a:t>jobs can be created in collection and processing. Amounts unclear due to lacking </a:t>
            </a:r>
            <a:r>
              <a:rPr lang="en-US" kern="0" dirty="0" smtClean="0"/>
              <a:t>statistics</a:t>
            </a:r>
          </a:p>
          <a:p>
            <a:pPr algn="just"/>
            <a:r>
              <a:rPr lang="de-DE" kern="0" dirty="0"/>
              <a:t>For the </a:t>
            </a:r>
            <a:r>
              <a:rPr lang="de-DE" b="1" kern="0" dirty="0"/>
              <a:t>plastics</a:t>
            </a:r>
            <a:r>
              <a:rPr lang="de-DE" kern="0" dirty="0"/>
              <a:t> </a:t>
            </a:r>
            <a:r>
              <a:rPr lang="de-DE" kern="0" dirty="0" smtClean="0"/>
              <a:t>case, </a:t>
            </a:r>
            <a:r>
              <a:rPr lang="en-US" kern="0" dirty="0" smtClean="0"/>
              <a:t>the recycling is estimated to create about </a:t>
            </a:r>
            <a:r>
              <a:rPr lang="en-US" kern="0" dirty="0"/>
              <a:t>10 times more jobs per </a:t>
            </a:r>
            <a:r>
              <a:rPr lang="en-US" kern="0" dirty="0" smtClean="0"/>
              <a:t>ton of plastic wastes </a:t>
            </a:r>
            <a:r>
              <a:rPr lang="en-US" kern="0" dirty="0"/>
              <a:t>than sending waste to landfill or </a:t>
            </a:r>
            <a:r>
              <a:rPr lang="en-US" kern="0" dirty="0" smtClean="0"/>
              <a:t>incineration; new packaging designs has associated  potential job creation in R&amp;D sector</a:t>
            </a:r>
            <a:endParaRPr lang="de-DE" kern="0" dirty="0">
              <a:solidFill>
                <a:srgbClr val="FF0000"/>
              </a:solidFill>
            </a:endParaRPr>
          </a:p>
        </p:txBody>
      </p:sp>
    </p:spTree>
    <p:extLst>
      <p:ext uri="{BB962C8B-B14F-4D97-AF65-F5344CB8AC3E}">
        <p14:creationId xmlns:p14="http://schemas.microsoft.com/office/powerpoint/2010/main" val="13954597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t>
            </a:r>
            <a:r>
              <a:rPr lang="en-US" dirty="0"/>
              <a:t>Growth creation potential</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15</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algn="just"/>
            <a:r>
              <a:rPr lang="en-US" kern="0" dirty="0" smtClean="0"/>
              <a:t>For </a:t>
            </a:r>
            <a:r>
              <a:rPr lang="en-US" kern="0" dirty="0"/>
              <a:t>the </a:t>
            </a:r>
            <a:r>
              <a:rPr lang="en-US" b="1" kern="0" dirty="0"/>
              <a:t>medical equipment</a:t>
            </a:r>
            <a:r>
              <a:rPr lang="en-US" kern="0" dirty="0"/>
              <a:t> case, </a:t>
            </a:r>
            <a:r>
              <a:rPr lang="de-DE" dirty="0"/>
              <a:t>r</a:t>
            </a:r>
            <a:r>
              <a:rPr lang="en-US" dirty="0"/>
              <a:t>educe of employment in the EU for the industry was </a:t>
            </a:r>
            <a:r>
              <a:rPr lang="en-US" dirty="0" smtClean="0"/>
              <a:t>not </a:t>
            </a:r>
            <a:r>
              <a:rPr lang="en-US" dirty="0"/>
              <a:t>identified by the companies or an indication of impact on this </a:t>
            </a:r>
            <a:r>
              <a:rPr lang="en-US" dirty="0" smtClean="0"/>
              <a:t>issue</a:t>
            </a:r>
            <a:endParaRPr lang="en-US" dirty="0" smtClean="0">
              <a:solidFill>
                <a:srgbClr val="FF0000"/>
              </a:solidFill>
            </a:endParaRPr>
          </a:p>
          <a:p>
            <a:pPr algn="just"/>
            <a:endParaRPr lang="en-US" kern="0" dirty="0"/>
          </a:p>
          <a:p>
            <a:pPr algn="just"/>
            <a:r>
              <a:rPr lang="en-US" kern="0" dirty="0"/>
              <a:t>For the </a:t>
            </a:r>
            <a:r>
              <a:rPr lang="en-US" b="1" kern="0" dirty="0"/>
              <a:t>batteries </a:t>
            </a:r>
            <a:r>
              <a:rPr lang="en-US" b="1" kern="0" dirty="0" smtClean="0"/>
              <a:t>case</a:t>
            </a:r>
            <a:r>
              <a:rPr lang="en-US" kern="0" dirty="0" smtClean="0"/>
              <a:t>, </a:t>
            </a:r>
            <a:r>
              <a:rPr lang="de-DE" dirty="0" err="1" smtClean="0"/>
              <a:t>growth</a:t>
            </a:r>
            <a:r>
              <a:rPr lang="de-DE" dirty="0" smtClean="0"/>
              <a:t> </a:t>
            </a:r>
            <a:r>
              <a:rPr lang="de-DE" dirty="0" err="1"/>
              <a:t>creation</a:t>
            </a:r>
            <a:r>
              <a:rPr lang="de-DE" dirty="0"/>
              <a:t> </a:t>
            </a:r>
            <a:r>
              <a:rPr lang="de-DE" dirty="0" err="1"/>
              <a:t>potentials</a:t>
            </a:r>
            <a:r>
              <a:rPr lang="de-DE" dirty="0"/>
              <a:t> </a:t>
            </a:r>
            <a:r>
              <a:rPr lang="de-DE" dirty="0" err="1"/>
              <a:t>are</a:t>
            </a:r>
            <a:r>
              <a:rPr lang="de-DE" dirty="0"/>
              <a:t> </a:t>
            </a:r>
            <a:r>
              <a:rPr lang="de-DE" dirty="0" err="1"/>
              <a:t>more</a:t>
            </a:r>
            <a:r>
              <a:rPr lang="de-DE" dirty="0"/>
              <a:t> </a:t>
            </a:r>
            <a:r>
              <a:rPr lang="de-DE" dirty="0" err="1"/>
              <a:t>mid</a:t>
            </a:r>
            <a:r>
              <a:rPr lang="de-DE" dirty="0"/>
              <a:t>- </a:t>
            </a:r>
            <a:r>
              <a:rPr lang="de-DE" dirty="0" err="1"/>
              <a:t>to</a:t>
            </a:r>
            <a:r>
              <a:rPr lang="de-DE" dirty="0"/>
              <a:t> </a:t>
            </a:r>
            <a:r>
              <a:rPr lang="de-DE" dirty="0" err="1"/>
              <a:t>longterm</a:t>
            </a:r>
            <a:r>
              <a:rPr lang="de-DE" dirty="0"/>
              <a:t> due </a:t>
            </a:r>
            <a:r>
              <a:rPr lang="de-DE" dirty="0" err="1"/>
              <a:t>to</a:t>
            </a:r>
            <a:r>
              <a:rPr lang="de-DE" dirty="0"/>
              <a:t> </a:t>
            </a:r>
            <a:r>
              <a:rPr lang="de-DE" dirty="0" err="1"/>
              <a:t>necessary</a:t>
            </a:r>
            <a:r>
              <a:rPr lang="de-DE" dirty="0"/>
              <a:t> </a:t>
            </a:r>
            <a:r>
              <a:rPr lang="de-DE" dirty="0" err="1"/>
              <a:t>investments</a:t>
            </a:r>
            <a:endParaRPr lang="en-US" kern="0" dirty="0"/>
          </a:p>
          <a:p>
            <a:pPr algn="just"/>
            <a:endParaRPr lang="en-US" kern="0" dirty="0"/>
          </a:p>
          <a:p>
            <a:pPr algn="just"/>
            <a:r>
              <a:rPr lang="en-US" kern="0" dirty="0"/>
              <a:t>For the </a:t>
            </a:r>
            <a:r>
              <a:rPr lang="en-US" b="1" kern="0" dirty="0"/>
              <a:t>re-use of electronic </a:t>
            </a:r>
            <a:r>
              <a:rPr lang="en-US" b="1" kern="0" dirty="0" smtClean="0"/>
              <a:t>equipment</a:t>
            </a:r>
            <a:r>
              <a:rPr lang="en-US" kern="0" dirty="0" smtClean="0"/>
              <a:t>, there is a potential for  </a:t>
            </a:r>
            <a:r>
              <a:rPr lang="en-US" kern="0" dirty="0"/>
              <a:t>new </a:t>
            </a:r>
            <a:r>
              <a:rPr lang="en-US" kern="0" dirty="0" smtClean="0"/>
              <a:t>jobs creation in the reuse </a:t>
            </a:r>
            <a:r>
              <a:rPr lang="en-US" kern="0" dirty="0"/>
              <a:t>and refurbishment of discarded </a:t>
            </a:r>
            <a:r>
              <a:rPr lang="en-US" kern="0" dirty="0" smtClean="0"/>
              <a:t>products</a:t>
            </a:r>
            <a:endParaRPr lang="en-US" kern="0" dirty="0"/>
          </a:p>
          <a:p>
            <a:pPr lvl="1" algn="just"/>
            <a:endParaRPr lang="de-DE" sz="1800" kern="0" dirty="0" smtClean="0"/>
          </a:p>
          <a:p>
            <a:pPr lvl="1" algn="just"/>
            <a:endParaRPr lang="de-DE" sz="1800" kern="0" dirty="0" smtClean="0"/>
          </a:p>
        </p:txBody>
      </p:sp>
    </p:spTree>
    <p:extLst>
      <p:ext uri="{BB962C8B-B14F-4D97-AF65-F5344CB8AC3E}">
        <p14:creationId xmlns:p14="http://schemas.microsoft.com/office/powerpoint/2010/main" val="29251498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Impact </a:t>
            </a:r>
            <a:r>
              <a:rPr lang="en-US" dirty="0"/>
              <a:t>on innovation </a:t>
            </a:r>
            <a:endParaRPr lang="de-DE" dirty="0"/>
          </a:p>
        </p:txBody>
      </p:sp>
      <p:sp>
        <p:nvSpPr>
          <p:cNvPr id="3" name="Content Placeholder 2"/>
          <p:cNvSpPr>
            <a:spLocks noGrp="1"/>
          </p:cNvSpPr>
          <p:nvPr>
            <p:ph idx="1"/>
          </p:nvPr>
        </p:nvSpPr>
        <p:spPr/>
        <p:txBody>
          <a:bodyPr/>
          <a:lstStyle/>
          <a:p>
            <a:pPr algn="just"/>
            <a:r>
              <a:rPr lang="de-DE" dirty="0" smtClean="0"/>
              <a:t>Regulation </a:t>
            </a:r>
            <a:r>
              <a:rPr lang="de-DE" dirty="0" err="1" smtClean="0"/>
              <a:t>can</a:t>
            </a:r>
            <a:r>
              <a:rPr lang="de-DE" dirty="0" smtClean="0"/>
              <a:t> </a:t>
            </a:r>
            <a:r>
              <a:rPr lang="de-DE" dirty="0" err="1" smtClean="0"/>
              <a:t>be</a:t>
            </a:r>
            <a:r>
              <a:rPr lang="de-DE" dirty="0" smtClean="0"/>
              <a:t> </a:t>
            </a:r>
            <a:r>
              <a:rPr lang="de-DE" dirty="0" err="1" smtClean="0"/>
              <a:t>seen</a:t>
            </a:r>
            <a:r>
              <a:rPr lang="de-DE" dirty="0" smtClean="0"/>
              <a:t> </a:t>
            </a:r>
            <a:r>
              <a:rPr lang="de-DE" dirty="0" err="1" smtClean="0"/>
              <a:t>as</a:t>
            </a:r>
            <a:r>
              <a:rPr lang="de-DE" dirty="0" smtClean="0"/>
              <a:t> </a:t>
            </a:r>
            <a:r>
              <a:rPr lang="de-DE" dirty="0" err="1" smtClean="0"/>
              <a:t>driver</a:t>
            </a:r>
            <a:r>
              <a:rPr lang="de-DE" dirty="0" smtClean="0"/>
              <a:t> </a:t>
            </a:r>
            <a:r>
              <a:rPr lang="de-DE" dirty="0" err="1" smtClean="0"/>
              <a:t>for</a:t>
            </a:r>
            <a:r>
              <a:rPr lang="de-DE" dirty="0" smtClean="0"/>
              <a:t> </a:t>
            </a:r>
            <a:r>
              <a:rPr lang="de-DE" dirty="0" err="1" smtClean="0"/>
              <a:t>innovation</a:t>
            </a:r>
            <a:r>
              <a:rPr lang="de-DE" dirty="0"/>
              <a:t>:</a:t>
            </a:r>
            <a:r>
              <a:rPr lang="de-DE" dirty="0" smtClean="0"/>
              <a:t> </a:t>
            </a:r>
            <a:r>
              <a:rPr lang="de-DE" dirty="0" err="1" smtClean="0"/>
              <a:t>to</a:t>
            </a:r>
            <a:r>
              <a:rPr lang="de-DE" dirty="0" smtClean="0"/>
              <a:t> </a:t>
            </a:r>
            <a:r>
              <a:rPr lang="de-DE" dirty="0" err="1" smtClean="0"/>
              <a:t>implement</a:t>
            </a:r>
            <a:r>
              <a:rPr lang="de-DE" dirty="0" smtClean="0"/>
              <a:t> </a:t>
            </a:r>
            <a:r>
              <a:rPr lang="de-DE" dirty="0" err="1" smtClean="0"/>
              <a:t>some</a:t>
            </a:r>
            <a:r>
              <a:rPr lang="de-DE" dirty="0" smtClean="0"/>
              <a:t> </a:t>
            </a:r>
            <a:r>
              <a:rPr lang="de-DE" dirty="0" err="1" smtClean="0"/>
              <a:t>regulations</a:t>
            </a:r>
            <a:r>
              <a:rPr lang="de-DE" dirty="0" smtClean="0"/>
              <a:t>, </a:t>
            </a:r>
            <a:r>
              <a:rPr lang="de-DE" dirty="0" err="1" smtClean="0"/>
              <a:t>new</a:t>
            </a:r>
            <a:r>
              <a:rPr lang="de-DE" dirty="0" smtClean="0"/>
              <a:t> </a:t>
            </a:r>
            <a:r>
              <a:rPr lang="de-DE" dirty="0" err="1" smtClean="0"/>
              <a:t>technologies</a:t>
            </a:r>
            <a:r>
              <a:rPr lang="de-DE" dirty="0" smtClean="0"/>
              <a:t> </a:t>
            </a:r>
            <a:r>
              <a:rPr lang="de-DE" dirty="0" err="1" smtClean="0"/>
              <a:t>have</a:t>
            </a:r>
            <a:r>
              <a:rPr lang="de-DE" dirty="0" smtClean="0"/>
              <a:t> </a:t>
            </a:r>
            <a:r>
              <a:rPr lang="de-DE" dirty="0" err="1" smtClean="0"/>
              <a:t>to</a:t>
            </a:r>
            <a:r>
              <a:rPr lang="de-DE" dirty="0" smtClean="0"/>
              <a:t> </a:t>
            </a:r>
            <a:r>
              <a:rPr lang="de-DE" dirty="0" err="1" smtClean="0"/>
              <a:t>be</a:t>
            </a:r>
            <a:r>
              <a:rPr lang="de-DE" dirty="0" smtClean="0"/>
              <a:t> </a:t>
            </a:r>
            <a:r>
              <a:rPr lang="de-DE" dirty="0" err="1" smtClean="0"/>
              <a:t>developed</a:t>
            </a:r>
            <a:endParaRPr lang="de-DE" dirty="0"/>
          </a:p>
          <a:p>
            <a:pPr lvl="1" algn="just"/>
            <a:r>
              <a:rPr lang="de-DE" dirty="0"/>
              <a:t>e</a:t>
            </a:r>
            <a:r>
              <a:rPr lang="de-DE" dirty="0" smtClean="0"/>
              <a:t>.g. </a:t>
            </a:r>
            <a:r>
              <a:rPr lang="de-DE" dirty="0" err="1" smtClean="0"/>
              <a:t>new</a:t>
            </a:r>
            <a:r>
              <a:rPr lang="de-DE" dirty="0" smtClean="0"/>
              <a:t> </a:t>
            </a:r>
            <a:r>
              <a:rPr lang="de-DE" dirty="0" err="1" smtClean="0"/>
              <a:t>sorting</a:t>
            </a:r>
            <a:r>
              <a:rPr lang="de-DE" dirty="0" smtClean="0"/>
              <a:t> </a:t>
            </a:r>
            <a:r>
              <a:rPr lang="de-DE" dirty="0" err="1" smtClean="0"/>
              <a:t>technologies</a:t>
            </a:r>
            <a:r>
              <a:rPr lang="de-DE" dirty="0" smtClean="0"/>
              <a:t> </a:t>
            </a:r>
            <a:r>
              <a:rPr lang="de-DE" dirty="0" err="1" smtClean="0"/>
              <a:t>for</a:t>
            </a:r>
            <a:r>
              <a:rPr lang="de-DE" dirty="0" smtClean="0"/>
              <a:t> </a:t>
            </a:r>
            <a:r>
              <a:rPr lang="de-DE" dirty="0" err="1" smtClean="0"/>
              <a:t>plastics</a:t>
            </a:r>
            <a:endParaRPr lang="de-DE" dirty="0" smtClean="0"/>
          </a:p>
          <a:p>
            <a:pPr lvl="1" algn="just"/>
            <a:endParaRPr lang="de-DE" dirty="0" smtClean="0"/>
          </a:p>
          <a:p>
            <a:pPr algn="just"/>
            <a:r>
              <a:rPr lang="en-US" dirty="0" smtClean="0"/>
              <a:t>Requires careful </a:t>
            </a:r>
            <a:r>
              <a:rPr lang="en-US" dirty="0"/>
              <a:t>implementation, with dynamic goals </a:t>
            </a:r>
            <a:r>
              <a:rPr lang="en-US" dirty="0" smtClean="0"/>
              <a:t>- otherwise can </a:t>
            </a:r>
            <a:r>
              <a:rPr lang="en-US" dirty="0"/>
              <a:t>become a barrier </a:t>
            </a:r>
            <a:r>
              <a:rPr lang="en-US" dirty="0" smtClean="0"/>
              <a:t>for </a:t>
            </a:r>
            <a:r>
              <a:rPr lang="en-US" dirty="0"/>
              <a:t>next generation of </a:t>
            </a:r>
            <a:r>
              <a:rPr lang="en-US" dirty="0" smtClean="0"/>
              <a:t>options</a:t>
            </a:r>
          </a:p>
          <a:p>
            <a:pPr algn="just"/>
            <a:endParaRPr lang="en-US" dirty="0" smtClean="0"/>
          </a:p>
          <a:p>
            <a:pPr algn="just"/>
            <a:r>
              <a:rPr lang="en-US" dirty="0" smtClean="0"/>
              <a:t>Labelling </a:t>
            </a:r>
            <a:r>
              <a:rPr lang="en-US" dirty="0"/>
              <a:t>(e.g. efficiency </a:t>
            </a:r>
            <a:r>
              <a:rPr lang="en-US" dirty="0" smtClean="0"/>
              <a:t>labels): potential </a:t>
            </a:r>
            <a:r>
              <a:rPr lang="en-US" dirty="0"/>
              <a:t>solution </a:t>
            </a:r>
            <a:r>
              <a:rPr lang="en-US" dirty="0" smtClean="0"/>
              <a:t>to avoid </a:t>
            </a:r>
            <a:r>
              <a:rPr lang="en-US" dirty="0"/>
              <a:t>obsolete legislation </a:t>
            </a:r>
            <a:endParaRPr lang="en-US" dirty="0" smtClean="0"/>
          </a:p>
          <a:p>
            <a:pPr algn="just"/>
            <a:endParaRPr lang="en-US" dirty="0"/>
          </a:p>
          <a:p>
            <a:pPr algn="just"/>
            <a:r>
              <a:rPr lang="en-US" dirty="0" smtClean="0"/>
              <a:t>Uncertainty on / unpredictable regulation and standards could hinder investment in innovation</a:t>
            </a:r>
            <a:endParaRPr lang="en-US"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4415475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Impact </a:t>
            </a:r>
            <a:r>
              <a:rPr lang="en-US" dirty="0"/>
              <a:t>on innovation </a:t>
            </a:r>
            <a:endParaRPr lang="de-DE" dirty="0"/>
          </a:p>
        </p:txBody>
      </p:sp>
      <p:sp>
        <p:nvSpPr>
          <p:cNvPr id="3" name="Content Placeholder 2"/>
          <p:cNvSpPr>
            <a:spLocks noGrp="1"/>
          </p:cNvSpPr>
          <p:nvPr>
            <p:ph idx="1"/>
          </p:nvPr>
        </p:nvSpPr>
        <p:spPr/>
        <p:txBody>
          <a:bodyPr/>
          <a:lstStyle/>
          <a:p>
            <a:pPr algn="just"/>
            <a:r>
              <a:rPr lang="de-DE" dirty="0" smtClean="0"/>
              <a:t>In </a:t>
            </a:r>
            <a:r>
              <a:rPr lang="de-DE" dirty="0" err="1" smtClean="0"/>
              <a:t>some</a:t>
            </a:r>
            <a:r>
              <a:rPr lang="de-DE" dirty="0" smtClean="0"/>
              <a:t> </a:t>
            </a:r>
            <a:r>
              <a:rPr lang="de-DE" dirty="0" err="1" smtClean="0"/>
              <a:t>cases</a:t>
            </a:r>
            <a:r>
              <a:rPr lang="de-DE" dirty="0" smtClean="0"/>
              <a:t>, </a:t>
            </a:r>
            <a:r>
              <a:rPr lang="de-DE" dirty="0" err="1" smtClean="0"/>
              <a:t>the</a:t>
            </a:r>
            <a:r>
              <a:rPr lang="de-DE" dirty="0" smtClean="0"/>
              <a:t> </a:t>
            </a:r>
            <a:r>
              <a:rPr lang="de-DE" dirty="0" err="1" smtClean="0"/>
              <a:t>implementation</a:t>
            </a:r>
            <a:r>
              <a:rPr lang="de-DE" dirty="0" smtClean="0"/>
              <a:t> </a:t>
            </a:r>
            <a:r>
              <a:rPr lang="de-DE" dirty="0" err="1" smtClean="0"/>
              <a:t>of</a:t>
            </a:r>
            <a:r>
              <a:rPr lang="de-DE" dirty="0" smtClean="0"/>
              <a:t> </a:t>
            </a:r>
            <a:r>
              <a:rPr lang="de-DE" dirty="0" err="1" smtClean="0"/>
              <a:t>regulation</a:t>
            </a:r>
            <a:r>
              <a:rPr lang="de-DE" dirty="0" smtClean="0"/>
              <a:t> </a:t>
            </a:r>
            <a:r>
              <a:rPr lang="de-DE" dirty="0" err="1" smtClean="0"/>
              <a:t>is</a:t>
            </a:r>
            <a:r>
              <a:rPr lang="de-DE" dirty="0" smtClean="0"/>
              <a:t> </a:t>
            </a:r>
            <a:r>
              <a:rPr lang="de-DE" dirty="0" err="1" smtClean="0"/>
              <a:t>costly</a:t>
            </a:r>
            <a:endParaRPr lang="de-DE" dirty="0" smtClean="0"/>
          </a:p>
          <a:p>
            <a:pPr lvl="1" algn="just"/>
            <a:r>
              <a:rPr lang="en-US" dirty="0"/>
              <a:t>e</a:t>
            </a:r>
            <a:r>
              <a:rPr lang="en-US" dirty="0" smtClean="0"/>
              <a:t>.g. refurbishing of medical equipment case: the global expenditure on RoHS implementation is 2Bn Euro - could be allocated to R&amp;D</a:t>
            </a:r>
          </a:p>
          <a:p>
            <a:pPr marL="474662" lvl="1" indent="0" algn="just">
              <a:buNone/>
            </a:pPr>
            <a:endParaRPr lang="de-DE" sz="2000" dirty="0" smtClean="0"/>
          </a:p>
          <a:p>
            <a:pPr algn="just"/>
            <a:r>
              <a:rPr lang="de-DE" dirty="0"/>
              <a:t>New </a:t>
            </a:r>
            <a:r>
              <a:rPr lang="de-DE" dirty="0" err="1"/>
              <a:t>sectors</a:t>
            </a:r>
            <a:r>
              <a:rPr lang="de-DE" dirty="0"/>
              <a:t> / </a:t>
            </a:r>
            <a:r>
              <a:rPr lang="de-DE" dirty="0" err="1"/>
              <a:t>fields</a:t>
            </a:r>
            <a:r>
              <a:rPr lang="de-DE" dirty="0"/>
              <a:t> </a:t>
            </a:r>
            <a:r>
              <a:rPr lang="de-DE" dirty="0" err="1" smtClean="0"/>
              <a:t>have</a:t>
            </a:r>
            <a:r>
              <a:rPr lang="de-DE" dirty="0" smtClean="0"/>
              <a:t> </a:t>
            </a:r>
            <a:r>
              <a:rPr lang="de-DE" dirty="0" err="1"/>
              <a:t>to</a:t>
            </a:r>
            <a:r>
              <a:rPr lang="de-DE" dirty="0"/>
              <a:t> </a:t>
            </a:r>
            <a:r>
              <a:rPr lang="de-DE" dirty="0" err="1"/>
              <a:t>be</a:t>
            </a:r>
            <a:r>
              <a:rPr lang="de-DE" dirty="0"/>
              <a:t> </a:t>
            </a:r>
            <a:r>
              <a:rPr lang="de-DE" dirty="0" err="1" smtClean="0"/>
              <a:t>developed</a:t>
            </a:r>
            <a:endParaRPr lang="de-DE" dirty="0"/>
          </a:p>
          <a:p>
            <a:pPr lvl="1" algn="just"/>
            <a:r>
              <a:rPr lang="de-DE" dirty="0"/>
              <a:t>e</a:t>
            </a:r>
            <a:r>
              <a:rPr lang="de-DE" dirty="0" smtClean="0"/>
              <a:t>.g</a:t>
            </a:r>
            <a:r>
              <a:rPr lang="de-DE" dirty="0"/>
              <a:t>. </a:t>
            </a:r>
            <a:r>
              <a:rPr lang="de-DE" dirty="0" err="1"/>
              <a:t>testing</a:t>
            </a:r>
            <a:r>
              <a:rPr lang="de-DE" dirty="0"/>
              <a:t> </a:t>
            </a:r>
            <a:r>
              <a:rPr lang="de-DE" dirty="0" err="1"/>
              <a:t>for</a:t>
            </a:r>
            <a:r>
              <a:rPr lang="de-DE" dirty="0"/>
              <a:t> </a:t>
            </a:r>
            <a:r>
              <a:rPr lang="de-DE" dirty="0" err="1"/>
              <a:t>re-used</a:t>
            </a:r>
            <a:r>
              <a:rPr lang="de-DE" dirty="0"/>
              <a:t> / </a:t>
            </a:r>
            <a:r>
              <a:rPr lang="de-DE" dirty="0" err="1"/>
              <a:t>refurbished</a:t>
            </a:r>
            <a:r>
              <a:rPr lang="de-DE" dirty="0"/>
              <a:t> electronic </a:t>
            </a:r>
            <a:r>
              <a:rPr lang="de-DE" dirty="0" err="1"/>
              <a:t>equipment</a:t>
            </a:r>
            <a:r>
              <a:rPr lang="de-DE" dirty="0"/>
              <a:t>  </a:t>
            </a:r>
          </a:p>
          <a:p>
            <a:pPr algn="just"/>
            <a:endParaRPr lang="de-DE" dirty="0" smtClean="0"/>
          </a:p>
          <a:p>
            <a:pPr algn="just"/>
            <a:r>
              <a:rPr lang="de-DE" dirty="0" smtClean="0"/>
              <a:t>Innovation in (</a:t>
            </a:r>
            <a:r>
              <a:rPr lang="de-DE" dirty="0" err="1" smtClean="0"/>
              <a:t>eco</a:t>
            </a:r>
            <a:r>
              <a:rPr lang="de-DE" dirty="0" smtClean="0"/>
              <a:t>)design </a:t>
            </a:r>
            <a:r>
              <a:rPr lang="de-DE" dirty="0" err="1" smtClean="0"/>
              <a:t>can</a:t>
            </a:r>
            <a:r>
              <a:rPr lang="de-DE" dirty="0" smtClean="0"/>
              <a:t> </a:t>
            </a:r>
            <a:r>
              <a:rPr lang="de-DE" dirty="0" err="1" smtClean="0"/>
              <a:t>be</a:t>
            </a:r>
            <a:r>
              <a:rPr lang="de-DE" dirty="0" smtClean="0"/>
              <a:t> </a:t>
            </a:r>
            <a:r>
              <a:rPr lang="de-DE" dirty="0" err="1" smtClean="0"/>
              <a:t>more</a:t>
            </a:r>
            <a:r>
              <a:rPr lang="de-DE" dirty="0" smtClean="0"/>
              <a:t> </a:t>
            </a:r>
            <a:r>
              <a:rPr lang="de-DE" dirty="0" err="1" smtClean="0"/>
              <a:t>important</a:t>
            </a:r>
            <a:r>
              <a:rPr lang="de-DE" dirty="0" smtClean="0"/>
              <a:t> </a:t>
            </a:r>
            <a:r>
              <a:rPr lang="de-DE" dirty="0" err="1" smtClean="0"/>
              <a:t>than</a:t>
            </a:r>
            <a:r>
              <a:rPr lang="de-DE" dirty="0" smtClean="0"/>
              <a:t> in </a:t>
            </a:r>
            <a:r>
              <a:rPr lang="de-DE" dirty="0" err="1" smtClean="0"/>
              <a:t>EoL</a:t>
            </a:r>
            <a:r>
              <a:rPr lang="de-DE" dirty="0"/>
              <a:t>:</a:t>
            </a:r>
            <a:r>
              <a:rPr lang="de-DE" dirty="0" smtClean="0"/>
              <a:t> </a:t>
            </a:r>
            <a:r>
              <a:rPr lang="de-DE" dirty="0" err="1" smtClean="0">
                <a:sym typeface="Wingdings" panose="05000000000000000000" pitchFamily="2" charset="2"/>
              </a:rPr>
              <a:t>base</a:t>
            </a:r>
            <a:r>
              <a:rPr lang="de-DE" dirty="0" smtClean="0">
                <a:sym typeface="Wingdings" panose="05000000000000000000" pitchFamily="2" charset="2"/>
              </a:rPr>
              <a:t> </a:t>
            </a:r>
            <a:r>
              <a:rPr lang="de-DE" dirty="0" err="1" smtClean="0">
                <a:sym typeface="Wingdings" panose="05000000000000000000" pitchFamily="2" charset="2"/>
              </a:rPr>
              <a:t>decision</a:t>
            </a:r>
            <a:r>
              <a:rPr lang="de-DE" dirty="0" smtClean="0">
                <a:sym typeface="Wingdings" panose="05000000000000000000" pitchFamily="2" charset="2"/>
              </a:rPr>
              <a:t> in </a:t>
            </a:r>
            <a:r>
              <a:rPr lang="de-DE" dirty="0" err="1" smtClean="0"/>
              <a:t>life</a:t>
            </a:r>
            <a:r>
              <a:rPr lang="de-DE" dirty="0" smtClean="0"/>
              <a:t> </a:t>
            </a:r>
            <a:r>
              <a:rPr lang="de-DE" dirty="0" err="1" smtClean="0"/>
              <a:t>cycle</a:t>
            </a:r>
            <a:r>
              <a:rPr lang="de-DE" dirty="0" smtClean="0"/>
              <a:t> </a:t>
            </a:r>
            <a:r>
              <a:rPr lang="de-DE" dirty="0" err="1" smtClean="0"/>
              <a:t>thinking</a:t>
            </a:r>
            <a:endParaRPr lang="de-DE" dirty="0"/>
          </a:p>
          <a:p>
            <a:pPr lvl="1" algn="just"/>
            <a:r>
              <a:rPr lang="de-DE" dirty="0"/>
              <a:t>e</a:t>
            </a:r>
            <a:r>
              <a:rPr lang="de-DE" dirty="0" smtClean="0"/>
              <a:t>.g</a:t>
            </a:r>
            <a:r>
              <a:rPr lang="de-DE" dirty="0"/>
              <a:t>. </a:t>
            </a:r>
            <a:r>
              <a:rPr lang="de-DE" dirty="0" err="1" smtClean="0"/>
              <a:t>modularity</a:t>
            </a:r>
            <a:r>
              <a:rPr lang="de-DE" dirty="0" smtClean="0"/>
              <a:t> in </a:t>
            </a:r>
            <a:r>
              <a:rPr lang="de-DE" dirty="0" err="1" smtClean="0"/>
              <a:t>products</a:t>
            </a:r>
            <a:r>
              <a:rPr lang="de-DE" dirty="0" smtClean="0"/>
              <a:t> </a:t>
            </a:r>
            <a:r>
              <a:rPr lang="de-DE" dirty="0" err="1"/>
              <a:t>with</a:t>
            </a:r>
            <a:r>
              <a:rPr lang="de-DE" dirty="0"/>
              <a:t> electronic </a:t>
            </a:r>
            <a:r>
              <a:rPr lang="de-DE" dirty="0" err="1" smtClean="0"/>
              <a:t>components</a:t>
            </a:r>
            <a:endParaRPr lang="de-DE" dirty="0"/>
          </a:p>
          <a:p>
            <a:pPr lvl="1" algn="just"/>
            <a:r>
              <a:rPr lang="de-DE" dirty="0"/>
              <a:t>e</a:t>
            </a:r>
            <a:r>
              <a:rPr lang="de-DE" dirty="0" smtClean="0"/>
              <a:t>.g</a:t>
            </a:r>
            <a:r>
              <a:rPr lang="de-DE" dirty="0"/>
              <a:t>. </a:t>
            </a:r>
            <a:r>
              <a:rPr lang="de-DE" dirty="0" err="1"/>
              <a:t>plastics</a:t>
            </a:r>
            <a:r>
              <a:rPr lang="de-DE" dirty="0"/>
              <a:t> (flexible</a:t>
            </a:r>
            <a:r>
              <a:rPr lang="de-DE" dirty="0" smtClean="0"/>
              <a:t>)</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2500364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Conclusions: </a:t>
            </a:r>
            <a:r>
              <a:rPr lang="en-US" dirty="0"/>
              <a:t>Impact on innovation </a:t>
            </a:r>
            <a:endParaRPr lang="de-DE" dirty="0"/>
          </a:p>
        </p:txBody>
      </p:sp>
      <p:sp>
        <p:nvSpPr>
          <p:cNvPr id="3" name="Content Placeholder 2"/>
          <p:cNvSpPr>
            <a:spLocks noGrp="1"/>
          </p:cNvSpPr>
          <p:nvPr>
            <p:ph idx="1"/>
          </p:nvPr>
        </p:nvSpPr>
        <p:spPr/>
        <p:txBody>
          <a:bodyPr/>
          <a:lstStyle/>
          <a:p>
            <a:r>
              <a:rPr lang="de-DE" dirty="0" err="1"/>
              <a:t>For</a:t>
            </a:r>
            <a:r>
              <a:rPr lang="de-DE" dirty="0"/>
              <a:t> </a:t>
            </a:r>
            <a:r>
              <a:rPr lang="de-DE" dirty="0" err="1"/>
              <a:t>the</a:t>
            </a:r>
            <a:r>
              <a:rPr lang="de-DE" dirty="0"/>
              <a:t> </a:t>
            </a:r>
            <a:r>
              <a:rPr lang="de-DE" b="1" dirty="0" err="1"/>
              <a:t>copper</a:t>
            </a:r>
            <a:r>
              <a:rPr lang="de-DE" dirty="0"/>
              <a:t> </a:t>
            </a:r>
            <a:r>
              <a:rPr lang="de-DE" dirty="0" err="1"/>
              <a:t>and</a:t>
            </a:r>
            <a:r>
              <a:rPr lang="de-DE" dirty="0"/>
              <a:t> </a:t>
            </a:r>
            <a:r>
              <a:rPr lang="de-DE" b="1" dirty="0" err="1"/>
              <a:t>steel</a:t>
            </a:r>
            <a:r>
              <a:rPr lang="de-DE" dirty="0"/>
              <a:t> </a:t>
            </a:r>
            <a:r>
              <a:rPr lang="de-DE" dirty="0" err="1"/>
              <a:t>cases</a:t>
            </a:r>
            <a:r>
              <a:rPr lang="de-DE" dirty="0"/>
              <a:t>, </a:t>
            </a:r>
            <a:r>
              <a:rPr lang="de-DE" dirty="0" err="1"/>
              <a:t>it</a:t>
            </a:r>
            <a:r>
              <a:rPr lang="de-DE" dirty="0"/>
              <a:t> </a:t>
            </a:r>
            <a:r>
              <a:rPr lang="de-DE" dirty="0" err="1"/>
              <a:t>is</a:t>
            </a:r>
            <a:r>
              <a:rPr lang="de-DE" dirty="0"/>
              <a:t> </a:t>
            </a:r>
            <a:r>
              <a:rPr lang="de-DE" dirty="0" err="1"/>
              <a:t>important</a:t>
            </a:r>
            <a:r>
              <a:rPr lang="de-DE" dirty="0"/>
              <a:t> </a:t>
            </a:r>
            <a:r>
              <a:rPr lang="de-DE" dirty="0" err="1"/>
              <a:t>to</a:t>
            </a:r>
            <a:r>
              <a:rPr lang="de-DE" dirty="0"/>
              <a:t> </a:t>
            </a:r>
            <a:r>
              <a:rPr lang="de-DE" dirty="0" err="1"/>
              <a:t>have</a:t>
            </a:r>
            <a:r>
              <a:rPr lang="de-DE" dirty="0"/>
              <a:t> a </a:t>
            </a:r>
            <a:r>
              <a:rPr lang="de-DE" dirty="0" err="1"/>
              <a:t>predictable</a:t>
            </a:r>
            <a:r>
              <a:rPr lang="de-DE" dirty="0"/>
              <a:t> </a:t>
            </a:r>
            <a:r>
              <a:rPr lang="de-DE" dirty="0" err="1"/>
              <a:t>regulation</a:t>
            </a:r>
            <a:r>
              <a:rPr lang="de-DE" dirty="0"/>
              <a:t> </a:t>
            </a:r>
            <a:r>
              <a:rPr lang="de-DE" dirty="0" err="1"/>
              <a:t>to</a:t>
            </a:r>
            <a:r>
              <a:rPr lang="de-DE" dirty="0"/>
              <a:t> </a:t>
            </a:r>
            <a:r>
              <a:rPr lang="de-DE" dirty="0" err="1"/>
              <a:t>ensure</a:t>
            </a:r>
            <a:r>
              <a:rPr lang="de-DE" dirty="0"/>
              <a:t> </a:t>
            </a:r>
            <a:r>
              <a:rPr lang="de-DE" dirty="0" err="1"/>
              <a:t>that</a:t>
            </a:r>
            <a:r>
              <a:rPr lang="de-DE" dirty="0"/>
              <a:t> </a:t>
            </a:r>
            <a:r>
              <a:rPr lang="de-DE" dirty="0" err="1"/>
              <a:t>the</a:t>
            </a:r>
            <a:r>
              <a:rPr lang="de-DE" dirty="0"/>
              <a:t> </a:t>
            </a:r>
            <a:r>
              <a:rPr lang="de-DE" dirty="0" err="1"/>
              <a:t>investments</a:t>
            </a:r>
            <a:r>
              <a:rPr lang="de-DE" dirty="0"/>
              <a:t> </a:t>
            </a:r>
            <a:r>
              <a:rPr lang="de-DE" dirty="0" err="1"/>
              <a:t>made</a:t>
            </a:r>
            <a:r>
              <a:rPr lang="de-DE" dirty="0"/>
              <a:t> </a:t>
            </a:r>
            <a:r>
              <a:rPr lang="de-DE" dirty="0" err="1"/>
              <a:t>now</a:t>
            </a:r>
            <a:r>
              <a:rPr lang="de-DE" dirty="0"/>
              <a:t> will not </a:t>
            </a:r>
            <a:r>
              <a:rPr lang="de-DE" dirty="0" err="1"/>
              <a:t>be</a:t>
            </a:r>
            <a:r>
              <a:rPr lang="de-DE" dirty="0"/>
              <a:t> </a:t>
            </a:r>
            <a:r>
              <a:rPr lang="de-DE" dirty="0" err="1"/>
              <a:t>blocked</a:t>
            </a:r>
            <a:r>
              <a:rPr lang="de-DE" dirty="0"/>
              <a:t> </a:t>
            </a:r>
            <a:r>
              <a:rPr lang="de-DE" dirty="0" err="1"/>
              <a:t>by</a:t>
            </a:r>
            <a:r>
              <a:rPr lang="de-DE" dirty="0"/>
              <a:t> </a:t>
            </a:r>
            <a:r>
              <a:rPr lang="de-DE" dirty="0" err="1"/>
              <a:t>changed</a:t>
            </a:r>
            <a:r>
              <a:rPr lang="de-DE" dirty="0"/>
              <a:t> </a:t>
            </a:r>
            <a:r>
              <a:rPr lang="de-DE" dirty="0" err="1"/>
              <a:t>regulation</a:t>
            </a:r>
            <a:r>
              <a:rPr lang="de-DE" dirty="0"/>
              <a:t> </a:t>
            </a:r>
            <a:r>
              <a:rPr lang="de-DE" dirty="0" err="1"/>
              <a:t>later</a:t>
            </a:r>
            <a:r>
              <a:rPr lang="de-DE" dirty="0"/>
              <a:t>.  </a:t>
            </a:r>
            <a:r>
              <a:rPr lang="de-DE" dirty="0" err="1"/>
              <a:t>Especially</a:t>
            </a:r>
            <a:r>
              <a:rPr lang="de-DE" dirty="0"/>
              <a:t> </a:t>
            </a:r>
            <a:r>
              <a:rPr lang="de-DE" dirty="0" err="1"/>
              <a:t>considering</a:t>
            </a:r>
            <a:r>
              <a:rPr lang="de-DE" dirty="0"/>
              <a:t> </a:t>
            </a:r>
            <a:r>
              <a:rPr lang="de-DE" dirty="0" err="1"/>
              <a:t>that</a:t>
            </a:r>
            <a:r>
              <a:rPr lang="de-DE" dirty="0"/>
              <a:t> </a:t>
            </a:r>
            <a:r>
              <a:rPr lang="de-DE" dirty="0" err="1"/>
              <a:t>for</a:t>
            </a:r>
            <a:r>
              <a:rPr lang="de-DE" dirty="0"/>
              <a:t> </a:t>
            </a:r>
            <a:r>
              <a:rPr lang="de-DE" dirty="0" err="1"/>
              <a:t>the</a:t>
            </a:r>
            <a:r>
              <a:rPr lang="de-DE" dirty="0"/>
              <a:t> </a:t>
            </a:r>
            <a:r>
              <a:rPr lang="de-DE" dirty="0" err="1"/>
              <a:t>investment</a:t>
            </a:r>
            <a:r>
              <a:rPr lang="de-DE" dirty="0"/>
              <a:t> </a:t>
            </a:r>
            <a:r>
              <a:rPr lang="de-DE" dirty="0" err="1"/>
              <a:t>into</a:t>
            </a:r>
            <a:r>
              <a:rPr lang="de-DE" dirty="0"/>
              <a:t> </a:t>
            </a:r>
            <a:r>
              <a:rPr lang="de-DE" dirty="0" err="1"/>
              <a:t>facility</a:t>
            </a:r>
            <a:r>
              <a:rPr lang="de-DE" dirty="0"/>
              <a:t> </a:t>
            </a:r>
            <a:r>
              <a:rPr lang="de-DE" dirty="0" err="1"/>
              <a:t>it</a:t>
            </a:r>
            <a:r>
              <a:rPr lang="de-DE" dirty="0"/>
              <a:t> </a:t>
            </a:r>
            <a:r>
              <a:rPr lang="de-DE" dirty="0" err="1"/>
              <a:t>usually</a:t>
            </a:r>
            <a:r>
              <a:rPr lang="de-DE" dirty="0"/>
              <a:t> </a:t>
            </a:r>
            <a:r>
              <a:rPr lang="de-DE" dirty="0" err="1"/>
              <a:t>takes</a:t>
            </a:r>
            <a:r>
              <a:rPr lang="de-DE" dirty="0"/>
              <a:t> a </a:t>
            </a:r>
            <a:r>
              <a:rPr lang="de-DE" dirty="0" err="1"/>
              <a:t>while</a:t>
            </a:r>
            <a:r>
              <a:rPr lang="de-DE" dirty="0"/>
              <a:t> </a:t>
            </a:r>
            <a:r>
              <a:rPr lang="de-DE" dirty="0" err="1"/>
              <a:t>to</a:t>
            </a:r>
            <a:r>
              <a:rPr lang="de-DE" dirty="0"/>
              <a:t> </a:t>
            </a:r>
            <a:r>
              <a:rPr lang="de-DE" dirty="0" err="1"/>
              <a:t>re-finance</a:t>
            </a:r>
            <a:r>
              <a:rPr lang="de-DE" dirty="0"/>
              <a:t>. </a:t>
            </a:r>
          </a:p>
          <a:p>
            <a:pPr marL="0" indent="0">
              <a:buNone/>
            </a:pPr>
            <a:endParaRPr lang="de-DE" dirty="0" smtClean="0"/>
          </a:p>
          <a:p>
            <a:pPr algn="just"/>
            <a:r>
              <a:rPr lang="de-DE" dirty="0" smtClean="0"/>
              <a:t>For the </a:t>
            </a:r>
            <a:r>
              <a:rPr lang="de-DE" b="1" dirty="0" smtClean="0"/>
              <a:t>palladium</a:t>
            </a:r>
            <a:r>
              <a:rPr lang="de-DE" dirty="0" smtClean="0"/>
              <a:t> case, the automotive catalytic converters are a standard technology and the recycling of this metal is technically feasible to approximatly 100%.  </a:t>
            </a:r>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9858260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t>
            </a:r>
            <a:r>
              <a:rPr lang="en-US" dirty="0"/>
              <a:t>Impact on innovation </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19</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algn="just"/>
            <a:r>
              <a:rPr lang="en-US" kern="0" dirty="0" smtClean="0"/>
              <a:t>For </a:t>
            </a:r>
            <a:r>
              <a:rPr lang="en-US" kern="0" dirty="0"/>
              <a:t>the </a:t>
            </a:r>
            <a:r>
              <a:rPr lang="en-US" b="1" kern="0" dirty="0"/>
              <a:t>aggregates</a:t>
            </a:r>
            <a:r>
              <a:rPr lang="en-US" kern="0" dirty="0"/>
              <a:t> cases</a:t>
            </a:r>
            <a:r>
              <a:rPr lang="en-US" kern="0" dirty="0" smtClean="0"/>
              <a:t>, </a:t>
            </a:r>
            <a:r>
              <a:rPr lang="en-US" kern="0" dirty="0"/>
              <a:t>no conclusions </a:t>
            </a:r>
            <a:endParaRPr lang="de-DE" dirty="0">
              <a:solidFill>
                <a:srgbClr val="FF0000"/>
              </a:solidFill>
            </a:endParaRPr>
          </a:p>
          <a:p>
            <a:pPr algn="just"/>
            <a:r>
              <a:rPr lang="en-US" kern="0" dirty="0" smtClean="0"/>
              <a:t>For </a:t>
            </a:r>
            <a:r>
              <a:rPr lang="en-US" kern="0" dirty="0"/>
              <a:t>the </a:t>
            </a:r>
            <a:r>
              <a:rPr lang="en-US" b="1" kern="0" dirty="0"/>
              <a:t>manure</a:t>
            </a:r>
            <a:r>
              <a:rPr lang="en-US" kern="0" dirty="0"/>
              <a:t> case, unclear regulations and definitions hamper investments in R&amp;D as well as capacity </a:t>
            </a:r>
            <a:r>
              <a:rPr lang="en-US" kern="0" dirty="0" smtClean="0"/>
              <a:t>(</a:t>
            </a:r>
            <a:r>
              <a:rPr lang="en-US" kern="0" dirty="0" smtClean="0">
                <a:solidFill>
                  <a:srgbClr val="FF0000"/>
                </a:solidFill>
              </a:rPr>
              <a:t>MK: it </a:t>
            </a:r>
            <a:r>
              <a:rPr lang="en-US" kern="0" dirty="0">
                <a:solidFill>
                  <a:srgbClr val="FF0000"/>
                </a:solidFill>
              </a:rPr>
              <a:t>would be good to list which definitions are meant here in </a:t>
            </a:r>
            <a:r>
              <a:rPr lang="en-US" kern="0" dirty="0" smtClean="0">
                <a:solidFill>
                  <a:srgbClr val="FF0000"/>
                </a:solidFill>
              </a:rPr>
              <a:t>particular</a:t>
            </a:r>
            <a:r>
              <a:rPr lang="en-US" kern="0" dirty="0" smtClean="0"/>
              <a:t>)</a:t>
            </a:r>
            <a:endParaRPr lang="de-DE" dirty="0">
              <a:solidFill>
                <a:srgbClr val="FF0000"/>
              </a:solidFill>
            </a:endParaRPr>
          </a:p>
          <a:p>
            <a:pPr algn="just"/>
            <a:r>
              <a:rPr lang="en-US" kern="0" dirty="0" smtClean="0"/>
              <a:t>For </a:t>
            </a:r>
            <a:r>
              <a:rPr lang="en-US" kern="0" dirty="0"/>
              <a:t>the </a:t>
            </a:r>
            <a:r>
              <a:rPr lang="en-US" b="1" kern="0" dirty="0" smtClean="0"/>
              <a:t>food waste</a:t>
            </a:r>
            <a:r>
              <a:rPr lang="en-US" kern="0" dirty="0" smtClean="0"/>
              <a:t> </a:t>
            </a:r>
            <a:r>
              <a:rPr lang="en-US" kern="0" dirty="0"/>
              <a:t>case</a:t>
            </a:r>
            <a:r>
              <a:rPr lang="en-US" kern="0" dirty="0" smtClean="0"/>
              <a:t>, </a:t>
            </a:r>
            <a:r>
              <a:rPr lang="en-US" kern="0" dirty="0"/>
              <a:t>no clear impacts on innovations. Novel business methods may benefit from increased flexibility in food </a:t>
            </a:r>
            <a:r>
              <a:rPr lang="en-US" kern="0" dirty="0" smtClean="0"/>
              <a:t>donations</a:t>
            </a:r>
            <a:endParaRPr lang="de-DE" kern="0" dirty="0" smtClean="0"/>
          </a:p>
          <a:p>
            <a:pPr algn="just"/>
            <a:r>
              <a:rPr lang="de-DE" kern="0" dirty="0" smtClean="0"/>
              <a:t>For the </a:t>
            </a:r>
            <a:r>
              <a:rPr lang="de-DE" b="1" kern="0" dirty="0" smtClean="0"/>
              <a:t>plastics</a:t>
            </a:r>
            <a:r>
              <a:rPr lang="de-DE" kern="0" dirty="0" smtClean="0"/>
              <a:t> case, </a:t>
            </a:r>
            <a:r>
              <a:rPr lang="de-DE" kern="0" dirty="0" err="1" smtClean="0"/>
              <a:t>the</a:t>
            </a:r>
            <a:r>
              <a:rPr lang="de-DE" kern="0" dirty="0" smtClean="0"/>
              <a:t> </a:t>
            </a:r>
            <a:r>
              <a:rPr lang="de-DE" kern="0" dirty="0" err="1" smtClean="0"/>
              <a:t>sorting</a:t>
            </a:r>
            <a:r>
              <a:rPr lang="de-DE" kern="0" dirty="0" smtClean="0"/>
              <a:t> </a:t>
            </a:r>
            <a:r>
              <a:rPr lang="de-DE" kern="0" dirty="0" err="1" smtClean="0"/>
              <a:t>and</a:t>
            </a:r>
            <a:r>
              <a:rPr lang="de-DE" kern="0" dirty="0" smtClean="0"/>
              <a:t> </a:t>
            </a:r>
            <a:r>
              <a:rPr lang="de-DE" kern="0" dirty="0" err="1" smtClean="0"/>
              <a:t>recycling</a:t>
            </a:r>
            <a:r>
              <a:rPr lang="de-DE" kern="0" dirty="0" smtClean="0"/>
              <a:t> is not yet </a:t>
            </a:r>
            <a:r>
              <a:rPr lang="de-DE" kern="0" dirty="0" err="1" smtClean="0"/>
              <a:t>completly</a:t>
            </a:r>
            <a:r>
              <a:rPr lang="de-DE" kern="0" dirty="0" smtClean="0"/>
              <a:t> </a:t>
            </a:r>
            <a:r>
              <a:rPr lang="de-DE" kern="0" dirty="0" err="1" smtClean="0"/>
              <a:t>developed</a:t>
            </a:r>
            <a:r>
              <a:rPr lang="de-DE" kern="0" dirty="0" smtClean="0"/>
              <a:t> </a:t>
            </a:r>
            <a:r>
              <a:rPr lang="de-DE" kern="0" dirty="0" err="1" smtClean="0"/>
              <a:t>from</a:t>
            </a:r>
            <a:r>
              <a:rPr lang="de-DE" kern="0" dirty="0" smtClean="0"/>
              <a:t> a </a:t>
            </a:r>
            <a:r>
              <a:rPr lang="de-DE" kern="0" dirty="0" err="1" smtClean="0"/>
              <a:t>technological</a:t>
            </a:r>
            <a:r>
              <a:rPr lang="de-DE" kern="0" dirty="0" smtClean="0"/>
              <a:t> </a:t>
            </a:r>
            <a:r>
              <a:rPr lang="de-DE" kern="0" dirty="0" err="1" smtClean="0"/>
              <a:t>perspective</a:t>
            </a:r>
            <a:r>
              <a:rPr lang="de-DE" kern="0" dirty="0" smtClean="0"/>
              <a:t> and </a:t>
            </a:r>
            <a:r>
              <a:rPr lang="de-DE" kern="0" dirty="0" err="1" smtClean="0"/>
              <a:t>there</a:t>
            </a:r>
            <a:r>
              <a:rPr lang="de-DE" kern="0" dirty="0" smtClean="0"/>
              <a:t> </a:t>
            </a:r>
            <a:r>
              <a:rPr lang="de-DE" kern="0" dirty="0" err="1" smtClean="0"/>
              <a:t>are</a:t>
            </a:r>
            <a:r>
              <a:rPr lang="de-DE" kern="0" dirty="0" smtClean="0"/>
              <a:t> </a:t>
            </a:r>
            <a:r>
              <a:rPr lang="de-DE" kern="0" dirty="0" err="1" smtClean="0"/>
              <a:t>needs</a:t>
            </a:r>
            <a:r>
              <a:rPr lang="de-DE" kern="0" dirty="0" smtClean="0"/>
              <a:t> at different levels. The main identified aspects are: sorting of different types of plastics, recycling of flexible packaging and recycling of bioplastics.  </a:t>
            </a:r>
          </a:p>
        </p:txBody>
      </p:sp>
    </p:spTree>
    <p:extLst>
      <p:ext uri="{BB962C8B-B14F-4D97-AF65-F5344CB8AC3E}">
        <p14:creationId xmlns:p14="http://schemas.microsoft.com/office/powerpoint/2010/main" val="29721828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 overview</a:t>
            </a:r>
            <a:endParaRPr lang="en-US" dirty="0"/>
          </a:p>
        </p:txBody>
      </p:sp>
      <p:sp>
        <p:nvSpPr>
          <p:cNvPr id="4" name="Slide Number Placeholder 3"/>
          <p:cNvSpPr>
            <a:spLocks noGrp="1"/>
          </p:cNvSpPr>
          <p:nvPr>
            <p:ph type="sldNum" sz="quarter" idx="10"/>
          </p:nvPr>
        </p:nvSpPr>
        <p:spPr/>
        <p:txBody>
          <a:bodyPr/>
          <a:lstStyle/>
          <a:p>
            <a:fld id="{948D080D-74FF-BC4B-95C4-BC8324BDFCBF}" type="slidenum">
              <a:rPr lang="en-US" smtClean="0"/>
              <a:pPr/>
              <a:t>2</a:t>
            </a:fld>
            <a:endParaRPr lang="en-US" dirty="0"/>
          </a:p>
        </p:txBody>
      </p:sp>
      <p:sp>
        <p:nvSpPr>
          <p:cNvPr id="5" name="Content Placeholder 4"/>
          <p:cNvSpPr>
            <a:spLocks noGrp="1"/>
          </p:cNvSpPr>
          <p:nvPr>
            <p:ph idx="1"/>
          </p:nvPr>
        </p:nvSpPr>
        <p:spPr/>
        <p:txBody>
          <a:bodyPr/>
          <a:lstStyle/>
          <a:p>
            <a:pPr marL="0" indent="0">
              <a:buNone/>
            </a:pPr>
            <a:r>
              <a:rPr lang="en-US" dirty="0" smtClean="0">
                <a:solidFill>
                  <a:schemeClr val="accent1"/>
                </a:solidFill>
              </a:rPr>
              <a:t>0.</a:t>
            </a:r>
            <a:r>
              <a:rPr lang="en-US" dirty="0" smtClean="0"/>
              <a:t>    General conclusions</a:t>
            </a:r>
          </a:p>
          <a:p>
            <a:pPr marL="457200" indent="-457200">
              <a:buFont typeface="+mj-lt"/>
              <a:buAutoNum type="arabicPeriod"/>
            </a:pPr>
            <a:r>
              <a:rPr lang="en-US" dirty="0"/>
              <a:t>Main aspects </a:t>
            </a:r>
            <a:r>
              <a:rPr lang="en-US" dirty="0" smtClean="0"/>
              <a:t>and </a:t>
            </a:r>
            <a:r>
              <a:rPr lang="en-US" dirty="0"/>
              <a:t>regulation</a:t>
            </a:r>
          </a:p>
          <a:p>
            <a:pPr marL="457200" indent="-457200">
              <a:buFont typeface="+mj-lt"/>
              <a:buAutoNum type="arabicPeriod"/>
            </a:pPr>
            <a:r>
              <a:rPr lang="en-US" dirty="0" smtClean="0"/>
              <a:t>Analysis of economic impacts on possible ‘new markets’</a:t>
            </a:r>
          </a:p>
          <a:p>
            <a:pPr marL="457200" indent="-457200">
              <a:buFont typeface="+mj-lt"/>
              <a:buAutoNum type="arabicPeriod"/>
            </a:pPr>
            <a:r>
              <a:rPr lang="en-US" dirty="0" smtClean="0"/>
              <a:t>Growth creation potential of policy intervention (jobs creation)</a:t>
            </a:r>
          </a:p>
          <a:p>
            <a:pPr marL="457200" indent="-457200">
              <a:buFont typeface="+mj-lt"/>
              <a:buAutoNum type="arabicPeriod"/>
            </a:pPr>
            <a:r>
              <a:rPr lang="en-US" dirty="0" smtClean="0"/>
              <a:t>Impact on innovation</a:t>
            </a:r>
          </a:p>
          <a:p>
            <a:pPr marL="457200" indent="-457200">
              <a:buFont typeface="+mj-lt"/>
              <a:buAutoNum type="arabicPeriod"/>
            </a:pPr>
            <a:r>
              <a:rPr lang="en-US" dirty="0" smtClean="0"/>
              <a:t>Potential new /loss markets</a:t>
            </a:r>
          </a:p>
          <a:p>
            <a:pPr marL="457200" indent="-457200">
              <a:buFont typeface="+mj-lt"/>
              <a:buAutoNum type="arabicPeriod"/>
            </a:pPr>
            <a:r>
              <a:rPr lang="en-US" dirty="0" smtClean="0"/>
              <a:t>International competitiveness</a:t>
            </a:r>
          </a:p>
          <a:p>
            <a:pPr marL="457200" indent="-457200">
              <a:buFont typeface="+mj-lt"/>
              <a:buAutoNum type="arabicPeriod"/>
            </a:pPr>
            <a:r>
              <a:rPr lang="en-US" dirty="0" smtClean="0"/>
              <a:t>Impacts on available substitution materials</a:t>
            </a:r>
          </a:p>
          <a:p>
            <a:pPr marL="457200" indent="-457200">
              <a:buFont typeface="+mj-lt"/>
              <a:buAutoNum type="arabicPeriod"/>
            </a:pPr>
            <a:r>
              <a:rPr lang="en-US" dirty="0"/>
              <a:t>Analysis of environmental </a:t>
            </a:r>
            <a:r>
              <a:rPr lang="en-US" dirty="0" smtClean="0"/>
              <a:t>aspects</a:t>
            </a:r>
          </a:p>
          <a:p>
            <a:pPr marL="457200" indent="-457200">
              <a:buFont typeface="+mj-lt"/>
              <a:buAutoNum type="arabicPeriod"/>
            </a:pPr>
            <a:r>
              <a:rPr lang="en-US" dirty="0" smtClean="0"/>
              <a:t>Analysis on time/feasibility of solutions</a:t>
            </a:r>
          </a:p>
          <a:p>
            <a:pPr marL="457200" indent="-457200">
              <a:buFont typeface="+mj-lt"/>
              <a:buAutoNum type="arabicPeriod"/>
            </a:pPr>
            <a:r>
              <a:rPr lang="en-US" dirty="0" smtClean="0"/>
              <a:t>Questions for discussion</a:t>
            </a:r>
          </a:p>
        </p:txBody>
      </p:sp>
    </p:spTree>
    <p:extLst>
      <p:ext uri="{BB962C8B-B14F-4D97-AF65-F5344CB8AC3E}">
        <p14:creationId xmlns:p14="http://schemas.microsoft.com/office/powerpoint/2010/main" val="19547571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t>
            </a:r>
            <a:r>
              <a:rPr lang="en-US" dirty="0"/>
              <a:t>Impact on innovation </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20</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algn="just"/>
            <a:r>
              <a:rPr lang="en-US" kern="0" dirty="0" smtClean="0"/>
              <a:t>For the </a:t>
            </a:r>
            <a:r>
              <a:rPr lang="en-US" b="1" kern="0" dirty="0" smtClean="0"/>
              <a:t>medical equipment</a:t>
            </a:r>
            <a:r>
              <a:rPr lang="en-US" kern="0" dirty="0"/>
              <a:t> case, </a:t>
            </a:r>
            <a:r>
              <a:rPr lang="en-US" kern="0" dirty="0" smtClean="0"/>
              <a:t>regulation </a:t>
            </a:r>
            <a:r>
              <a:rPr lang="en-US" kern="0" dirty="0"/>
              <a:t>lags behind technological possibilities. Regulation should be reviewed more regularly on to avoid lags with technological progress</a:t>
            </a:r>
          </a:p>
          <a:p>
            <a:pPr lvl="1" algn="just"/>
            <a:r>
              <a:rPr lang="en-US" sz="1800" dirty="0"/>
              <a:t>e.g., Global expenditure on RoHS implementation – 2Bn Euro</a:t>
            </a:r>
          </a:p>
          <a:p>
            <a:pPr lvl="1" algn="just"/>
            <a:r>
              <a:rPr lang="en-US" sz="1800" dirty="0"/>
              <a:t>Resources that are taken away from R&amp;D medical equipment</a:t>
            </a:r>
          </a:p>
          <a:p>
            <a:pPr algn="just"/>
            <a:endParaRPr lang="en-US" kern="0" dirty="0" smtClean="0"/>
          </a:p>
          <a:p>
            <a:pPr algn="just"/>
            <a:r>
              <a:rPr lang="en-US" kern="0" dirty="0"/>
              <a:t>For the </a:t>
            </a:r>
            <a:r>
              <a:rPr lang="en-US" b="1" kern="0" dirty="0"/>
              <a:t>batteries case</a:t>
            </a:r>
            <a:r>
              <a:rPr lang="en-US" kern="0" dirty="0"/>
              <a:t>, it could be expected that more specific regulations with regard to the disassembly of batteries support the development of battery recycling technologies if the input for such plants would be increased</a:t>
            </a:r>
          </a:p>
          <a:p>
            <a:pPr algn="just"/>
            <a:endParaRPr lang="en-US" kern="0" dirty="0"/>
          </a:p>
          <a:p>
            <a:pPr algn="just"/>
            <a:r>
              <a:rPr lang="en-US" kern="0" dirty="0"/>
              <a:t>For the </a:t>
            </a:r>
            <a:r>
              <a:rPr lang="en-US" b="1" kern="0" dirty="0"/>
              <a:t>re-use of electronic equipment</a:t>
            </a:r>
            <a:r>
              <a:rPr lang="de-DE" kern="0" dirty="0"/>
              <a:t>, </a:t>
            </a:r>
            <a:r>
              <a:rPr lang="de-DE" kern="0" dirty="0" err="1"/>
              <a:t>especially</a:t>
            </a:r>
            <a:r>
              <a:rPr lang="de-DE" kern="0" dirty="0"/>
              <a:t> </a:t>
            </a:r>
            <a:r>
              <a:rPr lang="de-DE" kern="0" dirty="0" err="1"/>
              <a:t>new</a:t>
            </a:r>
            <a:r>
              <a:rPr lang="de-DE" kern="0" dirty="0"/>
              <a:t> service-</a:t>
            </a:r>
            <a:r>
              <a:rPr lang="de-DE" kern="0" dirty="0" err="1"/>
              <a:t>oriented</a:t>
            </a:r>
            <a:r>
              <a:rPr lang="de-DE" kern="0" dirty="0"/>
              <a:t> </a:t>
            </a:r>
            <a:r>
              <a:rPr lang="de-DE" kern="0" dirty="0" err="1"/>
              <a:t>busines</a:t>
            </a:r>
            <a:r>
              <a:rPr lang="de-DE" kern="0" dirty="0"/>
              <a:t> </a:t>
            </a:r>
            <a:r>
              <a:rPr lang="de-DE" kern="0" dirty="0" err="1"/>
              <a:t>models</a:t>
            </a:r>
            <a:r>
              <a:rPr lang="de-DE" kern="0" dirty="0"/>
              <a:t> </a:t>
            </a:r>
            <a:r>
              <a:rPr lang="de-DE" kern="0" dirty="0" err="1"/>
              <a:t>could</a:t>
            </a:r>
            <a:r>
              <a:rPr lang="de-DE" kern="0" dirty="0"/>
              <a:t> </a:t>
            </a:r>
            <a:r>
              <a:rPr lang="de-DE" kern="0" dirty="0" err="1"/>
              <a:t>be</a:t>
            </a:r>
            <a:r>
              <a:rPr lang="de-DE" kern="0" dirty="0"/>
              <a:t> </a:t>
            </a:r>
            <a:r>
              <a:rPr lang="de-DE" kern="0" dirty="0" err="1"/>
              <a:t>expected</a:t>
            </a:r>
            <a:r>
              <a:rPr lang="de-DE" kern="0" dirty="0"/>
              <a:t> </a:t>
            </a:r>
            <a:r>
              <a:rPr lang="de-DE" kern="0" dirty="0" err="1"/>
              <a:t>from</a:t>
            </a:r>
            <a:r>
              <a:rPr lang="de-DE" kern="0" dirty="0"/>
              <a:t> </a:t>
            </a:r>
            <a:r>
              <a:rPr lang="de-DE" kern="0" dirty="0" err="1"/>
              <a:t>better</a:t>
            </a:r>
            <a:r>
              <a:rPr lang="de-DE" kern="0" dirty="0"/>
              <a:t> </a:t>
            </a:r>
            <a:r>
              <a:rPr lang="de-DE" kern="0" dirty="0" err="1"/>
              <a:t>repair</a:t>
            </a:r>
            <a:r>
              <a:rPr lang="de-DE" kern="0" dirty="0"/>
              <a:t>/ </a:t>
            </a:r>
            <a:r>
              <a:rPr lang="de-DE" kern="0" dirty="0" err="1"/>
              <a:t>refurbishment</a:t>
            </a:r>
            <a:r>
              <a:rPr lang="de-DE" kern="0" dirty="0"/>
              <a:t> </a:t>
            </a:r>
            <a:r>
              <a:rPr lang="de-DE" kern="0" dirty="0" err="1"/>
              <a:t>infrastructures</a:t>
            </a:r>
            <a:r>
              <a:rPr lang="de-DE" kern="0" dirty="0"/>
              <a:t>. </a:t>
            </a:r>
            <a:endParaRPr lang="en-US" kern="0" dirty="0"/>
          </a:p>
          <a:p>
            <a:pPr lvl="1" algn="just"/>
            <a:endParaRPr lang="de-DE" sz="1800" kern="0" dirty="0" smtClean="0"/>
          </a:p>
          <a:p>
            <a:pPr lvl="1" algn="just"/>
            <a:endParaRPr lang="de-DE" sz="1800" kern="0" dirty="0" smtClean="0"/>
          </a:p>
        </p:txBody>
      </p:sp>
    </p:spTree>
    <p:extLst>
      <p:ext uri="{BB962C8B-B14F-4D97-AF65-F5344CB8AC3E}">
        <p14:creationId xmlns:p14="http://schemas.microsoft.com/office/powerpoint/2010/main" val="2241168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Potential new markets /loss markets</a:t>
            </a:r>
            <a:endParaRPr lang="de-DE" dirty="0"/>
          </a:p>
        </p:txBody>
      </p:sp>
      <p:sp>
        <p:nvSpPr>
          <p:cNvPr id="3" name="Content Placeholder 2"/>
          <p:cNvSpPr>
            <a:spLocks noGrp="1"/>
          </p:cNvSpPr>
          <p:nvPr>
            <p:ph idx="1"/>
          </p:nvPr>
        </p:nvSpPr>
        <p:spPr/>
        <p:txBody>
          <a:bodyPr/>
          <a:lstStyle/>
          <a:p>
            <a:pPr algn="just"/>
            <a:r>
              <a:rPr lang="de-DE" dirty="0" err="1" smtClean="0"/>
              <a:t>Decoupling</a:t>
            </a:r>
            <a:r>
              <a:rPr lang="de-DE" dirty="0" smtClean="0"/>
              <a:t> </a:t>
            </a:r>
            <a:r>
              <a:rPr lang="de-DE" dirty="0" err="1"/>
              <a:t>growth</a:t>
            </a:r>
            <a:r>
              <a:rPr lang="de-DE" dirty="0"/>
              <a:t> </a:t>
            </a:r>
            <a:r>
              <a:rPr lang="de-DE" dirty="0" err="1"/>
              <a:t>and</a:t>
            </a:r>
            <a:r>
              <a:rPr lang="de-DE" dirty="0"/>
              <a:t> </a:t>
            </a:r>
            <a:r>
              <a:rPr lang="de-DE" dirty="0" err="1"/>
              <a:t>resources</a:t>
            </a:r>
            <a:r>
              <a:rPr lang="de-DE" dirty="0"/>
              <a:t> </a:t>
            </a:r>
            <a:r>
              <a:rPr lang="de-DE" dirty="0" err="1" smtClean="0"/>
              <a:t>consumption</a:t>
            </a:r>
            <a:r>
              <a:rPr lang="de-DE" dirty="0" smtClean="0"/>
              <a:t> </a:t>
            </a:r>
          </a:p>
          <a:p>
            <a:pPr lvl="1" algn="just"/>
            <a:r>
              <a:rPr lang="de-DE" dirty="0"/>
              <a:t>Primary </a:t>
            </a:r>
            <a:r>
              <a:rPr lang="de-DE" dirty="0" err="1" smtClean="0"/>
              <a:t>materials</a:t>
            </a:r>
            <a:r>
              <a:rPr lang="de-DE" dirty="0" smtClean="0"/>
              <a:t>: </a:t>
            </a:r>
            <a:r>
              <a:rPr lang="de-DE" dirty="0" err="1"/>
              <a:t>mainly</a:t>
            </a:r>
            <a:r>
              <a:rPr lang="de-DE" dirty="0"/>
              <a:t> </a:t>
            </a:r>
            <a:r>
              <a:rPr lang="de-DE" dirty="0" err="1"/>
              <a:t>extracted</a:t>
            </a:r>
            <a:r>
              <a:rPr lang="de-DE" dirty="0"/>
              <a:t> </a:t>
            </a:r>
            <a:r>
              <a:rPr lang="de-DE" dirty="0" smtClean="0"/>
              <a:t>outside </a:t>
            </a:r>
            <a:r>
              <a:rPr lang="de-DE" dirty="0" err="1"/>
              <a:t>of</a:t>
            </a:r>
            <a:r>
              <a:rPr lang="de-DE" dirty="0"/>
              <a:t> EU </a:t>
            </a:r>
            <a:r>
              <a:rPr lang="de-DE" dirty="0" err="1"/>
              <a:t>and</a:t>
            </a:r>
            <a:r>
              <a:rPr lang="de-DE" dirty="0"/>
              <a:t> </a:t>
            </a:r>
            <a:r>
              <a:rPr lang="de-DE" dirty="0" err="1"/>
              <a:t>imported</a:t>
            </a:r>
            <a:r>
              <a:rPr lang="de-DE" dirty="0"/>
              <a:t>;</a:t>
            </a:r>
          </a:p>
          <a:p>
            <a:pPr lvl="1" algn="just"/>
            <a:r>
              <a:rPr lang="de-DE" dirty="0" err="1"/>
              <a:t>Secondary</a:t>
            </a:r>
            <a:r>
              <a:rPr lang="de-DE" dirty="0"/>
              <a:t> </a:t>
            </a:r>
            <a:r>
              <a:rPr lang="de-DE" dirty="0" err="1" smtClean="0"/>
              <a:t>materials</a:t>
            </a:r>
            <a:r>
              <a:rPr lang="de-DE" dirty="0" smtClean="0"/>
              <a:t>: </a:t>
            </a:r>
            <a:r>
              <a:rPr lang="de-DE" dirty="0" err="1"/>
              <a:t>mainly</a:t>
            </a:r>
            <a:r>
              <a:rPr lang="de-DE" dirty="0"/>
              <a:t> </a:t>
            </a:r>
            <a:r>
              <a:rPr lang="de-DE" dirty="0" err="1" smtClean="0"/>
              <a:t>produced</a:t>
            </a:r>
            <a:r>
              <a:rPr lang="de-DE" dirty="0" smtClean="0"/>
              <a:t> in </a:t>
            </a:r>
            <a:r>
              <a:rPr lang="de-DE" dirty="0"/>
              <a:t>EU </a:t>
            </a:r>
          </a:p>
          <a:p>
            <a:pPr marL="474662" lvl="1" indent="0" algn="just">
              <a:buNone/>
            </a:pPr>
            <a:r>
              <a:rPr lang="de-DE" dirty="0" err="1" smtClean="0"/>
              <a:t>Increase</a:t>
            </a:r>
            <a:r>
              <a:rPr lang="de-DE" dirty="0" smtClean="0"/>
              <a:t> </a:t>
            </a:r>
            <a:r>
              <a:rPr lang="de-DE" dirty="0" err="1" smtClean="0"/>
              <a:t>circular</a:t>
            </a:r>
            <a:r>
              <a:rPr lang="de-DE" dirty="0" smtClean="0"/>
              <a:t> </a:t>
            </a:r>
            <a:r>
              <a:rPr lang="de-DE" dirty="0" err="1" smtClean="0"/>
              <a:t>activities</a:t>
            </a:r>
            <a:r>
              <a:rPr lang="de-DE" dirty="0" smtClean="0"/>
              <a:t> </a:t>
            </a:r>
            <a:r>
              <a:rPr lang="de-DE" dirty="0" smtClean="0">
                <a:sym typeface="Wingdings" panose="05000000000000000000" pitchFamily="2" charset="2"/>
              </a:rPr>
              <a:t></a:t>
            </a:r>
            <a:r>
              <a:rPr lang="de-DE" dirty="0" smtClean="0"/>
              <a:t> </a:t>
            </a:r>
            <a:r>
              <a:rPr lang="de-DE" dirty="0" err="1"/>
              <a:t>increase</a:t>
            </a:r>
            <a:r>
              <a:rPr lang="de-DE" dirty="0"/>
              <a:t> </a:t>
            </a:r>
            <a:r>
              <a:rPr lang="de-DE" dirty="0" err="1"/>
              <a:t>business</a:t>
            </a:r>
            <a:r>
              <a:rPr lang="de-DE" dirty="0"/>
              <a:t> </a:t>
            </a:r>
            <a:r>
              <a:rPr lang="de-DE" dirty="0" err="1"/>
              <a:t>volume</a:t>
            </a:r>
            <a:r>
              <a:rPr lang="de-DE" dirty="0"/>
              <a:t> </a:t>
            </a:r>
            <a:r>
              <a:rPr lang="de-DE" dirty="0" err="1"/>
              <a:t>within</a:t>
            </a:r>
            <a:r>
              <a:rPr lang="de-DE" dirty="0"/>
              <a:t> </a:t>
            </a:r>
            <a:r>
              <a:rPr lang="de-DE" dirty="0" smtClean="0"/>
              <a:t>EU</a:t>
            </a:r>
            <a:endParaRPr lang="de-DE" dirty="0"/>
          </a:p>
          <a:p>
            <a:pPr algn="just"/>
            <a:endParaRPr lang="de-DE" dirty="0" smtClean="0"/>
          </a:p>
          <a:p>
            <a:pPr algn="just"/>
            <a:r>
              <a:rPr lang="de-DE" dirty="0" smtClean="0"/>
              <a:t>Europe </a:t>
            </a:r>
            <a:r>
              <a:rPr lang="de-DE" dirty="0" err="1"/>
              <a:t>becomes</a:t>
            </a:r>
            <a:r>
              <a:rPr lang="de-DE" dirty="0"/>
              <a:t> </a:t>
            </a:r>
            <a:r>
              <a:rPr lang="de-DE" dirty="0" err="1"/>
              <a:t>less</a:t>
            </a:r>
            <a:r>
              <a:rPr lang="de-DE" dirty="0"/>
              <a:t> </a:t>
            </a:r>
            <a:r>
              <a:rPr lang="de-DE" dirty="0" err="1"/>
              <a:t>dependend</a:t>
            </a:r>
            <a:r>
              <a:rPr lang="de-DE" dirty="0"/>
              <a:t> on </a:t>
            </a:r>
            <a:r>
              <a:rPr lang="de-DE" dirty="0" err="1"/>
              <a:t>external</a:t>
            </a:r>
            <a:r>
              <a:rPr lang="de-DE" dirty="0"/>
              <a:t> </a:t>
            </a:r>
            <a:r>
              <a:rPr lang="de-DE" dirty="0" err="1"/>
              <a:t>resources</a:t>
            </a:r>
            <a:r>
              <a:rPr lang="de-DE" dirty="0"/>
              <a:t> </a:t>
            </a:r>
          </a:p>
          <a:p>
            <a:pPr lvl="1" algn="just"/>
            <a:r>
              <a:rPr lang="de-DE" dirty="0"/>
              <a:t>e</a:t>
            </a:r>
            <a:r>
              <a:rPr lang="de-DE" dirty="0" smtClean="0"/>
              <a:t>.g</a:t>
            </a:r>
            <a:r>
              <a:rPr lang="de-DE" dirty="0"/>
              <a:t>. </a:t>
            </a:r>
            <a:r>
              <a:rPr lang="de-DE" dirty="0" err="1"/>
              <a:t>mitigate</a:t>
            </a:r>
            <a:r>
              <a:rPr lang="de-DE" dirty="0"/>
              <a:t> </a:t>
            </a:r>
            <a:r>
              <a:rPr lang="de-DE" dirty="0" err="1"/>
              <a:t>the</a:t>
            </a:r>
            <a:r>
              <a:rPr lang="de-DE" dirty="0"/>
              <a:t> </a:t>
            </a:r>
            <a:r>
              <a:rPr lang="de-DE" dirty="0" err="1"/>
              <a:t>risk</a:t>
            </a:r>
            <a:r>
              <a:rPr lang="de-DE" dirty="0"/>
              <a:t> </a:t>
            </a:r>
            <a:r>
              <a:rPr lang="de-DE" dirty="0" err="1"/>
              <a:t>of</a:t>
            </a:r>
            <a:r>
              <a:rPr lang="de-DE" dirty="0"/>
              <a:t> </a:t>
            </a:r>
            <a:r>
              <a:rPr lang="de-DE" dirty="0" err="1"/>
              <a:t>supply</a:t>
            </a:r>
            <a:r>
              <a:rPr lang="de-DE" dirty="0"/>
              <a:t> in </a:t>
            </a:r>
            <a:r>
              <a:rPr lang="de-DE" dirty="0" err="1"/>
              <a:t>critical</a:t>
            </a:r>
            <a:r>
              <a:rPr lang="de-DE" dirty="0"/>
              <a:t> </a:t>
            </a:r>
            <a:r>
              <a:rPr lang="de-DE" dirty="0" err="1" smtClean="0"/>
              <a:t>materials</a:t>
            </a:r>
            <a:r>
              <a:rPr lang="de-DE" dirty="0" smtClean="0"/>
              <a:t> </a:t>
            </a:r>
            <a:r>
              <a:rPr lang="de-DE" dirty="0" err="1" smtClean="0"/>
              <a:t>with</a:t>
            </a:r>
            <a:r>
              <a:rPr lang="de-DE" dirty="0" smtClean="0"/>
              <a:t> </a:t>
            </a:r>
            <a:r>
              <a:rPr lang="de-DE" dirty="0" err="1" smtClean="0"/>
              <a:t>palladium</a:t>
            </a:r>
            <a:r>
              <a:rPr lang="de-DE" dirty="0" smtClean="0"/>
              <a:t> </a:t>
            </a:r>
            <a:r>
              <a:rPr lang="de-DE" dirty="0" err="1" smtClean="0"/>
              <a:t>recycling</a:t>
            </a:r>
            <a:endParaRPr lang="de-DE" dirty="0" smtClean="0"/>
          </a:p>
          <a:p>
            <a:pPr algn="just"/>
            <a:endParaRPr lang="de-DE" dirty="0" smtClean="0"/>
          </a:p>
          <a:p>
            <a:pPr algn="just"/>
            <a:r>
              <a:rPr lang="de-DE" dirty="0" err="1" smtClean="0"/>
              <a:t>Ensure</a:t>
            </a:r>
            <a:r>
              <a:rPr lang="de-DE" dirty="0" smtClean="0"/>
              <a:t> </a:t>
            </a:r>
            <a:r>
              <a:rPr lang="de-DE" dirty="0" err="1" smtClean="0"/>
              <a:t>that</a:t>
            </a:r>
            <a:r>
              <a:rPr lang="de-DE" dirty="0" smtClean="0"/>
              <a:t> </a:t>
            </a:r>
            <a:r>
              <a:rPr lang="de-DE" dirty="0" err="1" smtClean="0"/>
              <a:t>the</a:t>
            </a:r>
            <a:r>
              <a:rPr lang="de-DE" dirty="0" smtClean="0"/>
              <a:t> </a:t>
            </a:r>
            <a:r>
              <a:rPr lang="de-DE" dirty="0" err="1" smtClean="0"/>
              <a:t>EoL</a:t>
            </a:r>
            <a:r>
              <a:rPr lang="de-DE" dirty="0" smtClean="0"/>
              <a:t> </a:t>
            </a:r>
            <a:r>
              <a:rPr lang="de-DE" dirty="0" err="1" smtClean="0"/>
              <a:t>is</a:t>
            </a:r>
            <a:r>
              <a:rPr lang="de-DE" dirty="0" smtClean="0"/>
              <a:t> </a:t>
            </a:r>
            <a:r>
              <a:rPr lang="de-DE" dirty="0" err="1" smtClean="0"/>
              <a:t>done</a:t>
            </a:r>
            <a:r>
              <a:rPr lang="de-DE" dirty="0" smtClean="0"/>
              <a:t> </a:t>
            </a:r>
            <a:r>
              <a:rPr lang="de-DE" dirty="0" err="1" smtClean="0"/>
              <a:t>according</a:t>
            </a:r>
            <a:r>
              <a:rPr lang="de-DE" dirty="0" smtClean="0"/>
              <a:t> </a:t>
            </a:r>
            <a:r>
              <a:rPr lang="de-DE" dirty="0" err="1" smtClean="0"/>
              <a:t>to</a:t>
            </a:r>
            <a:r>
              <a:rPr lang="de-DE" dirty="0" smtClean="0"/>
              <a:t> EU </a:t>
            </a:r>
            <a:r>
              <a:rPr lang="de-DE" dirty="0" err="1" smtClean="0"/>
              <a:t>standards</a:t>
            </a:r>
            <a:endParaRPr lang="de-DE" dirty="0" smtClean="0"/>
          </a:p>
          <a:p>
            <a:pPr lvl="1" algn="just"/>
            <a:r>
              <a:rPr lang="de-DE" dirty="0" err="1" smtClean="0"/>
              <a:t>Increased</a:t>
            </a:r>
            <a:r>
              <a:rPr lang="de-DE" dirty="0" smtClean="0"/>
              <a:t> </a:t>
            </a:r>
            <a:r>
              <a:rPr lang="de-DE" dirty="0" err="1" smtClean="0"/>
              <a:t>transparency</a:t>
            </a:r>
            <a:r>
              <a:rPr lang="de-DE" dirty="0" smtClean="0"/>
              <a:t> </a:t>
            </a:r>
            <a:r>
              <a:rPr lang="de-DE" dirty="0" err="1" smtClean="0"/>
              <a:t>within</a:t>
            </a:r>
            <a:r>
              <a:rPr lang="de-DE" dirty="0" smtClean="0"/>
              <a:t> EU</a:t>
            </a:r>
          </a:p>
          <a:p>
            <a:pPr lvl="1" algn="just"/>
            <a:r>
              <a:rPr lang="de-DE" dirty="0" err="1" smtClean="0"/>
              <a:t>Better</a:t>
            </a:r>
            <a:r>
              <a:rPr lang="de-DE" dirty="0" smtClean="0"/>
              <a:t> </a:t>
            </a:r>
            <a:r>
              <a:rPr lang="de-DE" dirty="0" err="1" smtClean="0"/>
              <a:t>control</a:t>
            </a:r>
            <a:r>
              <a:rPr lang="de-DE" dirty="0" smtClean="0"/>
              <a:t> </a:t>
            </a:r>
            <a:r>
              <a:rPr lang="de-DE" dirty="0" err="1" smtClean="0"/>
              <a:t>of</a:t>
            </a:r>
            <a:r>
              <a:rPr lang="de-DE" dirty="0" smtClean="0"/>
              <a:t> </a:t>
            </a:r>
            <a:r>
              <a:rPr lang="de-DE" dirty="0" err="1" smtClean="0"/>
              <a:t>processes</a:t>
            </a:r>
            <a:endParaRPr lang="de-DE" dirty="0" smtClean="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7127704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Potential new markets /loss markets</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22</a:t>
            </a:fld>
            <a:endParaRPr lang="en-US" dirty="0">
              <a:solidFill>
                <a:prstClr val="black"/>
              </a:solidFill>
            </a:endParaRPr>
          </a:p>
        </p:txBody>
      </p:sp>
      <p:graphicFrame>
        <p:nvGraphicFramePr>
          <p:cNvPr id="9" name="Content Placeholder 4"/>
          <p:cNvGraphicFramePr>
            <a:graphicFrameLocks/>
          </p:cNvGraphicFramePr>
          <p:nvPr>
            <p:extLst>
              <p:ext uri="{D42A27DB-BD31-4B8C-83A1-F6EECF244321}">
                <p14:modId xmlns:p14="http://schemas.microsoft.com/office/powerpoint/2010/main" val="1185123590"/>
              </p:ext>
            </p:extLst>
          </p:nvPr>
        </p:nvGraphicFramePr>
        <p:xfrm>
          <a:off x="323528" y="1700808"/>
          <a:ext cx="8363272" cy="2499360"/>
        </p:xfrm>
        <a:graphic>
          <a:graphicData uri="http://schemas.openxmlformats.org/drawingml/2006/table">
            <a:tbl>
              <a:tblPr firstRow="1" firstCol="1">
                <a:tableStyleId>{69CF1AB2-1976-4502-BF36-3FF5EA218861}</a:tableStyleId>
              </a:tblPr>
              <a:tblGrid>
                <a:gridCol w="3888432"/>
                <a:gridCol w="4474840"/>
              </a:tblGrid>
              <a:tr h="0">
                <a:tc>
                  <a:txBody>
                    <a:bodyPr/>
                    <a:lstStyle/>
                    <a:p>
                      <a:pPr algn="l" fontAlgn="b"/>
                      <a:r>
                        <a:rPr lang="de-DE" sz="1600" u="none" strike="noStrike" dirty="0">
                          <a:effectLst/>
                        </a:rPr>
                        <a:t>Winners</a:t>
                      </a:r>
                      <a:endParaRPr lang="de-DE" sz="1600" b="0" i="0" u="none" strike="noStrike" dirty="0">
                        <a:solidFill>
                          <a:srgbClr val="000000"/>
                        </a:solidFill>
                        <a:effectLst/>
                        <a:latin typeface="Arial" panose="020B0604020202020204" pitchFamily="34" charset="0"/>
                      </a:endParaRPr>
                    </a:p>
                  </a:txBody>
                  <a:tcPr marL="137160" marR="137160" marT="137160" marB="137160" anchor="b"/>
                </a:tc>
                <a:tc>
                  <a:txBody>
                    <a:bodyPr/>
                    <a:lstStyle/>
                    <a:p>
                      <a:pPr algn="l" fontAlgn="b"/>
                      <a:r>
                        <a:rPr lang="de-DE" sz="1600" u="none" strike="noStrike" dirty="0" err="1">
                          <a:effectLst/>
                        </a:rPr>
                        <a:t>Losers</a:t>
                      </a:r>
                      <a:endParaRPr lang="de-DE" sz="1600" b="0" i="0" u="none" strike="noStrike" dirty="0">
                        <a:solidFill>
                          <a:srgbClr val="000000"/>
                        </a:solidFill>
                        <a:effectLst/>
                        <a:latin typeface="Arial" panose="020B0604020202020204" pitchFamily="34" charset="0"/>
                      </a:endParaRPr>
                    </a:p>
                  </a:txBody>
                  <a:tcPr marL="137160" marR="137160" marT="137160" marB="137160" anchor="b"/>
                </a:tc>
              </a:tr>
              <a:tr h="1374964">
                <a:tc>
                  <a:txBody>
                    <a:bodyPr/>
                    <a:lstStyle/>
                    <a:p>
                      <a:pPr marL="171450" marR="0" indent="-171450" algn="l" defTabSz="4572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600" b="0" u="none" strike="noStrike" kern="1200" dirty="0" smtClean="0">
                          <a:effectLst/>
                        </a:rPr>
                        <a:t>Producers: invest in reparability *</a:t>
                      </a:r>
                    </a:p>
                    <a:p>
                      <a:pPr marL="171450" marR="0" indent="-171450" algn="l" defTabSz="4572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600" b="0" u="none" strike="noStrike" kern="1200" dirty="0" smtClean="0">
                          <a:solidFill>
                            <a:schemeClr val="dk1"/>
                          </a:solidFill>
                          <a:effectLst/>
                          <a:latin typeface="+mn-lt"/>
                          <a:ea typeface="+mn-ea"/>
                          <a:cs typeface="+mn-cs"/>
                        </a:rPr>
                        <a:t>Producers: invest in design *</a:t>
                      </a:r>
                    </a:p>
                    <a:p>
                      <a:pPr marL="171450" marR="0" indent="-171450" algn="l" defTabSz="4572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1600" b="0" u="none" strike="noStrike" kern="1200" dirty="0" smtClean="0">
                          <a:effectLst/>
                        </a:rPr>
                        <a:t>New service-oriented business models (e.g. leasing) *</a:t>
                      </a:r>
                    </a:p>
                    <a:p>
                      <a:pPr marL="171450" indent="-171450" algn="l" fontAlgn="b">
                        <a:buFont typeface="Arial" panose="020B0604020202020204" pitchFamily="34" charset="0"/>
                        <a:buChar char="•"/>
                      </a:pPr>
                      <a:r>
                        <a:rPr lang="en-US" sz="1600" b="0" u="none" strike="noStrike" kern="1200" dirty="0" smtClean="0">
                          <a:effectLst/>
                        </a:rPr>
                        <a:t>Reuse centers *</a:t>
                      </a:r>
                    </a:p>
                    <a:p>
                      <a:pPr marL="171450" indent="-171450" algn="l" fontAlgn="b">
                        <a:buFont typeface="Arial" panose="020B0604020202020204" pitchFamily="34" charset="0"/>
                        <a:buChar char="•"/>
                      </a:pPr>
                      <a:r>
                        <a:rPr lang="en-US" sz="1600" b="0" u="none" strike="noStrike" kern="1200" dirty="0" smtClean="0">
                          <a:effectLst/>
                        </a:rPr>
                        <a:t>Refurbishment</a:t>
                      </a:r>
                      <a:r>
                        <a:rPr lang="en-US" sz="1600" b="0" u="none" strike="noStrike" kern="1200" baseline="0" dirty="0" smtClean="0">
                          <a:effectLst/>
                        </a:rPr>
                        <a:t> business</a:t>
                      </a:r>
                      <a:endParaRPr lang="en-US" sz="1600" b="0" u="none" strike="noStrike" kern="1200" dirty="0" smtClean="0">
                        <a:effectLst/>
                      </a:endParaRPr>
                    </a:p>
                    <a:p>
                      <a:pPr marL="171450" indent="-171450" algn="l" fontAlgn="b">
                        <a:buFont typeface="Arial" panose="020B0604020202020204" pitchFamily="34" charset="0"/>
                        <a:buChar char="•"/>
                      </a:pPr>
                      <a:r>
                        <a:rPr lang="en-US" sz="1600" b="0" u="none" strike="noStrike" kern="1200" dirty="0" smtClean="0">
                          <a:solidFill>
                            <a:schemeClr val="dk1"/>
                          </a:solidFill>
                          <a:effectLst/>
                          <a:latin typeface="+mn-lt"/>
                          <a:ea typeface="+mn-ea"/>
                          <a:cs typeface="+mn-cs"/>
                        </a:rPr>
                        <a:t>Recyclers</a:t>
                      </a:r>
                    </a:p>
                  </a:txBody>
                  <a:tcPr marL="137160" marR="137160" marT="137160" marB="137160" anchor="ctr"/>
                </a:tc>
                <a:tc>
                  <a:txBody>
                    <a:bodyPr/>
                    <a:lstStyle/>
                    <a:p>
                      <a:pPr marL="171450" marR="0" indent="-171450" algn="l" defTabSz="4572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600" u="none" strike="noStrike" kern="1200" dirty="0" smtClean="0">
                          <a:solidFill>
                            <a:schemeClr val="dk1"/>
                          </a:solidFill>
                          <a:effectLst/>
                          <a:latin typeface="+mn-lt"/>
                          <a:ea typeface="+mn-ea"/>
                          <a:cs typeface="+mn-cs"/>
                        </a:rPr>
                        <a:t>Producers:</a:t>
                      </a:r>
                      <a:r>
                        <a:rPr lang="en-US" sz="1600" u="none" strike="noStrike" kern="1200" baseline="0" dirty="0" smtClean="0">
                          <a:solidFill>
                            <a:schemeClr val="dk1"/>
                          </a:solidFill>
                          <a:effectLst/>
                          <a:latin typeface="+mn-lt"/>
                          <a:ea typeface="+mn-ea"/>
                          <a:cs typeface="+mn-cs"/>
                        </a:rPr>
                        <a:t> not consider </a:t>
                      </a:r>
                      <a:r>
                        <a:rPr lang="en-US" sz="1600" u="none" strike="noStrike" kern="1200" baseline="0" dirty="0" err="1" smtClean="0">
                          <a:solidFill>
                            <a:schemeClr val="dk1"/>
                          </a:solidFill>
                          <a:effectLst/>
                          <a:latin typeface="+mn-lt"/>
                          <a:ea typeface="+mn-ea"/>
                          <a:cs typeface="+mn-cs"/>
                        </a:rPr>
                        <a:t>EoL</a:t>
                      </a:r>
                      <a:r>
                        <a:rPr lang="en-US" sz="1600" u="none" strike="noStrike" kern="1200" baseline="0" dirty="0" smtClean="0">
                          <a:solidFill>
                            <a:schemeClr val="dk1"/>
                          </a:solidFill>
                          <a:effectLst/>
                          <a:latin typeface="+mn-lt"/>
                          <a:ea typeface="+mn-ea"/>
                          <a:cs typeface="+mn-cs"/>
                        </a:rPr>
                        <a:t>, (eco)design</a:t>
                      </a:r>
                      <a:endParaRPr lang="en-US" sz="1600" u="none" strike="noStrike" kern="1200" dirty="0" smtClean="0">
                        <a:solidFill>
                          <a:schemeClr val="dk1"/>
                        </a:solidFill>
                        <a:effectLst/>
                        <a:latin typeface="+mn-lt"/>
                        <a:ea typeface="+mn-ea"/>
                        <a:cs typeface="+mn-cs"/>
                      </a:endParaRPr>
                    </a:p>
                    <a:p>
                      <a:pPr marL="171450" marR="0" indent="-171450" algn="l" defTabSz="4572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600" u="none" strike="noStrike" kern="1200" dirty="0" smtClean="0">
                          <a:solidFill>
                            <a:schemeClr val="dk1"/>
                          </a:solidFill>
                          <a:effectLst/>
                          <a:latin typeface="+mn-lt"/>
                          <a:ea typeface="+mn-ea"/>
                          <a:cs typeface="+mn-cs"/>
                        </a:rPr>
                        <a:t>Producers: products which can be replaced by secondary materials</a:t>
                      </a:r>
                    </a:p>
                    <a:p>
                      <a:pPr marL="171450" marR="0" indent="-171450" algn="l" defTabSz="4572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600" u="none" strike="noStrike" kern="1200" dirty="0" smtClean="0">
                          <a:solidFill>
                            <a:schemeClr val="dk1"/>
                          </a:solidFill>
                          <a:effectLst/>
                          <a:latin typeface="+mn-lt"/>
                          <a:ea typeface="+mn-ea"/>
                          <a:cs typeface="+mn-cs"/>
                        </a:rPr>
                        <a:t>Linear concepts of selling products </a:t>
                      </a:r>
                    </a:p>
                    <a:p>
                      <a:pPr marL="171450" marR="0" indent="-171450" algn="l" defTabSz="4572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600" u="none" strike="noStrike" kern="1200" dirty="0" smtClean="0">
                          <a:solidFill>
                            <a:schemeClr val="dk1"/>
                          </a:solidFill>
                          <a:effectLst/>
                          <a:latin typeface="+mn-lt"/>
                          <a:ea typeface="+mn-ea"/>
                          <a:cs typeface="+mn-cs"/>
                        </a:rPr>
                        <a:t>WEEE recyclers</a:t>
                      </a:r>
                    </a:p>
                    <a:p>
                      <a:pPr marL="171450" marR="0" indent="-171450" algn="l" defTabSz="4572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600" u="none" strike="noStrike" kern="1200" dirty="0" smtClean="0">
                          <a:solidFill>
                            <a:schemeClr val="dk1"/>
                          </a:solidFill>
                          <a:effectLst/>
                          <a:latin typeface="+mn-lt"/>
                          <a:ea typeface="+mn-ea"/>
                          <a:cs typeface="+mn-cs"/>
                        </a:rPr>
                        <a:t>Incineration</a:t>
                      </a:r>
                      <a:r>
                        <a:rPr lang="en-US" sz="1600" u="none" strike="noStrike" kern="1200" baseline="0" dirty="0" smtClean="0">
                          <a:solidFill>
                            <a:schemeClr val="dk1"/>
                          </a:solidFill>
                          <a:effectLst/>
                          <a:latin typeface="+mn-lt"/>
                          <a:ea typeface="+mn-ea"/>
                          <a:cs typeface="+mn-cs"/>
                        </a:rPr>
                        <a:t> and landfill</a:t>
                      </a:r>
                      <a:endParaRPr lang="en-US" sz="1600" u="none" strike="noStrike" kern="1200" dirty="0" smtClean="0">
                        <a:solidFill>
                          <a:schemeClr val="dk1"/>
                        </a:solidFill>
                        <a:effectLst/>
                        <a:latin typeface="+mn-lt"/>
                        <a:ea typeface="+mn-ea"/>
                        <a:cs typeface="+mn-cs"/>
                      </a:endParaRPr>
                    </a:p>
                    <a:p>
                      <a:pPr marL="171450" marR="0" indent="-171450" algn="l" defTabSz="4572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600" u="none" strike="noStrike" kern="1200" dirty="0" smtClean="0">
                          <a:solidFill>
                            <a:schemeClr val="dk1"/>
                          </a:solidFill>
                          <a:effectLst/>
                          <a:latin typeface="+mn-lt"/>
                          <a:ea typeface="+mn-ea"/>
                          <a:cs typeface="+mn-cs"/>
                        </a:rPr>
                        <a:t>‚Shady players‘</a:t>
                      </a:r>
                    </a:p>
                  </a:txBody>
                  <a:tcPr marL="137160" marR="137160" marT="137160" marB="137160" anchor="ctr"/>
                </a:tc>
              </a:tr>
            </a:tbl>
          </a:graphicData>
        </a:graphic>
      </p:graphicFrame>
      <p:sp>
        <p:nvSpPr>
          <p:cNvPr id="14" name="Content Placeholder 2"/>
          <p:cNvSpPr>
            <a:spLocks noGrp="1"/>
          </p:cNvSpPr>
          <p:nvPr>
            <p:ph idx="1"/>
          </p:nvPr>
        </p:nvSpPr>
        <p:spPr>
          <a:xfrm>
            <a:off x="323528" y="4761336"/>
            <a:ext cx="8077200" cy="1532384"/>
          </a:xfrm>
        </p:spPr>
        <p:txBody>
          <a:bodyPr/>
          <a:lstStyle/>
          <a:p>
            <a:pPr marL="0" indent="0" algn="just">
              <a:buNone/>
            </a:pPr>
            <a:r>
              <a:rPr lang="de-DE" sz="1800" dirty="0" smtClean="0"/>
              <a:t>* </a:t>
            </a:r>
            <a:r>
              <a:rPr lang="de-DE" sz="1800" dirty="0" err="1" smtClean="0"/>
              <a:t>Many</a:t>
            </a:r>
            <a:r>
              <a:rPr lang="de-DE" sz="1800" dirty="0" smtClean="0"/>
              <a:t> </a:t>
            </a:r>
            <a:r>
              <a:rPr lang="de-DE" sz="1800" dirty="0" err="1" smtClean="0"/>
              <a:t>actors</a:t>
            </a:r>
            <a:r>
              <a:rPr lang="de-DE" sz="1800" dirty="0" smtClean="0"/>
              <a:t> </a:t>
            </a:r>
            <a:r>
              <a:rPr lang="de-DE" sz="1800" dirty="0" err="1" smtClean="0"/>
              <a:t>are</a:t>
            </a:r>
            <a:r>
              <a:rPr lang="de-DE" sz="1800" dirty="0" smtClean="0"/>
              <a:t> SMEs</a:t>
            </a:r>
          </a:p>
          <a:p>
            <a:pPr lvl="1" algn="just">
              <a:buFont typeface="Arial" panose="020B0604020202020204" pitchFamily="34" charset="0"/>
              <a:buChar char="•"/>
            </a:pPr>
            <a:r>
              <a:rPr lang="de-DE" sz="1600" dirty="0" err="1" smtClean="0"/>
              <a:t>smaller</a:t>
            </a:r>
            <a:r>
              <a:rPr lang="de-DE" sz="1600" dirty="0" smtClean="0"/>
              <a:t>, </a:t>
            </a:r>
            <a:r>
              <a:rPr lang="de-DE" sz="1600" dirty="0" err="1" smtClean="0"/>
              <a:t>more</a:t>
            </a:r>
            <a:r>
              <a:rPr lang="de-DE" sz="1600" dirty="0" smtClean="0"/>
              <a:t> agile, </a:t>
            </a:r>
            <a:r>
              <a:rPr lang="de-DE" sz="1600" dirty="0" err="1" smtClean="0"/>
              <a:t>frequently</a:t>
            </a:r>
            <a:r>
              <a:rPr lang="de-DE" sz="1600" dirty="0" smtClean="0"/>
              <a:t> </a:t>
            </a:r>
            <a:r>
              <a:rPr lang="de-DE" sz="1600" dirty="0" err="1" smtClean="0"/>
              <a:t>highly</a:t>
            </a:r>
            <a:r>
              <a:rPr lang="de-DE" sz="1600" dirty="0" smtClean="0"/>
              <a:t> </a:t>
            </a:r>
            <a:r>
              <a:rPr lang="de-DE" sz="1600" dirty="0" err="1" smtClean="0"/>
              <a:t>competent</a:t>
            </a:r>
            <a:r>
              <a:rPr lang="de-DE" sz="1600" dirty="0" smtClean="0"/>
              <a:t> </a:t>
            </a:r>
            <a:r>
              <a:rPr lang="de-DE" sz="1600" dirty="0" smtClean="0">
                <a:sym typeface="Wingdings" panose="05000000000000000000" pitchFamily="2" charset="2"/>
              </a:rPr>
              <a:t></a:t>
            </a:r>
            <a:r>
              <a:rPr lang="de-DE" sz="1600" dirty="0" smtClean="0"/>
              <a:t> </a:t>
            </a:r>
            <a:r>
              <a:rPr lang="de-DE" sz="1600" dirty="0" err="1" smtClean="0"/>
              <a:t>may</a:t>
            </a:r>
            <a:r>
              <a:rPr lang="de-DE" sz="1600" dirty="0" smtClean="0"/>
              <a:t> </a:t>
            </a:r>
            <a:r>
              <a:rPr lang="de-DE" sz="1600" dirty="0" err="1"/>
              <a:t>provide</a:t>
            </a:r>
            <a:r>
              <a:rPr lang="de-DE" sz="1600" dirty="0"/>
              <a:t> </a:t>
            </a:r>
            <a:r>
              <a:rPr lang="de-DE" sz="1600" dirty="0" err="1"/>
              <a:t>the</a:t>
            </a:r>
            <a:r>
              <a:rPr lang="de-DE" sz="1600" dirty="0"/>
              <a:t> </a:t>
            </a:r>
            <a:r>
              <a:rPr lang="de-DE" sz="1600" dirty="0" err="1"/>
              <a:t>needed</a:t>
            </a:r>
            <a:r>
              <a:rPr lang="de-DE" sz="1600" dirty="0"/>
              <a:t> </a:t>
            </a:r>
            <a:r>
              <a:rPr lang="de-DE" sz="1600" dirty="0" err="1"/>
              <a:t>solutions</a:t>
            </a:r>
            <a:r>
              <a:rPr lang="de-DE" sz="1600" dirty="0"/>
              <a:t> </a:t>
            </a:r>
            <a:r>
              <a:rPr lang="de-DE" sz="1600" dirty="0" err="1"/>
              <a:t>faster</a:t>
            </a:r>
            <a:r>
              <a:rPr lang="de-DE" sz="1600" dirty="0"/>
              <a:t> </a:t>
            </a:r>
            <a:r>
              <a:rPr lang="de-DE" sz="1600" dirty="0" err="1"/>
              <a:t>than</a:t>
            </a:r>
            <a:r>
              <a:rPr lang="de-DE" sz="1600" dirty="0"/>
              <a:t> </a:t>
            </a:r>
            <a:r>
              <a:rPr lang="de-DE" sz="1600" dirty="0" err="1" smtClean="0"/>
              <a:t>big</a:t>
            </a:r>
            <a:r>
              <a:rPr lang="de-DE" sz="1600" dirty="0" smtClean="0"/>
              <a:t> </a:t>
            </a:r>
            <a:r>
              <a:rPr lang="de-DE" sz="1600" dirty="0" err="1"/>
              <a:t>corporations</a:t>
            </a:r>
            <a:endParaRPr lang="de-DE" sz="1600" dirty="0" smtClean="0"/>
          </a:p>
          <a:p>
            <a:pPr lvl="1" algn="just"/>
            <a:r>
              <a:rPr lang="de-DE" sz="1600" dirty="0" smtClean="0"/>
              <a:t>Market </a:t>
            </a:r>
            <a:r>
              <a:rPr lang="de-DE" sz="1600" dirty="0" err="1" smtClean="0"/>
              <a:t>share</a:t>
            </a:r>
            <a:r>
              <a:rPr lang="de-DE" sz="1600" dirty="0" smtClean="0"/>
              <a:t> vs. </a:t>
            </a:r>
            <a:r>
              <a:rPr lang="de-DE" sz="1600" dirty="0" err="1" smtClean="0"/>
              <a:t>Flexibility</a:t>
            </a:r>
            <a:r>
              <a:rPr lang="de-DE" sz="1600" dirty="0" smtClean="0"/>
              <a:t> </a:t>
            </a:r>
            <a:endParaRPr lang="de-DE" sz="1600" dirty="0"/>
          </a:p>
        </p:txBody>
      </p:sp>
    </p:spTree>
    <p:extLst>
      <p:ext uri="{BB962C8B-B14F-4D97-AF65-F5344CB8AC3E}">
        <p14:creationId xmlns:p14="http://schemas.microsoft.com/office/powerpoint/2010/main" val="140662931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Conclusions</a:t>
            </a:r>
            <a:r>
              <a:rPr lang="en-US" dirty="0"/>
              <a:t>: Potential new markets </a:t>
            </a:r>
            <a:r>
              <a:rPr lang="en-US" dirty="0" smtClean="0"/>
              <a:t>/loss </a:t>
            </a:r>
            <a:r>
              <a:rPr lang="en-US" dirty="0"/>
              <a:t>markets</a:t>
            </a:r>
            <a:endParaRPr lang="de-DE" dirty="0"/>
          </a:p>
        </p:txBody>
      </p:sp>
      <p:sp>
        <p:nvSpPr>
          <p:cNvPr id="3" name="Content Placeholder 2"/>
          <p:cNvSpPr>
            <a:spLocks noGrp="1"/>
          </p:cNvSpPr>
          <p:nvPr>
            <p:ph idx="1"/>
          </p:nvPr>
        </p:nvSpPr>
        <p:spPr/>
        <p:txBody>
          <a:bodyPr/>
          <a:lstStyle/>
          <a:p>
            <a:pPr algn="just"/>
            <a:r>
              <a:rPr lang="de-DE" dirty="0" smtClean="0"/>
              <a:t>For the </a:t>
            </a:r>
            <a:r>
              <a:rPr lang="de-DE" b="1" dirty="0" smtClean="0"/>
              <a:t>copper</a:t>
            </a:r>
            <a:r>
              <a:rPr lang="de-DE" dirty="0" smtClean="0"/>
              <a:t> and </a:t>
            </a:r>
            <a:r>
              <a:rPr lang="de-DE" b="1" dirty="0" err="1" smtClean="0"/>
              <a:t>steel</a:t>
            </a:r>
            <a:r>
              <a:rPr lang="de-DE" dirty="0" smtClean="0"/>
              <a:t> </a:t>
            </a:r>
            <a:r>
              <a:rPr lang="de-DE" dirty="0" err="1" smtClean="0"/>
              <a:t>cases</a:t>
            </a:r>
            <a:r>
              <a:rPr lang="de-DE" dirty="0" smtClean="0"/>
              <a:t>, </a:t>
            </a:r>
            <a:r>
              <a:rPr lang="de-DE" dirty="0" err="1" smtClean="0"/>
              <a:t>there</a:t>
            </a:r>
            <a:r>
              <a:rPr lang="de-DE" dirty="0" smtClean="0"/>
              <a:t> </a:t>
            </a:r>
            <a:r>
              <a:rPr lang="de-DE" dirty="0" err="1" smtClean="0"/>
              <a:t>is</a:t>
            </a:r>
            <a:r>
              <a:rPr lang="de-DE" dirty="0" smtClean="0"/>
              <a:t> a </a:t>
            </a:r>
            <a:r>
              <a:rPr lang="de-DE" dirty="0" err="1" smtClean="0"/>
              <a:t>new</a:t>
            </a:r>
            <a:r>
              <a:rPr lang="de-DE" dirty="0" smtClean="0"/>
              <a:t> </a:t>
            </a:r>
            <a:r>
              <a:rPr lang="de-DE" dirty="0" err="1"/>
              <a:t>market</a:t>
            </a:r>
            <a:r>
              <a:rPr lang="de-DE" dirty="0"/>
              <a:t>: </a:t>
            </a:r>
            <a:r>
              <a:rPr lang="de-DE" dirty="0" err="1"/>
              <a:t>market</a:t>
            </a:r>
            <a:r>
              <a:rPr lang="de-DE" dirty="0"/>
              <a:t> </a:t>
            </a:r>
            <a:r>
              <a:rPr lang="de-DE" dirty="0" err="1"/>
              <a:t>for</a:t>
            </a:r>
            <a:r>
              <a:rPr lang="de-DE" dirty="0"/>
              <a:t> </a:t>
            </a:r>
            <a:r>
              <a:rPr lang="de-DE" dirty="0" err="1"/>
              <a:t>slag</a:t>
            </a:r>
            <a:r>
              <a:rPr lang="de-DE" dirty="0"/>
              <a:t> (out </a:t>
            </a:r>
            <a:r>
              <a:rPr lang="de-DE" dirty="0" err="1"/>
              <a:t>of</a:t>
            </a:r>
            <a:r>
              <a:rPr lang="de-DE" dirty="0"/>
              <a:t> </a:t>
            </a:r>
            <a:r>
              <a:rPr lang="de-DE" dirty="0" err="1"/>
              <a:t>primary</a:t>
            </a:r>
            <a:r>
              <a:rPr lang="de-DE" dirty="0"/>
              <a:t> </a:t>
            </a:r>
            <a:r>
              <a:rPr lang="de-DE" dirty="0" err="1"/>
              <a:t>and</a:t>
            </a:r>
            <a:r>
              <a:rPr lang="de-DE" dirty="0"/>
              <a:t> </a:t>
            </a:r>
            <a:r>
              <a:rPr lang="de-DE" dirty="0" err="1"/>
              <a:t>secondary</a:t>
            </a:r>
            <a:r>
              <a:rPr lang="de-DE" dirty="0"/>
              <a:t> </a:t>
            </a:r>
            <a:r>
              <a:rPr lang="de-DE" dirty="0" err="1"/>
              <a:t>production</a:t>
            </a:r>
            <a:r>
              <a:rPr lang="de-DE" dirty="0"/>
              <a:t>) </a:t>
            </a:r>
            <a:r>
              <a:rPr lang="de-DE" dirty="0" err="1"/>
              <a:t>as</a:t>
            </a:r>
            <a:r>
              <a:rPr lang="de-DE" dirty="0"/>
              <a:t> a material in </a:t>
            </a:r>
            <a:r>
              <a:rPr lang="de-DE" dirty="0" err="1"/>
              <a:t>construction</a:t>
            </a:r>
            <a:r>
              <a:rPr lang="de-DE" dirty="0"/>
              <a:t>, </a:t>
            </a:r>
            <a:r>
              <a:rPr lang="de-DE" dirty="0" err="1"/>
              <a:t>competing</a:t>
            </a:r>
            <a:r>
              <a:rPr lang="de-DE" dirty="0"/>
              <a:t> </a:t>
            </a:r>
            <a:r>
              <a:rPr lang="de-DE" dirty="0" err="1"/>
              <a:t>with</a:t>
            </a:r>
            <a:r>
              <a:rPr lang="de-DE" dirty="0"/>
              <a:t> „</a:t>
            </a:r>
            <a:r>
              <a:rPr lang="de-DE" dirty="0" err="1"/>
              <a:t>stone</a:t>
            </a:r>
            <a:r>
              <a:rPr lang="de-DE" dirty="0"/>
              <a:t> </a:t>
            </a:r>
            <a:r>
              <a:rPr lang="de-DE" dirty="0" err="1"/>
              <a:t>producers</a:t>
            </a:r>
            <a:r>
              <a:rPr lang="de-DE" dirty="0"/>
              <a:t>“ </a:t>
            </a:r>
            <a:r>
              <a:rPr lang="de-DE" dirty="0" err="1"/>
              <a:t>and</a:t>
            </a:r>
            <a:r>
              <a:rPr lang="de-DE" dirty="0"/>
              <a:t> </a:t>
            </a:r>
            <a:r>
              <a:rPr lang="de-DE" dirty="0" err="1"/>
              <a:t>other</a:t>
            </a:r>
            <a:r>
              <a:rPr lang="de-DE" dirty="0"/>
              <a:t> </a:t>
            </a:r>
            <a:r>
              <a:rPr lang="de-DE" dirty="0" err="1"/>
              <a:t>incumbents</a:t>
            </a:r>
            <a:r>
              <a:rPr lang="de-DE" dirty="0"/>
              <a:t> </a:t>
            </a:r>
            <a:r>
              <a:rPr lang="de-DE" dirty="0" err="1"/>
              <a:t>who</a:t>
            </a:r>
            <a:r>
              <a:rPr lang="de-DE" dirty="0"/>
              <a:t> </a:t>
            </a:r>
            <a:r>
              <a:rPr lang="de-DE" dirty="0" err="1"/>
              <a:t>might</a:t>
            </a:r>
            <a:r>
              <a:rPr lang="de-DE" dirty="0"/>
              <a:t> lose </a:t>
            </a:r>
            <a:r>
              <a:rPr lang="de-DE" u="sng" dirty="0" err="1"/>
              <a:t>if</a:t>
            </a:r>
            <a:r>
              <a:rPr lang="de-DE" dirty="0"/>
              <a:t> </a:t>
            </a:r>
            <a:r>
              <a:rPr lang="de-DE" dirty="0" err="1"/>
              <a:t>these</a:t>
            </a:r>
            <a:r>
              <a:rPr lang="de-DE" dirty="0"/>
              <a:t> </a:t>
            </a:r>
            <a:r>
              <a:rPr lang="de-DE" dirty="0" err="1"/>
              <a:t>markets</a:t>
            </a:r>
            <a:r>
              <a:rPr lang="de-DE" dirty="0"/>
              <a:t> </a:t>
            </a:r>
            <a:r>
              <a:rPr lang="de-DE" dirty="0" err="1"/>
              <a:t>are</a:t>
            </a:r>
            <a:r>
              <a:rPr lang="de-DE" dirty="0"/>
              <a:t> </a:t>
            </a:r>
            <a:r>
              <a:rPr lang="de-DE" dirty="0" err="1"/>
              <a:t>supported</a:t>
            </a:r>
            <a:endParaRPr lang="de-DE" dirty="0"/>
          </a:p>
          <a:p>
            <a:pPr algn="just"/>
            <a:endParaRPr lang="de-DE" dirty="0" smtClean="0"/>
          </a:p>
          <a:p>
            <a:pPr algn="just"/>
            <a:r>
              <a:rPr lang="de-DE" dirty="0" smtClean="0"/>
              <a:t>For the </a:t>
            </a:r>
            <a:r>
              <a:rPr lang="de-DE" b="1" dirty="0" err="1" smtClean="0"/>
              <a:t>palladium</a:t>
            </a:r>
            <a:r>
              <a:rPr lang="de-DE" dirty="0" smtClean="0"/>
              <a:t> </a:t>
            </a:r>
            <a:r>
              <a:rPr lang="de-DE" dirty="0" err="1" smtClean="0"/>
              <a:t>case</a:t>
            </a:r>
            <a:r>
              <a:rPr lang="de-DE" dirty="0" smtClean="0"/>
              <a:t>:</a:t>
            </a:r>
          </a:p>
          <a:p>
            <a:pPr lvl="1" algn="just"/>
            <a:r>
              <a:rPr lang="de-DE" dirty="0" smtClean="0"/>
              <a:t>Winners:</a:t>
            </a:r>
            <a:r>
              <a:rPr lang="de-DE" dirty="0"/>
              <a:t> p</a:t>
            </a:r>
            <a:r>
              <a:rPr lang="de-DE" dirty="0" smtClean="0"/>
              <a:t>otential </a:t>
            </a:r>
            <a:r>
              <a:rPr lang="de-DE" dirty="0" err="1" smtClean="0"/>
              <a:t>expansion</a:t>
            </a:r>
            <a:r>
              <a:rPr lang="de-DE" dirty="0" smtClean="0"/>
              <a:t> </a:t>
            </a:r>
            <a:r>
              <a:rPr lang="de-DE" dirty="0" err="1" smtClean="0"/>
              <a:t>of</a:t>
            </a:r>
            <a:r>
              <a:rPr lang="de-DE" dirty="0" smtClean="0"/>
              <a:t> </a:t>
            </a:r>
            <a:r>
              <a:rPr lang="de-DE" dirty="0" err="1" smtClean="0"/>
              <a:t>leasing</a:t>
            </a:r>
            <a:r>
              <a:rPr lang="de-DE" dirty="0" smtClean="0"/>
              <a:t> </a:t>
            </a:r>
            <a:r>
              <a:rPr lang="de-DE" dirty="0" err="1" smtClean="0"/>
              <a:t>business</a:t>
            </a:r>
            <a:r>
              <a:rPr lang="de-DE" dirty="0" smtClean="0"/>
              <a:t> </a:t>
            </a:r>
            <a:r>
              <a:rPr lang="de-DE" dirty="0" err="1" smtClean="0"/>
              <a:t>model</a:t>
            </a:r>
            <a:r>
              <a:rPr lang="de-DE" dirty="0" smtClean="0"/>
              <a:t> </a:t>
            </a:r>
            <a:r>
              <a:rPr lang="de-DE" dirty="0" err="1" smtClean="0"/>
              <a:t>to</a:t>
            </a:r>
            <a:r>
              <a:rPr lang="de-DE" dirty="0" smtClean="0"/>
              <a:t> </a:t>
            </a:r>
            <a:r>
              <a:rPr lang="de-DE" dirty="0" err="1" smtClean="0"/>
              <a:t>avoid</a:t>
            </a:r>
            <a:r>
              <a:rPr lang="de-DE" dirty="0" smtClean="0"/>
              <a:t> </a:t>
            </a:r>
            <a:r>
              <a:rPr lang="de-DE" dirty="0" err="1"/>
              <a:t>exports</a:t>
            </a:r>
            <a:r>
              <a:rPr lang="de-DE" dirty="0"/>
              <a:t> </a:t>
            </a:r>
            <a:r>
              <a:rPr lang="de-DE" dirty="0" err="1"/>
              <a:t>to</a:t>
            </a:r>
            <a:r>
              <a:rPr lang="de-DE" dirty="0"/>
              <a:t> countries outside </a:t>
            </a:r>
            <a:r>
              <a:rPr lang="de-DE" dirty="0" err="1"/>
              <a:t>of</a:t>
            </a:r>
            <a:r>
              <a:rPr lang="de-DE" dirty="0"/>
              <a:t> </a:t>
            </a:r>
            <a:r>
              <a:rPr lang="de-DE" dirty="0" err="1"/>
              <a:t>the</a:t>
            </a:r>
            <a:r>
              <a:rPr lang="de-DE" dirty="0"/>
              <a:t> </a:t>
            </a:r>
            <a:r>
              <a:rPr lang="de-DE" dirty="0" smtClean="0"/>
              <a:t>EU</a:t>
            </a:r>
          </a:p>
          <a:p>
            <a:pPr lvl="1" algn="just"/>
            <a:r>
              <a:rPr lang="de-DE" dirty="0" err="1" smtClean="0"/>
              <a:t>Loosers</a:t>
            </a:r>
            <a:r>
              <a:rPr lang="de-DE" dirty="0" smtClean="0"/>
              <a:t>: </a:t>
            </a:r>
            <a:r>
              <a:rPr lang="de-DE" dirty="0" err="1" smtClean="0"/>
              <a:t>if</a:t>
            </a:r>
            <a:r>
              <a:rPr lang="de-DE" dirty="0" smtClean="0"/>
              <a:t> the transparency is increased, there is a potential to reduce the number of the so-called ‚shady </a:t>
            </a:r>
            <a:r>
              <a:rPr lang="de-DE" dirty="0" err="1" smtClean="0"/>
              <a:t>players</a:t>
            </a:r>
            <a:r>
              <a:rPr lang="de-DE" dirty="0" smtClean="0"/>
              <a:t>‘ </a:t>
            </a:r>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29077536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 Potential new markets /loss markets</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24</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algn="just"/>
            <a:r>
              <a:rPr lang="en-US" kern="0" dirty="0"/>
              <a:t>For the </a:t>
            </a:r>
            <a:r>
              <a:rPr lang="en-US" b="1" kern="0" dirty="0"/>
              <a:t>aggregates</a:t>
            </a:r>
            <a:r>
              <a:rPr lang="en-US" kern="0" dirty="0"/>
              <a:t> cases, no new markets expected. Material usually handled </a:t>
            </a:r>
            <a:r>
              <a:rPr lang="en-US" kern="0" dirty="0" smtClean="0"/>
              <a:t>locally</a:t>
            </a:r>
          </a:p>
          <a:p>
            <a:pPr algn="just"/>
            <a:endParaRPr lang="en-US" kern="0" dirty="0"/>
          </a:p>
          <a:p>
            <a:pPr algn="just"/>
            <a:r>
              <a:rPr lang="en-US" kern="0" dirty="0"/>
              <a:t>For the </a:t>
            </a:r>
            <a:r>
              <a:rPr lang="en-US" b="1" kern="0" dirty="0"/>
              <a:t>manure</a:t>
            </a:r>
            <a:r>
              <a:rPr lang="en-US" kern="0" dirty="0"/>
              <a:t> case, increased treatment can reduce demand for inorganic </a:t>
            </a:r>
            <a:r>
              <a:rPr lang="en-US" kern="0" dirty="0" smtClean="0"/>
              <a:t>fertilizers; </a:t>
            </a:r>
            <a:r>
              <a:rPr lang="en-US" kern="0" dirty="0"/>
              <a:t>stimulate market for </a:t>
            </a:r>
            <a:r>
              <a:rPr lang="en-US" kern="0" dirty="0" smtClean="0"/>
              <a:t>bio-</a:t>
            </a:r>
            <a:r>
              <a:rPr lang="en-US" kern="0" dirty="0" err="1" smtClean="0"/>
              <a:t>fertilisers</a:t>
            </a:r>
            <a:r>
              <a:rPr lang="en-US" kern="0" dirty="0"/>
              <a:t>. Reduce import dependence and increase food security. May increase costs for </a:t>
            </a:r>
            <a:r>
              <a:rPr lang="en-US" kern="0" dirty="0" smtClean="0"/>
              <a:t>farmers (</a:t>
            </a:r>
            <a:r>
              <a:rPr lang="en-US" kern="0" dirty="0" smtClean="0">
                <a:solidFill>
                  <a:srgbClr val="FF0000"/>
                </a:solidFill>
              </a:rPr>
              <a:t>MK</a:t>
            </a:r>
            <a:r>
              <a:rPr lang="en-US" kern="0" dirty="0">
                <a:solidFill>
                  <a:srgbClr val="FF0000"/>
                </a:solidFill>
              </a:rPr>
              <a:t>: Please elaborate on the nature of the cost for </a:t>
            </a:r>
            <a:r>
              <a:rPr lang="en-US" kern="0" dirty="0" smtClean="0">
                <a:solidFill>
                  <a:srgbClr val="FF0000"/>
                </a:solidFill>
              </a:rPr>
              <a:t>farmers</a:t>
            </a:r>
            <a:r>
              <a:rPr lang="en-US" kern="0" dirty="0" smtClean="0"/>
              <a:t>)</a:t>
            </a:r>
            <a:endParaRPr lang="en-US" kern="0" dirty="0"/>
          </a:p>
          <a:p>
            <a:pPr algn="just"/>
            <a:endParaRPr lang="en-US" kern="0" dirty="0" smtClean="0"/>
          </a:p>
          <a:p>
            <a:pPr algn="just"/>
            <a:r>
              <a:rPr lang="en-US" kern="0" dirty="0" smtClean="0"/>
              <a:t>For </a:t>
            </a:r>
            <a:r>
              <a:rPr lang="en-US" kern="0" dirty="0"/>
              <a:t>the </a:t>
            </a:r>
            <a:r>
              <a:rPr lang="en-US" b="1" kern="0" dirty="0"/>
              <a:t>food waste</a:t>
            </a:r>
            <a:r>
              <a:rPr lang="en-US" kern="0" dirty="0"/>
              <a:t> case, little effects on market because of limited relative volume of waste</a:t>
            </a:r>
            <a:endParaRPr lang="de-DE" kern="0" dirty="0"/>
          </a:p>
          <a:p>
            <a:pPr algn="just"/>
            <a:endParaRPr lang="de-DE" kern="0" dirty="0" smtClean="0"/>
          </a:p>
          <a:p>
            <a:pPr algn="just"/>
            <a:r>
              <a:rPr lang="en-US" kern="0" dirty="0"/>
              <a:t>For the </a:t>
            </a:r>
            <a:r>
              <a:rPr lang="en-US" b="1" kern="0" dirty="0" smtClean="0"/>
              <a:t>plastics</a:t>
            </a:r>
            <a:r>
              <a:rPr lang="en-US" kern="0" dirty="0" smtClean="0"/>
              <a:t> case</a:t>
            </a:r>
            <a:r>
              <a:rPr lang="en-US" kern="0" dirty="0"/>
              <a:t>,</a:t>
            </a:r>
            <a:r>
              <a:rPr lang="en-US" kern="0" dirty="0" smtClean="0"/>
              <a:t> there are new markets to be considered, including the flexible packaging (lower amount of plastic, more complex to recycle), as well as the bioplastics (mainly SMEs).</a:t>
            </a:r>
            <a:endParaRPr lang="de-DE" kern="0" dirty="0"/>
          </a:p>
        </p:txBody>
      </p:sp>
    </p:spTree>
    <p:extLst>
      <p:ext uri="{BB962C8B-B14F-4D97-AF65-F5344CB8AC3E}">
        <p14:creationId xmlns:p14="http://schemas.microsoft.com/office/powerpoint/2010/main" val="14414822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t>
            </a:r>
            <a:r>
              <a:rPr lang="en-US" dirty="0"/>
              <a:t>Potential new markets /loss markets</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25</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marL="377825" lvl="1" indent="-377825" algn="just"/>
            <a:r>
              <a:rPr lang="en-US" sz="1600" i="0" kern="0" dirty="0">
                <a:ea typeface="+mn-ea"/>
              </a:rPr>
              <a:t>For the </a:t>
            </a:r>
            <a:r>
              <a:rPr lang="en-US" sz="1600" b="1" i="0" kern="0" dirty="0">
                <a:ea typeface="+mn-ea"/>
              </a:rPr>
              <a:t>medical equipment </a:t>
            </a:r>
            <a:r>
              <a:rPr lang="en-US" sz="1600" i="0" kern="0" dirty="0">
                <a:ea typeface="+mn-ea"/>
              </a:rPr>
              <a:t>case, OEMs are producers and remanufacturers -- the win and the loss affect these OEMs. Alternative business models e.g. medical equipment leasing (service of medical imaging vs. the equipment). More efforts in developing this market will assure better control over hazardous </a:t>
            </a:r>
            <a:r>
              <a:rPr lang="en-US" sz="1600" i="0" kern="0" dirty="0" smtClean="0">
                <a:ea typeface="+mn-ea"/>
              </a:rPr>
              <a:t>substances</a:t>
            </a:r>
            <a:endParaRPr lang="en-US" sz="1600" i="0" kern="0" dirty="0">
              <a:ea typeface="+mn-ea"/>
            </a:endParaRPr>
          </a:p>
          <a:p>
            <a:pPr marL="377825" lvl="1" indent="-377825" algn="just"/>
            <a:r>
              <a:rPr lang="en-US" sz="1600" i="0" kern="0" dirty="0" smtClean="0">
                <a:ea typeface="+mn-ea"/>
              </a:rPr>
              <a:t> </a:t>
            </a:r>
            <a:r>
              <a:rPr lang="en-US" sz="1600" kern="0" dirty="0" smtClean="0"/>
              <a:t>For the </a:t>
            </a:r>
            <a:r>
              <a:rPr lang="en-US" sz="1600" b="1" kern="0" dirty="0" smtClean="0"/>
              <a:t>batteries case</a:t>
            </a:r>
            <a:r>
              <a:rPr lang="en-US" sz="1600" kern="0" dirty="0" smtClean="0"/>
              <a:t>, it is expected:</a:t>
            </a:r>
          </a:p>
          <a:p>
            <a:pPr lvl="1" algn="just"/>
            <a:r>
              <a:rPr lang="en-US" sz="1400" dirty="0" smtClean="0"/>
              <a:t>Winners</a:t>
            </a:r>
            <a:r>
              <a:rPr lang="en-US" sz="1400" dirty="0"/>
              <a:t>: battery </a:t>
            </a:r>
            <a:r>
              <a:rPr lang="en-US" sz="1400" dirty="0" smtClean="0"/>
              <a:t>recyclers; </a:t>
            </a:r>
            <a:r>
              <a:rPr lang="en-US" sz="1400" dirty="0"/>
              <a:t>high-quality WEEE recyclers </a:t>
            </a:r>
            <a:r>
              <a:rPr lang="en-US" sz="1400" dirty="0" smtClean="0"/>
              <a:t>(benefit </a:t>
            </a:r>
            <a:r>
              <a:rPr lang="en-US" sz="1400" dirty="0"/>
              <a:t>from better input materials and lower disassembly </a:t>
            </a:r>
            <a:r>
              <a:rPr lang="en-US" sz="1400" dirty="0" smtClean="0"/>
              <a:t>costs)</a:t>
            </a:r>
          </a:p>
          <a:p>
            <a:pPr lvl="1" algn="just"/>
            <a:r>
              <a:rPr lang="en-US" sz="1400" dirty="0" err="1" smtClean="0"/>
              <a:t>Loosers</a:t>
            </a:r>
            <a:r>
              <a:rPr lang="en-US" sz="1400" dirty="0" smtClean="0"/>
              <a:t>: in </a:t>
            </a:r>
            <a:r>
              <a:rPr lang="en-US" sz="1400" dirty="0"/>
              <a:t>the short run, producers might be considered </a:t>
            </a:r>
            <a:r>
              <a:rPr lang="en-US" sz="1400" dirty="0" err="1"/>
              <a:t>loosers</a:t>
            </a:r>
            <a:r>
              <a:rPr lang="en-US" sz="1400" dirty="0"/>
              <a:t> because of necessary investments in product design </a:t>
            </a:r>
            <a:r>
              <a:rPr lang="en-US" sz="1400" dirty="0" smtClean="0"/>
              <a:t>changes; </a:t>
            </a:r>
            <a:r>
              <a:rPr lang="en-US" sz="1400" dirty="0"/>
              <a:t>in the long run they will benefit from lower end-of-life costs</a:t>
            </a:r>
            <a:r>
              <a:rPr lang="en-US" sz="1400" dirty="0" smtClean="0"/>
              <a:t>.</a:t>
            </a:r>
            <a:endParaRPr lang="en-US" sz="1800" kern="0" dirty="0"/>
          </a:p>
          <a:p>
            <a:pPr algn="just"/>
            <a:r>
              <a:rPr lang="en-US" sz="1600" kern="0" dirty="0"/>
              <a:t>For the </a:t>
            </a:r>
            <a:r>
              <a:rPr lang="en-US" sz="1600" b="1" kern="0" dirty="0"/>
              <a:t>re-use of electronic </a:t>
            </a:r>
            <a:r>
              <a:rPr lang="en-US" sz="1600" b="1" kern="0" dirty="0" smtClean="0"/>
              <a:t>equipment</a:t>
            </a:r>
            <a:r>
              <a:rPr lang="en-US" sz="1600" kern="0" dirty="0" smtClean="0"/>
              <a:t>, </a:t>
            </a:r>
            <a:r>
              <a:rPr lang="en-US" sz="1600" kern="0" dirty="0"/>
              <a:t>it is </a:t>
            </a:r>
            <a:r>
              <a:rPr lang="en-US" sz="1600" kern="0" dirty="0" smtClean="0"/>
              <a:t>expected:</a:t>
            </a:r>
          </a:p>
          <a:p>
            <a:pPr lvl="1" algn="just"/>
            <a:r>
              <a:rPr lang="en-US" sz="1400" kern="0" dirty="0" smtClean="0"/>
              <a:t>Winners: </a:t>
            </a:r>
            <a:r>
              <a:rPr lang="en-US" sz="1400" kern="0" dirty="0"/>
              <a:t>r</a:t>
            </a:r>
            <a:r>
              <a:rPr lang="en-US" sz="1400" dirty="0" smtClean="0"/>
              <a:t>e-use centers ("third </a:t>
            </a:r>
            <a:r>
              <a:rPr lang="en-US" sz="1400" dirty="0" err="1"/>
              <a:t>labour</a:t>
            </a:r>
            <a:r>
              <a:rPr lang="en-US" sz="1400" dirty="0"/>
              <a:t> </a:t>
            </a:r>
            <a:r>
              <a:rPr lang="en-US" sz="1400" dirty="0" smtClean="0"/>
              <a:t>market“); producers </a:t>
            </a:r>
            <a:r>
              <a:rPr lang="en-US" sz="1400" dirty="0"/>
              <a:t>that invested into repairable </a:t>
            </a:r>
            <a:r>
              <a:rPr lang="en-US" sz="1400" dirty="0" smtClean="0"/>
              <a:t>products; new </a:t>
            </a:r>
            <a:r>
              <a:rPr lang="en-US" sz="1400" dirty="0"/>
              <a:t>service-oriented </a:t>
            </a:r>
            <a:r>
              <a:rPr lang="en-US" sz="1400" dirty="0" smtClean="0"/>
              <a:t>business </a:t>
            </a:r>
            <a:r>
              <a:rPr lang="en-US" sz="1400" dirty="0"/>
              <a:t>models that </a:t>
            </a:r>
            <a:r>
              <a:rPr lang="en-US" sz="1400" dirty="0" smtClean="0"/>
              <a:t>would benefit from professional reuse infrastructures</a:t>
            </a:r>
          </a:p>
          <a:p>
            <a:pPr lvl="1" algn="just"/>
            <a:r>
              <a:rPr lang="en-US" sz="1400" dirty="0" err="1" smtClean="0"/>
              <a:t>Loosers</a:t>
            </a:r>
            <a:r>
              <a:rPr lang="en-US" sz="1400" dirty="0" smtClean="0"/>
              <a:t>: traditional </a:t>
            </a:r>
            <a:r>
              <a:rPr lang="en-US" sz="1400" dirty="0"/>
              <a:t>concepts of selling products </a:t>
            </a:r>
            <a:r>
              <a:rPr lang="en-US" sz="1400" dirty="0" smtClean="0"/>
              <a:t>(minor effects: assumption of doubling </a:t>
            </a:r>
            <a:r>
              <a:rPr lang="en-US" sz="1400" dirty="0"/>
              <a:t>of reused products up to 2</a:t>
            </a:r>
            <a:r>
              <a:rPr lang="en-US" sz="1400" dirty="0" smtClean="0"/>
              <a:t>%) </a:t>
            </a:r>
            <a:r>
              <a:rPr lang="en-US" sz="1400" dirty="0"/>
              <a:t>and mainly WEEE </a:t>
            </a:r>
            <a:r>
              <a:rPr lang="en-US" sz="1400" dirty="0" smtClean="0"/>
              <a:t>recyclers: </a:t>
            </a:r>
            <a:r>
              <a:rPr lang="en-US" sz="1400" dirty="0"/>
              <a:t>products will eventually end up as waste, but nevertheless waste will be </a:t>
            </a:r>
            <a:r>
              <a:rPr lang="en-US" sz="1400" dirty="0" smtClean="0"/>
              <a:t>prevented</a:t>
            </a:r>
            <a:endParaRPr lang="en-US" sz="1400" dirty="0">
              <a:solidFill>
                <a:srgbClr val="FF0000"/>
              </a:solidFill>
            </a:endParaRPr>
          </a:p>
        </p:txBody>
      </p:sp>
    </p:spTree>
    <p:extLst>
      <p:ext uri="{BB962C8B-B14F-4D97-AF65-F5344CB8AC3E}">
        <p14:creationId xmlns:p14="http://schemas.microsoft.com/office/powerpoint/2010/main" val="2550220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International </a:t>
            </a:r>
            <a:r>
              <a:rPr lang="en-US" dirty="0"/>
              <a:t>competitiveness</a:t>
            </a:r>
            <a:endParaRPr lang="de-DE" dirty="0"/>
          </a:p>
        </p:txBody>
      </p:sp>
      <p:sp>
        <p:nvSpPr>
          <p:cNvPr id="3" name="Content Placeholder 2"/>
          <p:cNvSpPr>
            <a:spLocks noGrp="1"/>
          </p:cNvSpPr>
          <p:nvPr>
            <p:ph idx="1"/>
          </p:nvPr>
        </p:nvSpPr>
        <p:spPr/>
        <p:txBody>
          <a:bodyPr/>
          <a:lstStyle/>
          <a:p>
            <a:pPr algn="just"/>
            <a:r>
              <a:rPr lang="de-DE" dirty="0" err="1" smtClean="0"/>
              <a:t>Only</a:t>
            </a:r>
            <a:r>
              <a:rPr lang="de-DE" dirty="0" smtClean="0"/>
              <a:t> relevant </a:t>
            </a:r>
            <a:r>
              <a:rPr lang="de-DE" dirty="0" err="1" smtClean="0"/>
              <a:t>to</a:t>
            </a:r>
            <a:r>
              <a:rPr lang="de-DE" dirty="0" smtClean="0"/>
              <a:t> </a:t>
            </a:r>
            <a:r>
              <a:rPr lang="de-DE" dirty="0" err="1" smtClean="0"/>
              <a:t>some</a:t>
            </a:r>
            <a:r>
              <a:rPr lang="de-DE" dirty="0" smtClean="0"/>
              <a:t> </a:t>
            </a:r>
            <a:r>
              <a:rPr lang="de-DE" dirty="0" err="1" smtClean="0"/>
              <a:t>cases</a:t>
            </a:r>
            <a:r>
              <a:rPr lang="de-DE" dirty="0" smtClean="0"/>
              <a:t> </a:t>
            </a:r>
            <a:r>
              <a:rPr lang="de-DE" dirty="0" smtClean="0">
                <a:sym typeface="Wingdings" panose="05000000000000000000" pitchFamily="2" charset="2"/>
              </a:rPr>
              <a:t> </a:t>
            </a:r>
            <a:r>
              <a:rPr lang="de-DE" dirty="0" err="1" smtClean="0"/>
              <a:t>Depends</a:t>
            </a:r>
            <a:r>
              <a:rPr lang="de-DE" dirty="0" smtClean="0"/>
              <a:t> on </a:t>
            </a:r>
            <a:r>
              <a:rPr lang="de-DE" dirty="0" err="1" smtClean="0"/>
              <a:t>value</a:t>
            </a:r>
            <a:r>
              <a:rPr lang="de-DE" dirty="0" smtClean="0"/>
              <a:t> </a:t>
            </a:r>
            <a:r>
              <a:rPr lang="de-DE" dirty="0" err="1" smtClean="0"/>
              <a:t>chain</a:t>
            </a:r>
            <a:endParaRPr lang="de-DE" dirty="0" smtClean="0"/>
          </a:p>
          <a:p>
            <a:pPr algn="just"/>
            <a:endParaRPr lang="en-US" dirty="0" smtClean="0"/>
          </a:p>
          <a:p>
            <a:pPr algn="just"/>
            <a:r>
              <a:rPr lang="en-US" dirty="0" smtClean="0"/>
              <a:t>Local </a:t>
            </a:r>
            <a:r>
              <a:rPr lang="en-US" dirty="0"/>
              <a:t>value </a:t>
            </a:r>
            <a:r>
              <a:rPr lang="en-US" dirty="0" smtClean="0"/>
              <a:t>chains: no relevant </a:t>
            </a:r>
            <a:r>
              <a:rPr lang="en-US" dirty="0"/>
              <a:t>international competitiveness </a:t>
            </a:r>
          </a:p>
          <a:p>
            <a:pPr lvl="1" algn="just"/>
            <a:r>
              <a:rPr lang="en-US" dirty="0"/>
              <a:t>e.g. </a:t>
            </a:r>
            <a:r>
              <a:rPr lang="en-US" dirty="0" smtClean="0"/>
              <a:t>aggregates, manure</a:t>
            </a:r>
            <a:r>
              <a:rPr lang="en-US" dirty="0"/>
              <a:t>, food </a:t>
            </a:r>
            <a:r>
              <a:rPr lang="en-US" dirty="0" smtClean="0"/>
              <a:t>waste</a:t>
            </a:r>
            <a:endParaRPr lang="de-DE" dirty="0"/>
          </a:p>
          <a:p>
            <a:pPr algn="just"/>
            <a:endParaRPr lang="de-DE" dirty="0"/>
          </a:p>
          <a:p>
            <a:pPr algn="just"/>
            <a:r>
              <a:rPr lang="de-DE" dirty="0"/>
              <a:t>International </a:t>
            </a:r>
            <a:r>
              <a:rPr lang="de-DE" dirty="0" err="1"/>
              <a:t>value</a:t>
            </a:r>
            <a:r>
              <a:rPr lang="de-DE" dirty="0"/>
              <a:t> </a:t>
            </a:r>
            <a:r>
              <a:rPr lang="de-DE" dirty="0" err="1" smtClean="0"/>
              <a:t>chains</a:t>
            </a:r>
            <a:r>
              <a:rPr lang="de-DE" dirty="0" smtClean="0"/>
              <a:t>: </a:t>
            </a:r>
            <a:r>
              <a:rPr lang="de-DE" dirty="0"/>
              <a:t>international </a:t>
            </a:r>
            <a:r>
              <a:rPr lang="de-DE" dirty="0" err="1"/>
              <a:t>competitiveness</a:t>
            </a:r>
            <a:r>
              <a:rPr lang="de-DE" dirty="0"/>
              <a:t> </a:t>
            </a:r>
          </a:p>
          <a:p>
            <a:pPr lvl="1" algn="just"/>
            <a:r>
              <a:rPr lang="de-DE" dirty="0"/>
              <a:t>e.g. </a:t>
            </a:r>
            <a:r>
              <a:rPr lang="de-DE" dirty="0" err="1"/>
              <a:t>metals</a:t>
            </a:r>
            <a:r>
              <a:rPr lang="de-DE" dirty="0"/>
              <a:t>, </a:t>
            </a:r>
            <a:r>
              <a:rPr lang="de-DE" dirty="0" err="1" smtClean="0"/>
              <a:t>plastics</a:t>
            </a:r>
            <a:r>
              <a:rPr lang="de-DE" dirty="0" smtClean="0"/>
              <a:t> </a:t>
            </a:r>
          </a:p>
          <a:p>
            <a:pPr lvl="1" algn="just"/>
            <a:r>
              <a:rPr lang="de-DE" dirty="0" err="1" smtClean="0"/>
              <a:t>For</a:t>
            </a:r>
            <a:r>
              <a:rPr lang="de-DE" dirty="0" smtClean="0"/>
              <a:t> </a:t>
            </a:r>
            <a:r>
              <a:rPr lang="de-DE" dirty="0" err="1" smtClean="0"/>
              <a:t>production</a:t>
            </a:r>
            <a:r>
              <a:rPr lang="de-DE" dirty="0" smtClean="0"/>
              <a:t> </a:t>
            </a:r>
            <a:r>
              <a:rPr lang="de-DE" dirty="0" err="1" smtClean="0"/>
              <a:t>and</a:t>
            </a:r>
            <a:r>
              <a:rPr lang="de-DE" dirty="0" smtClean="0"/>
              <a:t> </a:t>
            </a:r>
            <a:r>
              <a:rPr lang="de-DE" dirty="0" err="1" smtClean="0"/>
              <a:t>for</a:t>
            </a:r>
            <a:r>
              <a:rPr lang="de-DE" dirty="0" smtClean="0"/>
              <a:t> </a:t>
            </a:r>
            <a:r>
              <a:rPr lang="de-DE" dirty="0" err="1" smtClean="0"/>
              <a:t>EoL</a:t>
            </a:r>
            <a:r>
              <a:rPr lang="de-DE" dirty="0" smtClean="0"/>
              <a:t> </a:t>
            </a:r>
            <a:r>
              <a:rPr lang="de-DE" dirty="0" err="1" smtClean="0"/>
              <a:t>processing</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26</a:t>
            </a:fld>
            <a:endParaRPr lang="en-US" dirty="0">
              <a:solidFill>
                <a:prstClr val="black"/>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50447621"/>
              </p:ext>
            </p:extLst>
          </p:nvPr>
        </p:nvGraphicFramePr>
        <p:xfrm>
          <a:off x="533400" y="4787432"/>
          <a:ext cx="7711008" cy="1384767"/>
        </p:xfrm>
        <a:graphic>
          <a:graphicData uri="http://schemas.openxmlformats.org/drawingml/2006/table">
            <a:tbl>
              <a:tblPr firstRow="1" firstCol="1">
                <a:tableStyleId>{5C22544A-7EE6-4342-B048-85BDC9FD1C3A}</a:tableStyleId>
              </a:tblPr>
              <a:tblGrid>
                <a:gridCol w="1518320"/>
                <a:gridCol w="3024619"/>
                <a:gridCol w="3168069"/>
              </a:tblGrid>
              <a:tr h="561808">
                <a:tc>
                  <a:txBody>
                    <a:bodyPr/>
                    <a:lstStyle/>
                    <a:p>
                      <a:pPr algn="ctr" fontAlgn="b"/>
                      <a:endParaRPr lang="en-US" sz="1400" u="none" strike="noStrike" dirty="0" smtClean="0">
                        <a:effectLst/>
                      </a:endParaRPr>
                    </a:p>
                  </a:txBody>
                  <a:tcPr marL="45720" marR="45720" anchor="ctr"/>
                </a:tc>
                <a:tc>
                  <a:txBody>
                    <a:bodyPr/>
                    <a:lstStyle/>
                    <a:p>
                      <a:pPr algn="ctr"/>
                      <a:r>
                        <a:rPr lang="de-DE" sz="1400" dirty="0" err="1" smtClean="0"/>
                        <a:t>Extraction</a:t>
                      </a:r>
                      <a:r>
                        <a:rPr lang="de-DE" sz="1400" dirty="0" smtClean="0"/>
                        <a:t> </a:t>
                      </a:r>
                      <a:r>
                        <a:rPr lang="de-DE" sz="1400" dirty="0" err="1" smtClean="0"/>
                        <a:t>of</a:t>
                      </a:r>
                      <a:r>
                        <a:rPr lang="de-DE" sz="1400" dirty="0" smtClean="0"/>
                        <a:t> </a:t>
                      </a:r>
                      <a:r>
                        <a:rPr lang="de-DE" sz="1400" dirty="0" err="1" smtClean="0"/>
                        <a:t>raw</a:t>
                      </a:r>
                      <a:r>
                        <a:rPr lang="de-DE" sz="1400" dirty="0" smtClean="0"/>
                        <a:t> </a:t>
                      </a:r>
                      <a:r>
                        <a:rPr lang="de-DE" sz="1400" dirty="0" err="1" smtClean="0"/>
                        <a:t>materials</a:t>
                      </a:r>
                      <a:r>
                        <a:rPr lang="de-DE" sz="1400" dirty="0" smtClean="0"/>
                        <a:t>: </a:t>
                      </a:r>
                      <a:r>
                        <a:rPr lang="de-DE" sz="1400" dirty="0" err="1" smtClean="0"/>
                        <a:t>frequently</a:t>
                      </a:r>
                      <a:r>
                        <a:rPr lang="de-DE" sz="1400" baseline="0" dirty="0" smtClean="0"/>
                        <a:t> in countries </a:t>
                      </a:r>
                      <a:r>
                        <a:rPr lang="de-DE" sz="1400" baseline="0" dirty="0" err="1" smtClean="0"/>
                        <a:t>where</a:t>
                      </a:r>
                      <a:endParaRPr lang="de-DE" sz="1400" dirty="0">
                        <a:solidFill>
                          <a:schemeClr val="tx1"/>
                        </a:solidFill>
                      </a:endParaRPr>
                    </a:p>
                  </a:txBody>
                  <a:tcPr marL="45720" marR="45720" anchor="ctr"/>
                </a:tc>
                <a:tc>
                  <a:txBody>
                    <a:bodyPr/>
                    <a:lstStyle/>
                    <a:p>
                      <a:pPr algn="ctr" fontAlgn="b"/>
                      <a:r>
                        <a:rPr lang="en-US" sz="1400" u="none" strike="noStrike" dirty="0" smtClean="0">
                          <a:effectLst/>
                        </a:rPr>
                        <a:t>Production / recycling in EU</a:t>
                      </a:r>
                    </a:p>
                  </a:txBody>
                  <a:tcPr marL="45720" marR="45720" anchor="ctr"/>
                </a:tc>
              </a:tr>
              <a:tr h="183535">
                <a:tc>
                  <a:txBody>
                    <a:bodyPr/>
                    <a:lstStyle/>
                    <a:p>
                      <a:pPr marL="0" marR="0" indent="0" algn="ctr" defTabSz="4572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1" u="none" strike="noStrike" kern="1200" dirty="0" smtClean="0">
                          <a:solidFill>
                            <a:schemeClr val="bg1"/>
                          </a:solidFill>
                          <a:effectLst/>
                          <a:latin typeface="+mn-lt"/>
                          <a:ea typeface="+mn-ea"/>
                          <a:cs typeface="+mn-cs"/>
                        </a:rPr>
                        <a:t>Labor</a:t>
                      </a:r>
                    </a:p>
                  </a:txBody>
                  <a:tcPr marL="45720" marR="45720" anchor="ctr"/>
                </a:tc>
                <a:tc>
                  <a:txBody>
                    <a:bodyPr/>
                    <a:lstStyle/>
                    <a:p>
                      <a:pPr marL="0" marR="0" indent="0" algn="ctr" defTabSz="4572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u="none" strike="noStrike" kern="1200" dirty="0" smtClean="0">
                          <a:effectLst/>
                        </a:rPr>
                        <a:t>Cheaper</a:t>
                      </a:r>
                    </a:p>
                  </a:txBody>
                  <a:tcPr marL="45720" marR="45720" anchor="ctr"/>
                </a:tc>
                <a:tc>
                  <a:txBody>
                    <a:bodyPr/>
                    <a:lstStyle/>
                    <a:p>
                      <a:pPr marL="0" marR="0" indent="0" algn="ctr" defTabSz="4572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u="none" strike="noStrike" kern="1200" dirty="0" smtClean="0">
                          <a:effectLst/>
                        </a:rPr>
                        <a:t>More fair (more expensive)</a:t>
                      </a:r>
                    </a:p>
                  </a:txBody>
                  <a:tcPr marL="45720" marR="45720" anchor="ctr"/>
                </a:tc>
              </a:tr>
              <a:tr h="166767">
                <a:tc>
                  <a:txBody>
                    <a:bodyPr/>
                    <a:lstStyle/>
                    <a:p>
                      <a:pPr marL="0" marR="0" indent="0" algn="ctr" defTabSz="4572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1" u="none" strike="noStrike" kern="1200" dirty="0" smtClean="0">
                          <a:solidFill>
                            <a:schemeClr val="bg1"/>
                          </a:solidFill>
                          <a:effectLst/>
                          <a:latin typeface="+mn-lt"/>
                          <a:ea typeface="+mn-ea"/>
                          <a:cs typeface="+mn-cs"/>
                        </a:rPr>
                        <a:t>Environmental standards</a:t>
                      </a:r>
                    </a:p>
                  </a:txBody>
                  <a:tcPr marL="45720" marR="45720" anchor="ctr"/>
                </a:tc>
                <a:tc>
                  <a:txBody>
                    <a:bodyPr/>
                    <a:lstStyle/>
                    <a:p>
                      <a:pPr marL="0" marR="0" indent="0" algn="ctr" defTabSz="4572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u="none" strike="noStrike" kern="1200" dirty="0" smtClean="0">
                          <a:effectLst/>
                        </a:rPr>
                        <a:t>Lower</a:t>
                      </a:r>
                      <a:endParaRPr lang="en-US" sz="1400" u="none" strike="noStrike" kern="1200" dirty="0" smtClean="0">
                        <a:solidFill>
                          <a:schemeClr val="dk1"/>
                        </a:solidFill>
                        <a:effectLst/>
                        <a:latin typeface="+mn-lt"/>
                        <a:ea typeface="+mn-ea"/>
                        <a:cs typeface="+mn-cs"/>
                      </a:endParaRPr>
                    </a:p>
                  </a:txBody>
                  <a:tcPr marL="45720" marR="45720" anchor="ctr"/>
                </a:tc>
                <a:tc>
                  <a:txBody>
                    <a:bodyPr/>
                    <a:lstStyle/>
                    <a:p>
                      <a:pPr marL="0" marR="0" indent="0" algn="ctr" defTabSz="457200" rtl="0" eaLnBrk="1" fontAlgn="b" latinLnBrk="0" hangingPunct="1">
                        <a:lnSpc>
                          <a:spcPct val="100000"/>
                        </a:lnSpc>
                        <a:spcBef>
                          <a:spcPts val="0"/>
                        </a:spcBef>
                        <a:spcAft>
                          <a:spcPts val="0"/>
                        </a:spcAft>
                        <a:buClrTx/>
                        <a:buSzTx/>
                        <a:buFont typeface="Arial" panose="020B0604020202020204" pitchFamily="34" charset="0"/>
                        <a:buNone/>
                        <a:tabLst/>
                        <a:defRPr/>
                      </a:pPr>
                      <a:r>
                        <a:rPr lang="en-US" sz="1400" b="0" u="none" strike="noStrike" kern="1200" dirty="0" smtClean="0">
                          <a:solidFill>
                            <a:schemeClr val="dk1"/>
                          </a:solidFill>
                          <a:effectLst/>
                          <a:latin typeface="+mn-lt"/>
                          <a:ea typeface="+mn-ea"/>
                          <a:cs typeface="+mn-cs"/>
                        </a:rPr>
                        <a:t>Implemented, higher</a:t>
                      </a:r>
                    </a:p>
                  </a:txBody>
                  <a:tcPr marL="45720" marR="45720" anchor="ctr"/>
                </a:tc>
              </a:tr>
            </a:tbl>
          </a:graphicData>
        </a:graphic>
      </p:graphicFrame>
    </p:spTree>
    <p:extLst>
      <p:ext uri="{BB962C8B-B14F-4D97-AF65-F5344CB8AC3E}">
        <p14:creationId xmlns:p14="http://schemas.microsoft.com/office/powerpoint/2010/main" val="25950260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International </a:t>
            </a:r>
            <a:r>
              <a:rPr lang="en-US" dirty="0"/>
              <a:t>competitiveness</a:t>
            </a:r>
            <a:endParaRPr lang="de-DE" dirty="0"/>
          </a:p>
        </p:txBody>
      </p:sp>
      <p:sp>
        <p:nvSpPr>
          <p:cNvPr id="3" name="Content Placeholder 2"/>
          <p:cNvSpPr>
            <a:spLocks noGrp="1"/>
          </p:cNvSpPr>
          <p:nvPr>
            <p:ph idx="1"/>
          </p:nvPr>
        </p:nvSpPr>
        <p:spPr/>
        <p:txBody>
          <a:bodyPr/>
          <a:lstStyle/>
          <a:p>
            <a:pPr algn="just"/>
            <a:r>
              <a:rPr lang="de-DE" dirty="0" smtClean="0"/>
              <a:t>Not </a:t>
            </a:r>
            <a:r>
              <a:rPr lang="de-DE" dirty="0" err="1"/>
              <a:t>lower</a:t>
            </a:r>
            <a:r>
              <a:rPr lang="de-DE" dirty="0"/>
              <a:t> </a:t>
            </a:r>
            <a:r>
              <a:rPr lang="de-DE" dirty="0" err="1"/>
              <a:t>standards</a:t>
            </a:r>
            <a:r>
              <a:rPr lang="de-DE" dirty="0"/>
              <a:t> in </a:t>
            </a:r>
            <a:r>
              <a:rPr lang="de-DE" dirty="0" smtClean="0"/>
              <a:t>EU </a:t>
            </a:r>
            <a:r>
              <a:rPr lang="de-DE" dirty="0" smtClean="0">
                <a:sym typeface="Wingdings" panose="05000000000000000000" pitchFamily="2" charset="2"/>
              </a:rPr>
              <a:t> </a:t>
            </a:r>
            <a:r>
              <a:rPr lang="de-DE" dirty="0" err="1" smtClean="0"/>
              <a:t>increase</a:t>
            </a:r>
            <a:r>
              <a:rPr lang="de-DE" dirty="0" smtClean="0"/>
              <a:t> </a:t>
            </a:r>
            <a:r>
              <a:rPr lang="de-DE" dirty="0" err="1"/>
              <a:t>standards</a:t>
            </a:r>
            <a:r>
              <a:rPr lang="de-DE" dirty="0"/>
              <a:t> outside </a:t>
            </a:r>
            <a:r>
              <a:rPr lang="de-DE" dirty="0" err="1"/>
              <a:t>of</a:t>
            </a:r>
            <a:r>
              <a:rPr lang="de-DE" dirty="0"/>
              <a:t> </a:t>
            </a:r>
            <a:r>
              <a:rPr lang="de-DE" dirty="0" smtClean="0"/>
              <a:t>EU </a:t>
            </a:r>
          </a:p>
          <a:p>
            <a:pPr algn="just"/>
            <a:endParaRPr lang="de-DE" dirty="0" smtClean="0"/>
          </a:p>
          <a:p>
            <a:pPr algn="just"/>
            <a:r>
              <a:rPr lang="de-DE" dirty="0" err="1" smtClean="0"/>
              <a:t>Ease</a:t>
            </a:r>
            <a:r>
              <a:rPr lang="de-DE" dirty="0" smtClean="0"/>
              <a:t> </a:t>
            </a:r>
            <a:r>
              <a:rPr lang="de-DE" dirty="0" err="1" smtClean="0"/>
              <a:t>processes</a:t>
            </a:r>
            <a:r>
              <a:rPr lang="de-DE" dirty="0"/>
              <a:t> </a:t>
            </a:r>
            <a:r>
              <a:rPr lang="de-DE" dirty="0" err="1" smtClean="0"/>
              <a:t>and</a:t>
            </a:r>
            <a:r>
              <a:rPr lang="de-DE" dirty="0" smtClean="0"/>
              <a:t> </a:t>
            </a:r>
            <a:r>
              <a:rPr lang="de-DE" dirty="0" err="1" smtClean="0"/>
              <a:t>reduce</a:t>
            </a:r>
            <a:r>
              <a:rPr lang="de-DE" dirty="0" smtClean="0"/>
              <a:t> administrative </a:t>
            </a:r>
            <a:r>
              <a:rPr lang="de-DE" dirty="0" err="1" smtClean="0"/>
              <a:t>costs</a:t>
            </a:r>
            <a:r>
              <a:rPr lang="de-DE" dirty="0" smtClean="0"/>
              <a:t> </a:t>
            </a:r>
          </a:p>
          <a:p>
            <a:pPr algn="just"/>
            <a:endParaRPr lang="de-DE" dirty="0" smtClean="0"/>
          </a:p>
          <a:p>
            <a:pPr algn="just"/>
            <a:r>
              <a:rPr lang="de-DE" dirty="0" smtClean="0"/>
              <a:t>Highlight </a:t>
            </a:r>
            <a:r>
              <a:rPr lang="de-DE" dirty="0" err="1" smtClean="0"/>
              <a:t>other</a:t>
            </a:r>
            <a:r>
              <a:rPr lang="de-DE" dirty="0" smtClean="0"/>
              <a:t> </a:t>
            </a:r>
            <a:r>
              <a:rPr lang="de-DE" dirty="0" err="1" smtClean="0"/>
              <a:t>competitive</a:t>
            </a:r>
            <a:r>
              <a:rPr lang="de-DE" dirty="0" smtClean="0"/>
              <a:t> </a:t>
            </a:r>
            <a:r>
              <a:rPr lang="de-DE" dirty="0" err="1" smtClean="0"/>
              <a:t>advantages</a:t>
            </a:r>
            <a:r>
              <a:rPr lang="de-DE" dirty="0"/>
              <a:t> </a:t>
            </a:r>
            <a:r>
              <a:rPr lang="de-DE" dirty="0" smtClean="0"/>
              <a:t>(e.g. </a:t>
            </a:r>
            <a:r>
              <a:rPr lang="de-DE" dirty="0" err="1" smtClean="0"/>
              <a:t>mitigate</a:t>
            </a:r>
            <a:r>
              <a:rPr lang="de-DE" dirty="0" smtClean="0"/>
              <a:t> </a:t>
            </a:r>
            <a:r>
              <a:rPr lang="de-DE" dirty="0" err="1" smtClean="0"/>
              <a:t>risks</a:t>
            </a:r>
            <a:r>
              <a:rPr lang="de-DE" dirty="0" smtClean="0"/>
              <a:t> on </a:t>
            </a:r>
            <a:r>
              <a:rPr lang="de-DE" dirty="0" err="1" smtClean="0"/>
              <a:t>supply</a:t>
            </a:r>
            <a:r>
              <a:rPr lang="de-DE" dirty="0" smtClean="0"/>
              <a:t> </a:t>
            </a:r>
            <a:r>
              <a:rPr lang="de-DE" dirty="0" err="1" smtClean="0"/>
              <a:t>of</a:t>
            </a:r>
            <a:r>
              <a:rPr lang="de-DE" dirty="0" smtClean="0"/>
              <a:t> </a:t>
            </a:r>
            <a:r>
              <a:rPr lang="de-DE" dirty="0" err="1" smtClean="0"/>
              <a:t>critical</a:t>
            </a:r>
            <a:r>
              <a:rPr lang="de-DE" dirty="0" smtClean="0"/>
              <a:t> </a:t>
            </a:r>
            <a:r>
              <a:rPr lang="de-DE" dirty="0" err="1" smtClean="0"/>
              <a:t>materials</a:t>
            </a:r>
            <a:r>
              <a:rPr lang="de-DE" dirty="0" smtClean="0"/>
              <a:t>)</a:t>
            </a:r>
          </a:p>
          <a:p>
            <a:pPr algn="just"/>
            <a:endParaRPr lang="de-DE" dirty="0" smtClean="0"/>
          </a:p>
          <a:p>
            <a:pPr algn="just"/>
            <a:r>
              <a:rPr lang="de-DE" dirty="0" err="1" smtClean="0"/>
              <a:t>Avoid</a:t>
            </a:r>
            <a:r>
              <a:rPr lang="de-DE" dirty="0" smtClean="0"/>
              <a:t> </a:t>
            </a:r>
            <a:r>
              <a:rPr lang="de-DE" dirty="0" err="1" smtClean="0"/>
              <a:t>losses</a:t>
            </a:r>
            <a:r>
              <a:rPr lang="de-DE" dirty="0" smtClean="0"/>
              <a:t> </a:t>
            </a:r>
            <a:r>
              <a:rPr lang="de-DE" dirty="0" err="1" smtClean="0"/>
              <a:t>to</a:t>
            </a:r>
            <a:r>
              <a:rPr lang="de-DE" dirty="0" smtClean="0"/>
              <a:t> </a:t>
            </a:r>
            <a:r>
              <a:rPr lang="de-DE" dirty="0" err="1" smtClean="0"/>
              <a:t>less</a:t>
            </a:r>
            <a:r>
              <a:rPr lang="de-DE" dirty="0" smtClean="0"/>
              <a:t> transparent </a:t>
            </a:r>
            <a:r>
              <a:rPr lang="de-DE" dirty="0" err="1" smtClean="0"/>
              <a:t>EoL</a:t>
            </a:r>
            <a:r>
              <a:rPr lang="de-DE" dirty="0" smtClean="0"/>
              <a:t> </a:t>
            </a:r>
            <a:r>
              <a:rPr lang="de-DE" dirty="0" err="1" smtClean="0"/>
              <a:t>processes</a:t>
            </a:r>
            <a:r>
              <a:rPr lang="de-DE" dirty="0" smtClean="0"/>
              <a:t>:</a:t>
            </a:r>
          </a:p>
          <a:p>
            <a:pPr lvl="1" algn="just"/>
            <a:r>
              <a:rPr lang="de-DE" dirty="0" err="1" smtClean="0"/>
              <a:t>Revise</a:t>
            </a:r>
            <a:r>
              <a:rPr lang="de-DE" dirty="0" smtClean="0"/>
              <a:t> </a:t>
            </a:r>
            <a:r>
              <a:rPr lang="de-DE" dirty="0" smtClean="0"/>
              <a:t>‘End</a:t>
            </a:r>
            <a:r>
              <a:rPr lang="de-DE" dirty="0" smtClean="0"/>
              <a:t>-</a:t>
            </a:r>
            <a:r>
              <a:rPr lang="de-DE" dirty="0" err="1" smtClean="0"/>
              <a:t>of</a:t>
            </a:r>
            <a:r>
              <a:rPr lang="de-DE" dirty="0" smtClean="0"/>
              <a:t>-</a:t>
            </a:r>
            <a:r>
              <a:rPr lang="de-DE" dirty="0" err="1" smtClean="0"/>
              <a:t>waste</a:t>
            </a:r>
            <a:r>
              <a:rPr lang="de-DE" dirty="0"/>
              <a:t>'</a:t>
            </a:r>
            <a:r>
              <a:rPr lang="de-DE" dirty="0" smtClean="0"/>
              <a:t> </a:t>
            </a:r>
            <a:r>
              <a:rPr lang="de-DE" dirty="0" err="1" smtClean="0"/>
              <a:t>criteria</a:t>
            </a:r>
            <a:r>
              <a:rPr lang="de-DE" dirty="0" smtClean="0"/>
              <a:t> / </a:t>
            </a:r>
            <a:r>
              <a:rPr lang="de-DE" dirty="0" err="1" smtClean="0"/>
              <a:t>definitions</a:t>
            </a:r>
            <a:r>
              <a:rPr lang="de-DE" dirty="0" smtClean="0"/>
              <a:t> (e.g. </a:t>
            </a:r>
            <a:r>
              <a:rPr lang="de-DE" dirty="0" err="1" smtClean="0"/>
              <a:t>plastics</a:t>
            </a:r>
            <a:r>
              <a:rPr lang="de-DE" dirty="0" smtClean="0"/>
              <a:t>, </a:t>
            </a:r>
            <a:r>
              <a:rPr lang="de-DE" dirty="0" err="1" smtClean="0"/>
              <a:t>eol</a:t>
            </a:r>
            <a:r>
              <a:rPr lang="de-DE" dirty="0" smtClean="0"/>
              <a:t> </a:t>
            </a:r>
            <a:r>
              <a:rPr lang="de-DE" dirty="0" err="1" smtClean="0"/>
              <a:t>vehicles</a:t>
            </a:r>
            <a:r>
              <a:rPr lang="de-DE" dirty="0" smtClean="0"/>
              <a:t>) </a:t>
            </a:r>
          </a:p>
          <a:p>
            <a:pPr lvl="1" algn="just"/>
            <a:r>
              <a:rPr lang="de-DE" dirty="0" err="1" smtClean="0"/>
              <a:t>Improve</a:t>
            </a:r>
            <a:r>
              <a:rPr lang="de-DE" dirty="0" smtClean="0"/>
              <a:t> </a:t>
            </a:r>
            <a:r>
              <a:rPr lang="de-DE" dirty="0" err="1" smtClean="0"/>
              <a:t>control</a:t>
            </a:r>
            <a:r>
              <a:rPr lang="de-DE" dirty="0" smtClean="0"/>
              <a:t> </a:t>
            </a:r>
            <a:r>
              <a:rPr lang="de-DE" dirty="0" err="1" smtClean="0"/>
              <a:t>over</a:t>
            </a:r>
            <a:r>
              <a:rPr lang="de-DE" dirty="0" smtClean="0"/>
              <a:t> </a:t>
            </a:r>
            <a:r>
              <a:rPr lang="de-DE" dirty="0" err="1" smtClean="0"/>
              <a:t>imported</a:t>
            </a:r>
            <a:r>
              <a:rPr lang="de-DE" dirty="0" smtClean="0"/>
              <a:t> / </a:t>
            </a:r>
            <a:r>
              <a:rPr lang="de-DE" dirty="0" err="1" smtClean="0"/>
              <a:t>exported</a:t>
            </a:r>
            <a:r>
              <a:rPr lang="de-DE" dirty="0" smtClean="0"/>
              <a:t> </a:t>
            </a:r>
            <a:r>
              <a:rPr lang="de-DE" dirty="0" err="1" smtClean="0"/>
              <a:t>materials</a:t>
            </a:r>
            <a:r>
              <a:rPr lang="de-DE" dirty="0" smtClean="0"/>
              <a:t> </a:t>
            </a:r>
          </a:p>
          <a:p>
            <a:pPr lvl="1" algn="just"/>
            <a:r>
              <a:rPr lang="de-DE" dirty="0" smtClean="0"/>
              <a:t>Leasing </a:t>
            </a:r>
            <a:r>
              <a:rPr lang="de-DE" dirty="0" err="1" smtClean="0"/>
              <a:t>as</a:t>
            </a:r>
            <a:r>
              <a:rPr lang="de-DE" dirty="0" smtClean="0"/>
              <a:t> a </a:t>
            </a:r>
            <a:r>
              <a:rPr lang="de-DE" dirty="0" err="1" smtClean="0"/>
              <a:t>possibility</a:t>
            </a:r>
            <a:r>
              <a:rPr lang="de-DE" dirty="0" smtClean="0"/>
              <a:t> </a:t>
            </a:r>
            <a:r>
              <a:rPr lang="de-DE" dirty="0" err="1" smtClean="0"/>
              <a:t>to</a:t>
            </a:r>
            <a:r>
              <a:rPr lang="de-DE" dirty="0" smtClean="0"/>
              <a:t> </a:t>
            </a:r>
            <a:r>
              <a:rPr lang="de-DE" dirty="0" err="1" smtClean="0"/>
              <a:t>improve</a:t>
            </a:r>
            <a:r>
              <a:rPr lang="de-DE" dirty="0" smtClean="0"/>
              <a:t> EPR </a:t>
            </a:r>
            <a:r>
              <a:rPr lang="de-DE" dirty="0" err="1" smtClean="0"/>
              <a:t>and</a:t>
            </a:r>
            <a:r>
              <a:rPr lang="de-DE" dirty="0" smtClean="0"/>
              <a:t> </a:t>
            </a:r>
            <a:r>
              <a:rPr lang="de-DE" dirty="0" err="1" smtClean="0"/>
              <a:t>keep</a:t>
            </a:r>
            <a:r>
              <a:rPr lang="de-DE" dirty="0" smtClean="0"/>
              <a:t> </a:t>
            </a:r>
            <a:r>
              <a:rPr lang="de-DE" dirty="0" err="1" smtClean="0"/>
              <a:t>track</a:t>
            </a:r>
            <a:r>
              <a:rPr lang="de-DE" dirty="0" smtClean="0"/>
              <a:t> </a:t>
            </a:r>
            <a:r>
              <a:rPr lang="de-DE" dirty="0" err="1" smtClean="0"/>
              <a:t>of</a:t>
            </a:r>
            <a:r>
              <a:rPr lang="de-DE" dirty="0" smtClean="0"/>
              <a:t> </a:t>
            </a:r>
            <a:r>
              <a:rPr lang="de-DE" dirty="0" err="1" smtClean="0"/>
              <a:t>products</a:t>
            </a:r>
            <a:endParaRPr lang="de-DE" dirty="0" smtClean="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132404651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Conclusions: </a:t>
            </a:r>
            <a:r>
              <a:rPr lang="en-US" dirty="0"/>
              <a:t>International competitiveness</a:t>
            </a:r>
            <a:endParaRPr lang="de-DE" dirty="0"/>
          </a:p>
        </p:txBody>
      </p:sp>
      <p:sp>
        <p:nvSpPr>
          <p:cNvPr id="3" name="Content Placeholder 2"/>
          <p:cNvSpPr>
            <a:spLocks noGrp="1"/>
          </p:cNvSpPr>
          <p:nvPr>
            <p:ph idx="1"/>
          </p:nvPr>
        </p:nvSpPr>
        <p:spPr/>
        <p:txBody>
          <a:bodyPr/>
          <a:lstStyle/>
          <a:p>
            <a:pPr algn="just"/>
            <a:r>
              <a:rPr lang="de-DE" dirty="0" smtClean="0"/>
              <a:t>For the </a:t>
            </a:r>
            <a:r>
              <a:rPr lang="de-DE" b="1" dirty="0" smtClean="0"/>
              <a:t>copper</a:t>
            </a:r>
            <a:r>
              <a:rPr lang="de-DE" dirty="0" smtClean="0"/>
              <a:t> and </a:t>
            </a:r>
            <a:r>
              <a:rPr lang="de-DE" b="1" dirty="0" err="1" smtClean="0"/>
              <a:t>steel</a:t>
            </a:r>
            <a:r>
              <a:rPr lang="de-DE" dirty="0" smtClean="0"/>
              <a:t> </a:t>
            </a:r>
            <a:r>
              <a:rPr lang="de-DE" dirty="0" err="1" smtClean="0"/>
              <a:t>cases</a:t>
            </a:r>
            <a:r>
              <a:rPr lang="de-DE" dirty="0" smtClean="0"/>
              <a:t>, </a:t>
            </a:r>
            <a:r>
              <a:rPr lang="de-DE" dirty="0"/>
              <a:t>international </a:t>
            </a:r>
            <a:r>
              <a:rPr lang="de-DE" dirty="0" err="1"/>
              <a:t>competitiveness</a:t>
            </a:r>
            <a:r>
              <a:rPr lang="de-DE" dirty="0"/>
              <a:t> </a:t>
            </a:r>
            <a:r>
              <a:rPr lang="de-DE" dirty="0" err="1"/>
              <a:t>is</a:t>
            </a:r>
            <a:r>
              <a:rPr lang="de-DE" dirty="0"/>
              <a:t> </a:t>
            </a:r>
            <a:r>
              <a:rPr lang="de-DE" dirty="0" err="1"/>
              <a:t>influenced</a:t>
            </a:r>
            <a:r>
              <a:rPr lang="de-DE" dirty="0"/>
              <a:t> </a:t>
            </a:r>
            <a:r>
              <a:rPr lang="de-DE" dirty="0" err="1"/>
              <a:t>by</a:t>
            </a:r>
            <a:r>
              <a:rPr lang="de-DE" dirty="0"/>
              <a:t> </a:t>
            </a:r>
            <a:r>
              <a:rPr lang="de-DE" dirty="0" err="1" smtClean="0"/>
              <a:t>regulations</a:t>
            </a:r>
            <a:r>
              <a:rPr lang="de-DE" dirty="0" smtClean="0"/>
              <a:t> </a:t>
            </a:r>
            <a:r>
              <a:rPr lang="de-DE" dirty="0"/>
              <a:t>in Europe. </a:t>
            </a:r>
            <a:r>
              <a:rPr lang="de-DE" dirty="0" err="1"/>
              <a:t>It</a:t>
            </a:r>
            <a:r>
              <a:rPr lang="de-DE" dirty="0"/>
              <a:t> was </a:t>
            </a:r>
            <a:r>
              <a:rPr lang="de-DE" dirty="0" err="1"/>
              <a:t>reported</a:t>
            </a:r>
            <a:r>
              <a:rPr lang="de-DE" dirty="0"/>
              <a:t> </a:t>
            </a:r>
            <a:r>
              <a:rPr lang="de-DE" dirty="0" err="1"/>
              <a:t>that</a:t>
            </a:r>
            <a:r>
              <a:rPr lang="de-DE" dirty="0"/>
              <a:t> </a:t>
            </a:r>
            <a:r>
              <a:rPr lang="de-DE" dirty="0" err="1"/>
              <a:t>the</a:t>
            </a:r>
            <a:r>
              <a:rPr lang="de-DE" dirty="0"/>
              <a:t> </a:t>
            </a:r>
            <a:r>
              <a:rPr lang="de-DE" dirty="0" err="1"/>
              <a:t>tight</a:t>
            </a:r>
            <a:r>
              <a:rPr lang="de-DE" dirty="0"/>
              <a:t> </a:t>
            </a:r>
            <a:r>
              <a:rPr lang="de-DE" dirty="0" err="1"/>
              <a:t>regulation</a:t>
            </a:r>
            <a:r>
              <a:rPr lang="de-DE" dirty="0"/>
              <a:t> </a:t>
            </a:r>
            <a:r>
              <a:rPr lang="de-DE" dirty="0" err="1"/>
              <a:t>and</a:t>
            </a:r>
            <a:r>
              <a:rPr lang="de-DE" dirty="0"/>
              <a:t> </a:t>
            </a:r>
            <a:r>
              <a:rPr lang="de-DE" dirty="0" err="1" smtClean="0"/>
              <a:t>emission</a:t>
            </a:r>
            <a:r>
              <a:rPr lang="de-DE" dirty="0" smtClean="0"/>
              <a:t> </a:t>
            </a:r>
            <a:r>
              <a:rPr lang="de-DE" dirty="0" err="1"/>
              <a:t>trading</a:t>
            </a:r>
            <a:r>
              <a:rPr lang="de-DE" dirty="0"/>
              <a:t> </a:t>
            </a:r>
            <a:r>
              <a:rPr lang="de-DE" dirty="0" err="1"/>
              <a:t>scheme</a:t>
            </a:r>
            <a:r>
              <a:rPr lang="de-DE" dirty="0"/>
              <a:t> in Europe </a:t>
            </a:r>
            <a:r>
              <a:rPr lang="de-DE" dirty="0" err="1"/>
              <a:t>impose</a:t>
            </a:r>
            <a:r>
              <a:rPr lang="de-DE" dirty="0"/>
              <a:t> additional </a:t>
            </a:r>
            <a:r>
              <a:rPr lang="de-DE" dirty="0" err="1"/>
              <a:t>cost</a:t>
            </a:r>
            <a:r>
              <a:rPr lang="de-DE" dirty="0"/>
              <a:t> </a:t>
            </a:r>
            <a:r>
              <a:rPr lang="de-DE" dirty="0" err="1"/>
              <a:t>to</a:t>
            </a:r>
            <a:r>
              <a:rPr lang="de-DE" dirty="0"/>
              <a:t> </a:t>
            </a:r>
            <a:r>
              <a:rPr lang="de-DE" dirty="0" err="1"/>
              <a:t>the</a:t>
            </a:r>
            <a:r>
              <a:rPr lang="de-DE" dirty="0"/>
              <a:t> </a:t>
            </a:r>
            <a:r>
              <a:rPr lang="de-DE" dirty="0" err="1" smtClean="0"/>
              <a:t>producers</a:t>
            </a:r>
            <a:r>
              <a:rPr lang="de-DE" dirty="0" smtClean="0"/>
              <a:t>, </a:t>
            </a:r>
            <a:r>
              <a:rPr lang="de-DE" dirty="0" err="1"/>
              <a:t>which</a:t>
            </a:r>
            <a:r>
              <a:rPr lang="de-DE" dirty="0"/>
              <a:t> </a:t>
            </a:r>
            <a:r>
              <a:rPr lang="de-DE" dirty="0" err="1"/>
              <a:t>lowers</a:t>
            </a:r>
            <a:r>
              <a:rPr lang="de-DE" dirty="0"/>
              <a:t> </a:t>
            </a:r>
            <a:r>
              <a:rPr lang="de-DE" dirty="0" err="1"/>
              <a:t>their</a:t>
            </a:r>
            <a:r>
              <a:rPr lang="de-DE" dirty="0"/>
              <a:t> </a:t>
            </a:r>
            <a:r>
              <a:rPr lang="de-DE" dirty="0" err="1"/>
              <a:t>ability</a:t>
            </a:r>
            <a:r>
              <a:rPr lang="de-DE" dirty="0"/>
              <a:t> </a:t>
            </a:r>
            <a:r>
              <a:rPr lang="de-DE" dirty="0" err="1"/>
              <a:t>to</a:t>
            </a:r>
            <a:r>
              <a:rPr lang="de-DE" dirty="0"/>
              <a:t> </a:t>
            </a:r>
            <a:r>
              <a:rPr lang="de-DE" dirty="0" err="1"/>
              <a:t>compete</a:t>
            </a:r>
            <a:r>
              <a:rPr lang="de-DE" dirty="0"/>
              <a:t> </a:t>
            </a:r>
            <a:r>
              <a:rPr lang="de-DE" dirty="0" err="1"/>
              <a:t>internationally</a:t>
            </a:r>
            <a:r>
              <a:rPr lang="de-DE" dirty="0"/>
              <a:t>. This </a:t>
            </a:r>
            <a:r>
              <a:rPr lang="de-DE" dirty="0" err="1"/>
              <a:t>does</a:t>
            </a:r>
            <a:r>
              <a:rPr lang="de-DE" dirty="0"/>
              <a:t> </a:t>
            </a:r>
            <a:r>
              <a:rPr lang="de-DE" dirty="0" err="1"/>
              <a:t>of</a:t>
            </a:r>
            <a:r>
              <a:rPr lang="de-DE" dirty="0"/>
              <a:t> </a:t>
            </a:r>
            <a:r>
              <a:rPr lang="de-DE" dirty="0" err="1"/>
              <a:t>course</a:t>
            </a:r>
            <a:r>
              <a:rPr lang="de-DE" dirty="0"/>
              <a:t> not </a:t>
            </a:r>
            <a:r>
              <a:rPr lang="de-DE" dirty="0" err="1"/>
              <a:t>call</a:t>
            </a:r>
            <a:r>
              <a:rPr lang="de-DE" dirty="0"/>
              <a:t> </a:t>
            </a:r>
            <a:r>
              <a:rPr lang="de-DE" dirty="0" err="1"/>
              <a:t>for</a:t>
            </a:r>
            <a:r>
              <a:rPr lang="de-DE" dirty="0"/>
              <a:t> </a:t>
            </a:r>
            <a:r>
              <a:rPr lang="de-DE" dirty="0" err="1"/>
              <a:t>lowing</a:t>
            </a:r>
            <a:r>
              <a:rPr lang="de-DE" dirty="0"/>
              <a:t> </a:t>
            </a:r>
            <a:r>
              <a:rPr lang="de-DE" dirty="0" err="1"/>
              <a:t>env</a:t>
            </a:r>
            <a:r>
              <a:rPr lang="de-DE" dirty="0"/>
              <a:t>. Standards in Europe, but </a:t>
            </a:r>
            <a:r>
              <a:rPr lang="de-DE" dirty="0" err="1"/>
              <a:t>it</a:t>
            </a:r>
            <a:r>
              <a:rPr lang="de-DE" dirty="0"/>
              <a:t> </a:t>
            </a:r>
            <a:r>
              <a:rPr lang="de-DE" dirty="0" err="1"/>
              <a:t>might</a:t>
            </a:r>
            <a:r>
              <a:rPr lang="de-DE" dirty="0"/>
              <a:t> </a:t>
            </a:r>
            <a:r>
              <a:rPr lang="de-DE" dirty="0" err="1"/>
              <a:t>call</a:t>
            </a:r>
            <a:r>
              <a:rPr lang="de-DE" dirty="0"/>
              <a:t> </a:t>
            </a:r>
            <a:r>
              <a:rPr lang="de-DE" dirty="0" err="1"/>
              <a:t>for</a:t>
            </a:r>
            <a:r>
              <a:rPr lang="de-DE" dirty="0"/>
              <a:t> </a:t>
            </a:r>
            <a:r>
              <a:rPr lang="de-DE" dirty="0" err="1"/>
              <a:t>easing</a:t>
            </a:r>
            <a:r>
              <a:rPr lang="de-DE" dirty="0"/>
              <a:t> </a:t>
            </a:r>
            <a:r>
              <a:rPr lang="de-DE" dirty="0" err="1"/>
              <a:t>procedures</a:t>
            </a:r>
            <a:r>
              <a:rPr lang="de-DE" dirty="0"/>
              <a:t>, </a:t>
            </a:r>
            <a:r>
              <a:rPr lang="de-DE" dirty="0" err="1"/>
              <a:t>lowering</a:t>
            </a:r>
            <a:r>
              <a:rPr lang="de-DE" dirty="0"/>
              <a:t> administrative </a:t>
            </a:r>
            <a:r>
              <a:rPr lang="de-DE" dirty="0" err="1"/>
              <a:t>costs</a:t>
            </a:r>
            <a:r>
              <a:rPr lang="de-DE" dirty="0"/>
              <a:t> </a:t>
            </a:r>
            <a:r>
              <a:rPr lang="de-DE" dirty="0" err="1"/>
              <a:t>and</a:t>
            </a:r>
            <a:r>
              <a:rPr lang="de-DE" dirty="0"/>
              <a:t> </a:t>
            </a:r>
            <a:r>
              <a:rPr lang="de-DE" dirty="0" err="1"/>
              <a:t>possibly</a:t>
            </a:r>
            <a:r>
              <a:rPr lang="de-DE" dirty="0"/>
              <a:t> </a:t>
            </a:r>
            <a:r>
              <a:rPr lang="de-DE" dirty="0" err="1"/>
              <a:t>introducing</a:t>
            </a:r>
            <a:r>
              <a:rPr lang="de-DE" dirty="0"/>
              <a:t> </a:t>
            </a:r>
            <a:r>
              <a:rPr lang="de-DE" dirty="0" err="1"/>
              <a:t>similar</a:t>
            </a:r>
            <a:r>
              <a:rPr lang="de-DE" dirty="0"/>
              <a:t> </a:t>
            </a:r>
            <a:r>
              <a:rPr lang="de-DE" dirty="0" err="1"/>
              <a:t>standards</a:t>
            </a:r>
            <a:r>
              <a:rPr lang="de-DE" dirty="0"/>
              <a:t> also outside Europe. W.r.t. </a:t>
            </a:r>
            <a:r>
              <a:rPr lang="de-DE" dirty="0" smtClean="0"/>
              <a:t>a </a:t>
            </a:r>
            <a:r>
              <a:rPr lang="de-DE" dirty="0" err="1"/>
              <a:t>world</a:t>
            </a:r>
            <a:r>
              <a:rPr lang="de-DE" dirty="0"/>
              <a:t> </a:t>
            </a:r>
            <a:r>
              <a:rPr lang="de-DE" dirty="0" err="1"/>
              <a:t>emission</a:t>
            </a:r>
            <a:r>
              <a:rPr lang="de-DE" dirty="0"/>
              <a:t> </a:t>
            </a:r>
            <a:r>
              <a:rPr lang="de-DE" dirty="0" err="1"/>
              <a:t>trading</a:t>
            </a:r>
            <a:r>
              <a:rPr lang="de-DE" dirty="0"/>
              <a:t> </a:t>
            </a:r>
            <a:r>
              <a:rPr lang="de-DE" dirty="0" err="1"/>
              <a:t>scheme</a:t>
            </a:r>
            <a:r>
              <a:rPr lang="de-DE" dirty="0"/>
              <a:t> </a:t>
            </a:r>
            <a:r>
              <a:rPr lang="de-DE" dirty="0" err="1"/>
              <a:t>might</a:t>
            </a:r>
            <a:r>
              <a:rPr lang="de-DE" dirty="0"/>
              <a:t> </a:t>
            </a:r>
            <a:r>
              <a:rPr lang="de-DE" dirty="0" err="1"/>
              <a:t>be</a:t>
            </a:r>
            <a:r>
              <a:rPr lang="de-DE" dirty="0"/>
              <a:t> </a:t>
            </a:r>
            <a:r>
              <a:rPr lang="de-DE" dirty="0" err="1"/>
              <a:t>worthwile</a:t>
            </a:r>
            <a:r>
              <a:rPr lang="de-DE" dirty="0"/>
              <a:t> </a:t>
            </a:r>
            <a:r>
              <a:rPr lang="de-DE" dirty="0" err="1" smtClean="0"/>
              <a:t>thinking</a:t>
            </a:r>
            <a:r>
              <a:rPr lang="de-DE" dirty="0"/>
              <a:t>.</a:t>
            </a:r>
            <a:r>
              <a:rPr lang="de-DE" dirty="0" smtClean="0"/>
              <a:t> </a:t>
            </a:r>
            <a:endParaRPr lang="de-DE" dirty="0"/>
          </a:p>
          <a:p>
            <a:pPr algn="just"/>
            <a:endParaRPr lang="de-DE" dirty="0" smtClean="0"/>
          </a:p>
          <a:p>
            <a:pPr algn="just"/>
            <a:r>
              <a:rPr lang="de-DE" dirty="0" smtClean="0"/>
              <a:t>For the </a:t>
            </a:r>
            <a:r>
              <a:rPr lang="de-DE" b="1" dirty="0" smtClean="0"/>
              <a:t>palladium</a:t>
            </a:r>
            <a:r>
              <a:rPr lang="de-DE" dirty="0" smtClean="0"/>
              <a:t> case, </a:t>
            </a:r>
            <a:r>
              <a:rPr lang="en-US" dirty="0" smtClean="0"/>
              <a:t>there is international competitiveness, since the palladium is a rare metal; this might be influenced with the development of business models such as leasing (if these are expanded); the most important is that the palladium is recovered in a safe and efficient manner; reduce the dependence on international</a:t>
            </a:r>
            <a:endParaRPr lang="de-DE" dirty="0" smtClean="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21707151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t>
            </a:r>
            <a:r>
              <a:rPr lang="en-US" dirty="0"/>
              <a:t>International competitiveness</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29</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algn="just"/>
            <a:r>
              <a:rPr lang="en-US" kern="0" dirty="0"/>
              <a:t>For the </a:t>
            </a:r>
            <a:r>
              <a:rPr lang="en-US" b="1" kern="0" dirty="0"/>
              <a:t>aggregates</a:t>
            </a:r>
            <a:r>
              <a:rPr lang="en-US" kern="0" dirty="0"/>
              <a:t> cases, no conclusions on international competitiveness; heavy, large materials require local markets</a:t>
            </a:r>
            <a:endParaRPr lang="en-US" kern="0" dirty="0">
              <a:solidFill>
                <a:srgbClr val="FF0000"/>
              </a:solidFill>
            </a:endParaRPr>
          </a:p>
          <a:p>
            <a:pPr algn="just"/>
            <a:endParaRPr lang="en-US" kern="0" dirty="0"/>
          </a:p>
          <a:p>
            <a:pPr algn="just"/>
            <a:r>
              <a:rPr lang="en-US" kern="0" dirty="0"/>
              <a:t>For the </a:t>
            </a:r>
            <a:r>
              <a:rPr lang="en-US" b="1" kern="0" dirty="0"/>
              <a:t>manure</a:t>
            </a:r>
            <a:r>
              <a:rPr lang="en-US" kern="0" dirty="0"/>
              <a:t> case, imports of phosphates may be reduced; Increased food chain </a:t>
            </a:r>
            <a:r>
              <a:rPr lang="en-US" kern="0" dirty="0" smtClean="0"/>
              <a:t>self-sufficiency</a:t>
            </a:r>
          </a:p>
          <a:p>
            <a:pPr algn="just"/>
            <a:endParaRPr lang="en-US" kern="0" dirty="0"/>
          </a:p>
          <a:p>
            <a:pPr algn="just"/>
            <a:r>
              <a:rPr lang="en-US" kern="0" dirty="0"/>
              <a:t>For the </a:t>
            </a:r>
            <a:r>
              <a:rPr lang="en-US" b="1" kern="0" dirty="0"/>
              <a:t>food waste</a:t>
            </a:r>
            <a:r>
              <a:rPr lang="en-US" kern="0" dirty="0"/>
              <a:t> case, no effects expected </a:t>
            </a:r>
          </a:p>
          <a:p>
            <a:pPr algn="just"/>
            <a:endParaRPr lang="en-US" kern="0" dirty="0" smtClean="0"/>
          </a:p>
          <a:p>
            <a:pPr algn="just"/>
            <a:r>
              <a:rPr lang="en-US" kern="0" dirty="0" smtClean="0"/>
              <a:t>For </a:t>
            </a:r>
            <a:r>
              <a:rPr lang="en-US" kern="0" dirty="0"/>
              <a:t>the </a:t>
            </a:r>
            <a:r>
              <a:rPr lang="en-US" b="1" kern="0" dirty="0" smtClean="0"/>
              <a:t>plastics</a:t>
            </a:r>
            <a:r>
              <a:rPr lang="en-US" kern="0" dirty="0" smtClean="0"/>
              <a:t> </a:t>
            </a:r>
            <a:r>
              <a:rPr lang="en-US" kern="0" dirty="0"/>
              <a:t>case</a:t>
            </a:r>
            <a:r>
              <a:rPr lang="en-US" kern="0" dirty="0" smtClean="0"/>
              <a:t>, nowadays, app. 50% of the plastic wastes in EU are exported to outside of the EU (no clear tracking of the </a:t>
            </a:r>
            <a:r>
              <a:rPr lang="en-US" kern="0" dirty="0" err="1" smtClean="0"/>
              <a:t>EoL</a:t>
            </a:r>
            <a:r>
              <a:rPr lang="en-US" kern="0" dirty="0" smtClean="0"/>
              <a:t>); changes in requirements to classify a waste as ‘end-of-waste’ may avoid the exports of the plastics to outside of EU; </a:t>
            </a:r>
            <a:endParaRPr lang="en-US" kern="0" dirty="0"/>
          </a:p>
        </p:txBody>
      </p:sp>
    </p:spTree>
    <p:extLst>
      <p:ext uri="{BB962C8B-B14F-4D97-AF65-F5344CB8AC3E}">
        <p14:creationId xmlns:p14="http://schemas.microsoft.com/office/powerpoint/2010/main" val="38214933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 General conclusions</a:t>
            </a:r>
            <a:endParaRPr lang="en-US" dirty="0"/>
          </a:p>
        </p:txBody>
      </p:sp>
      <p:sp>
        <p:nvSpPr>
          <p:cNvPr id="3" name="Content Placeholder 2"/>
          <p:cNvSpPr>
            <a:spLocks noGrp="1"/>
          </p:cNvSpPr>
          <p:nvPr>
            <p:ph idx="1"/>
          </p:nvPr>
        </p:nvSpPr>
        <p:spPr/>
        <p:txBody>
          <a:bodyPr/>
          <a:lstStyle/>
          <a:p>
            <a:pPr algn="just"/>
            <a:r>
              <a:rPr lang="en-US" dirty="0"/>
              <a:t>Circular economy is hampered by </a:t>
            </a:r>
            <a:r>
              <a:rPr lang="en-US" dirty="0" smtClean="0"/>
              <a:t>regulation </a:t>
            </a:r>
            <a:r>
              <a:rPr lang="en-US" dirty="0" smtClean="0">
                <a:sym typeface="Wingdings" panose="05000000000000000000" pitchFamily="2" charset="2"/>
              </a:rPr>
              <a:t> </a:t>
            </a:r>
            <a:r>
              <a:rPr lang="en-US" dirty="0" smtClean="0"/>
              <a:t>shown in </a:t>
            </a:r>
            <a:r>
              <a:rPr lang="en-US" dirty="0"/>
              <a:t>the 10 </a:t>
            </a:r>
            <a:r>
              <a:rPr lang="en-US" dirty="0" smtClean="0"/>
              <a:t>cases analyzed</a:t>
            </a:r>
            <a:endParaRPr lang="en-US" dirty="0" smtClean="0">
              <a:solidFill>
                <a:srgbClr val="FF0000"/>
              </a:solidFill>
            </a:endParaRPr>
          </a:p>
          <a:p>
            <a:pPr algn="just"/>
            <a:endParaRPr lang="en-US" dirty="0" smtClean="0"/>
          </a:p>
          <a:p>
            <a:pPr algn="just"/>
            <a:r>
              <a:rPr lang="en-US" dirty="0" smtClean="0"/>
              <a:t>Removing </a:t>
            </a:r>
            <a:r>
              <a:rPr lang="en-US" dirty="0"/>
              <a:t>regulatory </a:t>
            </a:r>
            <a:r>
              <a:rPr lang="en-US" dirty="0" smtClean="0"/>
              <a:t>barriers </a:t>
            </a:r>
            <a:r>
              <a:rPr lang="en-US" dirty="0" smtClean="0">
                <a:sym typeface="Wingdings" panose="05000000000000000000" pitchFamily="2" charset="2"/>
              </a:rPr>
              <a:t></a:t>
            </a:r>
            <a:r>
              <a:rPr lang="en-US" dirty="0" smtClean="0"/>
              <a:t> might be not enough: </a:t>
            </a:r>
            <a:endParaRPr lang="en-US" dirty="0"/>
          </a:p>
          <a:p>
            <a:pPr lvl="1" algn="just"/>
            <a:r>
              <a:rPr lang="en-US" dirty="0" smtClean="0"/>
              <a:t>economic barriers may remain: e.g. market </a:t>
            </a:r>
            <a:r>
              <a:rPr lang="en-US" dirty="0"/>
              <a:t>prices, dominance of existing technologies, consumer </a:t>
            </a:r>
            <a:r>
              <a:rPr lang="en-US" dirty="0" smtClean="0"/>
              <a:t>demands</a:t>
            </a:r>
            <a:endParaRPr lang="en-US" dirty="0" smtClean="0">
              <a:solidFill>
                <a:srgbClr val="FF0000"/>
              </a:solidFill>
            </a:endParaRPr>
          </a:p>
          <a:p>
            <a:pPr algn="just"/>
            <a:endParaRPr lang="en-US" dirty="0" smtClean="0"/>
          </a:p>
          <a:p>
            <a:pPr algn="just"/>
            <a:r>
              <a:rPr lang="en-US" dirty="0" smtClean="0"/>
              <a:t>Uncertainty on </a:t>
            </a:r>
            <a:r>
              <a:rPr lang="en-US" dirty="0"/>
              <a:t>regulatory revisions or conflicting regulations hamper investments in capacity and technology </a:t>
            </a:r>
            <a:r>
              <a:rPr lang="en-US" dirty="0" smtClean="0"/>
              <a:t>development</a:t>
            </a:r>
            <a:endParaRPr lang="en-US" dirty="0" smtClean="0">
              <a:solidFill>
                <a:srgbClr val="FF0000"/>
              </a:solidFill>
            </a:endParaRPr>
          </a:p>
          <a:p>
            <a:pPr algn="just"/>
            <a:endParaRPr lang="en-US" dirty="0" smtClean="0"/>
          </a:p>
          <a:p>
            <a:pPr algn="just"/>
            <a:r>
              <a:rPr lang="en-US" dirty="0" smtClean="0"/>
              <a:t>Many of the barriers identified are already in the focus of policy makers and are being addressed</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948D080D-74FF-BC4B-95C4-BC8324BDFCBF}" type="slidenum">
              <a:rPr lang="en-US" smtClean="0"/>
              <a:pPr/>
              <a:t>3</a:t>
            </a:fld>
            <a:endParaRPr lang="en-US" dirty="0"/>
          </a:p>
        </p:txBody>
      </p:sp>
    </p:spTree>
    <p:extLst>
      <p:ext uri="{BB962C8B-B14F-4D97-AF65-F5344CB8AC3E}">
        <p14:creationId xmlns:p14="http://schemas.microsoft.com/office/powerpoint/2010/main" val="236767668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t>
            </a:r>
            <a:r>
              <a:rPr lang="en-US" dirty="0"/>
              <a:t>International competitiveness</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30</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algn="just"/>
            <a:r>
              <a:rPr lang="en-US" kern="0" dirty="0" smtClean="0"/>
              <a:t>For the </a:t>
            </a:r>
            <a:r>
              <a:rPr lang="en-US" b="1" kern="0" dirty="0" smtClean="0"/>
              <a:t>medical equipment</a:t>
            </a:r>
            <a:r>
              <a:rPr lang="en-US" kern="0" dirty="0"/>
              <a:t> case, </a:t>
            </a:r>
            <a:r>
              <a:rPr lang="en-GB" dirty="0"/>
              <a:t>the global potential of the market is hindered - other countries like China and India are not inclined to lower their restrictions on refurbished medical devices. </a:t>
            </a:r>
            <a:endParaRPr lang="en-US" kern="0" dirty="0" smtClean="0"/>
          </a:p>
          <a:p>
            <a:pPr algn="just"/>
            <a:endParaRPr lang="en-US" kern="0" dirty="0"/>
          </a:p>
          <a:p>
            <a:pPr algn="just"/>
            <a:r>
              <a:rPr lang="en-US" kern="0" dirty="0"/>
              <a:t>For the </a:t>
            </a:r>
            <a:r>
              <a:rPr lang="en-US" b="1" kern="0" dirty="0"/>
              <a:t>batteries case</a:t>
            </a:r>
            <a:r>
              <a:rPr lang="en-US" kern="0" dirty="0"/>
              <a:t>, it is expected</a:t>
            </a:r>
            <a:r>
              <a:rPr lang="en-US" kern="0" dirty="0" smtClean="0"/>
              <a:t>: </a:t>
            </a:r>
            <a:r>
              <a:rPr lang="de-DE" dirty="0">
                <a:solidFill>
                  <a:srgbClr val="FF0000"/>
                </a:solidFill>
              </a:rPr>
              <a:t>(</a:t>
            </a:r>
            <a:r>
              <a:rPr lang="de-DE" dirty="0" err="1">
                <a:solidFill>
                  <a:srgbClr val="FF0000"/>
                </a:solidFill>
              </a:rPr>
              <a:t>to</a:t>
            </a:r>
            <a:r>
              <a:rPr lang="de-DE" dirty="0">
                <a:solidFill>
                  <a:srgbClr val="FF0000"/>
                </a:solidFill>
              </a:rPr>
              <a:t> </a:t>
            </a:r>
            <a:r>
              <a:rPr lang="de-DE" dirty="0" err="1">
                <a:solidFill>
                  <a:srgbClr val="FF0000"/>
                </a:solidFill>
              </a:rPr>
              <a:t>be</a:t>
            </a:r>
            <a:r>
              <a:rPr lang="de-DE" dirty="0">
                <a:solidFill>
                  <a:srgbClr val="FF0000"/>
                </a:solidFill>
              </a:rPr>
              <a:t> </a:t>
            </a:r>
            <a:r>
              <a:rPr lang="de-DE" dirty="0" err="1">
                <a:solidFill>
                  <a:srgbClr val="FF0000"/>
                </a:solidFill>
              </a:rPr>
              <a:t>added</a:t>
            </a:r>
            <a:r>
              <a:rPr lang="de-DE" dirty="0">
                <a:solidFill>
                  <a:srgbClr val="FF0000"/>
                </a:solidFill>
              </a:rPr>
              <a:t>)</a:t>
            </a:r>
            <a:endParaRPr lang="en-US" kern="0" dirty="0"/>
          </a:p>
          <a:p>
            <a:pPr algn="just"/>
            <a:endParaRPr lang="en-US" kern="0" dirty="0"/>
          </a:p>
          <a:p>
            <a:pPr algn="just"/>
            <a:r>
              <a:rPr lang="en-US" kern="0" dirty="0"/>
              <a:t>For the </a:t>
            </a:r>
            <a:r>
              <a:rPr lang="en-US" b="1" kern="0" dirty="0"/>
              <a:t>re-use of electronic </a:t>
            </a:r>
            <a:r>
              <a:rPr lang="en-US" b="1" kern="0" dirty="0" smtClean="0"/>
              <a:t>equipment</a:t>
            </a:r>
            <a:r>
              <a:rPr lang="en-US" kern="0" dirty="0" smtClean="0"/>
              <a:t>, </a:t>
            </a:r>
            <a:r>
              <a:rPr lang="en-US" kern="0" dirty="0"/>
              <a:t>it is expected</a:t>
            </a:r>
            <a:r>
              <a:rPr lang="en-US" kern="0" dirty="0" smtClean="0"/>
              <a:t>: </a:t>
            </a:r>
            <a:r>
              <a:rPr lang="de-DE" dirty="0">
                <a:solidFill>
                  <a:srgbClr val="FF0000"/>
                </a:solidFill>
              </a:rPr>
              <a:t>(</a:t>
            </a:r>
            <a:r>
              <a:rPr lang="de-DE" dirty="0" err="1">
                <a:solidFill>
                  <a:srgbClr val="FF0000"/>
                </a:solidFill>
              </a:rPr>
              <a:t>to</a:t>
            </a:r>
            <a:r>
              <a:rPr lang="de-DE" dirty="0">
                <a:solidFill>
                  <a:srgbClr val="FF0000"/>
                </a:solidFill>
              </a:rPr>
              <a:t> </a:t>
            </a:r>
            <a:r>
              <a:rPr lang="de-DE" dirty="0" err="1">
                <a:solidFill>
                  <a:srgbClr val="FF0000"/>
                </a:solidFill>
              </a:rPr>
              <a:t>be</a:t>
            </a:r>
            <a:r>
              <a:rPr lang="de-DE" dirty="0">
                <a:solidFill>
                  <a:srgbClr val="FF0000"/>
                </a:solidFill>
              </a:rPr>
              <a:t> </a:t>
            </a:r>
            <a:r>
              <a:rPr lang="de-DE" dirty="0" err="1">
                <a:solidFill>
                  <a:srgbClr val="FF0000"/>
                </a:solidFill>
              </a:rPr>
              <a:t>added</a:t>
            </a:r>
            <a:r>
              <a:rPr lang="de-DE" dirty="0">
                <a:solidFill>
                  <a:srgbClr val="FF0000"/>
                </a:solidFill>
              </a:rPr>
              <a:t>)</a:t>
            </a:r>
            <a:endParaRPr lang="de-DE" sz="1800" kern="0" dirty="0" smtClean="0"/>
          </a:p>
          <a:p>
            <a:pPr lvl="1" algn="just"/>
            <a:endParaRPr lang="de-DE" sz="1800" kern="0" dirty="0" smtClean="0"/>
          </a:p>
        </p:txBody>
      </p:sp>
    </p:spTree>
    <p:extLst>
      <p:ext uri="{BB962C8B-B14F-4D97-AF65-F5344CB8AC3E}">
        <p14:creationId xmlns:p14="http://schemas.microsoft.com/office/powerpoint/2010/main" val="769290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Impacts on available substitution materials </a:t>
            </a:r>
            <a:endParaRPr lang="de-DE" dirty="0"/>
          </a:p>
        </p:txBody>
      </p:sp>
      <p:sp>
        <p:nvSpPr>
          <p:cNvPr id="3" name="Content Placeholder 2"/>
          <p:cNvSpPr>
            <a:spLocks noGrp="1"/>
          </p:cNvSpPr>
          <p:nvPr>
            <p:ph idx="1"/>
          </p:nvPr>
        </p:nvSpPr>
        <p:spPr>
          <a:xfrm>
            <a:off x="533400" y="1752600"/>
            <a:ext cx="8077200" cy="4267200"/>
          </a:xfrm>
        </p:spPr>
        <p:txBody>
          <a:bodyPr/>
          <a:lstStyle/>
          <a:p>
            <a:pPr algn="just"/>
            <a:r>
              <a:rPr lang="de-DE" dirty="0" smtClean="0"/>
              <a:t>Demand </a:t>
            </a:r>
            <a:r>
              <a:rPr lang="de-DE" dirty="0" err="1" smtClean="0"/>
              <a:t>drives</a:t>
            </a:r>
            <a:r>
              <a:rPr lang="de-DE" dirty="0" smtClean="0"/>
              <a:t> </a:t>
            </a:r>
            <a:r>
              <a:rPr lang="de-DE" dirty="0" err="1" smtClean="0"/>
              <a:t>supply</a:t>
            </a:r>
            <a:endParaRPr lang="de-DE" dirty="0" smtClean="0"/>
          </a:p>
          <a:p>
            <a:pPr algn="just"/>
            <a:endParaRPr lang="de-DE" dirty="0" smtClean="0"/>
          </a:p>
          <a:p>
            <a:pPr algn="just"/>
            <a:r>
              <a:rPr lang="de-DE" u="sng" dirty="0" err="1" smtClean="0"/>
              <a:t>If</a:t>
            </a:r>
            <a:r>
              <a:rPr lang="de-DE" u="sng" dirty="0" smtClean="0"/>
              <a:t> </a:t>
            </a:r>
            <a:r>
              <a:rPr lang="de-DE" u="sng" dirty="0" err="1" smtClean="0"/>
              <a:t>secondary</a:t>
            </a:r>
            <a:r>
              <a:rPr lang="de-DE" u="sng" dirty="0" smtClean="0"/>
              <a:t> material </a:t>
            </a:r>
            <a:r>
              <a:rPr lang="de-DE" u="sng" dirty="0" err="1" smtClean="0"/>
              <a:t>is</a:t>
            </a:r>
            <a:r>
              <a:rPr lang="de-DE" u="sng" dirty="0" smtClean="0"/>
              <a:t> </a:t>
            </a:r>
            <a:r>
              <a:rPr lang="de-DE" u="sng" dirty="0" err="1" smtClean="0"/>
              <a:t>cheaper</a:t>
            </a:r>
            <a:r>
              <a:rPr lang="de-DE" u="sng" dirty="0"/>
              <a:t> </a:t>
            </a:r>
            <a:r>
              <a:rPr lang="de-DE" u="sng" dirty="0" smtClean="0">
                <a:sym typeface="Wingdings" panose="05000000000000000000" pitchFamily="2" charset="2"/>
              </a:rPr>
              <a:t></a:t>
            </a:r>
            <a:r>
              <a:rPr lang="de-DE" u="sng" dirty="0" smtClean="0"/>
              <a:t> </a:t>
            </a:r>
            <a:r>
              <a:rPr lang="de-DE" u="sng" dirty="0" err="1" smtClean="0"/>
              <a:t>preferred</a:t>
            </a:r>
            <a:r>
              <a:rPr lang="de-DE" u="sng" dirty="0" smtClean="0"/>
              <a:t> </a:t>
            </a:r>
            <a:r>
              <a:rPr lang="de-DE" u="sng" dirty="0" err="1" smtClean="0"/>
              <a:t>option</a:t>
            </a:r>
            <a:endParaRPr lang="de-DE" u="sng" dirty="0" smtClean="0"/>
          </a:p>
          <a:p>
            <a:pPr lvl="1" algn="just"/>
            <a:r>
              <a:rPr lang="de-DE" dirty="0" err="1" smtClean="0"/>
              <a:t>No</a:t>
            </a:r>
            <a:r>
              <a:rPr lang="de-DE" dirty="0" smtClean="0"/>
              <a:t> </a:t>
            </a:r>
            <a:r>
              <a:rPr lang="de-DE" dirty="0" err="1" smtClean="0"/>
              <a:t>more</a:t>
            </a:r>
            <a:r>
              <a:rPr lang="de-DE" dirty="0" smtClean="0"/>
              <a:t> </a:t>
            </a:r>
            <a:r>
              <a:rPr lang="de-DE" dirty="0" err="1" smtClean="0"/>
              <a:t>secondary</a:t>
            </a:r>
            <a:r>
              <a:rPr lang="de-DE" dirty="0" smtClean="0"/>
              <a:t> material </a:t>
            </a:r>
            <a:r>
              <a:rPr lang="de-DE" dirty="0" err="1" smtClean="0"/>
              <a:t>available</a:t>
            </a:r>
            <a:r>
              <a:rPr lang="de-DE" dirty="0" smtClean="0"/>
              <a:t>: </a:t>
            </a:r>
            <a:r>
              <a:rPr lang="de-DE" dirty="0" err="1" smtClean="0">
                <a:sym typeface="Wingdings" panose="05000000000000000000" pitchFamily="2" charset="2"/>
              </a:rPr>
              <a:t>p</a:t>
            </a:r>
            <a:r>
              <a:rPr lang="de-DE" dirty="0" err="1" smtClean="0"/>
              <a:t>rimary</a:t>
            </a:r>
            <a:r>
              <a:rPr lang="de-DE" dirty="0" smtClean="0"/>
              <a:t> material </a:t>
            </a:r>
            <a:r>
              <a:rPr lang="de-DE" dirty="0" err="1" smtClean="0"/>
              <a:t>is</a:t>
            </a:r>
            <a:r>
              <a:rPr lang="de-DE" dirty="0" smtClean="0"/>
              <a:t> </a:t>
            </a:r>
            <a:r>
              <a:rPr lang="de-DE" dirty="0" err="1" smtClean="0"/>
              <a:t>used</a:t>
            </a:r>
            <a:r>
              <a:rPr lang="de-DE" dirty="0" smtClean="0"/>
              <a:t> </a:t>
            </a:r>
            <a:r>
              <a:rPr lang="de-DE" dirty="0" smtClean="0">
                <a:sym typeface="Wingdings" panose="05000000000000000000" pitchFamily="2" charset="2"/>
              </a:rPr>
              <a:t>(</a:t>
            </a:r>
            <a:r>
              <a:rPr lang="de-DE" dirty="0" err="1" smtClean="0"/>
              <a:t>more</a:t>
            </a:r>
            <a:r>
              <a:rPr lang="de-DE" dirty="0" smtClean="0"/>
              <a:t> expensive; </a:t>
            </a:r>
            <a:r>
              <a:rPr lang="de-DE" dirty="0" err="1" smtClean="0"/>
              <a:t>primary</a:t>
            </a:r>
            <a:r>
              <a:rPr lang="de-DE" dirty="0" smtClean="0"/>
              <a:t> </a:t>
            </a:r>
            <a:r>
              <a:rPr lang="de-DE" dirty="0" err="1" smtClean="0"/>
              <a:t>source</a:t>
            </a:r>
            <a:r>
              <a:rPr lang="de-DE" dirty="0" smtClean="0"/>
              <a:t> </a:t>
            </a:r>
            <a:r>
              <a:rPr lang="de-DE" dirty="0" err="1" smtClean="0"/>
              <a:t>always</a:t>
            </a:r>
            <a:r>
              <a:rPr lang="de-DE" dirty="0" smtClean="0"/>
              <a:t> open)</a:t>
            </a:r>
          </a:p>
          <a:p>
            <a:pPr lvl="1" algn="just"/>
            <a:r>
              <a:rPr lang="de-DE" dirty="0"/>
              <a:t>e</a:t>
            </a:r>
            <a:r>
              <a:rPr lang="de-DE" dirty="0" smtClean="0"/>
              <a:t>.g. </a:t>
            </a:r>
            <a:r>
              <a:rPr lang="de-DE" dirty="0" err="1" smtClean="0"/>
              <a:t>metals</a:t>
            </a:r>
            <a:r>
              <a:rPr lang="de-DE" dirty="0"/>
              <a:t>:</a:t>
            </a:r>
            <a:r>
              <a:rPr lang="de-DE" dirty="0" smtClean="0"/>
              <a:t> </a:t>
            </a:r>
            <a:r>
              <a:rPr lang="de-DE" dirty="0" err="1" smtClean="0"/>
              <a:t>if</a:t>
            </a:r>
            <a:r>
              <a:rPr lang="de-DE" dirty="0" smtClean="0"/>
              <a:t> </a:t>
            </a:r>
            <a:r>
              <a:rPr lang="de-DE" dirty="0" err="1" smtClean="0"/>
              <a:t>the</a:t>
            </a:r>
            <a:r>
              <a:rPr lang="de-DE" dirty="0" smtClean="0"/>
              <a:t> </a:t>
            </a:r>
            <a:r>
              <a:rPr lang="de-DE" dirty="0" err="1" smtClean="0"/>
              <a:t>properties</a:t>
            </a:r>
            <a:r>
              <a:rPr lang="de-DE" dirty="0" smtClean="0"/>
              <a:t> </a:t>
            </a:r>
            <a:r>
              <a:rPr lang="de-DE" dirty="0" err="1" smtClean="0"/>
              <a:t>allow</a:t>
            </a:r>
            <a:r>
              <a:rPr lang="de-DE" dirty="0" smtClean="0"/>
              <a:t>, </a:t>
            </a:r>
            <a:r>
              <a:rPr lang="de-DE" dirty="0" err="1" smtClean="0"/>
              <a:t>secondary</a:t>
            </a:r>
            <a:r>
              <a:rPr lang="de-DE" dirty="0" smtClean="0"/>
              <a:t> </a:t>
            </a:r>
            <a:r>
              <a:rPr lang="de-DE" dirty="0" err="1" smtClean="0"/>
              <a:t>is</a:t>
            </a:r>
            <a:r>
              <a:rPr lang="de-DE" dirty="0" smtClean="0"/>
              <a:t> </a:t>
            </a:r>
            <a:r>
              <a:rPr lang="de-DE" dirty="0" err="1" smtClean="0"/>
              <a:t>typically</a:t>
            </a:r>
            <a:r>
              <a:rPr lang="de-DE" dirty="0" smtClean="0"/>
              <a:t> </a:t>
            </a:r>
            <a:r>
              <a:rPr lang="de-DE" dirty="0" err="1" smtClean="0"/>
              <a:t>used</a:t>
            </a:r>
            <a:endParaRPr lang="de-DE" dirty="0" smtClean="0"/>
          </a:p>
          <a:p>
            <a:pPr algn="just"/>
            <a:endParaRPr lang="de-DE" dirty="0" smtClean="0"/>
          </a:p>
          <a:p>
            <a:pPr algn="just"/>
            <a:r>
              <a:rPr lang="de-DE" u="sng" dirty="0" err="1" smtClean="0"/>
              <a:t>If</a:t>
            </a:r>
            <a:r>
              <a:rPr lang="de-DE" u="sng" dirty="0" smtClean="0"/>
              <a:t> </a:t>
            </a:r>
            <a:r>
              <a:rPr lang="de-DE" u="sng" dirty="0" err="1"/>
              <a:t>secondary</a:t>
            </a:r>
            <a:r>
              <a:rPr lang="de-DE" u="sng" dirty="0"/>
              <a:t> material </a:t>
            </a:r>
            <a:r>
              <a:rPr lang="de-DE" u="sng" dirty="0" err="1"/>
              <a:t>is</a:t>
            </a:r>
            <a:r>
              <a:rPr lang="de-DE" u="sng" dirty="0"/>
              <a:t> not </a:t>
            </a:r>
            <a:r>
              <a:rPr lang="de-DE" u="sng" dirty="0" err="1"/>
              <a:t>cheaper</a:t>
            </a:r>
            <a:r>
              <a:rPr lang="de-DE" u="sng" dirty="0"/>
              <a:t> </a:t>
            </a:r>
            <a:r>
              <a:rPr lang="de-DE" u="sng" dirty="0">
                <a:sym typeface="Wingdings" panose="05000000000000000000" pitchFamily="2" charset="2"/>
              </a:rPr>
              <a:t></a:t>
            </a:r>
            <a:r>
              <a:rPr lang="de-DE" u="sng" dirty="0"/>
              <a:t> </a:t>
            </a:r>
            <a:r>
              <a:rPr lang="de-DE" u="sng" dirty="0" err="1" smtClean="0"/>
              <a:t>no</a:t>
            </a:r>
            <a:r>
              <a:rPr lang="de-DE" u="sng" dirty="0" smtClean="0"/>
              <a:t> </a:t>
            </a:r>
            <a:r>
              <a:rPr lang="de-DE" u="sng" dirty="0" err="1"/>
              <a:t>demand</a:t>
            </a:r>
            <a:endParaRPr lang="de-DE" u="sng" dirty="0"/>
          </a:p>
          <a:p>
            <a:pPr lvl="1" algn="just"/>
            <a:r>
              <a:rPr lang="de-DE" dirty="0" err="1" smtClean="0"/>
              <a:t>Why</a:t>
            </a:r>
            <a:r>
              <a:rPr lang="de-DE" dirty="0" smtClean="0"/>
              <a:t> </a:t>
            </a:r>
            <a:r>
              <a:rPr lang="de-DE" dirty="0" err="1" smtClean="0"/>
              <a:t>it</a:t>
            </a:r>
            <a:r>
              <a:rPr lang="de-DE" dirty="0" smtClean="0"/>
              <a:t> </a:t>
            </a:r>
            <a:r>
              <a:rPr lang="de-DE" dirty="0" err="1" smtClean="0"/>
              <a:t>happens</a:t>
            </a:r>
            <a:r>
              <a:rPr lang="de-DE" dirty="0" smtClean="0"/>
              <a:t>? </a:t>
            </a:r>
            <a:r>
              <a:rPr lang="de-DE" dirty="0" err="1" smtClean="0"/>
              <a:t>Efforts</a:t>
            </a:r>
            <a:r>
              <a:rPr lang="de-DE" dirty="0" smtClean="0"/>
              <a:t> </a:t>
            </a:r>
            <a:r>
              <a:rPr lang="de-DE" dirty="0" err="1" smtClean="0"/>
              <a:t>to</a:t>
            </a:r>
            <a:r>
              <a:rPr lang="de-DE" dirty="0" smtClean="0"/>
              <a:t> </a:t>
            </a:r>
            <a:r>
              <a:rPr lang="de-DE" dirty="0" err="1" smtClean="0"/>
              <a:t>produce</a:t>
            </a:r>
            <a:r>
              <a:rPr lang="de-DE" dirty="0" smtClean="0"/>
              <a:t> </a:t>
            </a:r>
            <a:r>
              <a:rPr lang="de-DE" dirty="0" err="1" smtClean="0"/>
              <a:t>equivalent</a:t>
            </a:r>
            <a:r>
              <a:rPr lang="de-DE" dirty="0" smtClean="0"/>
              <a:t> </a:t>
            </a:r>
            <a:r>
              <a:rPr lang="de-DE" dirty="0" err="1"/>
              <a:t>secondary</a:t>
            </a:r>
            <a:r>
              <a:rPr lang="de-DE" dirty="0"/>
              <a:t> material </a:t>
            </a:r>
            <a:r>
              <a:rPr lang="de-DE" dirty="0" err="1" smtClean="0"/>
              <a:t>are</a:t>
            </a:r>
            <a:r>
              <a:rPr lang="de-DE" dirty="0" smtClean="0"/>
              <a:t> </a:t>
            </a:r>
            <a:r>
              <a:rPr lang="de-DE" dirty="0" err="1"/>
              <a:t>higher</a:t>
            </a:r>
            <a:r>
              <a:rPr lang="de-DE" dirty="0"/>
              <a:t> </a:t>
            </a:r>
            <a:r>
              <a:rPr lang="de-DE" dirty="0" err="1"/>
              <a:t>than</a:t>
            </a:r>
            <a:r>
              <a:rPr lang="de-DE" dirty="0"/>
              <a:t> </a:t>
            </a:r>
            <a:r>
              <a:rPr lang="de-DE" dirty="0" err="1" smtClean="0"/>
              <a:t>primary</a:t>
            </a:r>
            <a:r>
              <a:rPr lang="de-DE" dirty="0" smtClean="0"/>
              <a:t> material</a:t>
            </a:r>
          </a:p>
          <a:p>
            <a:pPr lvl="1" algn="just"/>
            <a:r>
              <a:rPr lang="de-DE" dirty="0"/>
              <a:t>e</a:t>
            </a:r>
            <a:r>
              <a:rPr lang="de-DE" dirty="0" smtClean="0"/>
              <a:t>.g. </a:t>
            </a:r>
            <a:r>
              <a:rPr lang="de-DE" dirty="0" err="1"/>
              <a:t>d</a:t>
            </a:r>
            <a:r>
              <a:rPr lang="de-DE" dirty="0" err="1" smtClean="0"/>
              <a:t>epending</a:t>
            </a:r>
            <a:r>
              <a:rPr lang="de-DE" dirty="0" smtClean="0"/>
              <a:t> </a:t>
            </a:r>
            <a:r>
              <a:rPr lang="de-DE" dirty="0"/>
              <a:t>on </a:t>
            </a:r>
            <a:r>
              <a:rPr lang="de-DE" dirty="0" err="1"/>
              <a:t>the</a:t>
            </a:r>
            <a:r>
              <a:rPr lang="de-DE" dirty="0"/>
              <a:t> </a:t>
            </a:r>
            <a:r>
              <a:rPr lang="de-DE" dirty="0" err="1"/>
              <a:t>quality</a:t>
            </a:r>
            <a:r>
              <a:rPr lang="de-DE" dirty="0"/>
              <a:t> </a:t>
            </a:r>
            <a:r>
              <a:rPr lang="de-DE" dirty="0" err="1"/>
              <a:t>demanded</a:t>
            </a:r>
            <a:r>
              <a:rPr lang="de-DE" dirty="0"/>
              <a:t>, </a:t>
            </a:r>
            <a:r>
              <a:rPr lang="de-DE" dirty="0" err="1"/>
              <a:t>secondary</a:t>
            </a:r>
            <a:r>
              <a:rPr lang="de-DE" dirty="0"/>
              <a:t> </a:t>
            </a:r>
            <a:r>
              <a:rPr lang="de-DE" dirty="0" err="1"/>
              <a:t>plastics</a:t>
            </a:r>
            <a:r>
              <a:rPr lang="de-DE" dirty="0"/>
              <a:t> </a:t>
            </a:r>
            <a:r>
              <a:rPr lang="de-DE" dirty="0" err="1"/>
              <a:t>may</a:t>
            </a:r>
            <a:r>
              <a:rPr lang="de-DE" dirty="0"/>
              <a:t> </a:t>
            </a:r>
            <a:r>
              <a:rPr lang="de-DE" dirty="0" err="1"/>
              <a:t>be</a:t>
            </a:r>
            <a:r>
              <a:rPr lang="de-DE" dirty="0"/>
              <a:t> </a:t>
            </a:r>
            <a:r>
              <a:rPr lang="de-DE" dirty="0" err="1"/>
              <a:t>more</a:t>
            </a:r>
            <a:r>
              <a:rPr lang="de-DE" dirty="0"/>
              <a:t> expensive </a:t>
            </a:r>
            <a:r>
              <a:rPr lang="de-DE" dirty="0" err="1"/>
              <a:t>than</a:t>
            </a:r>
            <a:r>
              <a:rPr lang="de-DE" dirty="0"/>
              <a:t> </a:t>
            </a:r>
            <a:r>
              <a:rPr lang="de-DE" dirty="0" err="1"/>
              <a:t>plastics</a:t>
            </a:r>
            <a:r>
              <a:rPr lang="de-DE" dirty="0"/>
              <a:t> </a:t>
            </a:r>
            <a:r>
              <a:rPr lang="de-DE" dirty="0" err="1"/>
              <a:t>from</a:t>
            </a:r>
            <a:r>
              <a:rPr lang="de-DE" dirty="0"/>
              <a:t> </a:t>
            </a:r>
            <a:r>
              <a:rPr lang="de-DE" dirty="0" err="1"/>
              <a:t>primary</a:t>
            </a:r>
            <a:r>
              <a:rPr lang="de-DE" dirty="0"/>
              <a:t> </a:t>
            </a:r>
            <a:r>
              <a:rPr lang="de-DE" dirty="0" err="1" smtClean="0"/>
              <a:t>sources</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27857017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Impacts </a:t>
            </a:r>
            <a:r>
              <a:rPr lang="en-US" dirty="0"/>
              <a:t>on available substitution materials </a:t>
            </a:r>
          </a:p>
        </p:txBody>
      </p:sp>
      <p:sp>
        <p:nvSpPr>
          <p:cNvPr id="3" name="Content Placeholder 2"/>
          <p:cNvSpPr>
            <a:spLocks noGrp="1"/>
          </p:cNvSpPr>
          <p:nvPr>
            <p:ph idx="1"/>
          </p:nvPr>
        </p:nvSpPr>
        <p:spPr/>
        <p:txBody>
          <a:bodyPr/>
          <a:lstStyle/>
          <a:p>
            <a:pPr algn="just"/>
            <a:r>
              <a:rPr lang="en-US" dirty="0" smtClean="0"/>
              <a:t>General recognition of value of secondary materials (not only economic) and benefits of internalizing the external costs:</a:t>
            </a:r>
          </a:p>
          <a:p>
            <a:pPr lvl="1" algn="just"/>
            <a:r>
              <a:rPr lang="en-US" dirty="0" smtClean="0"/>
              <a:t>Subsidies to </a:t>
            </a:r>
            <a:r>
              <a:rPr lang="de-DE" dirty="0" err="1" smtClean="0"/>
              <a:t>support</a:t>
            </a:r>
            <a:r>
              <a:rPr lang="de-DE" dirty="0" smtClean="0"/>
              <a:t> </a:t>
            </a:r>
            <a:r>
              <a:rPr lang="de-DE" dirty="0" err="1"/>
              <a:t>market</a:t>
            </a:r>
            <a:r>
              <a:rPr lang="de-DE" dirty="0"/>
              <a:t> </a:t>
            </a:r>
            <a:r>
              <a:rPr lang="de-DE" dirty="0" err="1"/>
              <a:t>of</a:t>
            </a:r>
            <a:r>
              <a:rPr lang="de-DE" dirty="0"/>
              <a:t> </a:t>
            </a:r>
            <a:r>
              <a:rPr lang="de-DE" dirty="0" err="1"/>
              <a:t>secondary</a:t>
            </a:r>
            <a:r>
              <a:rPr lang="de-DE" dirty="0"/>
              <a:t> </a:t>
            </a:r>
            <a:r>
              <a:rPr lang="de-DE" dirty="0" smtClean="0"/>
              <a:t>material</a:t>
            </a:r>
            <a:endParaRPr lang="en-US" dirty="0" smtClean="0"/>
          </a:p>
          <a:p>
            <a:pPr lvl="1" algn="just"/>
            <a:r>
              <a:rPr lang="en-US" dirty="0" smtClean="0"/>
              <a:t>Investments in R&amp;D to improve efficiency of technologies</a:t>
            </a:r>
          </a:p>
          <a:p>
            <a:pPr marL="0" indent="0" algn="just">
              <a:buNone/>
            </a:pPr>
            <a:endParaRPr lang="en-US" dirty="0" smtClean="0"/>
          </a:p>
          <a:p>
            <a:pPr algn="just"/>
            <a:r>
              <a:rPr lang="en-US" dirty="0"/>
              <a:t>Application of </a:t>
            </a:r>
            <a:r>
              <a:rPr lang="en-US" dirty="0" smtClean="0"/>
              <a:t>secondary materials </a:t>
            </a:r>
            <a:r>
              <a:rPr lang="en-US" dirty="0"/>
              <a:t>in alternative </a:t>
            </a:r>
            <a:r>
              <a:rPr lang="en-US" dirty="0" smtClean="0"/>
              <a:t>markets</a:t>
            </a:r>
            <a:endParaRPr lang="en-US" dirty="0"/>
          </a:p>
          <a:p>
            <a:pPr lvl="1" algn="just"/>
            <a:r>
              <a:rPr lang="de-DE" dirty="0"/>
              <a:t>e</a:t>
            </a:r>
            <a:r>
              <a:rPr lang="de-DE" dirty="0" smtClean="0"/>
              <a:t>.g</a:t>
            </a:r>
            <a:r>
              <a:rPr lang="de-DE" dirty="0"/>
              <a:t>. </a:t>
            </a:r>
            <a:r>
              <a:rPr lang="de-DE" dirty="0" err="1"/>
              <a:t>Secondary</a:t>
            </a:r>
            <a:r>
              <a:rPr lang="de-DE" dirty="0"/>
              <a:t> </a:t>
            </a:r>
            <a:r>
              <a:rPr lang="de-DE" dirty="0" err="1"/>
              <a:t>plastics</a:t>
            </a:r>
            <a:r>
              <a:rPr lang="de-DE" dirty="0"/>
              <a:t> </a:t>
            </a:r>
            <a:r>
              <a:rPr lang="de-DE" dirty="0" err="1"/>
              <a:t>to</a:t>
            </a:r>
            <a:r>
              <a:rPr lang="de-DE" dirty="0"/>
              <a:t> </a:t>
            </a:r>
            <a:r>
              <a:rPr lang="de-DE" dirty="0" err="1"/>
              <a:t>carpets</a:t>
            </a:r>
            <a:r>
              <a:rPr lang="de-DE" dirty="0"/>
              <a:t>, textiles </a:t>
            </a:r>
            <a:r>
              <a:rPr lang="de-DE" dirty="0" err="1"/>
              <a:t>and</a:t>
            </a:r>
            <a:r>
              <a:rPr lang="de-DE" dirty="0"/>
              <a:t> </a:t>
            </a:r>
            <a:r>
              <a:rPr lang="de-DE" dirty="0" err="1"/>
              <a:t>outdoor</a:t>
            </a:r>
            <a:r>
              <a:rPr lang="de-DE" dirty="0"/>
              <a:t> </a:t>
            </a:r>
            <a:r>
              <a:rPr lang="de-DE" dirty="0" err="1"/>
              <a:t>furniture</a:t>
            </a:r>
            <a:endParaRPr lang="de-DE" dirty="0"/>
          </a:p>
          <a:p>
            <a:pPr lvl="1" algn="just"/>
            <a:r>
              <a:rPr lang="de-DE" dirty="0"/>
              <a:t>e</a:t>
            </a:r>
            <a:r>
              <a:rPr lang="de-DE" dirty="0" smtClean="0"/>
              <a:t>.g</a:t>
            </a:r>
            <a:r>
              <a:rPr lang="de-DE" dirty="0"/>
              <a:t>. </a:t>
            </a:r>
            <a:r>
              <a:rPr lang="de-DE" dirty="0" err="1"/>
              <a:t>tires</a:t>
            </a:r>
            <a:r>
              <a:rPr lang="de-DE" dirty="0"/>
              <a:t> </a:t>
            </a:r>
            <a:r>
              <a:rPr lang="de-DE" dirty="0" err="1"/>
              <a:t>to</a:t>
            </a:r>
            <a:r>
              <a:rPr lang="de-DE" dirty="0"/>
              <a:t> </a:t>
            </a:r>
            <a:r>
              <a:rPr lang="de-DE" dirty="0" err="1"/>
              <a:t>rods</a:t>
            </a:r>
            <a:endParaRPr lang="de-DE" dirty="0"/>
          </a:p>
          <a:p>
            <a:pPr algn="just"/>
            <a:endParaRPr lang="en-US" dirty="0" smtClean="0"/>
          </a:p>
          <a:p>
            <a:pPr algn="just"/>
            <a:r>
              <a:rPr lang="en-US" dirty="0" smtClean="0"/>
              <a:t>Application </a:t>
            </a:r>
            <a:r>
              <a:rPr lang="en-US" dirty="0"/>
              <a:t>of </a:t>
            </a:r>
            <a:r>
              <a:rPr lang="en-US" dirty="0" smtClean="0"/>
              <a:t>by-products in other </a:t>
            </a:r>
            <a:r>
              <a:rPr lang="en-US" dirty="0"/>
              <a:t>applications</a:t>
            </a:r>
          </a:p>
          <a:p>
            <a:pPr lvl="1" algn="just"/>
            <a:r>
              <a:rPr lang="de-DE" dirty="0"/>
              <a:t>e</a:t>
            </a:r>
            <a:r>
              <a:rPr lang="de-DE" dirty="0" smtClean="0"/>
              <a:t>.g</a:t>
            </a:r>
            <a:r>
              <a:rPr lang="de-DE" dirty="0"/>
              <a:t>. </a:t>
            </a:r>
            <a:r>
              <a:rPr lang="de-DE" dirty="0" err="1"/>
              <a:t>copper</a:t>
            </a:r>
            <a:r>
              <a:rPr lang="de-DE" dirty="0"/>
              <a:t> </a:t>
            </a:r>
            <a:r>
              <a:rPr lang="de-DE" dirty="0" err="1"/>
              <a:t>and</a:t>
            </a:r>
            <a:r>
              <a:rPr lang="de-DE" dirty="0"/>
              <a:t> </a:t>
            </a:r>
            <a:r>
              <a:rPr lang="de-DE" dirty="0" err="1"/>
              <a:t>steel</a:t>
            </a:r>
            <a:r>
              <a:rPr lang="de-DE" dirty="0"/>
              <a:t> </a:t>
            </a:r>
            <a:r>
              <a:rPr lang="de-DE" dirty="0" err="1"/>
              <a:t>production</a:t>
            </a:r>
            <a:r>
              <a:rPr lang="de-DE" dirty="0"/>
              <a:t>: </a:t>
            </a:r>
            <a:r>
              <a:rPr lang="de-DE" dirty="0" err="1"/>
              <a:t>subsitution</a:t>
            </a:r>
            <a:r>
              <a:rPr lang="de-DE" dirty="0"/>
              <a:t> </a:t>
            </a:r>
            <a:r>
              <a:rPr lang="de-DE" dirty="0" err="1"/>
              <a:t>of</a:t>
            </a:r>
            <a:r>
              <a:rPr lang="de-DE" dirty="0"/>
              <a:t> </a:t>
            </a:r>
            <a:r>
              <a:rPr lang="de-DE" dirty="0" err="1"/>
              <a:t>construction</a:t>
            </a:r>
            <a:r>
              <a:rPr lang="de-DE" dirty="0"/>
              <a:t> material </a:t>
            </a:r>
            <a:r>
              <a:rPr lang="de-DE" dirty="0" err="1"/>
              <a:t>by</a:t>
            </a:r>
            <a:r>
              <a:rPr lang="de-DE" dirty="0"/>
              <a:t> </a:t>
            </a:r>
            <a:r>
              <a:rPr lang="de-DE" dirty="0" err="1"/>
              <a:t>slag</a:t>
            </a:r>
            <a:r>
              <a:rPr lang="de-DE" dirty="0"/>
              <a:t> (</a:t>
            </a:r>
            <a:r>
              <a:rPr lang="de-DE" dirty="0" err="1"/>
              <a:t>industrial</a:t>
            </a:r>
            <a:r>
              <a:rPr lang="de-DE" dirty="0"/>
              <a:t> </a:t>
            </a:r>
            <a:r>
              <a:rPr lang="de-DE" dirty="0" err="1" smtClean="0"/>
              <a:t>symbiosis</a:t>
            </a:r>
            <a:r>
              <a:rPr lang="de-DE" dirty="0" smtClean="0"/>
              <a:t>)</a:t>
            </a:r>
          </a:p>
          <a:p>
            <a:pPr lvl="1" algn="just"/>
            <a:r>
              <a:rPr lang="de-DE" dirty="0"/>
              <a:t>e</a:t>
            </a:r>
            <a:r>
              <a:rPr lang="de-DE" dirty="0" smtClean="0"/>
              <a:t>.g. </a:t>
            </a:r>
            <a:r>
              <a:rPr lang="de-DE" dirty="0" err="1" smtClean="0"/>
              <a:t>manure</a:t>
            </a:r>
            <a:r>
              <a:rPr lang="de-DE" dirty="0" smtClean="0"/>
              <a:t> </a:t>
            </a:r>
            <a:r>
              <a:rPr lang="de-DE" dirty="0" err="1" smtClean="0"/>
              <a:t>as</a:t>
            </a:r>
            <a:r>
              <a:rPr lang="de-DE" dirty="0" smtClean="0"/>
              <a:t> </a:t>
            </a:r>
            <a:r>
              <a:rPr lang="de-DE" dirty="0" err="1" smtClean="0"/>
              <a:t>fertilizer</a:t>
            </a:r>
            <a:endParaRPr lang="de-DE" dirty="0" smtClean="0"/>
          </a:p>
        </p:txBody>
      </p:sp>
      <p:sp>
        <p:nvSpPr>
          <p:cNvPr id="4" name="Slide Number Placeholder 3"/>
          <p:cNvSpPr>
            <a:spLocks noGrp="1"/>
          </p:cNvSpPr>
          <p:nvPr>
            <p:ph type="sldNum" sz="quarter" idx="10"/>
          </p:nvPr>
        </p:nvSpPr>
        <p:spPr/>
        <p:txBody>
          <a:bodyPr/>
          <a:lstStyle/>
          <a:p>
            <a:fld id="{948D080D-74FF-BC4B-95C4-BC8324BDFCBF}" type="slidenum">
              <a:rPr lang="en-US" smtClean="0"/>
              <a:pPr/>
              <a:t>32</a:t>
            </a:fld>
            <a:endParaRPr lang="en-US" dirty="0"/>
          </a:p>
        </p:txBody>
      </p:sp>
    </p:spTree>
    <p:extLst>
      <p:ext uri="{BB962C8B-B14F-4D97-AF65-F5344CB8AC3E}">
        <p14:creationId xmlns:p14="http://schemas.microsoft.com/office/powerpoint/2010/main" val="415335349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Analysis </a:t>
            </a:r>
            <a:r>
              <a:rPr lang="en-US" dirty="0"/>
              <a:t>of environmental aspects</a:t>
            </a:r>
            <a:endParaRPr lang="de-DE" dirty="0"/>
          </a:p>
        </p:txBody>
      </p:sp>
      <p:sp>
        <p:nvSpPr>
          <p:cNvPr id="3" name="Content Placeholder 2"/>
          <p:cNvSpPr>
            <a:spLocks noGrp="1"/>
          </p:cNvSpPr>
          <p:nvPr>
            <p:ph idx="1"/>
          </p:nvPr>
        </p:nvSpPr>
        <p:spPr/>
        <p:txBody>
          <a:bodyPr/>
          <a:lstStyle/>
          <a:p>
            <a:pPr algn="just"/>
            <a:r>
              <a:rPr lang="en-US" dirty="0" smtClean="0"/>
              <a:t>A more circular economy is typically connected with better environmental performance</a:t>
            </a:r>
          </a:p>
          <a:p>
            <a:pPr algn="just"/>
            <a:endParaRPr lang="en-US" dirty="0" smtClean="0"/>
          </a:p>
          <a:p>
            <a:pPr algn="just"/>
            <a:r>
              <a:rPr lang="en-US" dirty="0" smtClean="0"/>
              <a:t>But it is important to consider the whole </a:t>
            </a:r>
            <a:r>
              <a:rPr lang="en-US" dirty="0"/>
              <a:t>life-cycle of a </a:t>
            </a:r>
            <a:r>
              <a:rPr lang="en-US" dirty="0" smtClean="0"/>
              <a:t>product </a:t>
            </a:r>
          </a:p>
          <a:p>
            <a:pPr lvl="1" algn="just"/>
            <a:r>
              <a:rPr lang="en-US" dirty="0"/>
              <a:t>N</a:t>
            </a:r>
            <a:r>
              <a:rPr lang="en-US" dirty="0" smtClean="0"/>
              <a:t>ot </a:t>
            </a:r>
            <a:r>
              <a:rPr lang="en-US" dirty="0"/>
              <a:t>only </a:t>
            </a:r>
            <a:r>
              <a:rPr lang="en-US" dirty="0" err="1" smtClean="0"/>
              <a:t>EoL</a:t>
            </a:r>
            <a:endParaRPr lang="en-US" dirty="0" smtClean="0"/>
          </a:p>
          <a:p>
            <a:pPr lvl="1" algn="just"/>
            <a:r>
              <a:rPr lang="en-US" dirty="0" smtClean="0"/>
              <a:t>Manufacturing: eco-design</a:t>
            </a:r>
          </a:p>
          <a:p>
            <a:pPr lvl="1" algn="just"/>
            <a:r>
              <a:rPr lang="en-US" dirty="0" smtClean="0"/>
              <a:t>Use phase: e.g. important in electronic products </a:t>
            </a:r>
          </a:p>
          <a:p>
            <a:pPr algn="just"/>
            <a:endParaRPr lang="en-US" dirty="0" smtClean="0"/>
          </a:p>
          <a:p>
            <a:pPr algn="just"/>
            <a:r>
              <a:rPr lang="en-US" dirty="0" smtClean="0"/>
              <a:t>Further analysis on environmental impacts for each case should be conducted to support decision-making </a:t>
            </a:r>
          </a:p>
          <a:p>
            <a:pPr algn="just"/>
            <a:endParaRPr lang="en-US" dirty="0" smtClean="0"/>
          </a:p>
          <a:p>
            <a:pPr algn="just"/>
            <a:r>
              <a:rPr lang="en-US" dirty="0" smtClean="0"/>
              <a:t>Information and transparency are essential </a:t>
            </a:r>
          </a:p>
          <a:p>
            <a:pPr lvl="1" algn="just"/>
            <a:r>
              <a:rPr lang="en-US" dirty="0"/>
              <a:t>E</a:t>
            </a:r>
            <a:r>
              <a:rPr lang="en-US" dirty="0" smtClean="0"/>
              <a:t>.g. labelling, first steps have been taken (e.g. PEF)</a:t>
            </a:r>
            <a:endParaRPr lang="en-US"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264936989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Conclusions: </a:t>
            </a:r>
            <a:r>
              <a:rPr lang="en-US" dirty="0"/>
              <a:t>Analysis of environmental aspects</a:t>
            </a:r>
            <a:endParaRPr lang="de-DE" dirty="0"/>
          </a:p>
        </p:txBody>
      </p:sp>
      <p:sp>
        <p:nvSpPr>
          <p:cNvPr id="3" name="Content Placeholder 2"/>
          <p:cNvSpPr>
            <a:spLocks noGrp="1"/>
          </p:cNvSpPr>
          <p:nvPr>
            <p:ph idx="1"/>
          </p:nvPr>
        </p:nvSpPr>
        <p:spPr/>
        <p:txBody>
          <a:bodyPr/>
          <a:lstStyle/>
          <a:p>
            <a:pPr algn="just"/>
            <a:r>
              <a:rPr lang="de-DE" dirty="0" smtClean="0"/>
              <a:t>For </a:t>
            </a:r>
            <a:r>
              <a:rPr lang="de-DE" dirty="0" err="1" smtClean="0"/>
              <a:t>the</a:t>
            </a:r>
            <a:r>
              <a:rPr lang="de-DE" dirty="0" smtClean="0"/>
              <a:t> </a:t>
            </a:r>
            <a:r>
              <a:rPr lang="de-DE" b="1" dirty="0" err="1" smtClean="0"/>
              <a:t>copper</a:t>
            </a:r>
            <a:r>
              <a:rPr lang="de-DE" dirty="0" smtClean="0"/>
              <a:t> </a:t>
            </a:r>
            <a:r>
              <a:rPr lang="de-DE" dirty="0" err="1" smtClean="0"/>
              <a:t>case</a:t>
            </a:r>
            <a:r>
              <a:rPr lang="de-DE" dirty="0" smtClean="0"/>
              <a:t>, </a:t>
            </a:r>
            <a:r>
              <a:rPr lang="en-US" dirty="0" smtClean="0"/>
              <a:t>lead </a:t>
            </a:r>
            <a:r>
              <a:rPr lang="en-US" dirty="0"/>
              <a:t>as a metal is </a:t>
            </a:r>
            <a:r>
              <a:rPr lang="en-US" dirty="0" smtClean="0"/>
              <a:t>non-toxic, but lead </a:t>
            </a:r>
            <a:r>
              <a:rPr lang="en-US" dirty="0"/>
              <a:t>compounds can be </a:t>
            </a:r>
            <a:r>
              <a:rPr lang="en-US" dirty="0" smtClean="0"/>
              <a:t>toxic; </a:t>
            </a:r>
            <a:r>
              <a:rPr lang="en-US" dirty="0"/>
              <a:t>i</a:t>
            </a:r>
            <a:r>
              <a:rPr lang="en-US" dirty="0" smtClean="0"/>
              <a:t>f recycling </a:t>
            </a:r>
            <a:r>
              <a:rPr lang="en-US" dirty="0"/>
              <a:t>is put at risk </a:t>
            </a:r>
            <a:r>
              <a:rPr lang="en-US" dirty="0" smtClean="0"/>
              <a:t>this increases need to primary </a:t>
            </a:r>
            <a:r>
              <a:rPr lang="en-US" dirty="0"/>
              <a:t>material </a:t>
            </a:r>
            <a:r>
              <a:rPr lang="en-US" dirty="0" smtClean="0"/>
              <a:t>and </a:t>
            </a:r>
            <a:r>
              <a:rPr lang="en-US" dirty="0"/>
              <a:t>more "copper </a:t>
            </a:r>
            <a:r>
              <a:rPr lang="en-US" dirty="0" smtClean="0"/>
              <a:t>waste“ to be managed. </a:t>
            </a:r>
            <a:r>
              <a:rPr lang="en-US" dirty="0"/>
              <a:t>Copper production from scrap is much less energy and CO2 intense than primary production. Same argument as for steel. </a:t>
            </a:r>
            <a:endParaRPr lang="de-DE" dirty="0" smtClean="0"/>
          </a:p>
          <a:p>
            <a:pPr algn="just"/>
            <a:r>
              <a:rPr lang="de-DE" dirty="0" err="1" smtClean="0"/>
              <a:t>For</a:t>
            </a:r>
            <a:r>
              <a:rPr lang="de-DE" dirty="0" smtClean="0"/>
              <a:t> </a:t>
            </a:r>
            <a:r>
              <a:rPr lang="de-DE" dirty="0" err="1" smtClean="0"/>
              <a:t>the</a:t>
            </a:r>
            <a:r>
              <a:rPr lang="de-DE" dirty="0"/>
              <a:t> </a:t>
            </a:r>
            <a:r>
              <a:rPr lang="de-DE" b="1" dirty="0" err="1" smtClean="0"/>
              <a:t>steel</a:t>
            </a:r>
            <a:r>
              <a:rPr lang="de-DE" dirty="0" smtClean="0"/>
              <a:t> </a:t>
            </a:r>
            <a:r>
              <a:rPr lang="de-DE" dirty="0" err="1" smtClean="0"/>
              <a:t>case</a:t>
            </a:r>
            <a:r>
              <a:rPr lang="de-DE" dirty="0" smtClean="0"/>
              <a:t>, </a:t>
            </a:r>
            <a:r>
              <a:rPr lang="de-DE" dirty="0" err="1" smtClean="0"/>
              <a:t>recycling</a:t>
            </a:r>
            <a:r>
              <a:rPr lang="de-DE" dirty="0" smtClean="0"/>
              <a:t> </a:t>
            </a:r>
            <a:r>
              <a:rPr lang="de-DE" dirty="0" err="1" smtClean="0"/>
              <a:t>steel</a:t>
            </a:r>
            <a:r>
              <a:rPr lang="de-DE" dirty="0" smtClean="0"/>
              <a:t> </a:t>
            </a:r>
            <a:r>
              <a:rPr lang="de-DE" dirty="0" err="1" smtClean="0"/>
              <a:t>has</a:t>
            </a:r>
            <a:r>
              <a:rPr lang="de-DE" dirty="0" smtClean="0"/>
              <a:t> </a:t>
            </a:r>
            <a:r>
              <a:rPr lang="de-DE" dirty="0" err="1" smtClean="0"/>
              <a:t>the</a:t>
            </a:r>
            <a:r>
              <a:rPr lang="de-DE" dirty="0" smtClean="0"/>
              <a:t> </a:t>
            </a:r>
            <a:r>
              <a:rPr lang="de-DE" dirty="0" err="1" smtClean="0"/>
              <a:t>benefit</a:t>
            </a:r>
            <a:r>
              <a:rPr lang="de-DE" dirty="0" smtClean="0"/>
              <a:t> </a:t>
            </a:r>
            <a:r>
              <a:rPr lang="de-DE" dirty="0" err="1" smtClean="0"/>
              <a:t>of</a:t>
            </a:r>
            <a:r>
              <a:rPr lang="de-DE" dirty="0" smtClean="0"/>
              <a:t> </a:t>
            </a:r>
            <a:r>
              <a:rPr lang="de-DE" dirty="0" err="1" smtClean="0"/>
              <a:t>avoiding</a:t>
            </a:r>
            <a:r>
              <a:rPr lang="de-DE" dirty="0" smtClean="0"/>
              <a:t> </a:t>
            </a:r>
            <a:r>
              <a:rPr lang="de-DE" dirty="0" err="1" smtClean="0"/>
              <a:t>the</a:t>
            </a:r>
            <a:r>
              <a:rPr lang="de-DE" dirty="0" smtClean="0"/>
              <a:t> </a:t>
            </a:r>
            <a:r>
              <a:rPr lang="de-DE" dirty="0" err="1" smtClean="0"/>
              <a:t>mining</a:t>
            </a:r>
            <a:r>
              <a:rPr lang="de-DE" dirty="0" smtClean="0"/>
              <a:t> </a:t>
            </a:r>
            <a:r>
              <a:rPr lang="de-DE" dirty="0" err="1" smtClean="0"/>
              <a:t>of</a:t>
            </a:r>
            <a:r>
              <a:rPr lang="de-DE" dirty="0" smtClean="0"/>
              <a:t> </a:t>
            </a:r>
            <a:r>
              <a:rPr lang="de-DE" dirty="0" err="1" smtClean="0"/>
              <a:t>primary</a:t>
            </a:r>
            <a:r>
              <a:rPr lang="de-DE" dirty="0" smtClean="0"/>
              <a:t> </a:t>
            </a:r>
            <a:r>
              <a:rPr lang="de-DE" dirty="0" err="1" smtClean="0"/>
              <a:t>materials</a:t>
            </a:r>
            <a:r>
              <a:rPr lang="de-DE" dirty="0"/>
              <a:t>. Steel </a:t>
            </a:r>
            <a:r>
              <a:rPr lang="de-DE" dirty="0" err="1"/>
              <a:t>production</a:t>
            </a:r>
            <a:r>
              <a:rPr lang="de-DE" dirty="0"/>
              <a:t> </a:t>
            </a:r>
            <a:r>
              <a:rPr lang="de-DE" dirty="0" err="1"/>
              <a:t>from</a:t>
            </a:r>
            <a:r>
              <a:rPr lang="de-DE" dirty="0"/>
              <a:t> </a:t>
            </a:r>
            <a:r>
              <a:rPr lang="de-DE" dirty="0" err="1"/>
              <a:t>scrap</a:t>
            </a:r>
            <a:r>
              <a:rPr lang="de-DE" dirty="0"/>
              <a:t> </a:t>
            </a:r>
            <a:r>
              <a:rPr lang="de-DE" dirty="0" err="1"/>
              <a:t>is</a:t>
            </a:r>
            <a:r>
              <a:rPr lang="de-DE" dirty="0"/>
              <a:t> </a:t>
            </a:r>
            <a:r>
              <a:rPr lang="de-DE" dirty="0" err="1"/>
              <a:t>much</a:t>
            </a:r>
            <a:r>
              <a:rPr lang="de-DE" dirty="0"/>
              <a:t> </a:t>
            </a:r>
            <a:r>
              <a:rPr lang="de-DE" dirty="0" err="1"/>
              <a:t>less</a:t>
            </a:r>
            <a:r>
              <a:rPr lang="de-DE" dirty="0"/>
              <a:t> </a:t>
            </a:r>
            <a:r>
              <a:rPr lang="de-DE" dirty="0" err="1"/>
              <a:t>energy</a:t>
            </a:r>
            <a:r>
              <a:rPr lang="de-DE" dirty="0"/>
              <a:t> </a:t>
            </a:r>
            <a:r>
              <a:rPr lang="de-DE" dirty="0" err="1"/>
              <a:t>and</a:t>
            </a:r>
            <a:r>
              <a:rPr lang="de-DE" dirty="0"/>
              <a:t> CO2 intensive </a:t>
            </a:r>
            <a:r>
              <a:rPr lang="de-DE" dirty="0" err="1"/>
              <a:t>than</a:t>
            </a:r>
            <a:r>
              <a:rPr lang="de-DE" dirty="0"/>
              <a:t> </a:t>
            </a:r>
            <a:r>
              <a:rPr lang="de-DE" dirty="0" err="1"/>
              <a:t>primary</a:t>
            </a:r>
            <a:r>
              <a:rPr lang="de-DE" dirty="0"/>
              <a:t> </a:t>
            </a:r>
            <a:r>
              <a:rPr lang="de-DE" dirty="0" err="1"/>
              <a:t>production</a:t>
            </a:r>
            <a:r>
              <a:rPr lang="de-DE" dirty="0"/>
              <a:t>. </a:t>
            </a:r>
            <a:r>
              <a:rPr lang="de-DE" dirty="0" err="1"/>
              <a:t>However</a:t>
            </a:r>
            <a:r>
              <a:rPr lang="de-DE" dirty="0"/>
              <a:t> </a:t>
            </a:r>
            <a:r>
              <a:rPr lang="de-DE" dirty="0" err="1"/>
              <a:t>currently</a:t>
            </a:r>
            <a:r>
              <a:rPr lang="de-DE" dirty="0"/>
              <a:t> </a:t>
            </a:r>
            <a:r>
              <a:rPr lang="de-DE" dirty="0" err="1"/>
              <a:t>the</a:t>
            </a:r>
            <a:r>
              <a:rPr lang="de-DE" dirty="0"/>
              <a:t> </a:t>
            </a:r>
            <a:r>
              <a:rPr lang="de-DE" dirty="0" err="1"/>
              <a:t>amount</a:t>
            </a:r>
            <a:r>
              <a:rPr lang="de-DE" dirty="0"/>
              <a:t> </a:t>
            </a:r>
            <a:r>
              <a:rPr lang="de-DE" dirty="0" err="1"/>
              <a:t>of</a:t>
            </a:r>
            <a:r>
              <a:rPr lang="de-DE" dirty="0"/>
              <a:t> </a:t>
            </a:r>
            <a:r>
              <a:rPr lang="de-DE" dirty="0" err="1"/>
              <a:t>steel</a:t>
            </a:r>
            <a:r>
              <a:rPr lang="de-DE" dirty="0"/>
              <a:t> in </a:t>
            </a:r>
            <a:r>
              <a:rPr lang="de-DE" dirty="0" err="1"/>
              <a:t>use</a:t>
            </a:r>
            <a:r>
              <a:rPr lang="de-DE" dirty="0"/>
              <a:t> </a:t>
            </a:r>
            <a:r>
              <a:rPr lang="de-DE" dirty="0" err="1"/>
              <a:t>is</a:t>
            </a:r>
            <a:r>
              <a:rPr lang="de-DE" dirty="0"/>
              <a:t> </a:t>
            </a:r>
            <a:r>
              <a:rPr lang="de-DE" dirty="0" err="1"/>
              <a:t>growing</a:t>
            </a:r>
            <a:r>
              <a:rPr lang="de-DE" dirty="0"/>
              <a:t>, </a:t>
            </a:r>
            <a:r>
              <a:rPr lang="de-DE" dirty="0" err="1"/>
              <a:t>considering</a:t>
            </a:r>
            <a:r>
              <a:rPr lang="de-DE" dirty="0"/>
              <a:t> also </a:t>
            </a:r>
            <a:r>
              <a:rPr lang="de-DE" dirty="0" err="1"/>
              <a:t>how</a:t>
            </a:r>
            <a:r>
              <a:rPr lang="de-DE" dirty="0"/>
              <a:t> </a:t>
            </a:r>
            <a:r>
              <a:rPr lang="de-DE" dirty="0" err="1"/>
              <a:t>much</a:t>
            </a:r>
            <a:r>
              <a:rPr lang="de-DE" dirty="0"/>
              <a:t> </a:t>
            </a:r>
            <a:r>
              <a:rPr lang="de-DE" dirty="0" err="1"/>
              <a:t>is</a:t>
            </a:r>
            <a:r>
              <a:rPr lang="de-DE" dirty="0"/>
              <a:t> </a:t>
            </a:r>
            <a:r>
              <a:rPr lang="de-DE" dirty="0" err="1"/>
              <a:t>kept</a:t>
            </a:r>
            <a:r>
              <a:rPr lang="de-DE" dirty="0"/>
              <a:t> in </a:t>
            </a:r>
            <a:r>
              <a:rPr lang="de-DE" dirty="0" err="1"/>
              <a:t>construction</a:t>
            </a:r>
            <a:r>
              <a:rPr lang="de-DE" dirty="0"/>
              <a:t> </a:t>
            </a:r>
            <a:r>
              <a:rPr lang="de-DE" dirty="0" err="1" smtClean="0"/>
              <a:t>for</a:t>
            </a:r>
            <a:r>
              <a:rPr lang="de-DE" dirty="0" smtClean="0"/>
              <a:t> </a:t>
            </a:r>
            <a:r>
              <a:rPr lang="de-DE" dirty="0" err="1" smtClean="0"/>
              <a:t>long</a:t>
            </a:r>
            <a:r>
              <a:rPr lang="de-DE" dirty="0" smtClean="0"/>
              <a:t> </a:t>
            </a:r>
            <a:r>
              <a:rPr lang="de-DE" dirty="0" err="1" smtClean="0"/>
              <a:t>period</a:t>
            </a:r>
            <a:r>
              <a:rPr lang="de-DE" dirty="0" smtClean="0"/>
              <a:t>. </a:t>
            </a:r>
          </a:p>
          <a:p>
            <a:pPr algn="just"/>
            <a:r>
              <a:rPr lang="de-DE" dirty="0" smtClean="0"/>
              <a:t>For the </a:t>
            </a:r>
            <a:r>
              <a:rPr lang="de-DE" b="1" dirty="0" err="1" smtClean="0"/>
              <a:t>palladium</a:t>
            </a:r>
            <a:r>
              <a:rPr lang="de-DE" dirty="0" smtClean="0"/>
              <a:t> </a:t>
            </a:r>
            <a:r>
              <a:rPr lang="de-DE" dirty="0" err="1" smtClean="0"/>
              <a:t>case</a:t>
            </a:r>
            <a:r>
              <a:rPr lang="de-DE" dirty="0" smtClean="0"/>
              <a:t>:</a:t>
            </a:r>
          </a:p>
          <a:p>
            <a:pPr lvl="1" algn="just"/>
            <a:r>
              <a:rPr lang="de-DE" dirty="0" err="1" smtClean="0"/>
              <a:t>Less</a:t>
            </a:r>
            <a:r>
              <a:rPr lang="de-DE" dirty="0" smtClean="0"/>
              <a:t> </a:t>
            </a:r>
            <a:r>
              <a:rPr lang="de-DE" dirty="0" err="1" smtClean="0"/>
              <a:t>exploitation</a:t>
            </a:r>
            <a:r>
              <a:rPr lang="de-DE" dirty="0" smtClean="0"/>
              <a:t> </a:t>
            </a:r>
            <a:r>
              <a:rPr lang="de-DE" dirty="0" err="1" smtClean="0"/>
              <a:t>of</a:t>
            </a:r>
            <a:r>
              <a:rPr lang="de-DE" dirty="0" smtClean="0"/>
              <a:t> </a:t>
            </a:r>
            <a:r>
              <a:rPr lang="de-DE" dirty="0" err="1" smtClean="0"/>
              <a:t>resources</a:t>
            </a:r>
            <a:r>
              <a:rPr lang="de-DE" dirty="0" smtClean="0"/>
              <a:t> - </a:t>
            </a:r>
            <a:r>
              <a:rPr lang="de-DE" dirty="0" err="1" smtClean="0"/>
              <a:t>scarcity</a:t>
            </a:r>
            <a:r>
              <a:rPr lang="de-DE" dirty="0" smtClean="0"/>
              <a:t> </a:t>
            </a:r>
          </a:p>
          <a:p>
            <a:pPr lvl="1" algn="just"/>
            <a:r>
              <a:rPr lang="de-DE" dirty="0" err="1" smtClean="0"/>
              <a:t>Less</a:t>
            </a:r>
            <a:r>
              <a:rPr lang="de-DE" dirty="0" smtClean="0"/>
              <a:t> </a:t>
            </a:r>
            <a:r>
              <a:rPr lang="de-DE" dirty="0" err="1" smtClean="0"/>
              <a:t>energy</a:t>
            </a:r>
            <a:r>
              <a:rPr lang="de-DE" dirty="0" smtClean="0"/>
              <a:t> </a:t>
            </a:r>
            <a:r>
              <a:rPr lang="de-DE" dirty="0" err="1" smtClean="0"/>
              <a:t>consumption</a:t>
            </a:r>
            <a:endParaRPr lang="de-DE" dirty="0" smtClean="0"/>
          </a:p>
          <a:p>
            <a:pPr lvl="1" algn="just"/>
            <a:r>
              <a:rPr lang="de-DE" dirty="0" err="1" smtClean="0"/>
              <a:t>Secondary</a:t>
            </a:r>
            <a:r>
              <a:rPr lang="de-DE" dirty="0" smtClean="0"/>
              <a:t> </a:t>
            </a:r>
            <a:r>
              <a:rPr lang="de-DE" dirty="0" err="1" smtClean="0"/>
              <a:t>production</a:t>
            </a:r>
            <a:r>
              <a:rPr lang="de-DE" dirty="0" smtClean="0"/>
              <a:t> </a:t>
            </a:r>
            <a:r>
              <a:rPr lang="de-DE" dirty="0" err="1" smtClean="0"/>
              <a:t>of</a:t>
            </a:r>
            <a:r>
              <a:rPr lang="de-DE" dirty="0" smtClean="0"/>
              <a:t> </a:t>
            </a:r>
            <a:r>
              <a:rPr lang="de-DE" dirty="0" err="1" smtClean="0"/>
              <a:t>palladium</a:t>
            </a:r>
            <a:r>
              <a:rPr lang="de-DE" dirty="0" smtClean="0"/>
              <a:t> </a:t>
            </a:r>
            <a:r>
              <a:rPr lang="de-DE" dirty="0" err="1" smtClean="0"/>
              <a:t>has</a:t>
            </a:r>
            <a:r>
              <a:rPr lang="de-DE" dirty="0" smtClean="0"/>
              <a:t> </a:t>
            </a:r>
            <a:r>
              <a:rPr lang="de-DE" dirty="0" err="1" smtClean="0"/>
              <a:t>app</a:t>
            </a:r>
            <a:r>
              <a:rPr lang="de-DE" dirty="0" smtClean="0"/>
              <a:t>. 20% </a:t>
            </a:r>
            <a:r>
              <a:rPr lang="de-DE" dirty="0" err="1" smtClean="0"/>
              <a:t>lower</a:t>
            </a:r>
            <a:r>
              <a:rPr lang="de-DE" dirty="0" smtClean="0"/>
              <a:t> </a:t>
            </a:r>
            <a:r>
              <a:rPr lang="de-DE" dirty="0" err="1" smtClean="0"/>
              <a:t>impact</a:t>
            </a:r>
            <a:r>
              <a:rPr lang="de-DE" dirty="0" smtClean="0"/>
              <a:t> (in </a:t>
            </a:r>
            <a:r>
              <a:rPr lang="de-DE" dirty="0" err="1" smtClean="0"/>
              <a:t>terms</a:t>
            </a:r>
            <a:r>
              <a:rPr lang="de-DE" dirty="0" smtClean="0"/>
              <a:t> </a:t>
            </a:r>
            <a:r>
              <a:rPr lang="de-DE" dirty="0" err="1" smtClean="0"/>
              <a:t>of</a:t>
            </a:r>
            <a:r>
              <a:rPr lang="de-DE" dirty="0" smtClean="0"/>
              <a:t> </a:t>
            </a:r>
            <a:r>
              <a:rPr lang="de-DE" dirty="0" err="1" smtClean="0"/>
              <a:t>carbon</a:t>
            </a:r>
            <a:r>
              <a:rPr lang="de-DE" dirty="0" smtClean="0"/>
              <a:t> </a:t>
            </a:r>
            <a:r>
              <a:rPr lang="de-DE" dirty="0" err="1" smtClean="0"/>
              <a:t>footprint</a:t>
            </a:r>
            <a:r>
              <a:rPr lang="de-DE" dirty="0" smtClean="0"/>
              <a:t>) </a:t>
            </a:r>
            <a:r>
              <a:rPr lang="de-DE" dirty="0" err="1" smtClean="0"/>
              <a:t>than</a:t>
            </a:r>
            <a:r>
              <a:rPr lang="de-DE" dirty="0" smtClean="0"/>
              <a:t> </a:t>
            </a:r>
            <a:r>
              <a:rPr lang="de-DE" dirty="0" err="1" smtClean="0"/>
              <a:t>primary</a:t>
            </a:r>
            <a:r>
              <a:rPr lang="de-DE" dirty="0" smtClean="0"/>
              <a:t> (due </a:t>
            </a:r>
            <a:r>
              <a:rPr lang="de-DE" dirty="0" err="1" smtClean="0"/>
              <a:t>to</a:t>
            </a:r>
            <a:r>
              <a:rPr lang="de-DE" dirty="0" smtClean="0"/>
              <a:t> </a:t>
            </a:r>
            <a:r>
              <a:rPr lang="de-DE" dirty="0" err="1" smtClean="0"/>
              <a:t>avoidance</a:t>
            </a:r>
            <a:r>
              <a:rPr lang="de-DE" dirty="0" smtClean="0"/>
              <a:t> </a:t>
            </a:r>
            <a:r>
              <a:rPr lang="de-DE" dirty="0" err="1" smtClean="0"/>
              <a:t>of</a:t>
            </a:r>
            <a:r>
              <a:rPr lang="de-DE" dirty="0" smtClean="0"/>
              <a:t> </a:t>
            </a:r>
            <a:r>
              <a:rPr lang="de-DE" dirty="0" err="1" smtClean="0"/>
              <a:t>mining</a:t>
            </a:r>
            <a:r>
              <a:rPr lang="de-DE" dirty="0" smtClean="0"/>
              <a:t>)</a:t>
            </a:r>
          </a:p>
          <a:p>
            <a:pPr lvl="1" algn="just"/>
            <a:endParaRPr lang="de-DE" dirty="0" smtClean="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12310615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t>
            </a:r>
            <a:r>
              <a:rPr lang="en-US" dirty="0"/>
              <a:t>Analysis of environmental aspects</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35</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algn="just"/>
            <a:r>
              <a:rPr lang="en-US" kern="0" dirty="0" smtClean="0"/>
              <a:t>For </a:t>
            </a:r>
            <a:r>
              <a:rPr lang="en-US" kern="0" dirty="0"/>
              <a:t>the </a:t>
            </a:r>
            <a:r>
              <a:rPr lang="en-US" b="1" kern="0" dirty="0"/>
              <a:t>aggregates</a:t>
            </a:r>
            <a:r>
              <a:rPr lang="en-US" kern="0" dirty="0"/>
              <a:t> cases</a:t>
            </a:r>
            <a:r>
              <a:rPr lang="en-US" kern="0" dirty="0" smtClean="0"/>
              <a:t>, shorter transporting distances to recycling companies is advantageous from the environmental and economical perspectives</a:t>
            </a:r>
          </a:p>
          <a:p>
            <a:pPr algn="just"/>
            <a:endParaRPr lang="en-US" kern="0" dirty="0"/>
          </a:p>
          <a:p>
            <a:pPr algn="just"/>
            <a:r>
              <a:rPr lang="en-US" kern="0" dirty="0"/>
              <a:t>For the </a:t>
            </a:r>
            <a:r>
              <a:rPr lang="en-US" b="1" kern="0" dirty="0"/>
              <a:t>manure</a:t>
            </a:r>
            <a:r>
              <a:rPr lang="en-US" kern="0" dirty="0"/>
              <a:t> case, </a:t>
            </a:r>
            <a:r>
              <a:rPr lang="en-US" kern="0" dirty="0" smtClean="0"/>
              <a:t>the manure treatment reduces the carbon footprint and the eutrophication potential, depending on application rates and local conditions </a:t>
            </a:r>
            <a:r>
              <a:rPr lang="en-US" kern="0" dirty="0" smtClean="0">
                <a:solidFill>
                  <a:srgbClr val="FF0000"/>
                </a:solidFill>
              </a:rPr>
              <a:t>(MK</a:t>
            </a:r>
            <a:r>
              <a:rPr lang="en-US" kern="0" dirty="0">
                <a:solidFill>
                  <a:srgbClr val="FF0000"/>
                </a:solidFill>
              </a:rPr>
              <a:t>: this depends on application rates and local conditions – manure treatment per se does not necessarily reduce carbon treatment and </a:t>
            </a:r>
            <a:r>
              <a:rPr lang="en-US" kern="0" dirty="0" smtClean="0">
                <a:solidFill>
                  <a:srgbClr val="FF0000"/>
                </a:solidFill>
              </a:rPr>
              <a:t>eutrophication)</a:t>
            </a:r>
          </a:p>
          <a:p>
            <a:pPr algn="just"/>
            <a:endParaRPr lang="en-US" kern="0" dirty="0"/>
          </a:p>
          <a:p>
            <a:pPr algn="just"/>
            <a:r>
              <a:rPr lang="en-US" kern="0" dirty="0"/>
              <a:t>For the </a:t>
            </a:r>
            <a:r>
              <a:rPr lang="en-US" b="1" kern="0" dirty="0" smtClean="0"/>
              <a:t>food waste</a:t>
            </a:r>
            <a:r>
              <a:rPr lang="en-US" kern="0" dirty="0" smtClean="0"/>
              <a:t> </a:t>
            </a:r>
            <a:r>
              <a:rPr lang="en-US" kern="0" dirty="0"/>
              <a:t>case</a:t>
            </a:r>
            <a:r>
              <a:rPr lang="en-US" kern="0" dirty="0" smtClean="0"/>
              <a:t>, if less food has to be produced, this is always advantageous, as there will be less pressure on the environment (e.g. lower water footprint)</a:t>
            </a:r>
          </a:p>
          <a:p>
            <a:pPr algn="just"/>
            <a:endParaRPr lang="en-US" kern="0" dirty="0"/>
          </a:p>
          <a:p>
            <a:pPr algn="just"/>
            <a:r>
              <a:rPr lang="en-US" kern="0" dirty="0" smtClean="0"/>
              <a:t>For the </a:t>
            </a:r>
            <a:r>
              <a:rPr lang="en-US" b="1" kern="0" dirty="0" smtClean="0"/>
              <a:t>plastics</a:t>
            </a:r>
            <a:r>
              <a:rPr lang="en-US" kern="0" dirty="0" smtClean="0"/>
              <a:t> case, </a:t>
            </a:r>
            <a:r>
              <a:rPr lang="en-US" kern="0" dirty="0" smtClean="0">
                <a:solidFill>
                  <a:srgbClr val="FF0000"/>
                </a:solidFill>
              </a:rPr>
              <a:t>(to be added)</a:t>
            </a:r>
            <a:endParaRPr lang="de-DE" kern="0" dirty="0" smtClean="0">
              <a:solidFill>
                <a:srgbClr val="FF0000"/>
              </a:solidFill>
            </a:endParaRPr>
          </a:p>
          <a:p>
            <a:pPr algn="just"/>
            <a:endParaRPr lang="de-DE" kern="0" dirty="0" smtClean="0"/>
          </a:p>
        </p:txBody>
      </p:sp>
    </p:spTree>
    <p:extLst>
      <p:ext uri="{BB962C8B-B14F-4D97-AF65-F5344CB8AC3E}">
        <p14:creationId xmlns:p14="http://schemas.microsoft.com/office/powerpoint/2010/main" val="25517784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t>
            </a:r>
            <a:r>
              <a:rPr lang="en-US" dirty="0"/>
              <a:t>Analysis of environmental aspects</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36</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r>
              <a:rPr lang="en-US" kern="0" dirty="0" smtClean="0"/>
              <a:t>For the </a:t>
            </a:r>
            <a:r>
              <a:rPr lang="en-US" b="1" kern="0" dirty="0" smtClean="0"/>
              <a:t>medical equipment</a:t>
            </a:r>
            <a:r>
              <a:rPr lang="en-US" kern="0" dirty="0"/>
              <a:t> case, </a:t>
            </a:r>
            <a:r>
              <a:rPr lang="en-US" dirty="0" smtClean="0"/>
              <a:t>functioning </a:t>
            </a:r>
            <a:r>
              <a:rPr lang="en-US" dirty="0"/>
              <a:t>usable </a:t>
            </a:r>
            <a:r>
              <a:rPr lang="en-US" dirty="0" smtClean="0"/>
              <a:t>parts </a:t>
            </a:r>
            <a:r>
              <a:rPr lang="en-US" dirty="0"/>
              <a:t>from used equipment would become obsolete. From an environmental and resource efficiency perspective, reuse and remanufacturing (if efficiency of the product is not compromised) are preferred over any other end of life option of a product (e.g., recycling, landfill).</a:t>
            </a:r>
            <a:endParaRPr lang="en-US" kern="0" dirty="0">
              <a:solidFill>
                <a:srgbClr val="FF0000"/>
              </a:solidFill>
            </a:endParaRPr>
          </a:p>
          <a:p>
            <a:endParaRPr lang="en-US" kern="0" dirty="0"/>
          </a:p>
          <a:p>
            <a:pPr algn="just"/>
            <a:r>
              <a:rPr lang="en-US" kern="0" dirty="0"/>
              <a:t>For the </a:t>
            </a:r>
            <a:r>
              <a:rPr lang="en-US" b="1" kern="0" dirty="0"/>
              <a:t>batteries case</a:t>
            </a:r>
            <a:r>
              <a:rPr lang="en-US" kern="0" dirty="0"/>
              <a:t>, positive environmental impacts can be expected from lower direct impacts by batteries in mixed waste streams as well as indirect benefits by improved recovery rates for several </a:t>
            </a:r>
            <a:r>
              <a:rPr lang="en-US" kern="0" dirty="0" smtClean="0"/>
              <a:t>materials</a:t>
            </a:r>
            <a:endParaRPr lang="en-US" kern="0" dirty="0"/>
          </a:p>
          <a:p>
            <a:pPr algn="just"/>
            <a:endParaRPr lang="en-US" kern="0" dirty="0"/>
          </a:p>
          <a:p>
            <a:pPr algn="just"/>
            <a:r>
              <a:rPr lang="en-US" kern="0" dirty="0"/>
              <a:t>For the </a:t>
            </a:r>
            <a:r>
              <a:rPr lang="en-US" b="1" kern="0" dirty="0"/>
              <a:t>re-use of electronic equipment</a:t>
            </a:r>
            <a:r>
              <a:rPr lang="en-US" kern="0" dirty="0"/>
              <a:t>, for </a:t>
            </a:r>
            <a:r>
              <a:rPr lang="en-US" kern="0" dirty="0" smtClean="0"/>
              <a:t>most of the </a:t>
            </a:r>
            <a:r>
              <a:rPr lang="en-US" kern="0" dirty="0"/>
              <a:t>products significant resource savings will arise from extended product use phases. Exemptions are e.g. washings machines older than 10 </a:t>
            </a:r>
            <a:r>
              <a:rPr lang="en-US" kern="0" dirty="0" smtClean="0"/>
              <a:t>years, </a:t>
            </a:r>
            <a:r>
              <a:rPr lang="en-US" kern="0" dirty="0"/>
              <a:t>for which energy efficiency increased </a:t>
            </a:r>
            <a:r>
              <a:rPr lang="en-US" kern="0" dirty="0" smtClean="0"/>
              <a:t>efficiently</a:t>
            </a:r>
            <a:endParaRPr lang="en-US" kern="0" dirty="0"/>
          </a:p>
        </p:txBody>
      </p:sp>
    </p:spTree>
    <p:extLst>
      <p:ext uri="{BB962C8B-B14F-4D97-AF65-F5344CB8AC3E}">
        <p14:creationId xmlns:p14="http://schemas.microsoft.com/office/powerpoint/2010/main" val="8163449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Analysis of time/feasibility </a:t>
            </a:r>
            <a:r>
              <a:rPr lang="en-US" dirty="0"/>
              <a:t>of </a:t>
            </a:r>
            <a:r>
              <a:rPr lang="en-US" dirty="0" smtClean="0"/>
              <a:t>solutions</a:t>
            </a:r>
            <a:endParaRPr lang="en-US" dirty="0"/>
          </a:p>
        </p:txBody>
      </p:sp>
      <p:sp>
        <p:nvSpPr>
          <p:cNvPr id="3" name="Content Placeholder 2"/>
          <p:cNvSpPr>
            <a:spLocks noGrp="1"/>
          </p:cNvSpPr>
          <p:nvPr>
            <p:ph idx="1"/>
          </p:nvPr>
        </p:nvSpPr>
        <p:spPr/>
        <p:txBody>
          <a:bodyPr/>
          <a:lstStyle/>
          <a:p>
            <a:pPr lvl="0" algn="just"/>
            <a:r>
              <a:rPr lang="en-US" dirty="0" smtClean="0"/>
              <a:t>From a time perspective </a:t>
            </a:r>
          </a:p>
          <a:p>
            <a:pPr lvl="1" algn="just"/>
            <a:r>
              <a:rPr lang="en-US" dirty="0"/>
              <a:t>M</a:t>
            </a:r>
            <a:r>
              <a:rPr lang="en-US" dirty="0" smtClean="0"/>
              <a:t>ost identified solutions could be implemented in a longer term perspective (more than 5 years) </a:t>
            </a:r>
          </a:p>
          <a:p>
            <a:pPr lvl="1" algn="just"/>
            <a:r>
              <a:rPr lang="en-US" dirty="0" smtClean="0"/>
              <a:t>Few solutions could be implemented in 1-2 years time</a:t>
            </a:r>
          </a:p>
          <a:p>
            <a:pPr lvl="0" algn="just"/>
            <a:endParaRPr lang="en-US" dirty="0" smtClean="0"/>
          </a:p>
          <a:p>
            <a:pPr lvl="0" algn="just"/>
            <a:r>
              <a:rPr lang="en-US" dirty="0" smtClean="0"/>
              <a:t>From a feasibility perspective</a:t>
            </a:r>
          </a:p>
          <a:p>
            <a:pPr lvl="1" algn="just"/>
            <a:r>
              <a:rPr lang="en-US" dirty="0"/>
              <a:t>t</a:t>
            </a:r>
            <a:r>
              <a:rPr lang="en-US" dirty="0" smtClean="0"/>
              <a:t>he identified solutions range from easy to implement to very challenging to </a:t>
            </a:r>
            <a:r>
              <a:rPr lang="en-US" dirty="0"/>
              <a:t>implement </a:t>
            </a:r>
            <a:r>
              <a:rPr lang="en-US" dirty="0" smtClean="0"/>
              <a:t>considering aspects such as: </a:t>
            </a:r>
          </a:p>
          <a:p>
            <a:pPr lvl="2" algn="just"/>
            <a:r>
              <a:rPr lang="en-US" dirty="0" smtClean="0"/>
              <a:t>number </a:t>
            </a:r>
            <a:r>
              <a:rPr lang="en-US" dirty="0"/>
              <a:t>of </a:t>
            </a:r>
            <a:r>
              <a:rPr lang="en-US" dirty="0" smtClean="0"/>
              <a:t>stakeholder / actors </a:t>
            </a:r>
            <a:r>
              <a:rPr lang="en-US" dirty="0"/>
              <a:t>involved (</a:t>
            </a:r>
            <a:r>
              <a:rPr lang="en-US" dirty="0" smtClean="0"/>
              <a:t>departments, </a:t>
            </a:r>
            <a:r>
              <a:rPr lang="en-US" dirty="0"/>
              <a:t>DGs, </a:t>
            </a:r>
            <a:r>
              <a:rPr lang="en-US" dirty="0" smtClean="0"/>
              <a:t>…) </a:t>
            </a:r>
          </a:p>
          <a:p>
            <a:pPr lvl="2" algn="just"/>
            <a:r>
              <a:rPr lang="en-US" dirty="0" smtClean="0"/>
              <a:t>the level </a:t>
            </a:r>
            <a:r>
              <a:rPr lang="en-US" dirty="0"/>
              <a:t>(national, EU and International</a:t>
            </a:r>
            <a:r>
              <a:rPr lang="en-US" dirty="0" smtClean="0"/>
              <a:t>) </a:t>
            </a:r>
          </a:p>
          <a:p>
            <a:pPr lvl="2" algn="just"/>
            <a:r>
              <a:rPr lang="en-US" dirty="0" smtClean="0"/>
              <a:t>how </a:t>
            </a:r>
            <a:r>
              <a:rPr lang="en-US" dirty="0"/>
              <a:t>easy it is to enforce </a:t>
            </a:r>
            <a:r>
              <a:rPr lang="en-US" dirty="0" smtClean="0"/>
              <a:t>and the </a:t>
            </a:r>
            <a:r>
              <a:rPr lang="en-US" dirty="0"/>
              <a:t>personal </a:t>
            </a:r>
            <a:r>
              <a:rPr lang="en-US" dirty="0" smtClean="0"/>
              <a:t>insight of the author </a:t>
            </a:r>
            <a:r>
              <a:rPr lang="en-US" dirty="0"/>
              <a:t>on the </a:t>
            </a:r>
            <a:r>
              <a:rPr lang="en-US" dirty="0" smtClean="0"/>
              <a:t>case </a:t>
            </a:r>
            <a:endParaRPr lang="en-US" sz="1600" dirty="0" smtClean="0"/>
          </a:p>
          <a:p>
            <a:pPr lvl="1" algn="just"/>
            <a:endParaRPr lang="en-US" sz="1600" dirty="0" smtClean="0"/>
          </a:p>
          <a:p>
            <a:pPr lvl="1" algn="just"/>
            <a:endParaRPr lang="en-US" sz="1600" dirty="0" smtClean="0"/>
          </a:p>
          <a:p>
            <a:pPr lvl="1" algn="just"/>
            <a:endParaRPr lang="en-US" sz="1600" dirty="0"/>
          </a:p>
        </p:txBody>
      </p:sp>
      <p:sp>
        <p:nvSpPr>
          <p:cNvPr id="4" name="Slide Number Placeholder 3"/>
          <p:cNvSpPr>
            <a:spLocks noGrp="1"/>
          </p:cNvSpPr>
          <p:nvPr>
            <p:ph type="sldNum" sz="quarter" idx="10"/>
          </p:nvPr>
        </p:nvSpPr>
        <p:spPr/>
        <p:txBody>
          <a:bodyPr/>
          <a:lstStyle/>
          <a:p>
            <a:fld id="{948D080D-74FF-BC4B-95C4-BC8324BDFCBF}" type="slidenum">
              <a:rPr lang="en-US" smtClean="0"/>
              <a:pPr/>
              <a:t>37</a:t>
            </a:fld>
            <a:endParaRPr lang="en-US" dirty="0"/>
          </a:p>
        </p:txBody>
      </p:sp>
    </p:spTree>
    <p:extLst>
      <p:ext uri="{BB962C8B-B14F-4D97-AF65-F5344CB8AC3E}">
        <p14:creationId xmlns:p14="http://schemas.microsoft.com/office/powerpoint/2010/main" val="60934939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Analysis of time/feasibility </a:t>
            </a:r>
            <a:r>
              <a:rPr lang="en-US" dirty="0"/>
              <a:t>of </a:t>
            </a:r>
            <a:r>
              <a:rPr lang="en-US" dirty="0" smtClean="0"/>
              <a:t>solutions</a:t>
            </a:r>
            <a:endParaRPr lang="en-US" dirty="0"/>
          </a:p>
        </p:txBody>
      </p:sp>
      <p:sp>
        <p:nvSpPr>
          <p:cNvPr id="3" name="Content Placeholder 2"/>
          <p:cNvSpPr>
            <a:spLocks noGrp="1"/>
          </p:cNvSpPr>
          <p:nvPr>
            <p:ph idx="1"/>
          </p:nvPr>
        </p:nvSpPr>
        <p:spPr/>
        <p:txBody>
          <a:bodyPr/>
          <a:lstStyle/>
          <a:p>
            <a:pPr lvl="0" algn="just"/>
            <a:r>
              <a:rPr lang="en-US" dirty="0" smtClean="0"/>
              <a:t>Only few examples were identified where the implementation could take place in a time frame of 1-2 years and are considered as relatively easy to implement:</a:t>
            </a:r>
          </a:p>
          <a:p>
            <a:pPr lvl="0" algn="just"/>
            <a:endParaRPr lang="en-US" dirty="0" smtClean="0"/>
          </a:p>
          <a:p>
            <a:pPr lvl="1" algn="just"/>
            <a:r>
              <a:rPr lang="en-US" dirty="0" smtClean="0"/>
              <a:t>Enforcement of waste shipment and exports legislation*</a:t>
            </a:r>
          </a:p>
          <a:p>
            <a:pPr lvl="1" algn="just"/>
            <a:r>
              <a:rPr lang="en-US" dirty="0" smtClean="0"/>
              <a:t>Defining CLP  legislation –thresholds of lead content </a:t>
            </a:r>
          </a:p>
          <a:p>
            <a:pPr lvl="1" algn="just"/>
            <a:r>
              <a:rPr lang="en-US" dirty="0" smtClean="0"/>
              <a:t>Enforcement of RoHS and Battery Directive*</a:t>
            </a:r>
          </a:p>
          <a:p>
            <a:pPr lvl="1" algn="just"/>
            <a:r>
              <a:rPr lang="en-US" dirty="0" smtClean="0"/>
              <a:t>National </a:t>
            </a:r>
            <a:r>
              <a:rPr lang="en-US" dirty="0"/>
              <a:t>implementation of the WEEE Directive </a:t>
            </a:r>
            <a:r>
              <a:rPr lang="en-US" dirty="0" smtClean="0"/>
              <a:t>prioritize </a:t>
            </a:r>
            <a:r>
              <a:rPr lang="en-US" dirty="0"/>
              <a:t>access and enforcement of mandatory testing for reuse or reparability (already implemented in some EU member states or regions</a:t>
            </a:r>
            <a:r>
              <a:rPr lang="en-US" dirty="0" smtClean="0"/>
              <a:t>)</a:t>
            </a:r>
          </a:p>
          <a:p>
            <a:pPr lvl="1" algn="just"/>
            <a:r>
              <a:rPr lang="en-US" dirty="0" smtClean="0"/>
              <a:t>Revise </a:t>
            </a:r>
            <a:r>
              <a:rPr lang="en-US" dirty="0" err="1" smtClean="0"/>
              <a:t>costums</a:t>
            </a:r>
            <a:r>
              <a:rPr lang="en-US" dirty="0" smtClean="0"/>
              <a:t> codes in the </a:t>
            </a:r>
            <a:r>
              <a:rPr lang="en-US" dirty="0" err="1" smtClean="0"/>
              <a:t>costums</a:t>
            </a:r>
            <a:r>
              <a:rPr lang="en-US" dirty="0" smtClean="0"/>
              <a:t> regulation</a:t>
            </a:r>
          </a:p>
          <a:p>
            <a:pPr marL="474662" lvl="1" indent="0" algn="just">
              <a:buNone/>
            </a:pPr>
            <a:endParaRPr lang="en-US" dirty="0" smtClean="0"/>
          </a:p>
          <a:p>
            <a:pPr marL="474662" lvl="1" indent="0" algn="just">
              <a:buNone/>
            </a:pPr>
            <a:r>
              <a:rPr lang="en-US" dirty="0" smtClean="0"/>
              <a:t>* </a:t>
            </a:r>
            <a:r>
              <a:rPr lang="en-US" sz="1400" dirty="0" smtClean="0"/>
              <a:t>significantly </a:t>
            </a:r>
            <a:r>
              <a:rPr lang="en-US" sz="1400" dirty="0"/>
              <a:t>more financial resources and monitoring would be </a:t>
            </a:r>
            <a:r>
              <a:rPr lang="en-US" sz="1400" dirty="0" smtClean="0"/>
              <a:t>necessary</a:t>
            </a:r>
          </a:p>
          <a:p>
            <a:pPr lvl="1" algn="just"/>
            <a:endParaRPr lang="en-US" dirty="0" smtClean="0"/>
          </a:p>
          <a:p>
            <a:pPr lvl="1" algn="just"/>
            <a:endParaRPr lang="en-US" dirty="0" smtClean="0"/>
          </a:p>
          <a:p>
            <a:pPr lvl="0" algn="just"/>
            <a:endParaRPr lang="en-US" dirty="0" smtClean="0"/>
          </a:p>
          <a:p>
            <a:pPr lvl="1" algn="just"/>
            <a:endParaRPr lang="en-US" sz="1400" dirty="0" smtClean="0"/>
          </a:p>
          <a:p>
            <a:pPr lvl="1" algn="just"/>
            <a:endParaRPr lang="en-US" sz="1600" dirty="0" smtClean="0"/>
          </a:p>
          <a:p>
            <a:pPr lvl="1" algn="just"/>
            <a:endParaRPr lang="en-US" sz="1600" dirty="0" smtClean="0"/>
          </a:p>
          <a:p>
            <a:pPr lvl="1" algn="just"/>
            <a:endParaRPr lang="en-US" sz="1600" dirty="0" smtClean="0"/>
          </a:p>
          <a:p>
            <a:pPr lvl="1" algn="just"/>
            <a:endParaRPr lang="en-US" sz="1600" dirty="0"/>
          </a:p>
        </p:txBody>
      </p:sp>
      <p:sp>
        <p:nvSpPr>
          <p:cNvPr id="4" name="Slide Number Placeholder 3"/>
          <p:cNvSpPr>
            <a:spLocks noGrp="1"/>
          </p:cNvSpPr>
          <p:nvPr>
            <p:ph type="sldNum" sz="quarter" idx="10"/>
          </p:nvPr>
        </p:nvSpPr>
        <p:spPr/>
        <p:txBody>
          <a:bodyPr/>
          <a:lstStyle/>
          <a:p>
            <a:fld id="{948D080D-74FF-BC4B-95C4-BC8324BDFCBF}" type="slidenum">
              <a:rPr lang="en-US" smtClean="0"/>
              <a:pPr/>
              <a:t>38</a:t>
            </a:fld>
            <a:endParaRPr lang="en-US" dirty="0"/>
          </a:p>
        </p:txBody>
      </p:sp>
    </p:spTree>
    <p:extLst>
      <p:ext uri="{BB962C8B-B14F-4D97-AF65-F5344CB8AC3E}">
        <p14:creationId xmlns:p14="http://schemas.microsoft.com/office/powerpoint/2010/main" val="36958672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Questions for discussion</a:t>
            </a:r>
            <a:endParaRPr lang="en-US" dirty="0"/>
          </a:p>
        </p:txBody>
      </p:sp>
      <p:sp>
        <p:nvSpPr>
          <p:cNvPr id="3" name="Content Placeholder 2"/>
          <p:cNvSpPr>
            <a:spLocks noGrp="1"/>
          </p:cNvSpPr>
          <p:nvPr>
            <p:ph idx="1"/>
          </p:nvPr>
        </p:nvSpPr>
        <p:spPr/>
        <p:txBody>
          <a:bodyPr/>
          <a:lstStyle/>
          <a:p>
            <a:pPr algn="just"/>
            <a:r>
              <a:rPr lang="en-US" dirty="0"/>
              <a:t>Where do you see the most promising economic potentials from removing specific barriers? </a:t>
            </a:r>
          </a:p>
          <a:p>
            <a:pPr algn="just"/>
            <a:r>
              <a:rPr lang="en-US" dirty="0"/>
              <a:t>Where do you see the economic or environmental risks/ unintended side effects from removing barriers </a:t>
            </a:r>
            <a:r>
              <a:rPr lang="en-US" dirty="0" smtClean="0"/>
              <a:t>identified?</a:t>
            </a:r>
            <a:endParaRPr lang="en-US" dirty="0"/>
          </a:p>
          <a:p>
            <a:pPr algn="just"/>
            <a:r>
              <a:rPr lang="en-US" dirty="0" smtClean="0"/>
              <a:t>Would you agree that circular economy </a:t>
            </a:r>
            <a:r>
              <a:rPr lang="en-US" dirty="0"/>
              <a:t>strongly benefit from harmonization and enforcement / implementation of regulation at EU level?</a:t>
            </a:r>
          </a:p>
          <a:p>
            <a:pPr algn="just"/>
            <a:r>
              <a:rPr lang="en-US" dirty="0"/>
              <a:t>How to deal with conflicts between different types of regulation (e.g. decrease the consumer protection level to support a more circular economy</a:t>
            </a:r>
            <a:r>
              <a:rPr lang="en-US" dirty="0" smtClean="0"/>
              <a:t>)?</a:t>
            </a:r>
          </a:p>
          <a:p>
            <a:pPr algn="just"/>
            <a:r>
              <a:rPr lang="en-US" dirty="0" smtClean="0"/>
              <a:t>How </a:t>
            </a:r>
            <a:r>
              <a:rPr lang="en-US" dirty="0"/>
              <a:t>can eco-design be promoted in the context of regulation circular economy?</a:t>
            </a:r>
          </a:p>
          <a:p>
            <a:pPr algn="just"/>
            <a:r>
              <a:rPr lang="en-US" dirty="0"/>
              <a:t>Should minimum recycling content regulation be established</a:t>
            </a:r>
            <a:r>
              <a:rPr lang="en-US" dirty="0" smtClean="0"/>
              <a:t>?</a:t>
            </a:r>
            <a:endParaRPr lang="en-US" dirty="0"/>
          </a:p>
        </p:txBody>
      </p:sp>
      <p:sp>
        <p:nvSpPr>
          <p:cNvPr id="4" name="Slide Number Placeholder 3"/>
          <p:cNvSpPr>
            <a:spLocks noGrp="1"/>
          </p:cNvSpPr>
          <p:nvPr>
            <p:ph type="sldNum" sz="quarter" idx="10"/>
          </p:nvPr>
        </p:nvSpPr>
        <p:spPr/>
        <p:txBody>
          <a:bodyPr/>
          <a:lstStyle/>
          <a:p>
            <a:fld id="{948D080D-74FF-BC4B-95C4-BC8324BDFCBF}" type="slidenum">
              <a:rPr lang="en-US" smtClean="0"/>
              <a:pPr/>
              <a:t>39</a:t>
            </a:fld>
            <a:endParaRPr lang="en-US" dirty="0"/>
          </a:p>
        </p:txBody>
      </p:sp>
    </p:spTree>
    <p:extLst>
      <p:ext uri="{BB962C8B-B14F-4D97-AF65-F5344CB8AC3E}">
        <p14:creationId xmlns:p14="http://schemas.microsoft.com/office/powerpoint/2010/main" val="3998621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Main aspects </a:t>
            </a:r>
            <a:r>
              <a:rPr lang="en-US" dirty="0"/>
              <a:t>from </a:t>
            </a:r>
            <a:r>
              <a:rPr lang="en-US" dirty="0" smtClean="0"/>
              <a:t>regulation</a:t>
            </a:r>
            <a:endParaRPr lang="en-US" dirty="0"/>
          </a:p>
        </p:txBody>
      </p:sp>
      <p:sp>
        <p:nvSpPr>
          <p:cNvPr id="3" name="Content Placeholder 2"/>
          <p:cNvSpPr>
            <a:spLocks noGrp="1"/>
          </p:cNvSpPr>
          <p:nvPr>
            <p:ph idx="1"/>
          </p:nvPr>
        </p:nvSpPr>
        <p:spPr/>
        <p:txBody>
          <a:bodyPr/>
          <a:lstStyle/>
          <a:p>
            <a:pPr algn="just"/>
            <a:r>
              <a:rPr lang="en-US" dirty="0"/>
              <a:t>Lack of  definitions / gaps </a:t>
            </a:r>
          </a:p>
          <a:p>
            <a:pPr lvl="1" algn="just"/>
            <a:r>
              <a:rPr lang="en-US" dirty="0" smtClean="0"/>
              <a:t>End-of-Life (</a:t>
            </a:r>
            <a:r>
              <a:rPr lang="en-US" dirty="0" err="1" smtClean="0"/>
              <a:t>EoL</a:t>
            </a:r>
            <a:r>
              <a:rPr lang="en-US" dirty="0" smtClean="0"/>
              <a:t>) </a:t>
            </a:r>
            <a:r>
              <a:rPr lang="en-US" dirty="0"/>
              <a:t>of Vehicles</a:t>
            </a:r>
          </a:p>
          <a:p>
            <a:pPr lvl="1" algn="just"/>
            <a:r>
              <a:rPr lang="en-US" dirty="0"/>
              <a:t>Battery Directive</a:t>
            </a:r>
          </a:p>
          <a:p>
            <a:pPr lvl="1" algn="just"/>
            <a:r>
              <a:rPr lang="en-US" dirty="0" smtClean="0"/>
              <a:t>Fertilizer </a:t>
            </a:r>
            <a:r>
              <a:rPr lang="en-US" dirty="0"/>
              <a:t>Directive</a:t>
            </a:r>
          </a:p>
          <a:p>
            <a:pPr lvl="1" algn="just"/>
            <a:r>
              <a:rPr lang="en-US" dirty="0"/>
              <a:t>Animal by-product </a:t>
            </a:r>
            <a:r>
              <a:rPr lang="en-US" dirty="0" smtClean="0"/>
              <a:t>regulation</a:t>
            </a:r>
            <a:endParaRPr lang="en-US" dirty="0"/>
          </a:p>
          <a:p>
            <a:pPr algn="just"/>
            <a:r>
              <a:rPr lang="en-US" dirty="0" smtClean="0"/>
              <a:t>Targets </a:t>
            </a:r>
            <a:r>
              <a:rPr lang="en-US" dirty="0"/>
              <a:t>definitions </a:t>
            </a:r>
          </a:p>
          <a:p>
            <a:pPr lvl="1" algn="just"/>
            <a:r>
              <a:rPr lang="en-US" dirty="0"/>
              <a:t>Waste Framework Directive</a:t>
            </a:r>
          </a:p>
          <a:p>
            <a:pPr algn="just"/>
            <a:r>
              <a:rPr lang="en-US" dirty="0" smtClean="0"/>
              <a:t>Values </a:t>
            </a:r>
            <a:r>
              <a:rPr lang="en-US" dirty="0"/>
              <a:t>definition</a:t>
            </a:r>
          </a:p>
          <a:p>
            <a:pPr lvl="1" algn="just"/>
            <a:r>
              <a:rPr lang="en-US" dirty="0"/>
              <a:t>REACH</a:t>
            </a:r>
          </a:p>
          <a:p>
            <a:pPr lvl="1" algn="just"/>
            <a:r>
              <a:rPr lang="en-US" dirty="0"/>
              <a:t>CLP (Classification, Labelling and Packaging) Regulation - Regulation (EC) No 1272/2008</a:t>
            </a:r>
          </a:p>
          <a:p>
            <a:pPr lvl="1" algn="just"/>
            <a:r>
              <a:rPr lang="en-US" dirty="0"/>
              <a:t>Nitrates Directive</a:t>
            </a:r>
          </a:p>
          <a:p>
            <a:pPr lvl="1" algn="just"/>
            <a:endParaRPr lang="en-US" dirty="0" smtClean="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61610520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29148648-71FE-B84C-B0B4-ED66296450BD}" type="slidenum">
              <a:rPr lang="en-US" smtClean="0"/>
              <a:pPr/>
              <a:t>40</a:t>
            </a:fld>
            <a:endParaRPr lang="en-US" dirty="0"/>
          </a:p>
        </p:txBody>
      </p:sp>
      <p:sp>
        <p:nvSpPr>
          <p:cNvPr id="5" name="Title 1"/>
          <p:cNvSpPr>
            <a:spLocks noGrp="1"/>
          </p:cNvSpPr>
          <p:nvPr>
            <p:ph type="title"/>
          </p:nvPr>
        </p:nvSpPr>
        <p:spPr>
          <a:xfrm>
            <a:off x="2411760" y="2996952"/>
            <a:ext cx="3960440" cy="533400"/>
          </a:xfrm>
        </p:spPr>
        <p:txBody>
          <a:bodyPr/>
          <a:lstStyle/>
          <a:p>
            <a:pPr algn="ctr"/>
            <a:r>
              <a:rPr lang="en-US" sz="5400" dirty="0" smtClean="0"/>
              <a:t>Thank you!</a:t>
            </a:r>
            <a:endParaRPr lang="en-US" sz="5400" dirty="0"/>
          </a:p>
        </p:txBody>
      </p:sp>
    </p:spTree>
    <p:extLst>
      <p:ext uri="{BB962C8B-B14F-4D97-AF65-F5344CB8AC3E}">
        <p14:creationId xmlns:p14="http://schemas.microsoft.com/office/powerpoint/2010/main" val="21508650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Main aspects </a:t>
            </a:r>
            <a:r>
              <a:rPr lang="en-US" dirty="0"/>
              <a:t>from </a:t>
            </a:r>
            <a:r>
              <a:rPr lang="en-US" dirty="0" smtClean="0"/>
              <a:t>regulation</a:t>
            </a:r>
            <a:endParaRPr lang="en-US" dirty="0"/>
          </a:p>
        </p:txBody>
      </p:sp>
      <p:sp>
        <p:nvSpPr>
          <p:cNvPr id="3" name="Content Placeholder 2"/>
          <p:cNvSpPr>
            <a:spLocks noGrp="1"/>
          </p:cNvSpPr>
          <p:nvPr>
            <p:ph idx="1"/>
          </p:nvPr>
        </p:nvSpPr>
        <p:spPr/>
        <p:txBody>
          <a:bodyPr/>
          <a:lstStyle/>
          <a:p>
            <a:pPr algn="just"/>
            <a:r>
              <a:rPr lang="en-US" dirty="0" smtClean="0"/>
              <a:t>Lack of implementation / enforcement</a:t>
            </a:r>
          </a:p>
          <a:p>
            <a:pPr lvl="1" algn="just"/>
            <a:r>
              <a:rPr lang="en-US" dirty="0"/>
              <a:t>Waste Framework Directive </a:t>
            </a:r>
            <a:r>
              <a:rPr lang="en-US" dirty="0" smtClean="0"/>
              <a:t>(e.g. Waste hierarchy implementation)</a:t>
            </a:r>
          </a:p>
          <a:p>
            <a:pPr lvl="1" algn="just"/>
            <a:r>
              <a:rPr lang="en-US" dirty="0" smtClean="0"/>
              <a:t>Exports </a:t>
            </a:r>
            <a:r>
              <a:rPr lang="en-US" dirty="0"/>
              <a:t>and </a:t>
            </a:r>
            <a:r>
              <a:rPr lang="en-US" dirty="0" smtClean="0"/>
              <a:t>Shipment regulation</a:t>
            </a:r>
          </a:p>
          <a:p>
            <a:pPr algn="just"/>
            <a:r>
              <a:rPr lang="en-US" dirty="0" smtClean="0"/>
              <a:t>Different </a:t>
            </a:r>
            <a:r>
              <a:rPr lang="en-US" dirty="0"/>
              <a:t>national interpretations / implementation of regulation </a:t>
            </a:r>
            <a:endParaRPr lang="en-US" dirty="0" smtClean="0"/>
          </a:p>
          <a:p>
            <a:pPr lvl="1" algn="just"/>
            <a:r>
              <a:rPr lang="en-US" dirty="0"/>
              <a:t>Waste Framework </a:t>
            </a:r>
            <a:r>
              <a:rPr lang="en-US" dirty="0" smtClean="0"/>
              <a:t>Directive</a:t>
            </a:r>
          </a:p>
          <a:p>
            <a:pPr lvl="1" algn="just"/>
            <a:r>
              <a:rPr lang="en-US" dirty="0" smtClean="0"/>
              <a:t>Basel Convention</a:t>
            </a:r>
          </a:p>
          <a:p>
            <a:pPr lvl="1" algn="just"/>
            <a:r>
              <a:rPr lang="en-US" dirty="0"/>
              <a:t>WEEE </a:t>
            </a:r>
            <a:r>
              <a:rPr lang="en-US" dirty="0" smtClean="0"/>
              <a:t>Directive</a:t>
            </a:r>
          </a:p>
          <a:p>
            <a:pPr algn="just"/>
            <a:r>
              <a:rPr lang="en-US" dirty="0" smtClean="0"/>
              <a:t>Conflicting </a:t>
            </a:r>
            <a:r>
              <a:rPr lang="en-US" dirty="0"/>
              <a:t>options in legislation</a:t>
            </a:r>
          </a:p>
          <a:p>
            <a:pPr lvl="1" algn="just"/>
            <a:r>
              <a:rPr lang="en-US" dirty="0"/>
              <a:t>Hygiene rules / ‘best before’ dates</a:t>
            </a:r>
          </a:p>
          <a:p>
            <a:pPr lvl="1" algn="just"/>
            <a:r>
              <a:rPr lang="en-US" dirty="0"/>
              <a:t>VAT Directive</a:t>
            </a:r>
          </a:p>
          <a:p>
            <a:pPr lvl="1" algn="just"/>
            <a:r>
              <a:rPr lang="en-US" dirty="0" smtClean="0"/>
              <a:t>RoHS</a:t>
            </a:r>
          </a:p>
          <a:p>
            <a:pPr algn="just"/>
            <a:endParaRPr lang="en-US" dirty="0"/>
          </a:p>
          <a:p>
            <a:pPr lvl="1" algn="just"/>
            <a:endParaRPr lang="en-US" dirty="0" smtClean="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40494242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Analysis of economic impacts</a:t>
            </a:r>
            <a:endParaRPr lang="de-DE" dirty="0"/>
          </a:p>
        </p:txBody>
      </p:sp>
      <p:sp>
        <p:nvSpPr>
          <p:cNvPr id="3" name="Content Placeholder 2"/>
          <p:cNvSpPr>
            <a:spLocks noGrp="1"/>
          </p:cNvSpPr>
          <p:nvPr>
            <p:ph idx="1"/>
          </p:nvPr>
        </p:nvSpPr>
        <p:spPr/>
        <p:txBody>
          <a:bodyPr/>
          <a:lstStyle/>
          <a:p>
            <a:pPr algn="just"/>
            <a:r>
              <a:rPr lang="de-DE" dirty="0" smtClean="0"/>
              <a:t>Relevant </a:t>
            </a:r>
            <a:r>
              <a:rPr lang="de-DE" dirty="0" err="1" smtClean="0"/>
              <a:t>economic</a:t>
            </a:r>
            <a:r>
              <a:rPr lang="de-DE" dirty="0" smtClean="0"/>
              <a:t> </a:t>
            </a:r>
            <a:r>
              <a:rPr lang="de-DE" dirty="0" err="1" smtClean="0"/>
              <a:t>information</a:t>
            </a:r>
            <a:r>
              <a:rPr lang="de-DE" dirty="0" smtClean="0"/>
              <a:t> </a:t>
            </a:r>
            <a:r>
              <a:rPr lang="de-DE" dirty="0" err="1" smtClean="0"/>
              <a:t>depends</a:t>
            </a:r>
            <a:r>
              <a:rPr lang="de-DE" dirty="0" smtClean="0"/>
              <a:t> on </a:t>
            </a:r>
            <a:r>
              <a:rPr lang="de-DE" dirty="0" err="1" smtClean="0"/>
              <a:t>case</a:t>
            </a:r>
            <a:r>
              <a:rPr lang="de-DE" dirty="0" smtClean="0"/>
              <a:t> </a:t>
            </a:r>
            <a:r>
              <a:rPr lang="de-DE" dirty="0" smtClean="0">
                <a:sym typeface="Wingdings" panose="05000000000000000000" pitchFamily="2" charset="2"/>
              </a:rPr>
              <a:t></a:t>
            </a:r>
            <a:r>
              <a:rPr lang="de-DE" dirty="0" smtClean="0"/>
              <a:t> </a:t>
            </a:r>
            <a:r>
              <a:rPr lang="de-DE" dirty="0" err="1" smtClean="0"/>
              <a:t>consistent</a:t>
            </a:r>
            <a:r>
              <a:rPr lang="de-DE" dirty="0" smtClean="0"/>
              <a:t> </a:t>
            </a:r>
            <a:r>
              <a:rPr lang="de-DE" dirty="0" err="1" smtClean="0"/>
              <a:t>information</a:t>
            </a:r>
            <a:r>
              <a:rPr lang="de-DE" dirty="0" smtClean="0"/>
              <a:t> </a:t>
            </a:r>
            <a:r>
              <a:rPr lang="de-DE" dirty="0" err="1" smtClean="0"/>
              <a:t>to</a:t>
            </a:r>
            <a:r>
              <a:rPr lang="de-DE" dirty="0" smtClean="0"/>
              <a:t> all </a:t>
            </a:r>
            <a:r>
              <a:rPr lang="de-DE" dirty="0" err="1" smtClean="0"/>
              <a:t>the</a:t>
            </a:r>
            <a:r>
              <a:rPr lang="de-DE" dirty="0" smtClean="0"/>
              <a:t> </a:t>
            </a:r>
            <a:r>
              <a:rPr lang="de-DE" dirty="0" err="1" smtClean="0"/>
              <a:t>cases</a:t>
            </a:r>
            <a:r>
              <a:rPr lang="de-DE" dirty="0" smtClean="0"/>
              <a:t> </a:t>
            </a:r>
            <a:r>
              <a:rPr lang="de-DE" dirty="0" err="1" smtClean="0"/>
              <a:t>is</a:t>
            </a:r>
            <a:r>
              <a:rPr lang="de-DE" dirty="0" smtClean="0"/>
              <a:t> </a:t>
            </a:r>
            <a:r>
              <a:rPr lang="de-DE" dirty="0" err="1" smtClean="0"/>
              <a:t>challenging</a:t>
            </a:r>
            <a:endParaRPr lang="de-DE" dirty="0" smtClean="0"/>
          </a:p>
          <a:p>
            <a:pPr algn="just"/>
            <a:endParaRPr lang="de-DE" dirty="0" smtClean="0"/>
          </a:p>
          <a:p>
            <a:pPr algn="just"/>
            <a:r>
              <a:rPr lang="de-DE" dirty="0" smtClean="0"/>
              <a:t>Values </a:t>
            </a:r>
            <a:r>
              <a:rPr lang="de-DE" dirty="0" err="1" smtClean="0"/>
              <a:t>of</a:t>
            </a:r>
            <a:r>
              <a:rPr lang="de-DE" dirty="0" smtClean="0"/>
              <a:t> </a:t>
            </a:r>
            <a:r>
              <a:rPr lang="de-DE" dirty="0" err="1" smtClean="0"/>
              <a:t>markets</a:t>
            </a:r>
            <a:r>
              <a:rPr lang="de-DE" dirty="0" smtClean="0"/>
              <a:t> not </a:t>
            </a:r>
            <a:r>
              <a:rPr lang="de-DE" dirty="0" err="1" smtClean="0"/>
              <a:t>comparable</a:t>
            </a:r>
            <a:r>
              <a:rPr lang="de-DE" dirty="0"/>
              <a:t> </a:t>
            </a:r>
            <a:r>
              <a:rPr lang="de-DE" dirty="0" smtClean="0">
                <a:sym typeface="Wingdings" panose="05000000000000000000" pitchFamily="2" charset="2"/>
              </a:rPr>
              <a:t></a:t>
            </a:r>
            <a:r>
              <a:rPr lang="de-DE" dirty="0" smtClean="0"/>
              <a:t> </a:t>
            </a:r>
            <a:r>
              <a:rPr lang="de-DE" dirty="0" err="1" smtClean="0"/>
              <a:t>importance</a:t>
            </a:r>
            <a:r>
              <a:rPr lang="de-DE" dirty="0" smtClean="0"/>
              <a:t> </a:t>
            </a:r>
            <a:r>
              <a:rPr lang="de-DE" dirty="0" err="1" smtClean="0"/>
              <a:t>of</a:t>
            </a:r>
            <a:r>
              <a:rPr lang="de-DE" dirty="0" smtClean="0"/>
              <a:t> </a:t>
            </a:r>
            <a:r>
              <a:rPr lang="de-DE" dirty="0" err="1" smtClean="0"/>
              <a:t>cases</a:t>
            </a:r>
            <a:r>
              <a:rPr lang="de-DE" dirty="0" smtClean="0"/>
              <a:t> </a:t>
            </a:r>
            <a:r>
              <a:rPr lang="de-DE" dirty="0" err="1" smtClean="0"/>
              <a:t>does</a:t>
            </a:r>
            <a:r>
              <a:rPr lang="de-DE" dirty="0" smtClean="0"/>
              <a:t> not </a:t>
            </a:r>
            <a:r>
              <a:rPr lang="de-DE" dirty="0" err="1" smtClean="0"/>
              <a:t>depend</a:t>
            </a:r>
            <a:r>
              <a:rPr lang="de-DE" dirty="0" smtClean="0"/>
              <a:t> </a:t>
            </a:r>
            <a:r>
              <a:rPr lang="de-DE" dirty="0" err="1" smtClean="0"/>
              <a:t>exclusively</a:t>
            </a:r>
            <a:r>
              <a:rPr lang="de-DE" dirty="0" smtClean="0"/>
              <a:t> on </a:t>
            </a:r>
            <a:r>
              <a:rPr lang="de-DE" dirty="0" err="1" smtClean="0"/>
              <a:t>economic</a:t>
            </a:r>
            <a:r>
              <a:rPr lang="de-DE" dirty="0" smtClean="0"/>
              <a:t> </a:t>
            </a:r>
            <a:r>
              <a:rPr lang="de-DE" dirty="0" err="1" smtClean="0"/>
              <a:t>aspects</a:t>
            </a:r>
            <a:endParaRPr lang="de-DE" dirty="0" smtClean="0"/>
          </a:p>
          <a:p>
            <a:pPr algn="just"/>
            <a:endParaRPr lang="de-DE" dirty="0"/>
          </a:p>
          <a:p>
            <a:pPr algn="just"/>
            <a:r>
              <a:rPr lang="de-DE" dirty="0" smtClean="0"/>
              <a:t>More </a:t>
            </a:r>
            <a:r>
              <a:rPr lang="de-DE" dirty="0" err="1" smtClean="0"/>
              <a:t>than</a:t>
            </a:r>
            <a:r>
              <a:rPr lang="de-DE" dirty="0" smtClean="0"/>
              <a:t> </a:t>
            </a:r>
            <a:r>
              <a:rPr lang="de-DE" dirty="0" err="1" smtClean="0"/>
              <a:t>single</a:t>
            </a:r>
            <a:r>
              <a:rPr lang="de-DE" dirty="0" smtClean="0"/>
              <a:t> </a:t>
            </a:r>
            <a:r>
              <a:rPr lang="de-DE" dirty="0" err="1" smtClean="0"/>
              <a:t>numbers</a:t>
            </a:r>
            <a:r>
              <a:rPr lang="de-DE" dirty="0" smtClean="0"/>
              <a:t> </a:t>
            </a:r>
            <a:r>
              <a:rPr lang="de-DE" dirty="0" smtClean="0">
                <a:sym typeface="Wingdings" panose="05000000000000000000" pitchFamily="2" charset="2"/>
              </a:rPr>
              <a:t> </a:t>
            </a:r>
            <a:r>
              <a:rPr lang="de-DE" dirty="0" err="1" smtClean="0">
                <a:sym typeface="Wingdings" panose="05000000000000000000" pitchFamily="2" charset="2"/>
              </a:rPr>
              <a:t>trends</a:t>
            </a:r>
            <a:r>
              <a:rPr lang="de-DE" dirty="0" smtClean="0">
                <a:sym typeface="Wingdings" panose="05000000000000000000" pitchFamily="2" charset="2"/>
              </a:rPr>
              <a:t> </a:t>
            </a:r>
            <a:r>
              <a:rPr lang="de-DE" dirty="0" err="1" smtClean="0">
                <a:sym typeface="Wingdings" panose="05000000000000000000" pitchFamily="2" charset="2"/>
              </a:rPr>
              <a:t>are</a:t>
            </a:r>
            <a:r>
              <a:rPr lang="de-DE" dirty="0" smtClean="0">
                <a:sym typeface="Wingdings" panose="05000000000000000000" pitchFamily="2" charset="2"/>
              </a:rPr>
              <a:t> </a:t>
            </a:r>
            <a:r>
              <a:rPr lang="de-DE" dirty="0" err="1" smtClean="0">
                <a:sym typeface="Wingdings" panose="05000000000000000000" pitchFamily="2" charset="2"/>
              </a:rPr>
              <a:t>important</a:t>
            </a:r>
            <a:endParaRPr lang="de-DE" dirty="0" smtClean="0"/>
          </a:p>
          <a:p>
            <a:pPr algn="just"/>
            <a:endParaRPr lang="de-DE" dirty="0" smtClean="0"/>
          </a:p>
          <a:p>
            <a:pPr algn="just"/>
            <a:r>
              <a:rPr lang="de-DE" dirty="0" err="1" smtClean="0"/>
              <a:t>It</a:t>
            </a:r>
            <a:r>
              <a:rPr lang="de-DE" dirty="0" smtClean="0"/>
              <a:t> </a:t>
            </a:r>
            <a:r>
              <a:rPr lang="de-DE" dirty="0" err="1" smtClean="0"/>
              <a:t>is</a:t>
            </a:r>
            <a:r>
              <a:rPr lang="de-DE" dirty="0" smtClean="0"/>
              <a:t> </a:t>
            </a:r>
            <a:r>
              <a:rPr lang="de-DE" dirty="0" err="1" smtClean="0"/>
              <a:t>possible</a:t>
            </a:r>
            <a:r>
              <a:rPr lang="de-DE" dirty="0" smtClean="0"/>
              <a:t> </a:t>
            </a:r>
            <a:r>
              <a:rPr lang="de-DE" dirty="0" err="1" smtClean="0"/>
              <a:t>to</a:t>
            </a:r>
            <a:r>
              <a:rPr lang="de-DE" dirty="0" smtClean="0"/>
              <a:t> </a:t>
            </a:r>
            <a:r>
              <a:rPr lang="de-DE" dirty="0" err="1" smtClean="0"/>
              <a:t>say</a:t>
            </a:r>
            <a:r>
              <a:rPr lang="de-DE" dirty="0" smtClean="0"/>
              <a:t> </a:t>
            </a:r>
            <a:r>
              <a:rPr lang="de-DE" dirty="0" err="1" smtClean="0"/>
              <a:t>that</a:t>
            </a:r>
            <a:r>
              <a:rPr lang="de-DE" dirty="0" smtClean="0"/>
              <a:t> </a:t>
            </a:r>
            <a:r>
              <a:rPr lang="de-DE" dirty="0" err="1"/>
              <a:t>the</a:t>
            </a:r>
            <a:r>
              <a:rPr lang="de-DE" dirty="0"/>
              <a:t> </a:t>
            </a:r>
            <a:r>
              <a:rPr lang="de-DE" dirty="0" err="1"/>
              <a:t>orders</a:t>
            </a:r>
            <a:r>
              <a:rPr lang="de-DE" dirty="0"/>
              <a:t> </a:t>
            </a:r>
            <a:r>
              <a:rPr lang="de-DE" dirty="0" err="1"/>
              <a:t>of</a:t>
            </a:r>
            <a:r>
              <a:rPr lang="de-DE" dirty="0"/>
              <a:t> </a:t>
            </a:r>
            <a:r>
              <a:rPr lang="de-DE" dirty="0" err="1"/>
              <a:t>magnitude</a:t>
            </a:r>
            <a:r>
              <a:rPr lang="de-DE" dirty="0"/>
              <a:t> </a:t>
            </a:r>
            <a:r>
              <a:rPr lang="de-DE" dirty="0" err="1"/>
              <a:t>are</a:t>
            </a:r>
            <a:r>
              <a:rPr lang="de-DE" dirty="0"/>
              <a:t> on </a:t>
            </a:r>
            <a:r>
              <a:rPr lang="de-DE" dirty="0" err="1" smtClean="0"/>
              <a:t>millions</a:t>
            </a:r>
            <a:r>
              <a:rPr lang="de-DE" dirty="0" smtClean="0"/>
              <a:t> </a:t>
            </a:r>
            <a:r>
              <a:rPr lang="de-DE" dirty="0" err="1"/>
              <a:t>or</a:t>
            </a:r>
            <a:r>
              <a:rPr lang="de-DE" dirty="0"/>
              <a:t> </a:t>
            </a:r>
            <a:r>
              <a:rPr lang="de-DE" dirty="0" err="1"/>
              <a:t>even</a:t>
            </a:r>
            <a:r>
              <a:rPr lang="de-DE" dirty="0"/>
              <a:t> </a:t>
            </a:r>
            <a:r>
              <a:rPr lang="de-DE" dirty="0" err="1"/>
              <a:t>billions</a:t>
            </a:r>
            <a:r>
              <a:rPr lang="de-DE" dirty="0"/>
              <a:t> </a:t>
            </a:r>
            <a:r>
              <a:rPr lang="de-DE" dirty="0" err="1"/>
              <a:t>of</a:t>
            </a:r>
            <a:r>
              <a:rPr lang="de-DE" dirty="0"/>
              <a:t> </a:t>
            </a:r>
            <a:r>
              <a:rPr lang="de-DE" dirty="0" err="1" smtClean="0"/>
              <a:t>euros</a:t>
            </a:r>
            <a:endParaRPr lang="de-DE" dirty="0"/>
          </a:p>
          <a:p>
            <a:pPr lvl="1" algn="just"/>
            <a:r>
              <a:rPr lang="de-DE" dirty="0"/>
              <a:t>e</a:t>
            </a:r>
            <a:r>
              <a:rPr lang="de-DE" dirty="0" smtClean="0"/>
              <a:t>.g. </a:t>
            </a:r>
            <a:r>
              <a:rPr lang="en-US" dirty="0"/>
              <a:t>T</a:t>
            </a:r>
            <a:r>
              <a:rPr lang="en-US" dirty="0" smtClean="0"/>
              <a:t>he </a:t>
            </a:r>
            <a:r>
              <a:rPr lang="en-US" dirty="0"/>
              <a:t>avoidable waste in the hospitality sector has been estimated </a:t>
            </a:r>
            <a:r>
              <a:rPr lang="en-US" dirty="0" smtClean="0"/>
              <a:t>in more than 4 </a:t>
            </a:r>
            <a:r>
              <a:rPr lang="en-US" dirty="0" err="1"/>
              <a:t>bn</a:t>
            </a:r>
            <a:r>
              <a:rPr lang="en-US" dirty="0"/>
              <a:t> € / </a:t>
            </a:r>
            <a:r>
              <a:rPr lang="en-US" dirty="0" smtClean="0"/>
              <a:t>year !</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0487887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Analysis of economic impacts</a:t>
            </a:r>
            <a:endParaRPr lang="de-DE" dirty="0"/>
          </a:p>
        </p:txBody>
      </p:sp>
      <p:sp>
        <p:nvSpPr>
          <p:cNvPr id="3" name="Content Placeholder 2"/>
          <p:cNvSpPr>
            <a:spLocks noGrp="1"/>
          </p:cNvSpPr>
          <p:nvPr>
            <p:ph idx="1"/>
          </p:nvPr>
        </p:nvSpPr>
        <p:spPr/>
        <p:txBody>
          <a:bodyPr/>
          <a:lstStyle/>
          <a:p>
            <a:pPr marL="0" indent="0" algn="just">
              <a:buNone/>
            </a:pPr>
            <a:endParaRPr lang="de-DE" dirty="0" smtClean="0"/>
          </a:p>
          <a:p>
            <a:pPr marL="0" indent="0" algn="just">
              <a:buNone/>
            </a:pPr>
            <a:endParaRPr lang="de-DE" dirty="0" smtClean="0"/>
          </a:p>
          <a:p>
            <a:pPr marL="0" indent="0" algn="just">
              <a:buNone/>
            </a:pPr>
            <a:endParaRPr lang="de-DE" dirty="0" smtClean="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7</a:t>
            </a:fld>
            <a:endParaRPr lang="en-US" dirty="0">
              <a:solidFill>
                <a:prstClr val="black"/>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91078702"/>
              </p:ext>
            </p:extLst>
          </p:nvPr>
        </p:nvGraphicFramePr>
        <p:xfrm>
          <a:off x="719572" y="1786138"/>
          <a:ext cx="7704855" cy="4530325"/>
        </p:xfrm>
        <a:graphic>
          <a:graphicData uri="http://schemas.openxmlformats.org/drawingml/2006/table">
            <a:tbl>
              <a:tblPr firstRow="1" firstCol="1">
                <a:tableStyleId>{5C22544A-7EE6-4342-B048-85BDC9FD1C3A}</a:tableStyleId>
              </a:tblPr>
              <a:tblGrid>
                <a:gridCol w="1653543"/>
                <a:gridCol w="3163300"/>
                <a:gridCol w="2888012"/>
              </a:tblGrid>
              <a:tr h="463860">
                <a:tc>
                  <a:txBody>
                    <a:bodyPr/>
                    <a:lstStyle/>
                    <a:p>
                      <a:pPr algn="ctr" fontAlgn="ctr"/>
                      <a:r>
                        <a:rPr lang="de-DE" sz="1100" u="none" strike="noStrike" dirty="0">
                          <a:effectLst/>
                        </a:rPr>
                        <a:t>Case</a:t>
                      </a:r>
                      <a:endParaRPr lang="de-DE" sz="1100" b="0" i="0" u="none" strike="noStrike" dirty="0">
                        <a:solidFill>
                          <a:srgbClr val="000000"/>
                        </a:solidFill>
                        <a:effectLst/>
                        <a:latin typeface="Calibri" panose="020F0502020204030204" pitchFamily="34" charset="0"/>
                      </a:endParaRPr>
                    </a:p>
                  </a:txBody>
                  <a:tcPr marL="8496" marR="8496" marT="8496" marB="0" anchor="ctr"/>
                </a:tc>
                <a:tc>
                  <a:txBody>
                    <a:bodyPr/>
                    <a:lstStyle/>
                    <a:p>
                      <a:pPr algn="ctr" fontAlgn="b"/>
                      <a:r>
                        <a:rPr lang="en-US" sz="1100" u="none" strike="noStrike" dirty="0">
                          <a:effectLst/>
                        </a:rPr>
                        <a:t>Cost-Price ratio</a:t>
                      </a:r>
                      <a:br>
                        <a:rPr lang="en-US" sz="1100" u="none" strike="noStrike" dirty="0">
                          <a:effectLst/>
                        </a:rPr>
                      </a:br>
                      <a:r>
                        <a:rPr lang="en-US" sz="1100" u="none" strike="noStrike" dirty="0">
                          <a:effectLst/>
                        </a:rPr>
                        <a:t>(compared with linear economy activity)</a:t>
                      </a:r>
                      <a:endParaRPr lang="en-US" sz="1100" b="0" i="0" u="none" strike="noStrike" dirty="0">
                        <a:solidFill>
                          <a:srgbClr val="000000"/>
                        </a:solidFill>
                        <a:effectLst/>
                        <a:latin typeface="Calibri" panose="020F0502020204030204" pitchFamily="34" charset="0"/>
                      </a:endParaRPr>
                    </a:p>
                  </a:txBody>
                  <a:tcPr marL="8496" marR="8496" marT="8496" marB="0" anchor="b"/>
                </a:tc>
                <a:tc>
                  <a:txBody>
                    <a:bodyPr/>
                    <a:lstStyle/>
                    <a:p>
                      <a:pPr algn="ctr" fontAlgn="ctr"/>
                      <a:r>
                        <a:rPr lang="de-DE" sz="1100" u="none" strike="noStrike">
                          <a:effectLst/>
                        </a:rPr>
                        <a:t>Opportunity cost</a:t>
                      </a:r>
                      <a:endParaRPr lang="de-DE" sz="1100" b="0" i="0" u="none" strike="noStrike">
                        <a:solidFill>
                          <a:srgbClr val="000000"/>
                        </a:solidFill>
                        <a:effectLst/>
                        <a:latin typeface="Calibri" panose="020F0502020204030204" pitchFamily="34" charset="0"/>
                      </a:endParaRPr>
                    </a:p>
                  </a:txBody>
                  <a:tcPr marL="8496" marR="8496" marT="8496" marB="0" anchor="ctr"/>
                </a:tc>
              </a:tr>
              <a:tr h="695791">
                <a:tc>
                  <a:txBody>
                    <a:bodyPr/>
                    <a:lstStyle/>
                    <a:p>
                      <a:pPr algn="l" fontAlgn="ctr"/>
                      <a:r>
                        <a:rPr lang="de-DE" sz="1100" b="1" u="none" strike="noStrike" kern="1200" dirty="0" smtClean="0">
                          <a:solidFill>
                            <a:schemeClr val="lt1"/>
                          </a:solidFill>
                          <a:effectLst/>
                          <a:latin typeface="+mn-lt"/>
                          <a:ea typeface="+mn-ea"/>
                          <a:cs typeface="+mn-cs"/>
                        </a:rPr>
                        <a:t>Recycling </a:t>
                      </a:r>
                      <a:r>
                        <a:rPr lang="de-DE" sz="1100" b="1" u="none" strike="noStrike" kern="1200" dirty="0" err="1" smtClean="0">
                          <a:solidFill>
                            <a:schemeClr val="lt1"/>
                          </a:solidFill>
                          <a:effectLst/>
                          <a:latin typeface="+mn-lt"/>
                          <a:ea typeface="+mn-ea"/>
                          <a:cs typeface="+mn-cs"/>
                        </a:rPr>
                        <a:t>of</a:t>
                      </a:r>
                      <a:r>
                        <a:rPr lang="de-DE" sz="1100" b="1" u="none" strike="noStrike" kern="1200" dirty="0" smtClean="0">
                          <a:solidFill>
                            <a:schemeClr val="lt1"/>
                          </a:solidFill>
                          <a:effectLst/>
                          <a:latin typeface="+mn-lt"/>
                          <a:ea typeface="+mn-ea"/>
                          <a:cs typeface="+mn-cs"/>
                        </a:rPr>
                        <a:t> Palladium</a:t>
                      </a:r>
                      <a:endParaRPr lang="de-DE" sz="1100" b="1" u="none" strike="noStrike" kern="1200" dirty="0">
                        <a:solidFill>
                          <a:schemeClr val="lt1"/>
                        </a:solidFill>
                        <a:effectLst/>
                        <a:latin typeface="+mn-lt"/>
                        <a:ea typeface="+mn-ea"/>
                        <a:cs typeface="+mn-cs"/>
                      </a:endParaRPr>
                    </a:p>
                  </a:txBody>
                  <a:tcPr marL="8496" marR="8496" marT="8496"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de-DE" sz="1100" dirty="0" err="1" smtClean="0"/>
                        <a:t>the</a:t>
                      </a:r>
                      <a:r>
                        <a:rPr lang="de-DE" sz="1100" dirty="0" smtClean="0"/>
                        <a:t> </a:t>
                      </a:r>
                      <a:r>
                        <a:rPr lang="de-DE" sz="1100" dirty="0" err="1" smtClean="0"/>
                        <a:t>cost</a:t>
                      </a:r>
                      <a:r>
                        <a:rPr lang="de-DE" sz="1100" dirty="0" smtClean="0"/>
                        <a:t> </a:t>
                      </a:r>
                      <a:r>
                        <a:rPr lang="de-DE" sz="1100" dirty="0" err="1" smtClean="0"/>
                        <a:t>of</a:t>
                      </a:r>
                      <a:r>
                        <a:rPr lang="de-DE" sz="1100" dirty="0" smtClean="0"/>
                        <a:t> </a:t>
                      </a:r>
                      <a:r>
                        <a:rPr lang="de-DE" sz="1100" dirty="0" err="1" smtClean="0"/>
                        <a:t>production</a:t>
                      </a:r>
                      <a:r>
                        <a:rPr lang="de-DE" sz="1100" dirty="0" smtClean="0"/>
                        <a:t> </a:t>
                      </a:r>
                      <a:r>
                        <a:rPr lang="de-DE" sz="1100" dirty="0" err="1" smtClean="0"/>
                        <a:t>of</a:t>
                      </a:r>
                      <a:r>
                        <a:rPr lang="de-DE" sz="1100" dirty="0" smtClean="0"/>
                        <a:t> </a:t>
                      </a:r>
                      <a:r>
                        <a:rPr lang="de-DE" sz="1100" dirty="0" err="1" smtClean="0"/>
                        <a:t>secondary</a:t>
                      </a:r>
                      <a:r>
                        <a:rPr lang="de-DE" sz="1100" dirty="0" smtClean="0"/>
                        <a:t> </a:t>
                      </a:r>
                      <a:r>
                        <a:rPr lang="de-DE" sz="1100" dirty="0" err="1" smtClean="0"/>
                        <a:t>palladium</a:t>
                      </a:r>
                      <a:r>
                        <a:rPr lang="de-DE" sz="1100" dirty="0" smtClean="0"/>
                        <a:t> </a:t>
                      </a:r>
                      <a:r>
                        <a:rPr lang="de-DE" sz="1100" dirty="0" err="1" smtClean="0"/>
                        <a:t>is</a:t>
                      </a:r>
                      <a:r>
                        <a:rPr lang="de-DE" sz="1100" dirty="0" smtClean="0"/>
                        <a:t> </a:t>
                      </a:r>
                      <a:r>
                        <a:rPr lang="de-DE" sz="1100" dirty="0" err="1" smtClean="0"/>
                        <a:t>at</a:t>
                      </a:r>
                      <a:r>
                        <a:rPr lang="de-DE" sz="1100" dirty="0" smtClean="0"/>
                        <a:t> least 15% </a:t>
                      </a:r>
                      <a:r>
                        <a:rPr lang="de-DE" sz="1100" dirty="0" err="1" smtClean="0"/>
                        <a:t>lower</a:t>
                      </a:r>
                      <a:r>
                        <a:rPr lang="de-DE" sz="1100" dirty="0" smtClean="0"/>
                        <a:t> </a:t>
                      </a:r>
                      <a:endParaRPr lang="en-US" sz="1100" b="0" i="0" u="none" strike="noStrike" dirty="0">
                        <a:solidFill>
                          <a:srgbClr val="000000"/>
                        </a:solidFill>
                        <a:effectLst/>
                        <a:latin typeface="+mn-lt"/>
                      </a:endParaRPr>
                    </a:p>
                  </a:txBody>
                  <a:tcPr marL="8496" marR="8496" marT="8496" marB="0" anchor="ctr"/>
                </a:tc>
                <a:tc>
                  <a:txBody>
                    <a:bodyPr/>
                    <a:lstStyle/>
                    <a:p>
                      <a:pPr algn="l" fontAlgn="ctr"/>
                      <a:r>
                        <a:rPr lang="en-GB" sz="1100" dirty="0" smtClean="0"/>
                        <a:t>estimated </a:t>
                      </a:r>
                      <a:r>
                        <a:rPr lang="en-GB" sz="1800" b="1" u="sng" dirty="0" smtClean="0"/>
                        <a:t>115 </a:t>
                      </a:r>
                      <a:r>
                        <a:rPr lang="en-US" sz="1800" b="1" u="sng" strike="noStrike" dirty="0" smtClean="0">
                          <a:solidFill>
                            <a:schemeClr val="tx1"/>
                          </a:solidFill>
                          <a:effectLst/>
                          <a:latin typeface="+mn-lt"/>
                        </a:rPr>
                        <a:t>mi.</a:t>
                      </a:r>
                      <a:r>
                        <a:rPr lang="en-US" sz="1800" b="1" u="sng" strike="noStrike" baseline="0" dirty="0" smtClean="0">
                          <a:solidFill>
                            <a:schemeClr val="tx1"/>
                          </a:solidFill>
                          <a:effectLst/>
                          <a:latin typeface="+mn-lt"/>
                        </a:rPr>
                        <a:t> </a:t>
                      </a:r>
                      <a:r>
                        <a:rPr lang="en-US" sz="1800" b="1" u="sng" strike="noStrike" dirty="0" smtClean="0">
                          <a:solidFill>
                            <a:schemeClr val="tx1"/>
                          </a:solidFill>
                          <a:effectLst/>
                          <a:latin typeface="+mn-lt"/>
                        </a:rPr>
                        <a:t>€ / year</a:t>
                      </a:r>
                      <a:r>
                        <a:rPr lang="en-GB" sz="1800" b="1" u="sng" dirty="0" smtClean="0"/>
                        <a:t> </a:t>
                      </a:r>
                      <a:r>
                        <a:rPr lang="en-GB" sz="1100" dirty="0" smtClean="0"/>
                        <a:t>(precious  metals in catalytic converters leave the EU)</a:t>
                      </a:r>
                      <a:endParaRPr lang="de-DE" sz="1100" b="0" i="0" u="none" strike="noStrike" dirty="0" smtClean="0">
                        <a:solidFill>
                          <a:srgbClr val="000000"/>
                        </a:solidFill>
                        <a:effectLst/>
                        <a:latin typeface="+mn-lt"/>
                      </a:endParaRPr>
                    </a:p>
                  </a:txBody>
                  <a:tcPr marL="8496" marR="8496" marT="8496" marB="0" anchor="ctr"/>
                </a:tc>
              </a:tr>
              <a:tr h="695791">
                <a:tc>
                  <a:txBody>
                    <a:bodyPr/>
                    <a:lstStyle/>
                    <a:p>
                      <a:pPr algn="l" fontAlgn="ctr"/>
                      <a:r>
                        <a:rPr lang="de-DE" sz="1100" u="none" strike="noStrike" dirty="0" err="1">
                          <a:effectLst/>
                        </a:rPr>
                        <a:t>Remanufacturing</a:t>
                      </a:r>
                      <a:r>
                        <a:rPr lang="de-DE" sz="1100" u="none" strike="noStrike" dirty="0">
                          <a:effectLst/>
                        </a:rPr>
                        <a:t> </a:t>
                      </a:r>
                      <a:r>
                        <a:rPr lang="de-DE" sz="1100" u="none" strike="noStrike" dirty="0" err="1">
                          <a:effectLst/>
                        </a:rPr>
                        <a:t>of</a:t>
                      </a:r>
                      <a:r>
                        <a:rPr lang="de-DE" sz="1100" u="none" strike="noStrike" dirty="0">
                          <a:effectLst/>
                        </a:rPr>
                        <a:t> </a:t>
                      </a:r>
                      <a:r>
                        <a:rPr lang="de-DE" sz="1100" u="none" strike="noStrike" dirty="0" err="1">
                          <a:effectLst/>
                        </a:rPr>
                        <a:t>medical</a:t>
                      </a:r>
                      <a:r>
                        <a:rPr lang="de-DE" sz="1100" u="none" strike="noStrike" dirty="0">
                          <a:effectLst/>
                        </a:rPr>
                        <a:t> </a:t>
                      </a:r>
                      <a:r>
                        <a:rPr lang="de-DE" sz="1100" u="none" strike="noStrike" dirty="0" err="1">
                          <a:effectLst/>
                        </a:rPr>
                        <a:t>equipment</a:t>
                      </a:r>
                      <a:r>
                        <a:rPr lang="de-DE" sz="1100" u="none" strike="noStrike" dirty="0">
                          <a:effectLst/>
                        </a:rPr>
                        <a:t> </a:t>
                      </a:r>
                      <a:endParaRPr lang="de-DE" sz="1100" b="0" i="0" u="none" strike="noStrike" dirty="0">
                        <a:solidFill>
                          <a:srgbClr val="000000"/>
                        </a:solidFill>
                        <a:effectLst/>
                        <a:latin typeface="Calibri" panose="020F0502020204030204" pitchFamily="34" charset="0"/>
                      </a:endParaRPr>
                    </a:p>
                  </a:txBody>
                  <a:tcPr marL="8496" marR="8496" marT="8496" marB="0" anchor="ctr"/>
                </a:tc>
                <a:tc>
                  <a:txBody>
                    <a:bodyPr/>
                    <a:lstStyle/>
                    <a:p>
                      <a:pPr algn="l" fontAlgn="ctr"/>
                      <a:r>
                        <a:rPr lang="en-US" sz="1100" u="none" strike="noStrike" dirty="0">
                          <a:effectLst/>
                          <a:latin typeface="+mn-lt"/>
                        </a:rPr>
                        <a:t>up to 20% price reduction for refurbished </a:t>
                      </a:r>
                      <a:r>
                        <a:rPr lang="en-US" sz="1100" u="none" strike="noStrike" dirty="0" smtClean="0">
                          <a:effectLst/>
                          <a:latin typeface="+mn-lt"/>
                        </a:rPr>
                        <a:t>equipment</a:t>
                      </a:r>
                      <a:r>
                        <a:rPr lang="en-US" sz="1100" u="none" strike="noStrike" baseline="0" dirty="0" smtClean="0">
                          <a:effectLst/>
                          <a:latin typeface="+mn-lt"/>
                        </a:rPr>
                        <a:t> -</a:t>
                      </a:r>
                      <a:r>
                        <a:rPr lang="en-US" sz="1100" u="none" strike="noStrike" dirty="0" smtClean="0">
                          <a:effectLst/>
                          <a:latin typeface="+mn-lt"/>
                        </a:rPr>
                        <a:t> </a:t>
                      </a:r>
                      <a:r>
                        <a:rPr lang="en-US" sz="1800" b="1" u="sng" strike="noStrike" dirty="0">
                          <a:effectLst/>
                          <a:latin typeface="+mn-lt"/>
                        </a:rPr>
                        <a:t>100-500 mi.€/</a:t>
                      </a:r>
                      <a:r>
                        <a:rPr lang="en-US" sz="1800" b="1" u="sng" strike="noStrike" dirty="0" smtClean="0">
                          <a:effectLst/>
                          <a:latin typeface="+mn-lt"/>
                        </a:rPr>
                        <a:t>year price reduction</a:t>
                      </a:r>
                      <a:endParaRPr lang="en-US" sz="1800" b="1" i="0" u="sng" strike="noStrike" dirty="0">
                        <a:solidFill>
                          <a:srgbClr val="000000"/>
                        </a:solidFill>
                        <a:effectLst/>
                        <a:latin typeface="+mn-lt"/>
                      </a:endParaRPr>
                    </a:p>
                  </a:txBody>
                  <a:tcPr marL="8496" marR="8496" marT="8496" marB="0" anchor="ctr"/>
                </a:tc>
                <a:tc>
                  <a:txBody>
                    <a:bodyPr/>
                    <a:lstStyle/>
                    <a:p>
                      <a:pPr algn="l" fontAlgn="ctr"/>
                      <a:r>
                        <a:rPr lang="en-US" sz="1100" u="none" strike="noStrike" dirty="0" smtClean="0">
                          <a:effectLst/>
                          <a:latin typeface="+mn-lt"/>
                        </a:rPr>
                        <a:t>loss </a:t>
                      </a:r>
                      <a:r>
                        <a:rPr lang="en-US" sz="1100" u="none" strike="noStrike" dirty="0">
                          <a:effectLst/>
                          <a:latin typeface="+mn-lt"/>
                        </a:rPr>
                        <a:t>of 30% of revenue cuts or potential business losses </a:t>
                      </a:r>
                      <a:r>
                        <a:rPr lang="en-US" sz="1100" u="none" strike="noStrike" dirty="0" smtClean="0">
                          <a:effectLst/>
                          <a:latin typeface="+mn-lt"/>
                        </a:rPr>
                        <a:t>in EU</a:t>
                      </a:r>
                      <a:endParaRPr lang="en-US" sz="1100" b="0" i="0" u="none" strike="noStrike" dirty="0">
                        <a:solidFill>
                          <a:srgbClr val="000000"/>
                        </a:solidFill>
                        <a:effectLst/>
                        <a:latin typeface="+mn-lt"/>
                      </a:endParaRPr>
                    </a:p>
                  </a:txBody>
                  <a:tcPr marL="8496" marR="8496" marT="8496" marB="0" anchor="ctr"/>
                </a:tc>
              </a:tr>
              <a:tr h="664783">
                <a:tc>
                  <a:txBody>
                    <a:bodyPr/>
                    <a:lstStyle/>
                    <a:p>
                      <a:pPr algn="l" fontAlgn="ctr"/>
                      <a:r>
                        <a:rPr lang="de-DE" sz="1100" u="none" strike="noStrike" dirty="0" smtClean="0">
                          <a:effectLst/>
                        </a:rPr>
                        <a:t>Recycling </a:t>
                      </a:r>
                      <a:r>
                        <a:rPr lang="de-DE" sz="1100" u="none" strike="noStrike" dirty="0" err="1" smtClean="0">
                          <a:effectLst/>
                        </a:rPr>
                        <a:t>of</a:t>
                      </a:r>
                      <a:r>
                        <a:rPr lang="de-DE" sz="1100" u="none" strike="noStrike" dirty="0" smtClean="0">
                          <a:effectLst/>
                        </a:rPr>
                        <a:t> </a:t>
                      </a:r>
                      <a:r>
                        <a:rPr lang="de-DE" sz="1100" u="none" strike="noStrike" dirty="0" err="1">
                          <a:effectLst/>
                        </a:rPr>
                        <a:t>batteries</a:t>
                      </a:r>
                      <a:r>
                        <a:rPr lang="de-DE" sz="1100" u="none" strike="noStrike" dirty="0">
                          <a:effectLst/>
                        </a:rPr>
                        <a:t> </a:t>
                      </a:r>
                      <a:endParaRPr lang="de-DE" sz="1100" b="0" i="0" u="none" strike="noStrike" dirty="0">
                        <a:solidFill>
                          <a:srgbClr val="000000"/>
                        </a:solidFill>
                        <a:effectLst/>
                        <a:latin typeface="Calibri" panose="020F0502020204030204" pitchFamily="34" charset="0"/>
                      </a:endParaRPr>
                    </a:p>
                  </a:txBody>
                  <a:tcPr marL="8496" marR="8496" marT="8496" marB="0" anchor="ctr"/>
                </a:tc>
                <a:tc>
                  <a:txBody>
                    <a:bodyPr/>
                    <a:lstStyle/>
                    <a:p>
                      <a:pPr algn="l" fontAlgn="ctr"/>
                      <a:r>
                        <a:rPr lang="en-US" sz="1100" u="none" strike="noStrike" dirty="0">
                          <a:effectLst/>
                          <a:latin typeface="+mn-lt"/>
                        </a:rPr>
                        <a:t>1:1 - due to use of secondary material</a:t>
                      </a:r>
                      <a:endParaRPr lang="en-US" sz="1100" b="0" i="0" u="none" strike="noStrike" dirty="0">
                        <a:solidFill>
                          <a:srgbClr val="000000"/>
                        </a:solidFill>
                        <a:effectLst/>
                        <a:latin typeface="+mn-lt"/>
                      </a:endParaRPr>
                    </a:p>
                  </a:txBody>
                  <a:tcPr marL="8496" marR="8496" marT="8496" marB="0" anchor="ctr"/>
                </a:tc>
                <a:tc>
                  <a:txBody>
                    <a:bodyPr/>
                    <a:lstStyle/>
                    <a:p>
                      <a:pPr algn="l" fontAlgn="ctr"/>
                      <a:r>
                        <a:rPr lang="de-DE" sz="1100" b="0" i="0" u="none" strike="noStrike" dirty="0" smtClean="0">
                          <a:solidFill>
                            <a:srgbClr val="000000"/>
                          </a:solidFill>
                          <a:effectLst/>
                          <a:latin typeface="+mn-lt"/>
                        </a:rPr>
                        <a:t>Not </a:t>
                      </a:r>
                      <a:r>
                        <a:rPr lang="de-DE" sz="1100" b="0" i="0" u="none" strike="noStrike" dirty="0" err="1" smtClean="0">
                          <a:solidFill>
                            <a:srgbClr val="000000"/>
                          </a:solidFill>
                          <a:effectLst/>
                          <a:latin typeface="+mn-lt"/>
                        </a:rPr>
                        <a:t>identified</a:t>
                      </a:r>
                      <a:endParaRPr lang="de-DE" sz="1100" b="0" i="0" u="none" strike="noStrike" dirty="0">
                        <a:solidFill>
                          <a:srgbClr val="000000"/>
                        </a:solidFill>
                        <a:effectLst/>
                        <a:latin typeface="+mn-lt"/>
                      </a:endParaRPr>
                    </a:p>
                  </a:txBody>
                  <a:tcPr marL="8496" marR="8496" marT="8496" marB="0" anchor="ctr"/>
                </a:tc>
              </a:tr>
              <a:tr h="664783">
                <a:tc>
                  <a:txBody>
                    <a:bodyPr/>
                    <a:lstStyle/>
                    <a:p>
                      <a:pPr algn="l" fontAlgn="ctr"/>
                      <a:r>
                        <a:rPr lang="de-DE" sz="1100" u="none" strike="noStrike" dirty="0">
                          <a:effectLst/>
                        </a:rPr>
                        <a:t>Re-</a:t>
                      </a:r>
                      <a:r>
                        <a:rPr lang="de-DE" sz="1100" u="none" strike="noStrike" dirty="0" err="1">
                          <a:effectLst/>
                        </a:rPr>
                        <a:t>use</a:t>
                      </a:r>
                      <a:r>
                        <a:rPr lang="de-DE" sz="1100" u="none" strike="noStrike" dirty="0">
                          <a:effectLst/>
                        </a:rPr>
                        <a:t> </a:t>
                      </a:r>
                      <a:r>
                        <a:rPr lang="de-DE" sz="1100" u="none" strike="noStrike" dirty="0" err="1">
                          <a:effectLst/>
                        </a:rPr>
                        <a:t>of</a:t>
                      </a:r>
                      <a:r>
                        <a:rPr lang="de-DE" sz="1100" u="none" strike="noStrike" dirty="0">
                          <a:effectLst/>
                        </a:rPr>
                        <a:t> electronic </a:t>
                      </a:r>
                      <a:r>
                        <a:rPr lang="de-DE" sz="1100" u="none" strike="noStrike" dirty="0" err="1">
                          <a:effectLst/>
                        </a:rPr>
                        <a:t>equipment</a:t>
                      </a:r>
                      <a:endParaRPr lang="de-DE" sz="1100" b="0" i="0" u="none" strike="noStrike" dirty="0">
                        <a:solidFill>
                          <a:srgbClr val="000000"/>
                        </a:solidFill>
                        <a:effectLst/>
                        <a:latin typeface="Calibri" panose="020F0502020204030204" pitchFamily="34" charset="0"/>
                      </a:endParaRPr>
                    </a:p>
                  </a:txBody>
                  <a:tcPr marL="8496" marR="8496" marT="8496" marB="0" anchor="ctr"/>
                </a:tc>
                <a:tc>
                  <a:txBody>
                    <a:bodyPr/>
                    <a:lstStyle/>
                    <a:p>
                      <a:pPr algn="l" fontAlgn="ctr"/>
                      <a:r>
                        <a:rPr lang="en-US" sz="1100" u="none" strike="noStrike" dirty="0" smtClean="0">
                          <a:effectLst/>
                          <a:latin typeface="+mn-lt"/>
                        </a:rPr>
                        <a:t>approx</a:t>
                      </a:r>
                      <a:r>
                        <a:rPr lang="en-US" sz="1100" u="none" strike="noStrike" dirty="0">
                          <a:effectLst/>
                          <a:latin typeface="+mn-lt"/>
                        </a:rPr>
                        <a:t>. 30% - due to use of secondary material</a:t>
                      </a:r>
                      <a:endParaRPr lang="en-US" sz="1100" b="0" i="0" u="none" strike="noStrike" dirty="0">
                        <a:solidFill>
                          <a:srgbClr val="000000"/>
                        </a:solidFill>
                        <a:effectLst/>
                        <a:latin typeface="+mn-lt"/>
                      </a:endParaRPr>
                    </a:p>
                  </a:txBody>
                  <a:tcPr marL="8496" marR="8496" marT="8496" marB="0" anchor="ctr"/>
                </a:tc>
                <a:tc>
                  <a:txBody>
                    <a:bodyPr/>
                    <a:lstStyle/>
                    <a:p>
                      <a:pPr algn="l" fontAlgn="ctr"/>
                      <a:r>
                        <a:rPr lang="en-US" sz="1100" u="none" strike="noStrike" dirty="0">
                          <a:effectLst/>
                          <a:latin typeface="+mn-lt"/>
                        </a:rPr>
                        <a:t>Increasing the market share for second-hand products to 2% could lead to direct cost savings of up to 3 bn. Euro</a:t>
                      </a:r>
                      <a:endParaRPr lang="en-US" sz="1100" b="0" i="0" u="none" strike="noStrike" dirty="0">
                        <a:solidFill>
                          <a:srgbClr val="000000"/>
                        </a:solidFill>
                        <a:effectLst/>
                        <a:latin typeface="+mn-lt"/>
                      </a:endParaRPr>
                    </a:p>
                  </a:txBody>
                  <a:tcPr marL="8496" marR="8496" marT="8496" marB="0" anchor="ctr"/>
                </a:tc>
              </a:tr>
              <a:tr h="882696">
                <a:tc>
                  <a:txBody>
                    <a:bodyPr/>
                    <a:lstStyle/>
                    <a:p>
                      <a:pPr algn="l" fontAlgn="ctr"/>
                      <a:r>
                        <a:rPr lang="en-US" sz="1100" u="none" strike="noStrike" dirty="0">
                          <a:effectLst/>
                        </a:rPr>
                        <a:t>Recovery of nutrients from manure</a:t>
                      </a:r>
                      <a:endParaRPr lang="en-US" sz="1100" b="0" i="0" u="none" strike="noStrike" dirty="0">
                        <a:solidFill>
                          <a:srgbClr val="000000"/>
                        </a:solidFill>
                        <a:effectLst/>
                        <a:latin typeface="Calibri" panose="020F0502020204030204" pitchFamily="34" charset="0"/>
                      </a:endParaRPr>
                    </a:p>
                  </a:txBody>
                  <a:tcPr marL="8496" marR="8496" marT="8496" marB="0" anchor="ctr"/>
                </a:tc>
                <a:tc>
                  <a:txBody>
                    <a:bodyPr/>
                    <a:lstStyle/>
                    <a:p>
                      <a:pPr algn="l" fontAlgn="b"/>
                      <a:r>
                        <a:rPr lang="en-US" sz="1100" u="none" strike="noStrike" dirty="0">
                          <a:effectLst/>
                          <a:latin typeface="+mn-lt"/>
                        </a:rPr>
                        <a:t>manure processing and nutrient extraction are more costly than direct spreading on land </a:t>
                      </a:r>
                      <a:r>
                        <a:rPr lang="en-US" sz="1100" u="none" strike="noStrike" dirty="0" smtClean="0">
                          <a:effectLst/>
                          <a:latin typeface="+mn-lt"/>
                        </a:rPr>
                        <a:t/>
                      </a:r>
                      <a:br>
                        <a:rPr lang="en-US" sz="1100" u="none" strike="noStrike" dirty="0" smtClean="0">
                          <a:effectLst/>
                          <a:latin typeface="+mn-lt"/>
                        </a:rPr>
                      </a:br>
                      <a:r>
                        <a:rPr lang="en-US" sz="1100" u="none" strike="noStrike" dirty="0" smtClean="0">
                          <a:effectLst/>
                          <a:latin typeface="+mn-lt"/>
                        </a:rPr>
                        <a:t>(</a:t>
                      </a:r>
                      <a:r>
                        <a:rPr lang="en-US" sz="1100" u="none" strike="noStrike" dirty="0">
                          <a:effectLst/>
                          <a:latin typeface="+mn-lt"/>
                        </a:rPr>
                        <a:t>due to the additional </a:t>
                      </a:r>
                      <a:r>
                        <a:rPr lang="en-US" sz="1100" u="none" strike="noStrike" dirty="0" err="1">
                          <a:effectLst/>
                          <a:latin typeface="+mn-lt"/>
                        </a:rPr>
                        <a:t>labour</a:t>
                      </a:r>
                      <a:r>
                        <a:rPr lang="en-US" sz="1100" u="none" strike="noStrike" dirty="0">
                          <a:effectLst/>
                          <a:latin typeface="+mn-lt"/>
                        </a:rPr>
                        <a:t> and processing equipment involved) </a:t>
                      </a:r>
                      <a:endParaRPr lang="en-US" sz="1100" b="0" i="0" u="none" strike="noStrike" dirty="0">
                        <a:solidFill>
                          <a:srgbClr val="000000"/>
                        </a:solidFill>
                        <a:effectLst/>
                        <a:latin typeface="+mn-lt"/>
                      </a:endParaRPr>
                    </a:p>
                  </a:txBody>
                  <a:tcPr marL="8496" marR="8496" marT="8496" marB="0" anchor="ctr"/>
                </a:tc>
                <a:tc>
                  <a:txBody>
                    <a:bodyPr/>
                    <a:lstStyle/>
                    <a:p>
                      <a:pPr algn="l" fontAlgn="b"/>
                      <a:r>
                        <a:rPr lang="en-US" sz="1100" u="none" strike="noStrike" dirty="0" smtClean="0">
                          <a:effectLst/>
                          <a:latin typeface="+mn-lt"/>
                        </a:rPr>
                        <a:t>Avoidable </a:t>
                      </a:r>
                      <a:r>
                        <a:rPr lang="en-US" sz="1100" u="none" strike="noStrike" dirty="0">
                          <a:effectLst/>
                          <a:latin typeface="+mn-lt"/>
                        </a:rPr>
                        <a:t>waste in the hospitality sector has been estimated </a:t>
                      </a:r>
                      <a:r>
                        <a:rPr lang="en-US" sz="1100" u="none" strike="noStrike" dirty="0" smtClean="0">
                          <a:effectLst/>
                          <a:latin typeface="+mn-lt"/>
                        </a:rPr>
                        <a:t>in m</a:t>
                      </a:r>
                      <a:r>
                        <a:rPr lang="en-US" sz="1100" u="none" strike="noStrike" dirty="0" smtClean="0">
                          <a:solidFill>
                            <a:schemeClr val="tx1"/>
                          </a:solidFill>
                          <a:effectLst/>
                          <a:latin typeface="+mn-lt"/>
                        </a:rPr>
                        <a:t>ore than </a:t>
                      </a:r>
                      <a:r>
                        <a:rPr lang="en-US" sz="1800" b="1" u="sng" strike="noStrike" dirty="0" smtClean="0">
                          <a:solidFill>
                            <a:schemeClr val="tx1"/>
                          </a:solidFill>
                          <a:effectLst/>
                          <a:latin typeface="+mn-lt"/>
                        </a:rPr>
                        <a:t>4 </a:t>
                      </a:r>
                      <a:r>
                        <a:rPr lang="en-US" sz="1800" b="1" u="sng" strike="noStrike" dirty="0" err="1" smtClean="0">
                          <a:solidFill>
                            <a:schemeClr val="tx1"/>
                          </a:solidFill>
                          <a:effectLst/>
                          <a:latin typeface="+mn-lt"/>
                        </a:rPr>
                        <a:t>bn</a:t>
                      </a:r>
                      <a:r>
                        <a:rPr lang="en-US" sz="1800" b="1" u="sng" strike="noStrike" dirty="0" smtClean="0">
                          <a:solidFill>
                            <a:schemeClr val="tx1"/>
                          </a:solidFill>
                          <a:effectLst/>
                          <a:latin typeface="+mn-lt"/>
                        </a:rPr>
                        <a:t>€ </a:t>
                      </a:r>
                      <a:r>
                        <a:rPr lang="en-US" sz="1800" b="1" u="sng" strike="noStrike" dirty="0">
                          <a:solidFill>
                            <a:schemeClr val="tx1"/>
                          </a:solidFill>
                          <a:effectLst/>
                          <a:latin typeface="+mn-lt"/>
                        </a:rPr>
                        <a:t>/ year</a:t>
                      </a:r>
                      <a:endParaRPr lang="en-US" sz="1100" b="1" i="0" u="sng" strike="noStrike" dirty="0">
                        <a:solidFill>
                          <a:schemeClr val="tx1"/>
                        </a:solidFill>
                        <a:effectLst/>
                        <a:latin typeface="+mn-lt"/>
                      </a:endParaRPr>
                    </a:p>
                  </a:txBody>
                  <a:tcPr marL="8496" marR="8496" marT="8496" marB="0" anchor="ctr"/>
                </a:tc>
              </a:tr>
              <a:tr h="441773">
                <a:tc>
                  <a:txBody>
                    <a:bodyPr/>
                    <a:lstStyle/>
                    <a:p>
                      <a:pPr algn="l" fontAlgn="ctr"/>
                      <a:r>
                        <a:rPr lang="de-DE" sz="1100" u="none" strike="noStrike" dirty="0" smtClean="0">
                          <a:effectLst/>
                        </a:rPr>
                        <a:t>Recycling </a:t>
                      </a:r>
                      <a:r>
                        <a:rPr lang="de-DE" sz="1100" u="none" strike="noStrike" dirty="0" err="1" smtClean="0">
                          <a:effectLst/>
                        </a:rPr>
                        <a:t>of</a:t>
                      </a:r>
                      <a:r>
                        <a:rPr lang="de-DE" sz="1100" u="none" strike="noStrike" dirty="0" smtClean="0">
                          <a:effectLst/>
                        </a:rPr>
                        <a:t> Plastics</a:t>
                      </a:r>
                      <a:endParaRPr lang="de-DE" sz="1100" b="0" i="0" u="none" strike="noStrike" dirty="0">
                        <a:solidFill>
                          <a:srgbClr val="000000"/>
                        </a:solidFill>
                        <a:effectLst/>
                        <a:latin typeface="Calibri" panose="020F0502020204030204" pitchFamily="34" charset="0"/>
                      </a:endParaRPr>
                    </a:p>
                  </a:txBody>
                  <a:tcPr marL="8496" marR="8496" marT="8496" marB="0" anchor="ctr"/>
                </a:tc>
                <a:tc>
                  <a:txBody>
                    <a:bodyPr/>
                    <a:lstStyle/>
                    <a:p>
                      <a:pPr algn="l" fontAlgn="ctr"/>
                      <a:r>
                        <a:rPr lang="en-US" sz="1100" u="none" strike="noStrike" dirty="0">
                          <a:effectLst/>
                          <a:latin typeface="+mn-lt"/>
                        </a:rPr>
                        <a:t>up to 10% - due to use of secondary material</a:t>
                      </a:r>
                      <a:endParaRPr lang="en-US" sz="1100" b="0" i="0" u="none" strike="noStrike" dirty="0">
                        <a:solidFill>
                          <a:srgbClr val="000000"/>
                        </a:solidFill>
                        <a:effectLst/>
                        <a:latin typeface="+mn-lt"/>
                      </a:endParaRPr>
                    </a:p>
                  </a:txBody>
                  <a:tcPr marL="8496" marR="8496" marT="8496"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de-DE" sz="1100" b="0" i="0" u="none" strike="noStrike" dirty="0" smtClean="0">
                          <a:solidFill>
                            <a:srgbClr val="000000"/>
                          </a:solidFill>
                          <a:effectLst/>
                          <a:latin typeface="+mn-lt"/>
                        </a:rPr>
                        <a:t>Not </a:t>
                      </a:r>
                      <a:r>
                        <a:rPr lang="de-DE" sz="1100" b="0" i="0" u="none" strike="noStrike" dirty="0" err="1" smtClean="0">
                          <a:solidFill>
                            <a:srgbClr val="000000"/>
                          </a:solidFill>
                          <a:effectLst/>
                          <a:latin typeface="+mn-lt"/>
                        </a:rPr>
                        <a:t>identified</a:t>
                      </a:r>
                      <a:endParaRPr lang="de-DE" sz="1100" b="0" i="0" u="none" strike="noStrike" dirty="0" smtClean="0">
                        <a:solidFill>
                          <a:srgbClr val="000000"/>
                        </a:solidFill>
                        <a:effectLst/>
                        <a:latin typeface="+mn-lt"/>
                      </a:endParaRPr>
                    </a:p>
                  </a:txBody>
                  <a:tcPr marL="8496" marR="8496" marT="8496" marB="0" anchor="ctr"/>
                </a:tc>
              </a:tr>
            </a:tbl>
          </a:graphicData>
        </a:graphic>
      </p:graphicFrame>
    </p:spTree>
    <p:extLst>
      <p:ext uri="{BB962C8B-B14F-4D97-AF65-F5344CB8AC3E}">
        <p14:creationId xmlns:p14="http://schemas.microsoft.com/office/powerpoint/2010/main" val="11504952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Conclusions: Analysis of economic impacts</a:t>
            </a:r>
            <a:endParaRPr lang="de-DE" dirty="0"/>
          </a:p>
        </p:txBody>
      </p:sp>
      <p:sp>
        <p:nvSpPr>
          <p:cNvPr id="3" name="Content Placeholder 2"/>
          <p:cNvSpPr>
            <a:spLocks noGrp="1"/>
          </p:cNvSpPr>
          <p:nvPr>
            <p:ph idx="1"/>
          </p:nvPr>
        </p:nvSpPr>
        <p:spPr/>
        <p:txBody>
          <a:bodyPr/>
          <a:lstStyle/>
          <a:p>
            <a:pPr algn="just"/>
            <a:r>
              <a:rPr lang="de-DE" dirty="0" smtClean="0"/>
              <a:t>For the </a:t>
            </a:r>
            <a:r>
              <a:rPr lang="de-DE" b="1" dirty="0" smtClean="0"/>
              <a:t>copper</a:t>
            </a:r>
            <a:r>
              <a:rPr lang="de-DE" dirty="0" smtClean="0"/>
              <a:t> and </a:t>
            </a:r>
            <a:r>
              <a:rPr lang="de-DE" b="1" dirty="0" smtClean="0"/>
              <a:t>steel</a:t>
            </a:r>
            <a:r>
              <a:rPr lang="de-DE" dirty="0" smtClean="0"/>
              <a:t> cases analysed, the information about economic values is confidential, so it has not </a:t>
            </a:r>
            <a:r>
              <a:rPr lang="de-DE" dirty="0" err="1" smtClean="0"/>
              <a:t>been</a:t>
            </a:r>
            <a:r>
              <a:rPr lang="de-DE" dirty="0" smtClean="0"/>
              <a:t> </a:t>
            </a:r>
            <a:r>
              <a:rPr lang="de-DE" dirty="0" err="1" smtClean="0"/>
              <a:t>provided</a:t>
            </a:r>
            <a:r>
              <a:rPr lang="de-DE" dirty="0" smtClean="0"/>
              <a:t> </a:t>
            </a:r>
            <a:r>
              <a:rPr lang="de-DE" dirty="0" smtClean="0">
                <a:solidFill>
                  <a:srgbClr val="FF0000"/>
                </a:solidFill>
              </a:rPr>
              <a:t>(</a:t>
            </a:r>
            <a:r>
              <a:rPr lang="de-DE" dirty="0" err="1" smtClean="0">
                <a:solidFill>
                  <a:srgbClr val="FF0000"/>
                </a:solidFill>
              </a:rPr>
              <a:t>to</a:t>
            </a:r>
            <a:r>
              <a:rPr lang="de-DE" dirty="0" smtClean="0">
                <a:solidFill>
                  <a:srgbClr val="FF0000"/>
                </a:solidFill>
              </a:rPr>
              <a:t> </a:t>
            </a:r>
            <a:r>
              <a:rPr lang="de-DE" dirty="0" err="1" smtClean="0">
                <a:solidFill>
                  <a:srgbClr val="FF0000"/>
                </a:solidFill>
              </a:rPr>
              <a:t>add</a:t>
            </a:r>
            <a:r>
              <a:rPr lang="de-DE" dirty="0" smtClean="0">
                <a:solidFill>
                  <a:srgbClr val="FF0000"/>
                </a:solidFill>
              </a:rPr>
              <a:t> an </a:t>
            </a:r>
            <a:r>
              <a:rPr lang="de-DE" dirty="0" err="1" smtClean="0">
                <a:solidFill>
                  <a:srgbClr val="FF0000"/>
                </a:solidFill>
              </a:rPr>
              <a:t>estimate</a:t>
            </a:r>
            <a:r>
              <a:rPr lang="de-DE" dirty="0" smtClean="0">
                <a:solidFill>
                  <a:srgbClr val="FF0000"/>
                </a:solidFill>
              </a:rPr>
              <a:t>, </a:t>
            </a:r>
            <a:r>
              <a:rPr lang="de-DE" dirty="0" err="1" smtClean="0">
                <a:solidFill>
                  <a:srgbClr val="FF0000"/>
                </a:solidFill>
              </a:rPr>
              <a:t>if</a:t>
            </a:r>
            <a:r>
              <a:rPr lang="de-DE" dirty="0" smtClean="0">
                <a:solidFill>
                  <a:srgbClr val="FF0000"/>
                </a:solidFill>
              </a:rPr>
              <a:t> </a:t>
            </a:r>
            <a:r>
              <a:rPr lang="de-DE" dirty="0" err="1" smtClean="0">
                <a:solidFill>
                  <a:srgbClr val="FF0000"/>
                </a:solidFill>
              </a:rPr>
              <a:t>posible</a:t>
            </a:r>
            <a:r>
              <a:rPr lang="de-DE" dirty="0" smtClean="0">
                <a:solidFill>
                  <a:srgbClr val="FF0000"/>
                </a:solidFill>
              </a:rPr>
              <a:t>)</a:t>
            </a:r>
            <a:endParaRPr lang="de-DE" dirty="0" smtClean="0"/>
          </a:p>
          <a:p>
            <a:pPr algn="just"/>
            <a:endParaRPr lang="de-DE" dirty="0" smtClean="0"/>
          </a:p>
          <a:p>
            <a:pPr algn="just"/>
            <a:r>
              <a:rPr lang="de-DE" dirty="0" smtClean="0"/>
              <a:t>For the </a:t>
            </a:r>
            <a:r>
              <a:rPr lang="de-DE" b="1" dirty="0" smtClean="0"/>
              <a:t>palladium</a:t>
            </a:r>
            <a:r>
              <a:rPr lang="de-DE" dirty="0" smtClean="0"/>
              <a:t> case: </a:t>
            </a:r>
          </a:p>
          <a:p>
            <a:pPr lvl="1" algn="just"/>
            <a:r>
              <a:rPr lang="en-GB" dirty="0" smtClean="0"/>
              <a:t>In terms of cost of non-action, one of the interviewed companies estimated 115 </a:t>
            </a:r>
            <a:r>
              <a:rPr lang="en-GB" dirty="0"/>
              <a:t>million Euros worth of precious  metals in catalytic converters leave the EU annually</a:t>
            </a:r>
            <a:r>
              <a:rPr lang="de-DE" dirty="0" smtClean="0"/>
              <a:t>  </a:t>
            </a:r>
          </a:p>
          <a:p>
            <a:pPr lvl="1" algn="just"/>
            <a:r>
              <a:rPr lang="de-DE" dirty="0" smtClean="0"/>
              <a:t>In terms of price-cost ratio, since this is a rare metal, its prices don‘t reflect only the production cost, but also the scarcity (no influence on the prices on the market is expected); the cost of production of secondary paladium is expected to be at least 15% lower</a:t>
            </a:r>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5681877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Conclusions</a:t>
            </a:r>
            <a:r>
              <a:rPr lang="en-US" dirty="0" smtClean="0"/>
              <a:t>: Analysis of economic impacts</a:t>
            </a:r>
            <a:endParaRPr lang="de-DE" dirty="0"/>
          </a:p>
        </p:txBody>
      </p:sp>
      <p:sp>
        <p:nvSpPr>
          <p:cNvPr id="4" name="Slide Number Placeholder 3"/>
          <p:cNvSpPr>
            <a:spLocks noGrp="1"/>
          </p:cNvSpPr>
          <p:nvPr>
            <p:ph type="sldNum" sz="quarter" idx="10"/>
          </p:nvPr>
        </p:nvSpPr>
        <p:spPr/>
        <p:txBody>
          <a:bodyPr/>
          <a:lstStyle/>
          <a:p>
            <a:fld id="{948D080D-74FF-BC4B-95C4-BC8324BDFCBF}" type="slidenum">
              <a:rPr lang="en-US">
                <a:solidFill>
                  <a:prstClr val="black"/>
                </a:solidFill>
              </a:rPr>
              <a:pPr/>
              <a:t>9</a:t>
            </a:fld>
            <a:endParaRPr lang="en-US" dirty="0">
              <a:solidFill>
                <a:prstClr val="black"/>
              </a:solidFill>
            </a:endParaRPr>
          </a:p>
        </p:txBody>
      </p:sp>
      <p:sp>
        <p:nvSpPr>
          <p:cNvPr id="5" name="Content Placeholder 2"/>
          <p:cNvSpPr txBox="1">
            <a:spLocks/>
          </p:cNvSpPr>
          <p:nvPr/>
        </p:nvSpPr>
        <p:spPr bwMode="auto">
          <a:xfrm>
            <a:off x="533400" y="1752600"/>
            <a:ext cx="80772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77825" indent="-377825" algn="l" rtl="0" eaLnBrk="1" fontAlgn="base" hangingPunct="1">
              <a:spcBef>
                <a:spcPct val="20000"/>
              </a:spcBef>
              <a:spcAft>
                <a:spcPct val="0"/>
              </a:spcAft>
              <a:buClr>
                <a:schemeClr val="accent1"/>
              </a:buClr>
              <a:buFont typeface="Times" pitchFamily="-65" charset="0"/>
              <a:buChar char="•"/>
              <a:defRPr sz="2000">
                <a:solidFill>
                  <a:schemeClr val="tx1"/>
                </a:solidFill>
                <a:latin typeface="+mn-lt"/>
                <a:ea typeface="+mn-ea"/>
                <a:cs typeface="+mn-cs"/>
              </a:defRPr>
            </a:lvl1pPr>
            <a:lvl2pPr marL="762000" indent="-287338" algn="l" rtl="0" eaLnBrk="1" fontAlgn="base" hangingPunct="1">
              <a:spcBef>
                <a:spcPct val="20000"/>
              </a:spcBef>
              <a:spcAft>
                <a:spcPct val="0"/>
              </a:spcAft>
              <a:buClr>
                <a:schemeClr val="accent1"/>
              </a:buClr>
              <a:buFont typeface="Times" pitchFamily="-65" charset="0"/>
              <a:buChar char="•"/>
              <a:defRPr i="1">
                <a:solidFill>
                  <a:schemeClr val="tx1"/>
                </a:solidFill>
                <a:latin typeface="+mn-lt"/>
                <a:ea typeface="ＭＳ Ｐゴシック" pitchFamily="-65" charset="-128"/>
              </a:defRPr>
            </a:lvl2pPr>
            <a:lvl3pPr marL="1143000" indent="-290513" algn="l" rtl="0" eaLnBrk="1" fontAlgn="base" hangingPunct="1">
              <a:spcBef>
                <a:spcPct val="20000"/>
              </a:spcBef>
              <a:spcAft>
                <a:spcPct val="0"/>
              </a:spcAft>
              <a:buClr>
                <a:schemeClr val="accent1"/>
              </a:buClr>
              <a:buFont typeface="Times" pitchFamily="-65" charset="0"/>
              <a:buChar char="•"/>
              <a:defRPr sz="1600">
                <a:solidFill>
                  <a:schemeClr val="tx1"/>
                </a:solidFill>
                <a:latin typeface="+mn-lt"/>
                <a:ea typeface="ＭＳ Ｐゴシック" pitchFamily="-65" charset="-128"/>
              </a:defRPr>
            </a:lvl3pPr>
            <a:lvl4pPr marL="1514475" indent="-282575" algn="l" rtl="0" eaLnBrk="1" fontAlgn="base" hangingPunct="1">
              <a:spcBef>
                <a:spcPct val="20000"/>
              </a:spcBef>
              <a:spcAft>
                <a:spcPct val="0"/>
              </a:spcAft>
              <a:buClr>
                <a:schemeClr val="accent1"/>
              </a:buClr>
              <a:buSzPct val="85000"/>
              <a:buChar char="•"/>
              <a:defRPr sz="1400" i="1">
                <a:solidFill>
                  <a:schemeClr val="tx1"/>
                </a:solidFill>
                <a:latin typeface="+mn-lt"/>
                <a:ea typeface="ＭＳ Ｐゴシック" pitchFamily="-65" charset="-128"/>
              </a:defRPr>
            </a:lvl4pPr>
            <a:lvl5pPr marL="18938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5pPr>
            <a:lvl6pPr marL="23510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eaLnBrk="1" fontAlgn="base" hangingPunct="1">
              <a:spcBef>
                <a:spcPct val="20000"/>
              </a:spcBef>
              <a:spcAft>
                <a:spcPct val="0"/>
              </a:spcAft>
              <a:buFont typeface="Times" pitchFamily="-65" charset="0"/>
              <a:defRPr sz="1200">
                <a:solidFill>
                  <a:schemeClr val="tx1"/>
                </a:solidFill>
                <a:latin typeface="+mn-lt"/>
                <a:ea typeface="ＭＳ Ｐゴシック" pitchFamily="-65" charset="-128"/>
              </a:defRPr>
            </a:lvl9pPr>
          </a:lstStyle>
          <a:p>
            <a:pPr algn="just"/>
            <a:r>
              <a:rPr lang="en-US" kern="0" dirty="0"/>
              <a:t>For the </a:t>
            </a:r>
            <a:r>
              <a:rPr lang="en-US" b="1" kern="0" dirty="0"/>
              <a:t>aggregates</a:t>
            </a:r>
            <a:r>
              <a:rPr lang="en-US" kern="0" dirty="0"/>
              <a:t> cases, there is no mention to economic values. Actors consider volumes and prices confidential; replacement value </a:t>
            </a:r>
            <a:r>
              <a:rPr lang="en-US" kern="0" dirty="0" smtClean="0"/>
              <a:t>unclear</a:t>
            </a:r>
            <a:endParaRPr lang="en-US" kern="0" dirty="0"/>
          </a:p>
          <a:p>
            <a:pPr algn="just"/>
            <a:r>
              <a:rPr lang="en-US" kern="0" dirty="0"/>
              <a:t>For the </a:t>
            </a:r>
            <a:r>
              <a:rPr lang="en-US" b="1" kern="0" dirty="0"/>
              <a:t>manure</a:t>
            </a:r>
            <a:r>
              <a:rPr lang="en-US" kern="0" dirty="0"/>
              <a:t> case, value lost amounts to </a:t>
            </a:r>
            <a:r>
              <a:rPr lang="en-US" kern="0" dirty="0" smtClean="0"/>
              <a:t>2.3 </a:t>
            </a:r>
            <a:r>
              <a:rPr lang="en-US" kern="0" dirty="0" err="1" smtClean="0"/>
              <a:t>bn</a:t>
            </a:r>
            <a:r>
              <a:rPr lang="en-US" kern="0" dirty="0"/>
              <a:t> </a:t>
            </a:r>
            <a:r>
              <a:rPr lang="en-US" kern="0" dirty="0" smtClean="0"/>
              <a:t>€ / year </a:t>
            </a:r>
            <a:r>
              <a:rPr lang="en-US" kern="0" dirty="0"/>
              <a:t>(</a:t>
            </a:r>
            <a:r>
              <a:rPr lang="en-US" kern="0" dirty="0">
                <a:solidFill>
                  <a:srgbClr val="FF0000"/>
                </a:solidFill>
              </a:rPr>
              <a:t>MK</a:t>
            </a:r>
            <a:r>
              <a:rPr lang="en-US" kern="0" dirty="0" smtClean="0">
                <a:solidFill>
                  <a:srgbClr val="FF0000"/>
                </a:solidFill>
              </a:rPr>
              <a:t>: are </a:t>
            </a:r>
            <a:r>
              <a:rPr lang="en-US" kern="0" dirty="0">
                <a:solidFill>
                  <a:srgbClr val="FF0000"/>
                </a:solidFill>
              </a:rPr>
              <a:t>the potential costs of applying excess manure taken into account anywhere</a:t>
            </a:r>
            <a:r>
              <a:rPr lang="en-US" kern="0" dirty="0" smtClean="0">
                <a:solidFill>
                  <a:srgbClr val="FF0000"/>
                </a:solidFill>
              </a:rPr>
              <a:t>?</a:t>
            </a:r>
            <a:r>
              <a:rPr lang="en-US" kern="0" dirty="0" smtClean="0"/>
              <a:t>)  </a:t>
            </a:r>
            <a:endParaRPr lang="en-US" kern="0" dirty="0"/>
          </a:p>
          <a:p>
            <a:pPr algn="just"/>
            <a:r>
              <a:rPr lang="en-US" kern="0" dirty="0" smtClean="0"/>
              <a:t>For </a:t>
            </a:r>
            <a:r>
              <a:rPr lang="en-US" kern="0" dirty="0"/>
              <a:t>the </a:t>
            </a:r>
            <a:r>
              <a:rPr lang="en-US" b="1" kern="0" dirty="0" smtClean="0"/>
              <a:t>food waste</a:t>
            </a:r>
            <a:r>
              <a:rPr lang="en-US" kern="0" dirty="0" smtClean="0"/>
              <a:t> </a:t>
            </a:r>
            <a:r>
              <a:rPr lang="en-US" kern="0" dirty="0"/>
              <a:t>case, the avoidable waste in the hospitality sector has been estimated </a:t>
            </a:r>
            <a:r>
              <a:rPr lang="en-US" kern="0" dirty="0" smtClean="0"/>
              <a:t>in 4.239 </a:t>
            </a:r>
            <a:r>
              <a:rPr lang="en-US" kern="0" dirty="0" err="1" smtClean="0"/>
              <a:t>bn</a:t>
            </a:r>
            <a:r>
              <a:rPr lang="en-US" kern="0" dirty="0" smtClean="0"/>
              <a:t> € </a:t>
            </a:r>
            <a:r>
              <a:rPr lang="en-US" kern="0" dirty="0"/>
              <a:t>/ </a:t>
            </a:r>
            <a:r>
              <a:rPr lang="en-US" kern="0" dirty="0" smtClean="0"/>
              <a:t>year</a:t>
            </a:r>
            <a:endParaRPr lang="de-DE" kern="0" dirty="0" smtClean="0"/>
          </a:p>
          <a:p>
            <a:pPr algn="just"/>
            <a:r>
              <a:rPr lang="de-DE" kern="0" dirty="0" smtClean="0"/>
              <a:t>For the </a:t>
            </a:r>
            <a:r>
              <a:rPr lang="de-DE" b="1" kern="0" dirty="0" smtClean="0"/>
              <a:t>plastics</a:t>
            </a:r>
            <a:r>
              <a:rPr lang="de-DE" kern="0" dirty="0" smtClean="0"/>
              <a:t> case, it is expected: </a:t>
            </a:r>
          </a:p>
          <a:p>
            <a:pPr lvl="1" algn="just"/>
            <a:r>
              <a:rPr lang="en-US" sz="1800" kern="0" dirty="0"/>
              <a:t>Cost-price ratio (due to use of secondary material</a:t>
            </a:r>
            <a:r>
              <a:rPr lang="en-US" sz="1800" kern="0" dirty="0" smtClean="0"/>
              <a:t>): range of 10%</a:t>
            </a:r>
            <a:endParaRPr lang="en-US" sz="1800" kern="0" dirty="0"/>
          </a:p>
          <a:p>
            <a:pPr lvl="1" algn="just"/>
            <a:r>
              <a:rPr lang="en-US" sz="1800" kern="0" dirty="0"/>
              <a:t>Business losses are mentioned as significant, but not </a:t>
            </a:r>
            <a:r>
              <a:rPr lang="en-US" sz="1800" kern="0" dirty="0" smtClean="0"/>
              <a:t>measured</a:t>
            </a:r>
          </a:p>
          <a:p>
            <a:pPr lvl="1" algn="just"/>
            <a:r>
              <a:rPr lang="en-US" sz="1800" kern="0" dirty="0" smtClean="0"/>
              <a:t>Savings estimated in 700 mi. € / year </a:t>
            </a:r>
            <a:r>
              <a:rPr lang="en-US" sz="1800" kern="0" dirty="0" smtClean="0">
                <a:solidFill>
                  <a:srgbClr val="FF0000"/>
                </a:solidFill>
              </a:rPr>
              <a:t>(to be confirmed)</a:t>
            </a:r>
            <a:r>
              <a:rPr lang="en-US" sz="1800" kern="0" dirty="0" smtClean="0"/>
              <a:t>  </a:t>
            </a:r>
            <a:endParaRPr lang="en-US" sz="1800" kern="0" dirty="0"/>
          </a:p>
          <a:p>
            <a:pPr algn="just"/>
            <a:endParaRPr lang="de-DE" kern="0" dirty="0" smtClean="0"/>
          </a:p>
        </p:txBody>
      </p:sp>
    </p:spTree>
    <p:extLst>
      <p:ext uri="{BB962C8B-B14F-4D97-AF65-F5344CB8AC3E}">
        <p14:creationId xmlns:p14="http://schemas.microsoft.com/office/powerpoint/2010/main" val="38603585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ech_presentation_2016">
  <a:themeElements>
    <a:clrScheme name="Technopolis DEF">
      <a:dk1>
        <a:sysClr val="windowText" lastClr="000000"/>
      </a:dk1>
      <a:lt1>
        <a:sysClr val="window" lastClr="FFFFFF"/>
      </a:lt1>
      <a:dk2>
        <a:srgbClr val="44546A"/>
      </a:dk2>
      <a:lt2>
        <a:srgbClr val="E7E6E6"/>
      </a:lt2>
      <a:accent1>
        <a:srgbClr val="C3343E"/>
      </a:accent1>
      <a:accent2>
        <a:srgbClr val="00DBD6"/>
      </a:accent2>
      <a:accent3>
        <a:srgbClr val="3F3F3F"/>
      </a:accent3>
      <a:accent4>
        <a:srgbClr val="9D9D9D"/>
      </a:accent4>
      <a:accent5>
        <a:srgbClr val="FFABAB"/>
      </a:accent5>
      <a:accent6>
        <a:srgbClr val="D8D8D8"/>
      </a:accent6>
      <a:hlink>
        <a:srgbClr val="0000FF"/>
      </a:hlink>
      <a:folHlink>
        <a:srgbClr val="800080"/>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lnDef>
  </a:objectDefaults>
  <a:extraClrSchemeLst>
    <a:extraClrScheme>
      <a:clrScheme name="Office Theme 1">
        <a:dk1>
          <a:srgbClr val="000000"/>
        </a:dk1>
        <a:lt1>
          <a:srgbClr val="FFFFFF"/>
        </a:lt1>
        <a:dk2>
          <a:srgbClr val="000000"/>
        </a:dk2>
        <a:lt2>
          <a:srgbClr val="808080"/>
        </a:lt2>
        <a:accent1>
          <a:srgbClr val="FF0000"/>
        </a:accent1>
        <a:accent2>
          <a:srgbClr val="808080"/>
        </a:accent2>
        <a:accent3>
          <a:srgbClr val="FFFFFF"/>
        </a:accent3>
        <a:accent4>
          <a:srgbClr val="000000"/>
        </a:accent4>
        <a:accent5>
          <a:srgbClr val="FFAAAA"/>
        </a:accent5>
        <a:accent6>
          <a:srgbClr val="737373"/>
        </a:accent6>
        <a:hlink>
          <a:srgbClr val="E47B61"/>
        </a:hlink>
        <a:folHlink>
          <a:srgbClr val="E3E5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Tech_presentation_2015.potx" id="{61CF418A-7878-4C3A-A620-9B7DDF550616}" vid="{B06D1F9A-EECC-4C40-BA75-326EE2F1E58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Tech_presentation_2016.potx</Template>
  <TotalTime>8</TotalTime>
  <Words>4209</Words>
  <Application>Microsoft Macintosh PowerPoint</Application>
  <PresentationFormat>On-screen Show (4:3)</PresentationFormat>
  <Paragraphs>427</Paragraphs>
  <Slides>40</Slides>
  <Notes>11</Notes>
  <HiddenSlides>18</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Tech_presentation_2016</vt:lpstr>
      <vt:lpstr>Regulatory barriers for the circular economy </vt:lpstr>
      <vt:lpstr>Conclusions – overview</vt:lpstr>
      <vt:lpstr>0. General conclusions</vt:lpstr>
      <vt:lpstr>1. Main aspects from regulation</vt:lpstr>
      <vt:lpstr>1. Main aspects from regulation</vt:lpstr>
      <vt:lpstr>2. Analysis of economic impacts</vt:lpstr>
      <vt:lpstr>2. Analysis of economic impacts</vt:lpstr>
      <vt:lpstr>Further Conclusions: Analysis of economic impacts</vt:lpstr>
      <vt:lpstr>Further Conclusions: Analysis of economic impacts</vt:lpstr>
      <vt:lpstr>Further Conclusions: Analysis of economic impacts</vt:lpstr>
      <vt:lpstr>3. Growth creation potential</vt:lpstr>
      <vt:lpstr>3. Growth creation potential</vt:lpstr>
      <vt:lpstr>Further Conclusions: Growth creation potential</vt:lpstr>
      <vt:lpstr>Further Conclusions: Growth creation potential</vt:lpstr>
      <vt:lpstr>Further Conclusions: Growth creation potential</vt:lpstr>
      <vt:lpstr>4. Impact on innovation </vt:lpstr>
      <vt:lpstr>4. Impact on innovation </vt:lpstr>
      <vt:lpstr>Further Conclusions: Impact on innovation </vt:lpstr>
      <vt:lpstr>Further Conclusions: Impact on innovation </vt:lpstr>
      <vt:lpstr>Further Conclusions: Impact on innovation </vt:lpstr>
      <vt:lpstr>5. Potential new markets /loss markets</vt:lpstr>
      <vt:lpstr>5. Potential new markets /loss markets</vt:lpstr>
      <vt:lpstr>Further Conclusions: Potential new markets /loss markets</vt:lpstr>
      <vt:lpstr>Further Conclusions: Potential new markets /loss markets</vt:lpstr>
      <vt:lpstr>Further Conclusions: Potential new markets /loss markets</vt:lpstr>
      <vt:lpstr>6. International competitiveness</vt:lpstr>
      <vt:lpstr>6. International competitiveness</vt:lpstr>
      <vt:lpstr>Further Conclusions: International competitiveness</vt:lpstr>
      <vt:lpstr>Further Conclusions: International competitiveness</vt:lpstr>
      <vt:lpstr>Further Conclusions: International competitiveness</vt:lpstr>
      <vt:lpstr>7. Impacts on available substitution materials </vt:lpstr>
      <vt:lpstr>7. Impacts on available substitution materials </vt:lpstr>
      <vt:lpstr>8. Analysis of environmental aspects</vt:lpstr>
      <vt:lpstr>Further Conclusions: Analysis of environmental aspects</vt:lpstr>
      <vt:lpstr>Further Conclusions: Analysis of environmental aspects</vt:lpstr>
      <vt:lpstr>Further Conclusions: Analysis of environmental aspects</vt:lpstr>
      <vt:lpstr>9. Analysis of time/feasibility of solutions</vt:lpstr>
      <vt:lpstr>9. Analysis of time/feasibility of solutions</vt:lpstr>
      <vt:lpstr>10. Questions for discussion</vt:lpstr>
      <vt:lpstr>Thank you!</vt:lpstr>
    </vt:vector>
  </TitlesOfParts>
  <Company>Technopolis Group The Netherlands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Bastian Mostert</dc:creator>
  <cp:lastModifiedBy>van der Veen Geert</cp:lastModifiedBy>
  <cp:revision>391</cp:revision>
  <dcterms:created xsi:type="dcterms:W3CDTF">2014-01-21T15:58:16Z</dcterms:created>
  <dcterms:modified xsi:type="dcterms:W3CDTF">2016-03-20T21:45:48Z</dcterms:modified>
  <cp:category>PRES; EFSI</cp:category>
</cp:coreProperties>
</file>