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1039" r:id="rId5"/>
    <p:sldId id="2147480451" r:id="rId6"/>
    <p:sldId id="2147480431" r:id="rId7"/>
    <p:sldId id="2147480456" r:id="rId8"/>
    <p:sldId id="2147480457" r:id="rId9"/>
    <p:sldId id="2147480430" r:id="rId10"/>
    <p:sldId id="2147480452" r:id="rId11"/>
    <p:sldId id="2147480432" r:id="rId12"/>
    <p:sldId id="2076139294" r:id="rId13"/>
    <p:sldId id="2147480441" r:id="rId14"/>
    <p:sldId id="8812" r:id="rId15"/>
    <p:sldId id="1745" r:id="rId16"/>
    <p:sldId id="1915" r:id="rId17"/>
    <p:sldId id="2147480437" r:id="rId18"/>
    <p:sldId id="2147480454" r:id="rId19"/>
    <p:sldId id="2147472864" r:id="rId20"/>
    <p:sldId id="2147472876" r:id="rId21"/>
    <p:sldId id="2147472826" r:id="rId22"/>
    <p:sldId id="2147472827" r:id="rId23"/>
    <p:sldId id="2147480458" r:id="rId24"/>
    <p:sldId id="214737819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A76B13A-AC0C-9919-C259-94850AD2292C}" name="André Hoddevik" initials="ANHO" userId="André Hoddevik" providerId="None"/>
  <p188:author id="{8F3762ED-4167-759A-613A-E023C1A5169A}" name="Lefteris Leontaridis" initials="LL" userId="Lefteris Leontaridis" providerId="None"/>
  <p188:author id="{E73859F4-F200-3AA2-8C92-E3CFEE5045D8}" name="Stephen Graham" initials="SG" userId="d152b10c0815398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ddevik, André" initials="HA" lastIdx="1" clrIdx="0">
    <p:extLst>
      <p:ext uri="{19B8F6BF-5375-455C-9EA6-DF929625EA0E}">
        <p15:presenceInfo xmlns:p15="http://schemas.microsoft.com/office/powerpoint/2012/main" userId="S::andre.hoddevik@difi.no::19a195a8-9008-4f8a-a7d9-53eccc8fa36c" providerId="AD"/>
      </p:ext>
    </p:extLst>
  </p:cmAuthor>
  <p:cmAuthor id="2" name="Hoddevik, André" initials="AH" lastIdx="1" clrIdx="1">
    <p:extLst>
      <p:ext uri="{19B8F6BF-5375-455C-9EA6-DF929625EA0E}">
        <p15:presenceInfo xmlns:p15="http://schemas.microsoft.com/office/powerpoint/2012/main" userId="Hoddevik, André" providerId="None"/>
      </p:ext>
    </p:extLst>
  </p:cmAuthor>
  <p:cmAuthor id="3" name="André Hoddevik" initials="ANHO" lastIdx="5" clrIdx="2">
    <p:extLst>
      <p:ext uri="{19B8F6BF-5375-455C-9EA6-DF929625EA0E}">
        <p15:presenceInfo xmlns:p15="http://schemas.microsoft.com/office/powerpoint/2012/main" userId="André Hoddevi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BAF8"/>
    <a:srgbClr val="00326D"/>
    <a:srgbClr val="007AD7"/>
    <a:srgbClr val="E8ECF8"/>
    <a:srgbClr val="CCD7F0"/>
    <a:srgbClr val="92D050"/>
    <a:srgbClr val="DBDBDB"/>
    <a:srgbClr val="00BAFF"/>
    <a:srgbClr val="F7F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97" autoAdjust="0"/>
    <p:restoredTop sz="91973" autoAdjust="0"/>
  </p:normalViewPr>
  <p:slideViewPr>
    <p:cSldViewPr snapToGrid="0" snapToObjects="1">
      <p:cViewPr varScale="1">
        <p:scale>
          <a:sx n="70" d="100"/>
          <a:sy n="70" d="100"/>
        </p:scale>
        <p:origin x="420" y="56"/>
      </p:cViewPr>
      <p:guideLst/>
    </p:cSldViewPr>
  </p:slideViewPr>
  <p:outlineViewPr>
    <p:cViewPr>
      <p:scale>
        <a:sx n="33" d="100"/>
        <a:sy n="33" d="100"/>
      </p:scale>
      <p:origin x="0" y="-2486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68E7B-91B5-8243-8144-A5FE216C8634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E9371-2DDF-2841-B52C-AF59E9988F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6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8437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25FC7-BECC-A57A-74A7-FA00B7793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3C10F4-290C-05B3-0639-3DF69E5592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05FAE9-7709-70BF-0F00-93D2E563D1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3x Reuse of four corner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57634-5310-F26C-A579-312E2142FF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6868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B5219-6461-CC9C-F280-CF6869A9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5A45A0-10DC-D64C-7D05-03E0F9F0BD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678AF2-8F59-DBA7-32C2-D068329A4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88711-1D0F-8223-86F1-8A14E7FE08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8794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Role of the PA</a:t>
            </a:r>
          </a:p>
          <a:p>
            <a:r>
              <a:rPr lang="en-GB" dirty="0"/>
              <a:t>- authoritative source for requirement in a jurisdiction</a:t>
            </a:r>
          </a:p>
          <a:p>
            <a:r>
              <a:rPr lang="en-GB" dirty="0"/>
              <a:t>- signing SP agreements in the governance framework</a:t>
            </a:r>
          </a:p>
          <a:p>
            <a:r>
              <a:rPr lang="en-GB" dirty="0"/>
              <a:t>- promotion of Peppol</a:t>
            </a:r>
          </a:p>
          <a:p>
            <a:r>
              <a:rPr lang="en-GB" dirty="0"/>
              <a:t>- participation in Peppol Authority Community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3585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6963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4F7BE-2060-FFC2-CE79-72A6DCA03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FA8EAB-A23C-5FE0-3528-72C019506F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B352D0-4333-6BA1-3930-381F9A4E88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7A88CC-D399-7BCE-CED3-1C6F31BC80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604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A2AB6-AF4C-3708-F63C-124B03302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67160E-BF94-71D2-0368-50CC726F64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F8E410-861B-48EF-A90A-F3B65D7104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0363" indent="-268288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326D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33E96-9746-DA2D-754E-6AAD917638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8078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0363" indent="-268288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326D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428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E9371-2DDF-2841-B52C-AF59E9988FE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6195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45307">
              <a:defRPr/>
            </a:pPr>
            <a:fld id="{12DE9371-2DDF-2841-B52C-AF59E9988FE9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45307">
                <a:defRPr/>
              </a:pPr>
              <a:t>13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77944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7284F-98D8-D8A3-A87D-3801E0A3B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DD7E22-895B-7D79-9530-3ECA022AE9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2CF674-83C7-9116-CD11-4BADA96A2D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09DFD-F4FD-1806-0861-87BBBF5E2A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45307">
              <a:defRPr/>
            </a:pPr>
            <a:fld id="{12DE9371-2DDF-2841-B52C-AF59E9988FE9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45307">
                <a:defRPr/>
              </a:pPr>
              <a:t>14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5226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7232CE-164E-1747-91B0-7DC3B34D2D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FB4DA1-A181-7C44-9957-E6D8276A45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765012" y="2796377"/>
            <a:ext cx="3918389" cy="1265246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9BF46-DF89-DB44-9C1D-F6830AE36D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75834" y="2939143"/>
            <a:ext cx="4910137" cy="489857"/>
          </a:xfrm>
        </p:spPr>
        <p:txBody>
          <a:bodyPr anchor="b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Prescep,dclpd</a:t>
            </a:r>
            <a:r>
              <a:rPr lang="en-GB" dirty="0"/>
              <a:t>,</a:t>
            </a:r>
          </a:p>
          <a:p>
            <a:pPr lvl="0"/>
            <a:r>
              <a:rPr lang="en-GB" dirty="0"/>
              <a:t>[dc[</a:t>
            </a:r>
            <a:r>
              <a:rPr lang="en-GB" dirty="0" err="1"/>
              <a:t>pdlwentation</a:t>
            </a:r>
            <a:r>
              <a:rPr lang="en-GB" dirty="0"/>
              <a:t> Title</a:t>
            </a:r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4DD5BA8-322E-6248-9A23-99B741B3EB5A}"/>
              </a:ext>
            </a:extLst>
          </p:cNvPr>
          <p:cNvSpPr txBox="1">
            <a:spLocks/>
          </p:cNvSpPr>
          <p:nvPr userDrawn="1"/>
        </p:nvSpPr>
        <p:spPr>
          <a:xfrm>
            <a:off x="5185288" y="5739826"/>
            <a:ext cx="2149677" cy="332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1200" u="none" dirty="0">
                <a:solidFill>
                  <a:schemeClr val="bg1"/>
                </a:solidFill>
              </a:rPr>
              <a:t>www.peppol.org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A2BD5A9-F3D8-384A-8158-C86A25949298}"/>
              </a:ext>
            </a:extLst>
          </p:cNvPr>
          <p:cNvSpPr txBox="1">
            <a:spLocks/>
          </p:cNvSpPr>
          <p:nvPr userDrawn="1"/>
        </p:nvSpPr>
        <p:spPr>
          <a:xfrm>
            <a:off x="5233707" y="6068782"/>
            <a:ext cx="2052839" cy="188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600" u="none" dirty="0">
                <a:solidFill>
                  <a:schemeClr val="bg1">
                    <a:alpha val="40000"/>
                  </a:schemeClr>
                </a:solidFill>
              </a:rPr>
              <a:t>Peppol is owned by OpenPeppol AISBL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6910E33-B0C5-42F3-B5E6-240F483E31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75834" y="3587297"/>
            <a:ext cx="4910137" cy="358775"/>
          </a:xfrm>
        </p:spPr>
        <p:txBody>
          <a:bodyPr>
            <a:noAutofit/>
          </a:bodyPr>
          <a:lstStyle>
            <a:lvl1pPr marL="228600" indent="-228600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320431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717964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244102E-C22E-BE46-ADAD-5A7FFEA06DFD}"/>
              </a:ext>
            </a:extLst>
          </p:cNvPr>
          <p:cNvSpPr/>
          <p:nvPr userDrawn="1"/>
        </p:nvSpPr>
        <p:spPr>
          <a:xfrm>
            <a:off x="6274040" y="2941117"/>
            <a:ext cx="5113097" cy="2861953"/>
          </a:xfrm>
          <a:prstGeom prst="rect">
            <a:avLst/>
          </a:prstGeom>
          <a:solidFill>
            <a:srgbClr val="007AD7"/>
          </a:solidFill>
          <a:ln>
            <a:noFill/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AB26F71-0A2F-2042-A44A-272B58C36BFB}"/>
              </a:ext>
            </a:extLst>
          </p:cNvPr>
          <p:cNvSpPr/>
          <p:nvPr userDrawn="1"/>
        </p:nvSpPr>
        <p:spPr>
          <a:xfrm>
            <a:off x="801495" y="2941117"/>
            <a:ext cx="5113097" cy="2861953"/>
          </a:xfrm>
          <a:prstGeom prst="rect">
            <a:avLst/>
          </a:prstGeom>
          <a:solidFill>
            <a:srgbClr val="00BAFF"/>
          </a:solidFill>
          <a:ln>
            <a:noFill/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3"/>
            <a:ext cx="8489950" cy="56832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7AD7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BBD93B1-4217-6E4F-986C-9BA606757A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2353110"/>
            <a:ext cx="5109729" cy="3615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326D"/>
                </a:solidFill>
              </a:defRPr>
            </a:lvl1pPr>
            <a:lvl2pPr marL="457200" indent="0">
              <a:buNone/>
              <a:defRPr sz="1800">
                <a:solidFill>
                  <a:srgbClr val="00326D"/>
                </a:solidFill>
              </a:defRPr>
            </a:lvl2pPr>
            <a:lvl3pPr marL="914400" indent="0">
              <a:buNone/>
              <a:defRPr sz="1800">
                <a:solidFill>
                  <a:srgbClr val="00326D"/>
                </a:solidFill>
              </a:defRPr>
            </a:lvl3pPr>
            <a:lvl4pPr marL="1371600" indent="0">
              <a:buNone/>
              <a:defRPr sz="1800">
                <a:solidFill>
                  <a:srgbClr val="00326D"/>
                </a:solidFill>
              </a:defRPr>
            </a:lvl4pPr>
            <a:lvl5pPr marL="1828800" indent="0">
              <a:buNone/>
              <a:defRPr sz="1800"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Slide paragraph text here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6685E4-A6C1-C743-AB56-4C134CA17F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46175" y="3181350"/>
            <a:ext cx="4413250" cy="2317750"/>
          </a:xfrm>
        </p:spPr>
        <p:txBody>
          <a:bodyPr>
            <a:noAutofit/>
          </a:bodyPr>
          <a:lstStyle>
            <a:lvl1pPr>
              <a:buClr>
                <a:srgbClr val="00326D"/>
              </a:buClr>
              <a:defRPr>
                <a:solidFill>
                  <a:srgbClr val="00326D"/>
                </a:solidFill>
              </a:defRPr>
            </a:lvl1pPr>
            <a:lvl2pPr marL="685800" indent="-228600">
              <a:buFontTx/>
              <a:buBlip>
                <a:blip r:embed="rId4"/>
              </a:buBlip>
              <a:defRPr>
                <a:solidFill>
                  <a:srgbClr val="00326D"/>
                </a:solidFill>
              </a:defRPr>
            </a:lvl2pPr>
            <a:lvl3pPr marL="1143000" indent="-228600">
              <a:buFontTx/>
              <a:buBlip>
                <a:blip r:embed="rId5"/>
              </a:buBlip>
              <a:defRPr>
                <a:solidFill>
                  <a:srgbClr val="00326D"/>
                </a:solidFill>
              </a:defRPr>
            </a:lvl3pPr>
            <a:lvl4pPr marL="1600200" indent="-228600">
              <a:buFontTx/>
              <a:buBlip>
                <a:blip r:embed="rId5"/>
              </a:buBlip>
              <a:defRPr>
                <a:solidFill>
                  <a:srgbClr val="00326D"/>
                </a:solidFill>
              </a:defRPr>
            </a:lvl4pPr>
            <a:lvl5pPr marL="2057400" indent="-228600">
              <a:buFontTx/>
              <a:buBlip>
                <a:blip r:embed="rId5"/>
              </a:buBlip>
              <a:defRPr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28BB382-0E43-254D-AF06-EC9A555C6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18968" y="3181350"/>
            <a:ext cx="4413250" cy="2317750"/>
          </a:xfrm>
        </p:spPr>
        <p:txBody>
          <a:bodyPr>
            <a:noAutofit/>
          </a:bodyPr>
          <a:lstStyle>
            <a:lvl1pPr>
              <a:buClr>
                <a:srgbClr val="F7F9FC"/>
              </a:buClr>
              <a:defRPr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6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E8010FE8-AF46-49F3-9A18-0FE6A2AB29B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7626" y="2353109"/>
            <a:ext cx="5109729" cy="3615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326D"/>
                </a:solidFill>
              </a:defRPr>
            </a:lvl1pPr>
            <a:lvl2pPr marL="457200" indent="0">
              <a:buNone/>
              <a:defRPr sz="1800">
                <a:solidFill>
                  <a:srgbClr val="00326D"/>
                </a:solidFill>
              </a:defRPr>
            </a:lvl2pPr>
            <a:lvl3pPr marL="914400" indent="0">
              <a:buNone/>
              <a:defRPr sz="1800">
                <a:solidFill>
                  <a:srgbClr val="00326D"/>
                </a:solidFill>
              </a:defRPr>
            </a:lvl3pPr>
            <a:lvl4pPr marL="1371600" indent="0">
              <a:buNone/>
              <a:defRPr sz="1800">
                <a:solidFill>
                  <a:srgbClr val="00326D"/>
                </a:solidFill>
              </a:defRPr>
            </a:lvl4pPr>
            <a:lvl5pPr marL="1828800" indent="0">
              <a:buNone/>
              <a:defRPr sz="1800"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Slide paragraph 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6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With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717964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AB26F71-0A2F-2042-A44A-272B58C36BFB}"/>
              </a:ext>
            </a:extLst>
          </p:cNvPr>
          <p:cNvSpPr/>
          <p:nvPr userDrawn="1"/>
        </p:nvSpPr>
        <p:spPr>
          <a:xfrm>
            <a:off x="801496" y="2941117"/>
            <a:ext cx="3285596" cy="2861953"/>
          </a:xfrm>
          <a:prstGeom prst="rect">
            <a:avLst/>
          </a:prstGeom>
          <a:solidFill>
            <a:srgbClr val="00BAFF"/>
          </a:solidFill>
          <a:ln>
            <a:noFill/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3"/>
            <a:ext cx="8489950" cy="56832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7AD7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BBD93B1-4217-6E4F-986C-9BA606757A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2353110"/>
            <a:ext cx="3282229" cy="3615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326D"/>
                </a:solidFill>
              </a:defRPr>
            </a:lvl1pPr>
            <a:lvl2pPr marL="457200" indent="0">
              <a:buNone/>
              <a:defRPr sz="1800">
                <a:solidFill>
                  <a:srgbClr val="00326D"/>
                </a:solidFill>
              </a:defRPr>
            </a:lvl2pPr>
            <a:lvl3pPr marL="914400" indent="0">
              <a:buNone/>
              <a:defRPr sz="1800">
                <a:solidFill>
                  <a:srgbClr val="00326D"/>
                </a:solidFill>
              </a:defRPr>
            </a:lvl3pPr>
            <a:lvl4pPr marL="1371600" indent="0">
              <a:buNone/>
              <a:defRPr sz="1800">
                <a:solidFill>
                  <a:srgbClr val="00326D"/>
                </a:solidFill>
              </a:defRPr>
            </a:lvl4pPr>
            <a:lvl5pPr marL="1828800" indent="0">
              <a:buNone/>
              <a:defRPr sz="1800"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Slide paragraph text here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5E46302-BFBE-A44A-BEA7-F2E070161390}"/>
              </a:ext>
            </a:extLst>
          </p:cNvPr>
          <p:cNvSpPr/>
          <p:nvPr userDrawn="1"/>
        </p:nvSpPr>
        <p:spPr>
          <a:xfrm>
            <a:off x="4453202" y="2941117"/>
            <a:ext cx="3285596" cy="2861953"/>
          </a:xfrm>
          <a:prstGeom prst="rect">
            <a:avLst/>
          </a:prstGeom>
          <a:solidFill>
            <a:srgbClr val="007AD7"/>
          </a:solidFill>
          <a:ln>
            <a:noFill/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E68EF7-8E9B-604E-A002-6DA88D4B5844}"/>
              </a:ext>
            </a:extLst>
          </p:cNvPr>
          <p:cNvSpPr/>
          <p:nvPr userDrawn="1"/>
        </p:nvSpPr>
        <p:spPr>
          <a:xfrm>
            <a:off x="8101759" y="2941117"/>
            <a:ext cx="3285596" cy="2861953"/>
          </a:xfrm>
          <a:prstGeom prst="rect">
            <a:avLst/>
          </a:prstGeom>
          <a:solidFill>
            <a:srgbClr val="00326D"/>
          </a:solidFill>
          <a:ln>
            <a:noFill/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4EA74456-E8B8-CA46-8A56-B65AED980E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46175" y="3181350"/>
            <a:ext cx="2502382" cy="2317750"/>
          </a:xfrm>
        </p:spPr>
        <p:txBody>
          <a:bodyPr>
            <a:noAutofit/>
          </a:bodyPr>
          <a:lstStyle>
            <a:lvl1pPr>
              <a:buClr>
                <a:srgbClr val="00326D"/>
              </a:buClr>
              <a:defRPr>
                <a:solidFill>
                  <a:srgbClr val="00326D"/>
                </a:solidFill>
              </a:defRPr>
            </a:lvl1pPr>
            <a:lvl2pPr marL="685800" indent="-228600">
              <a:buFontTx/>
              <a:buBlip>
                <a:blip r:embed="rId4"/>
              </a:buBlip>
              <a:defRPr>
                <a:solidFill>
                  <a:srgbClr val="00326D"/>
                </a:solidFill>
              </a:defRPr>
            </a:lvl2pPr>
            <a:lvl3pPr marL="1143000" indent="-228600">
              <a:buFontTx/>
              <a:buBlip>
                <a:blip r:embed="rId5"/>
              </a:buBlip>
              <a:defRPr>
                <a:solidFill>
                  <a:srgbClr val="00326D"/>
                </a:solidFill>
              </a:defRPr>
            </a:lvl3pPr>
            <a:lvl4pPr marL="1600200" indent="-228600">
              <a:buFontTx/>
              <a:buBlip>
                <a:blip r:embed="rId5"/>
              </a:buBlip>
              <a:defRPr>
                <a:solidFill>
                  <a:srgbClr val="00326D"/>
                </a:solidFill>
              </a:defRPr>
            </a:lvl4pPr>
            <a:lvl5pPr marL="2057400" indent="-228600">
              <a:buFontTx/>
              <a:buBlip>
                <a:blip r:embed="rId5"/>
              </a:buBlip>
              <a:defRPr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1CA6ABCC-1C55-6C45-B30C-D8BECE62CD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5765" y="3181350"/>
            <a:ext cx="2645160" cy="2317750"/>
          </a:xfrm>
        </p:spPr>
        <p:txBody>
          <a:bodyPr>
            <a:noAutofit/>
          </a:bodyPr>
          <a:lstStyle>
            <a:lvl1pPr>
              <a:buClr>
                <a:srgbClr val="F7F9FC"/>
              </a:buClr>
              <a:defRPr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6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AD0D7BBC-8E0B-F24A-B2C6-B725965141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7058" y="3181350"/>
            <a:ext cx="2645160" cy="2317750"/>
          </a:xfrm>
        </p:spPr>
        <p:txBody>
          <a:bodyPr>
            <a:noAutofit/>
          </a:bodyPr>
          <a:lstStyle>
            <a:lvl1pPr>
              <a:buClr>
                <a:srgbClr val="F7F9FC"/>
              </a:buClr>
              <a:defRPr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6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7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EB1F2610-63FB-4571-A786-AD27AA9AA9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37231" y="2353110"/>
            <a:ext cx="3282229" cy="3615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326D"/>
                </a:solidFill>
              </a:defRPr>
            </a:lvl1pPr>
            <a:lvl2pPr marL="457200" indent="0">
              <a:buNone/>
              <a:defRPr sz="1800">
                <a:solidFill>
                  <a:srgbClr val="00326D"/>
                </a:solidFill>
              </a:defRPr>
            </a:lvl2pPr>
            <a:lvl3pPr marL="914400" indent="0">
              <a:buNone/>
              <a:defRPr sz="1800">
                <a:solidFill>
                  <a:srgbClr val="00326D"/>
                </a:solidFill>
              </a:defRPr>
            </a:lvl3pPr>
            <a:lvl4pPr marL="1371600" indent="0">
              <a:buNone/>
              <a:defRPr sz="1800">
                <a:solidFill>
                  <a:srgbClr val="00326D"/>
                </a:solidFill>
              </a:defRPr>
            </a:lvl4pPr>
            <a:lvl5pPr marL="1828800" indent="0">
              <a:buNone/>
              <a:defRPr sz="1800"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Slide paragraph text here</a:t>
            </a:r>
            <a:endParaRPr lang="en-US" dirty="0"/>
          </a:p>
        </p:txBody>
      </p:sp>
      <p:sp>
        <p:nvSpPr>
          <p:cNvPr id="22" name="Text Placeholder 24">
            <a:extLst>
              <a:ext uri="{FF2B5EF4-FFF2-40B4-BE49-F238E27FC236}">
                <a16:creationId xmlns:a16="http://schemas.microsoft.com/office/drawing/2014/main" id="{46524435-7836-4A67-B342-507EAD5E18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05126" y="2353109"/>
            <a:ext cx="3282229" cy="3615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326D"/>
                </a:solidFill>
              </a:defRPr>
            </a:lvl1pPr>
            <a:lvl2pPr marL="457200" indent="0">
              <a:buNone/>
              <a:defRPr sz="1800">
                <a:solidFill>
                  <a:srgbClr val="00326D"/>
                </a:solidFill>
              </a:defRPr>
            </a:lvl2pPr>
            <a:lvl3pPr marL="914400" indent="0">
              <a:buNone/>
              <a:defRPr sz="1800">
                <a:solidFill>
                  <a:srgbClr val="00326D"/>
                </a:solidFill>
              </a:defRPr>
            </a:lvl3pPr>
            <a:lvl4pPr marL="1371600" indent="0">
              <a:buNone/>
              <a:defRPr sz="1800">
                <a:solidFill>
                  <a:srgbClr val="00326D"/>
                </a:solidFill>
              </a:defRPr>
            </a:lvl4pPr>
            <a:lvl5pPr marL="1828800" indent="0">
              <a:buNone/>
              <a:defRPr sz="1800"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Slide paragraph 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56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8BAFF8-81B2-BE4A-8770-987BE457B37D}"/>
              </a:ext>
            </a:extLst>
          </p:cNvPr>
          <p:cNvSpPr/>
          <p:nvPr userDrawn="1"/>
        </p:nvSpPr>
        <p:spPr>
          <a:xfrm>
            <a:off x="7107382" y="0"/>
            <a:ext cx="5084618" cy="6858000"/>
          </a:xfrm>
          <a:prstGeom prst="rect">
            <a:avLst/>
          </a:prstGeom>
          <a:solidFill>
            <a:srgbClr val="007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0"/>
            <a:ext cx="7107382" cy="6858000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4639973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321456"/>
            <a:ext cx="4640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458BF75F-7C85-7D48-A4BD-E2EE6A730E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10000"/>
          </a:blip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E5166A8-1B73-BC4C-8814-4565CFCD7B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260474"/>
            <a:ext cx="5672138" cy="4226400"/>
          </a:xfrm>
          <a:solidFill>
            <a:schemeClr val="bg1"/>
          </a:solidFill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931053-3A45-8D4B-A2D7-2642339734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2781" y="1739578"/>
            <a:ext cx="4662344" cy="4588197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443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7232CE-164E-1747-91B0-7DC3B34D2D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9BF46-DF89-DB44-9C1D-F6830AE36D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0931" y="3311392"/>
            <a:ext cx="4910137" cy="489857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Quote text to go here</a:t>
            </a:r>
            <a:endParaRPr lang="en-US" dirty="0"/>
          </a:p>
        </p:txBody>
      </p:sp>
      <p:pic>
        <p:nvPicPr>
          <p:cNvPr id="4" name="Picture 3" descr="A picture containing necklace, drawing, knot&#10;&#10;Description automatically generated">
            <a:extLst>
              <a:ext uri="{FF2B5EF4-FFF2-40B4-BE49-F238E27FC236}">
                <a16:creationId xmlns:a16="http://schemas.microsoft.com/office/drawing/2014/main" id="{F5868033-A3CE-3A4A-831A-E58E65705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98665" y="2279971"/>
            <a:ext cx="1394669" cy="659596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9D1F0EA-E48B-F346-A71F-DC5FD25BA9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0931" y="4041745"/>
            <a:ext cx="4910137" cy="489857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– Quote author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67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op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6213298-33BC-FD4E-A08F-10E954352F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72658"/>
          <a:stretch/>
        </p:blipFill>
        <p:spPr>
          <a:xfrm>
            <a:off x="0" y="0"/>
            <a:ext cx="12192000" cy="14165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40DAA5-2881-6B4B-8C37-F90CF5E440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1739578"/>
            <a:ext cx="12192000" cy="5118422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384059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34E99A6B-1FDE-0E49-9942-EC74E92CA2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1781686"/>
            <a:ext cx="10582492" cy="3777740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59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717964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3"/>
            <a:ext cx="8489950" cy="56832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7AD7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BBD93B1-4217-6E4F-986C-9BA606757A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2353110"/>
            <a:ext cx="5291137" cy="3615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326D"/>
                </a:solidFill>
              </a:defRPr>
            </a:lvl1pPr>
            <a:lvl2pPr marL="457200" indent="0">
              <a:buNone/>
              <a:defRPr sz="1800">
                <a:solidFill>
                  <a:srgbClr val="00326D"/>
                </a:solidFill>
              </a:defRPr>
            </a:lvl2pPr>
            <a:lvl3pPr marL="914400" indent="0">
              <a:buNone/>
              <a:defRPr sz="1800">
                <a:solidFill>
                  <a:srgbClr val="00326D"/>
                </a:solidFill>
              </a:defRPr>
            </a:lvl3pPr>
            <a:lvl4pPr marL="1371600" indent="0">
              <a:buNone/>
              <a:defRPr sz="1800">
                <a:solidFill>
                  <a:srgbClr val="00326D"/>
                </a:solidFill>
              </a:defRPr>
            </a:lvl4pPr>
            <a:lvl5pPr marL="1828800" indent="0">
              <a:buNone/>
              <a:defRPr sz="1800"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Slide paragraph text here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2876550"/>
            <a:ext cx="5291137" cy="2682875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30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id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717964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3"/>
            <a:ext cx="8489950" cy="56832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7AD7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2146654"/>
            <a:ext cx="10582492" cy="3412772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947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Text Box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254668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2146654"/>
            <a:ext cx="10582492" cy="3412772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33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Blu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6213298-33BC-FD4E-A08F-10E954352F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72658"/>
          <a:stretch/>
        </p:blipFill>
        <p:spPr>
          <a:xfrm>
            <a:off x="0" y="0"/>
            <a:ext cx="12192000" cy="21528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40DAA5-2881-6B4B-8C37-F90CF5E440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1739578"/>
            <a:ext cx="12192000" cy="5118422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384059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4"/>
            <a:ext cx="8489950" cy="389576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BBD93B1-4217-6E4F-986C-9BA606757A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2353110"/>
            <a:ext cx="5291137" cy="3615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326D"/>
                </a:solidFill>
              </a:defRPr>
            </a:lvl1pPr>
            <a:lvl2pPr marL="457200" indent="0">
              <a:buNone/>
              <a:defRPr sz="1800">
                <a:solidFill>
                  <a:srgbClr val="00326D"/>
                </a:solidFill>
              </a:defRPr>
            </a:lvl2pPr>
            <a:lvl3pPr marL="914400" indent="0">
              <a:buNone/>
              <a:defRPr sz="1800">
                <a:solidFill>
                  <a:srgbClr val="00326D"/>
                </a:solidFill>
              </a:defRPr>
            </a:lvl3pPr>
            <a:lvl4pPr marL="1371600" indent="0">
              <a:buNone/>
              <a:defRPr sz="1800">
                <a:solidFill>
                  <a:srgbClr val="00326D"/>
                </a:solidFill>
              </a:defRPr>
            </a:lvl4pPr>
            <a:lvl5pPr marL="1828800" indent="0">
              <a:buNone/>
              <a:defRPr sz="1800">
                <a:solidFill>
                  <a:srgbClr val="00326D"/>
                </a:solidFill>
              </a:defRPr>
            </a:lvl5pPr>
          </a:lstStyle>
          <a:p>
            <a:pPr lvl="0"/>
            <a:r>
              <a:rPr lang="en-GB" dirty="0"/>
              <a:t>Slide paragraph text here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2876550"/>
            <a:ext cx="5291137" cy="2682875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746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op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6213298-33BC-FD4E-A08F-10E954352F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72658"/>
          <a:stretch/>
        </p:blipFill>
        <p:spPr>
          <a:xfrm>
            <a:off x="0" y="0"/>
            <a:ext cx="12192000" cy="21528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40DAA5-2881-6B4B-8C37-F90CF5E440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1739578"/>
            <a:ext cx="12192000" cy="5118422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384059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4"/>
            <a:ext cx="8489950" cy="389576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D778D66-CD32-8F4B-BC00-176C1E3DE64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2146654"/>
            <a:ext cx="10582492" cy="3412772"/>
          </a:xfrm>
        </p:spPr>
        <p:txBody>
          <a:bodyPr numCol="2" spcCol="18000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678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8FB4DA1-A181-7C44-9957-E6D8276A45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765012" y="2796377"/>
            <a:ext cx="3918389" cy="1265245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DC6EF97-ABDE-424B-9438-7D55DF2DBA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5834" y="2939143"/>
            <a:ext cx="4910137" cy="489857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/>
            </a:lvl1pPr>
          </a:lstStyle>
          <a:p>
            <a:endParaRPr lang="en-GB" dirty="0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573C36D-09C8-4AE1-9043-2F29DBA98DB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375834" y="3587297"/>
            <a:ext cx="4910137" cy="358775"/>
          </a:xfrm>
        </p:spPr>
        <p:txBody>
          <a:bodyPr>
            <a:noAutofit/>
          </a:bodyPr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</a:lstStyle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455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4D5368E-8BB6-134E-81DA-5CF4EF87F3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72658"/>
          <a:stretch/>
        </p:blipFill>
        <p:spPr>
          <a:xfrm>
            <a:off x="0" y="0"/>
            <a:ext cx="12192000" cy="21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773152" y="1469985"/>
            <a:ext cx="10613985" cy="5388014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dcdlsldscl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8A2E87-725C-704B-A400-9AFF25B185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360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8BAFF8-81B2-BE4A-8770-987BE457B37D}"/>
              </a:ext>
            </a:extLst>
          </p:cNvPr>
          <p:cNvSpPr/>
          <p:nvPr userDrawn="1"/>
        </p:nvSpPr>
        <p:spPr>
          <a:xfrm>
            <a:off x="7107382" y="0"/>
            <a:ext cx="5084618" cy="6858000"/>
          </a:xfrm>
          <a:prstGeom prst="rect">
            <a:avLst/>
          </a:prstGeom>
          <a:solidFill>
            <a:srgbClr val="007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0"/>
            <a:ext cx="7107382" cy="6858000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4639973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717964"/>
            <a:ext cx="4640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3"/>
            <a:ext cx="4627611" cy="56832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7AD7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8BF75F-7C85-7D48-A4BD-E2EE6A730E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10000"/>
          </a:blip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E5166A8-1B73-BC4C-8814-4565CFCD7B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260474"/>
            <a:ext cx="5672138" cy="4226400"/>
          </a:xfrm>
          <a:solidFill>
            <a:schemeClr val="bg1"/>
          </a:solidFill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931053-3A45-8D4B-A2D7-2642339734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2781" y="2101376"/>
            <a:ext cx="4662344" cy="4226399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8010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7232CE-164E-1747-91B0-7DC3B34D2D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FB4DA1-A181-7C44-9957-E6D8276A45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765012" y="2796377"/>
            <a:ext cx="3918389" cy="1265246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9BF46-DF89-DB44-9C1D-F6830AE36D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75834" y="2939143"/>
            <a:ext cx="4910137" cy="489857"/>
          </a:xfrm>
        </p:spPr>
        <p:txBody>
          <a:bodyPr anchor="b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Prescep,dclpd</a:t>
            </a:r>
            <a:r>
              <a:rPr lang="en-GB" dirty="0"/>
              <a:t>,</a:t>
            </a:r>
          </a:p>
          <a:p>
            <a:pPr lvl="0"/>
            <a:r>
              <a:rPr lang="en-GB" dirty="0"/>
              <a:t>[dc[</a:t>
            </a:r>
            <a:r>
              <a:rPr lang="en-GB" dirty="0" err="1"/>
              <a:t>pdlwentation</a:t>
            </a:r>
            <a:r>
              <a:rPr lang="en-GB" dirty="0"/>
              <a:t> Title</a:t>
            </a:r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4DD5BA8-322E-6248-9A23-99B741B3EB5A}"/>
              </a:ext>
            </a:extLst>
          </p:cNvPr>
          <p:cNvSpPr txBox="1">
            <a:spLocks/>
          </p:cNvSpPr>
          <p:nvPr userDrawn="1"/>
        </p:nvSpPr>
        <p:spPr>
          <a:xfrm>
            <a:off x="5185288" y="5739826"/>
            <a:ext cx="2149677" cy="332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1200" u="none" dirty="0">
                <a:solidFill>
                  <a:schemeClr val="bg1"/>
                </a:solidFill>
              </a:rPr>
              <a:t>www.peppol.org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A2BD5A9-F3D8-384A-8158-C86A25949298}"/>
              </a:ext>
            </a:extLst>
          </p:cNvPr>
          <p:cNvSpPr txBox="1">
            <a:spLocks/>
          </p:cNvSpPr>
          <p:nvPr userDrawn="1"/>
        </p:nvSpPr>
        <p:spPr>
          <a:xfrm>
            <a:off x="5233707" y="6068782"/>
            <a:ext cx="2052839" cy="188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600" u="none" dirty="0">
                <a:solidFill>
                  <a:schemeClr val="bg1">
                    <a:alpha val="40000"/>
                  </a:schemeClr>
                </a:solidFill>
              </a:rPr>
              <a:t>Peppol is owned by OpenPeppol AISBL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6910E33-B0C5-42F3-B5E6-240F483E31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75834" y="3587297"/>
            <a:ext cx="4910137" cy="358775"/>
          </a:xfrm>
        </p:spPr>
        <p:txBody>
          <a:bodyPr>
            <a:noAutofit/>
          </a:bodyPr>
          <a:lstStyle>
            <a:lvl1pPr marL="228600" indent="-228600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4140699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2034703-0405-4116-A1DB-DB8297BAD7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47" y="3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FD9DF8B-7625-644C-9B05-4EFE9453FB72}"/>
              </a:ext>
            </a:extLst>
          </p:cNvPr>
          <p:cNvSpPr txBox="1">
            <a:spLocks/>
          </p:cNvSpPr>
          <p:nvPr userDrawn="1"/>
        </p:nvSpPr>
        <p:spPr>
          <a:xfrm>
            <a:off x="4795047" y="5187428"/>
            <a:ext cx="2601906" cy="129027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endParaRPr lang="en-GB" sz="1000" b="1" spc="300" dirty="0"/>
          </a:p>
          <a:p>
            <a:pPr algn="ctr"/>
            <a:r>
              <a:rPr lang="en-GB" sz="1600" b="1" spc="300" dirty="0"/>
              <a:t>FOLLOW US</a:t>
            </a:r>
          </a:p>
          <a:p>
            <a:endParaRPr lang="en-GB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DF1389A-0253-2741-8F9C-743A648216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85752" y="5704075"/>
            <a:ext cx="491366" cy="491366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F367EEC1-A766-7745-96F5-B9DC4133A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91291" y="1990353"/>
            <a:ext cx="2817625" cy="28772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ABBA5F-7697-47EB-A3C7-70EA63D2720E}"/>
              </a:ext>
            </a:extLst>
          </p:cNvPr>
          <p:cNvSpPr txBox="1"/>
          <p:nvPr userDrawn="1"/>
        </p:nvSpPr>
        <p:spPr>
          <a:xfrm>
            <a:off x="4425510" y="2075522"/>
            <a:ext cx="334097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 i="0" baseline="0" dirty="0">
                <a:solidFill>
                  <a:schemeClr val="bg1"/>
                </a:solidFill>
                <a:latin typeface="Montserrat" pitchFamily="2" charset="77"/>
              </a:rPr>
              <a:t>Thank you!</a:t>
            </a:r>
          </a:p>
          <a:p>
            <a:pPr algn="ctr">
              <a:spcAft>
                <a:spcPts val="600"/>
              </a:spcAft>
            </a:pPr>
            <a:endParaRPr lang="en-GB" sz="2800" b="0" i="0" baseline="0" dirty="0">
              <a:solidFill>
                <a:schemeClr val="bg1"/>
              </a:solidFill>
              <a:latin typeface="Montserrat" pitchFamily="2" charset="77"/>
            </a:endParaRPr>
          </a:p>
          <a:p>
            <a:pPr algn="ctr">
              <a:spcAft>
                <a:spcPts val="600"/>
              </a:spcAft>
            </a:pPr>
            <a:r>
              <a:rPr lang="en-GB" sz="2800" b="0" i="0" baseline="0" dirty="0">
                <a:solidFill>
                  <a:schemeClr val="bg1"/>
                </a:solidFill>
                <a:latin typeface="Montserrat" pitchFamily="2" charset="77"/>
              </a:rPr>
              <a:t>More information</a:t>
            </a:r>
          </a:p>
          <a:p>
            <a:pPr algn="ctr">
              <a:spcAft>
                <a:spcPts val="600"/>
              </a:spcAft>
            </a:pPr>
            <a:r>
              <a:rPr lang="en-GB" sz="2800" b="0" i="0" baseline="0" dirty="0">
                <a:solidFill>
                  <a:schemeClr val="bg1"/>
                </a:solidFill>
                <a:latin typeface="Montserrat" pitchFamily="2" charset="77"/>
              </a:rPr>
              <a:t>info@peppol.eu</a:t>
            </a:r>
          </a:p>
          <a:p>
            <a:pPr algn="ctr">
              <a:spcAft>
                <a:spcPts val="600"/>
              </a:spcAft>
            </a:pPr>
            <a:r>
              <a:rPr lang="en-GB" sz="2800" b="0" i="0" baseline="0" dirty="0">
                <a:solidFill>
                  <a:schemeClr val="bg1"/>
                </a:solidFill>
                <a:latin typeface="Montserrat" pitchFamily="2" charset="77"/>
              </a:rPr>
              <a:t>www.peppol.org</a:t>
            </a:r>
          </a:p>
        </p:txBody>
      </p:sp>
      <p:pic>
        <p:nvPicPr>
          <p:cNvPr id="9" name="Picture Placeholder 8" descr="A picture containing dark, light, clear, water&#10;&#10;Description automatically generated">
            <a:extLst>
              <a:ext uri="{FF2B5EF4-FFF2-40B4-BE49-F238E27FC236}">
                <a16:creationId xmlns:a16="http://schemas.microsoft.com/office/drawing/2014/main" id="{8C1EB165-2842-4112-843C-77DE78B1C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197"/>
          <a:stretch/>
        </p:blipFill>
        <p:spPr>
          <a:xfrm>
            <a:off x="8083083" y="2075522"/>
            <a:ext cx="3526022" cy="2706956"/>
          </a:xfrm>
          <a:prstGeom prst="rect">
            <a:avLst/>
          </a:prstGeom>
          <a:solidFill>
            <a:schemeClr val="bg1"/>
          </a:solidFill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</p:pic>
      <p:pic>
        <p:nvPicPr>
          <p:cNvPr id="3" name="Picture 2" descr="A white x on a black background&#10;&#10;Description automatically generated">
            <a:extLst>
              <a:ext uri="{FF2B5EF4-FFF2-40B4-BE49-F238E27FC236}">
                <a16:creationId xmlns:a16="http://schemas.microsoft.com/office/drawing/2014/main" id="{36282C07-3E66-5570-5A7C-FE6DDA997D6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14884" y="5763643"/>
            <a:ext cx="364336" cy="37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884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Logo Wide Text Box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/>
              <a:t>Slide title</a:t>
            </a:r>
            <a:endParaRPr lang="en-US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352191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1706882"/>
            <a:ext cx="10582492" cy="4629171"/>
          </a:xfrm>
        </p:spPr>
        <p:txBody>
          <a:bodyPr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54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ogo Wide Text Box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/>
              <a:t>Slide title</a:t>
            </a:r>
            <a:endParaRPr lang="en-US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352191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1706882"/>
            <a:ext cx="10582492" cy="4629171"/>
          </a:xfrm>
        </p:spPr>
        <p:txBody>
          <a:bodyPr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8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8BAFF8-81B2-BE4A-8770-987BE457B37D}"/>
              </a:ext>
            </a:extLst>
          </p:cNvPr>
          <p:cNvSpPr/>
          <p:nvPr userDrawn="1"/>
        </p:nvSpPr>
        <p:spPr>
          <a:xfrm>
            <a:off x="7107382" y="0"/>
            <a:ext cx="5084618" cy="6858000"/>
          </a:xfrm>
          <a:prstGeom prst="rect">
            <a:avLst/>
          </a:prstGeom>
          <a:solidFill>
            <a:srgbClr val="007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0"/>
            <a:ext cx="7107382" cy="6858000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1989567"/>
            <a:ext cx="5779860" cy="560276"/>
          </a:xfrm>
        </p:spPr>
        <p:txBody>
          <a:bodyPr anchor="b" anchorCtr="0"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8BF75F-7C85-7D48-A4BD-E2EE6A730E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10000"/>
          </a:blip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931053-3A45-8D4B-A2D7-2642339734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92425" y="2727016"/>
            <a:ext cx="5470214" cy="3600758"/>
          </a:xfrm>
        </p:spPr>
        <p:txBody>
          <a:bodyPr>
            <a:noAutofit/>
          </a:bodyPr>
          <a:lstStyle>
            <a:lvl1pPr marL="457200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806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Wide Text Box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352191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1706882"/>
            <a:ext cx="10582492" cy="4629171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31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ogo Wide Text Box no subtitle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352191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1706882"/>
            <a:ext cx="10582492" cy="4629171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62D2A4-4853-4F9F-21DB-AAEBCD177D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9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Wide Text Box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FD42-CBC1-F74F-BA25-B38FDE105F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1706882"/>
            <a:ext cx="10582492" cy="4629171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CA965A-BF49-4715-9878-BB3F2B0D74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72658"/>
          <a:stretch/>
        </p:blipFill>
        <p:spPr>
          <a:xfrm>
            <a:off x="0" y="1"/>
            <a:ext cx="12192000" cy="13838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B597E6-7C33-4CBB-9315-B7B516E6B0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942C1AB-9AF2-4AB1-BC04-DB2BA0C5A1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384059"/>
          </a:xfrm>
        </p:spPr>
        <p:txBody>
          <a:bodyPr>
            <a:no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064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560276"/>
          </a:xfrm>
        </p:spPr>
        <p:txBody>
          <a:bodyPr anchor="b" anchorCtr="0">
            <a:noAutofit/>
          </a:bodyPr>
          <a:lstStyle>
            <a:lvl1pPr>
              <a:defRPr sz="3000">
                <a:solidFill>
                  <a:srgbClr val="00326D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1E7A7CE2-0EA6-E545-8AB3-15B62C1F1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96979" y="365125"/>
            <a:ext cx="1470479" cy="356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098D51-E2DC-CB48-9F49-4A03E5CEB9F3}"/>
              </a:ext>
            </a:extLst>
          </p:cNvPr>
          <p:cNvCxnSpPr>
            <a:cxnSpLocks/>
          </p:cNvCxnSpPr>
          <p:nvPr userDrawn="1"/>
        </p:nvCxnSpPr>
        <p:spPr>
          <a:xfrm>
            <a:off x="804646" y="1717964"/>
            <a:ext cx="1058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3"/>
            <a:ext cx="8489950" cy="56832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07AD7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209F976-FF20-4B44-8AEF-FBD965985F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2087745"/>
            <a:ext cx="10582492" cy="4405130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54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Blue Top Wid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6213298-33BC-FD4E-A08F-10E954352F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72658"/>
          <a:stretch/>
        </p:blipFill>
        <p:spPr>
          <a:xfrm>
            <a:off x="0" y="0"/>
            <a:ext cx="12192000" cy="21528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40DAA5-2881-6B4B-8C37-F90CF5E440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296979" y="365125"/>
            <a:ext cx="1470479" cy="35611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9EC6D9-7D00-B140-8430-A2A7EFEB8FBD}"/>
              </a:ext>
            </a:extLst>
          </p:cNvPr>
          <p:cNvSpPr/>
          <p:nvPr userDrawn="1"/>
        </p:nvSpPr>
        <p:spPr>
          <a:xfrm>
            <a:off x="0" y="1739578"/>
            <a:ext cx="12192000" cy="5118422"/>
          </a:xfrm>
          <a:prstGeom prst="rect">
            <a:avLst/>
          </a:prstGeom>
          <a:solidFill>
            <a:srgbClr val="F7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C39EAA-CC35-2F47-89DA-800FB3498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2781" y="589651"/>
            <a:ext cx="8512629" cy="384059"/>
          </a:xfrm>
        </p:spPr>
        <p:txBody>
          <a:bodyPr anchor="b" anchorCtr="0">
            <a:no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F0C665-899C-944A-8251-6E2661F5E1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23862" b="24625"/>
          <a:stretch/>
        </p:blipFill>
        <p:spPr>
          <a:xfrm>
            <a:off x="7400925" y="2014539"/>
            <a:ext cx="4791075" cy="484346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090774-3917-F24B-9782-226E3E93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169858"/>
            <a:ext cx="404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AD7"/>
                </a:solidFill>
              </a:defRPr>
            </a:lvl1pPr>
          </a:lstStyle>
          <a:p>
            <a:fld id="{94CA340D-312D-204F-893F-B70EFC62E1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3B80118-C4A5-8247-8F04-4FF22065A1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4863" y="1149784"/>
            <a:ext cx="8489950" cy="389576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Slide subtitle</a:t>
            </a:r>
            <a:endParaRPr lang="en-US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34E99A6B-1FDE-0E49-9942-EC74E92CA2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4863" y="2087745"/>
            <a:ext cx="10582492" cy="4405130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2034703-0405-4116-A1DB-DB8297BAD7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47" y="3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FD9DF8B-7625-644C-9B05-4EFE9453FB72}"/>
              </a:ext>
            </a:extLst>
          </p:cNvPr>
          <p:cNvSpPr txBox="1">
            <a:spLocks/>
          </p:cNvSpPr>
          <p:nvPr userDrawn="1"/>
        </p:nvSpPr>
        <p:spPr>
          <a:xfrm>
            <a:off x="4395731" y="2428386"/>
            <a:ext cx="2601906" cy="262803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1600" b="1" spc="300" dirty="0"/>
              <a:t>MORE INFORMATION</a:t>
            </a:r>
          </a:p>
          <a:p>
            <a:pPr algn="ctr"/>
            <a:endParaRPr lang="en-GB" sz="1600" b="1" dirty="0"/>
          </a:p>
          <a:p>
            <a:pPr algn="ctr"/>
            <a:r>
              <a:rPr lang="en-GB" sz="2000" b="1" dirty="0"/>
              <a:t>info@peppol.eu</a:t>
            </a:r>
          </a:p>
          <a:p>
            <a:pPr algn="ctr"/>
            <a:r>
              <a:rPr lang="en-GB" sz="2000" b="1" u="none" dirty="0">
                <a:solidFill>
                  <a:schemeClr val="bg1"/>
                </a:solidFill>
              </a:rPr>
              <a:t>www.peppol.org</a:t>
            </a:r>
          </a:p>
          <a:p>
            <a:pPr algn="ctr"/>
            <a:endParaRPr lang="en-GB" sz="1600" b="1" dirty="0"/>
          </a:p>
          <a:p>
            <a:pPr algn="ctr"/>
            <a:endParaRPr lang="en-GB" sz="1000" b="1" spc="300" dirty="0"/>
          </a:p>
          <a:p>
            <a:pPr algn="ctr"/>
            <a:r>
              <a:rPr lang="en-GB" sz="1600" b="1" spc="300" dirty="0"/>
              <a:t>FOLLOW US</a:t>
            </a:r>
          </a:p>
          <a:p>
            <a:endParaRPr lang="en-GB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DF1389A-0253-2741-8F9C-743A648216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270969" y="4460618"/>
            <a:ext cx="491366" cy="491366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F367EEC1-A766-7745-96F5-B9DC4133A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2212" y="2098421"/>
            <a:ext cx="2817625" cy="28772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ABBA5F-7697-47EB-A3C7-70EA63D2720E}"/>
              </a:ext>
            </a:extLst>
          </p:cNvPr>
          <p:cNvSpPr txBox="1"/>
          <p:nvPr userDrawn="1"/>
        </p:nvSpPr>
        <p:spPr>
          <a:xfrm>
            <a:off x="4387418" y="1717973"/>
            <a:ext cx="2753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THANK YOU!</a:t>
            </a:r>
          </a:p>
        </p:txBody>
      </p:sp>
      <p:pic>
        <p:nvPicPr>
          <p:cNvPr id="9" name="Picture Placeholder 8" descr="A picture containing dark, light, clear, water&#10;&#10;Description automatically generated">
            <a:extLst>
              <a:ext uri="{FF2B5EF4-FFF2-40B4-BE49-F238E27FC236}">
                <a16:creationId xmlns:a16="http://schemas.microsoft.com/office/drawing/2014/main" id="{8C1EB165-2842-4112-843C-77DE78B1C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197"/>
          <a:stretch/>
        </p:blipFill>
        <p:spPr>
          <a:xfrm>
            <a:off x="7898040" y="1965892"/>
            <a:ext cx="3891406" cy="2987464"/>
          </a:xfrm>
          <a:prstGeom prst="rect">
            <a:avLst/>
          </a:prstGeom>
          <a:solidFill>
            <a:schemeClr val="bg1"/>
          </a:solidFill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126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547D0C-B625-0C4B-A036-692DC325C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0CE0E-3D1D-574F-BD6F-521510223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CFB4A-D389-2C41-9D48-BDF357A0D4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582E0-4596-5E40-9B2F-B7E327C0CAD7}" type="datetime1">
              <a:rPr lang="en-GB" smtClean="0"/>
              <a:t>26/02/2025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AE54F-FED9-2A41-8618-CC9E03F9F8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DA4CD-8FF0-754C-A598-DC59CD84B0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A340D-312D-204F-893F-B70EFC62E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56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70" r:id="rId3"/>
    <p:sldLayoutId id="2147483659" r:id="rId4"/>
    <p:sldLayoutId id="2147483676" r:id="rId5"/>
    <p:sldLayoutId id="2147483669" r:id="rId6"/>
    <p:sldLayoutId id="2147483661" r:id="rId7"/>
    <p:sldLayoutId id="2147483660" r:id="rId8"/>
    <p:sldLayoutId id="2147483650" r:id="rId9"/>
    <p:sldLayoutId id="2147483653" r:id="rId10"/>
    <p:sldLayoutId id="2147483654" r:id="rId11"/>
    <p:sldLayoutId id="2147483652" r:id="rId12"/>
    <p:sldLayoutId id="2147483656" r:id="rId13"/>
    <p:sldLayoutId id="2147483664" r:id="rId14"/>
    <p:sldLayoutId id="2147483651" r:id="rId15"/>
    <p:sldLayoutId id="2147483667" r:id="rId16"/>
    <p:sldLayoutId id="2147483663" r:id="rId17"/>
    <p:sldLayoutId id="2147483658" r:id="rId18"/>
    <p:sldLayoutId id="2147483662" r:id="rId19"/>
    <p:sldLayoutId id="2147483655" r:id="rId20"/>
    <p:sldLayoutId id="2147483668" r:id="rId21"/>
    <p:sldLayoutId id="2147483672" r:id="rId22"/>
    <p:sldLayoutId id="2147483673" r:id="rId23"/>
    <p:sldLayoutId id="2147483674" r:id="rId24"/>
    <p:sldLayoutId id="2147483675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32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AD7"/>
        </a:buClr>
        <a:buFont typeface="Arial" panose="020B0604020202020204" pitchFamily="34" charset="0"/>
        <a:buChar char="•"/>
        <a:defRPr sz="2000" kern="1200">
          <a:solidFill>
            <a:srgbClr val="0032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7"/>
        </a:buBlip>
        <a:defRPr sz="1800" kern="1200">
          <a:solidFill>
            <a:srgbClr val="0032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8"/>
        </a:buBlip>
        <a:defRPr sz="1600" kern="1200">
          <a:solidFill>
            <a:srgbClr val="0032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8"/>
        </a:buBlip>
        <a:defRPr sz="1600" kern="1200">
          <a:solidFill>
            <a:srgbClr val="0032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8"/>
        </a:buBlip>
        <a:defRPr sz="1600" kern="1200">
          <a:solidFill>
            <a:srgbClr val="00326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f"/><Relationship Id="rId3" Type="http://schemas.openxmlformats.org/officeDocument/2006/relationships/image" Target="../media/image30.png"/><Relationship Id="rId7" Type="http://schemas.openxmlformats.org/officeDocument/2006/relationships/image" Target="../media/image2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f"/><Relationship Id="rId3" Type="http://schemas.openxmlformats.org/officeDocument/2006/relationships/image" Target="../media/image30.png"/><Relationship Id="rId7" Type="http://schemas.openxmlformats.org/officeDocument/2006/relationships/image" Target="../media/image21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tiff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f"/><Relationship Id="rId3" Type="http://schemas.openxmlformats.org/officeDocument/2006/relationships/image" Target="../media/image22.tiff"/><Relationship Id="rId7" Type="http://schemas.openxmlformats.org/officeDocument/2006/relationships/image" Target="../media/image2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10" Type="http://schemas.openxmlformats.org/officeDocument/2006/relationships/image" Target="../media/image25.tiff"/><Relationship Id="rId4" Type="http://schemas.openxmlformats.org/officeDocument/2006/relationships/image" Target="../media/image18.tiff"/><Relationship Id="rId9" Type="http://schemas.openxmlformats.org/officeDocument/2006/relationships/image" Target="../media/image24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f"/><Relationship Id="rId13" Type="http://schemas.openxmlformats.org/officeDocument/2006/relationships/image" Target="../media/image29.tiff"/><Relationship Id="rId3" Type="http://schemas.openxmlformats.org/officeDocument/2006/relationships/image" Target="../media/image22.tiff"/><Relationship Id="rId7" Type="http://schemas.openxmlformats.org/officeDocument/2006/relationships/image" Target="../media/image20.tiff"/><Relationship Id="rId12" Type="http://schemas.openxmlformats.org/officeDocument/2006/relationships/image" Target="../media/image24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.tiff"/><Relationship Id="rId11" Type="http://schemas.openxmlformats.org/officeDocument/2006/relationships/image" Target="../media/image23.tiff"/><Relationship Id="rId5" Type="http://schemas.openxmlformats.org/officeDocument/2006/relationships/image" Target="../media/image18.tiff"/><Relationship Id="rId10" Type="http://schemas.openxmlformats.org/officeDocument/2006/relationships/image" Target="../media/image28.tiff"/><Relationship Id="rId4" Type="http://schemas.openxmlformats.org/officeDocument/2006/relationships/image" Target="../media/image26.tiff"/><Relationship Id="rId9" Type="http://schemas.openxmlformats.org/officeDocument/2006/relationships/image" Target="../media/image21.tiff"/><Relationship Id="rId14" Type="http://schemas.openxmlformats.org/officeDocument/2006/relationships/image" Target="../media/image25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13" Type="http://schemas.openxmlformats.org/officeDocument/2006/relationships/image" Target="../media/image24.tiff"/><Relationship Id="rId3" Type="http://schemas.openxmlformats.org/officeDocument/2006/relationships/image" Target="../media/image22.tiff"/><Relationship Id="rId7" Type="http://schemas.openxmlformats.org/officeDocument/2006/relationships/image" Target="../media/image20.tiff"/><Relationship Id="rId12" Type="http://schemas.openxmlformats.org/officeDocument/2006/relationships/image" Target="../media/image2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.tiff"/><Relationship Id="rId11" Type="http://schemas.openxmlformats.org/officeDocument/2006/relationships/image" Target="../media/image29.tiff"/><Relationship Id="rId5" Type="http://schemas.openxmlformats.org/officeDocument/2006/relationships/image" Target="../media/image18.tiff"/><Relationship Id="rId10" Type="http://schemas.openxmlformats.org/officeDocument/2006/relationships/image" Target="../media/image23.tiff"/><Relationship Id="rId4" Type="http://schemas.openxmlformats.org/officeDocument/2006/relationships/image" Target="../media/image26.tiff"/><Relationship Id="rId9" Type="http://schemas.openxmlformats.org/officeDocument/2006/relationships/image" Target="../media/image28.tiff"/><Relationship Id="rId14" Type="http://schemas.openxmlformats.org/officeDocument/2006/relationships/image" Target="../media/image2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6D1D-5C81-46C1-9100-F4D6868174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5834" y="2939143"/>
            <a:ext cx="5632136" cy="489857"/>
          </a:xfrm>
        </p:spPr>
        <p:txBody>
          <a:bodyPr/>
          <a:lstStyle/>
          <a:p>
            <a:r>
              <a:rPr lang="en-GB" b="1" dirty="0"/>
              <a:t>Peppol ViDA Pilot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5C6A17-C415-4281-82C8-D1486DA8E6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5834" y="3587297"/>
            <a:ext cx="5816166" cy="3587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dirty="0"/>
              <a:t>eDelivery Interoperability Forum meeting</a:t>
            </a:r>
          </a:p>
          <a:p>
            <a:pPr marL="0" indent="0">
              <a:buNone/>
            </a:pPr>
            <a:r>
              <a:rPr lang="en-GB" dirty="0">
                <a:latin typeface="Arial"/>
                <a:cs typeface="Arial"/>
              </a:rPr>
              <a:t>Wednesday, 27</a:t>
            </a:r>
            <a:r>
              <a:rPr lang="en-GB" baseline="30000" dirty="0">
                <a:latin typeface="Arial"/>
                <a:cs typeface="Arial"/>
              </a:rPr>
              <a:t>th</a:t>
            </a:r>
            <a:r>
              <a:rPr lang="en-GB" dirty="0">
                <a:latin typeface="Arial"/>
                <a:cs typeface="Arial"/>
              </a:rPr>
              <a:t> February 2025</a:t>
            </a:r>
          </a:p>
          <a:p>
            <a:pPr marL="0" indent="0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sz="1800" dirty="0">
                <a:latin typeface="Arial"/>
                <a:cs typeface="Arial"/>
              </a:rPr>
              <a:t>Lefteris Leontaridis</a:t>
            </a:r>
          </a:p>
          <a:p>
            <a:pPr marL="0" indent="0">
              <a:buNone/>
            </a:pPr>
            <a:r>
              <a:rPr lang="en-GB" sz="1800" dirty="0">
                <a:latin typeface="Arial"/>
                <a:cs typeface="Arial"/>
              </a:rPr>
              <a:t>OpenPeppol Operations Manager</a:t>
            </a:r>
          </a:p>
        </p:txBody>
      </p:sp>
    </p:spTree>
    <p:extLst>
      <p:ext uri="{BB962C8B-B14F-4D97-AF65-F5344CB8AC3E}">
        <p14:creationId xmlns:p14="http://schemas.microsoft.com/office/powerpoint/2010/main" val="1155437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49435-5404-00BC-2B3C-6F01F7B7C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323FB-9415-88FB-A187-CD52D3D90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780" y="1989567"/>
            <a:ext cx="6358683" cy="560276"/>
          </a:xfrm>
        </p:spPr>
        <p:txBody>
          <a:bodyPr/>
          <a:lstStyle/>
          <a:p>
            <a:r>
              <a:rPr lang="en-US" dirty="0"/>
              <a:t>2. Peppol Interoperability Framework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403CF9-60B5-7316-273B-BA92C0CF17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CA340D-312D-204F-893F-B70EFC62E15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0E80BA-3835-0E75-7044-159CA69099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98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08637-3822-4105-B9AE-37A4B1214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What is needed for interoperability?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AD4BE3-BDCC-4586-A5FD-8FB3376234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069274"/>
            <a:ext cx="40413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F0E735-B0FB-9173-7BD3-F1AC476A8959}"/>
              </a:ext>
            </a:extLst>
          </p:cNvPr>
          <p:cNvSpPr/>
          <p:nvPr/>
        </p:nvSpPr>
        <p:spPr>
          <a:xfrm>
            <a:off x="8362449" y="1554706"/>
            <a:ext cx="2818118" cy="1260000"/>
          </a:xfrm>
          <a:prstGeom prst="ellipse">
            <a:avLst/>
          </a:prstGeom>
          <a:solidFill>
            <a:srgbClr val="00BAFF"/>
          </a:solidFill>
          <a:ln w="25400">
            <a:solidFill>
              <a:srgbClr val="00326D"/>
            </a:solidFill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Specifications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CC2830F-1B89-FEF1-CA35-146441D32DB8}"/>
              </a:ext>
            </a:extLst>
          </p:cNvPr>
          <p:cNvSpPr/>
          <p:nvPr/>
        </p:nvSpPr>
        <p:spPr>
          <a:xfrm>
            <a:off x="4686941" y="1554706"/>
            <a:ext cx="2818118" cy="1260000"/>
          </a:xfrm>
          <a:prstGeom prst="ellipse">
            <a:avLst/>
          </a:prstGeom>
          <a:solidFill>
            <a:srgbClr val="007AD7"/>
          </a:solidFill>
          <a:ln w="25400">
            <a:solidFill>
              <a:srgbClr val="00326D"/>
            </a:solidFill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34C8017-35FC-E6B9-6DCA-E3D6B7D83D8C}"/>
              </a:ext>
            </a:extLst>
          </p:cNvPr>
          <p:cNvSpPr/>
          <p:nvPr/>
        </p:nvSpPr>
        <p:spPr>
          <a:xfrm>
            <a:off x="1011433" y="1554706"/>
            <a:ext cx="2818118" cy="1260000"/>
          </a:xfrm>
          <a:prstGeom prst="ellipse">
            <a:avLst/>
          </a:prstGeom>
          <a:solidFill>
            <a:srgbClr val="00326D"/>
          </a:solidFill>
          <a:ln w="25400">
            <a:solidFill>
              <a:srgbClr val="00326D"/>
            </a:solidFill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Governance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4F35F9-118F-0C2B-0342-0B6BCC53C015}"/>
              </a:ext>
            </a:extLst>
          </p:cNvPr>
          <p:cNvSpPr txBox="1"/>
          <p:nvPr/>
        </p:nvSpPr>
        <p:spPr>
          <a:xfrm>
            <a:off x="4422000" y="3261274"/>
            <a:ext cx="3348000" cy="2808000"/>
          </a:xfrm>
          <a:prstGeom prst="rect">
            <a:avLst/>
          </a:prstGeom>
          <a:solidFill>
            <a:srgbClr val="007AD7"/>
          </a:solidFill>
          <a:ln w="19050">
            <a:solidFill>
              <a:srgbClr val="00326D"/>
            </a:solidFill>
          </a:ln>
          <a:effectLst>
            <a:outerShdw blurRad="444500" dist="381000" dir="3000000" algn="ctr" rotWithShape="0">
              <a:schemeClr val="tx1">
                <a:alpha val="30000"/>
              </a:schemeClr>
            </a:outerShdw>
          </a:effectLst>
        </p:spPr>
        <p:txBody>
          <a:bodyPr wrap="square" tIns="216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architecture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 a four-corner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________________________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Enables Peppol-certified Service Providers 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send and receive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Peppol documents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638DDB-6D9B-808D-14B8-759213CC2D1A}"/>
              </a:ext>
            </a:extLst>
          </p:cNvPr>
          <p:cNvSpPr txBox="1"/>
          <p:nvPr/>
        </p:nvSpPr>
        <p:spPr>
          <a:xfrm>
            <a:off x="8097508" y="3261274"/>
            <a:ext cx="3348000" cy="2808000"/>
          </a:xfrm>
          <a:prstGeom prst="rect">
            <a:avLst/>
          </a:prstGeom>
          <a:solidFill>
            <a:srgbClr val="00BAFF"/>
          </a:solidFill>
          <a:ln w="19050">
            <a:solidFill>
              <a:srgbClr val="00326D"/>
            </a:solidFill>
          </a:ln>
          <a:effectLst>
            <a:outerShdw blurRad="444500" dist="381000" dir="3000000" algn="ctr" rotWithShape="0">
              <a:schemeClr val="tx1">
                <a:alpha val="30000"/>
              </a:schemeClr>
            </a:outerShdw>
          </a:effectLst>
        </p:spPr>
        <p:txBody>
          <a:bodyPr wrap="square" tIns="216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Peppol Business Interoperability Specifications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________________________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 flow, document content and format exchanged between Service Providers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9B60EE-2EB7-8FA4-54C1-12EA69B54E29}"/>
              </a:ext>
            </a:extLst>
          </p:cNvPr>
          <p:cNvSpPr txBox="1"/>
          <p:nvPr/>
        </p:nvSpPr>
        <p:spPr>
          <a:xfrm>
            <a:off x="746492" y="3260193"/>
            <a:ext cx="3348000" cy="2808000"/>
          </a:xfrm>
          <a:prstGeom prst="rect">
            <a:avLst/>
          </a:prstGeom>
          <a:solidFill>
            <a:srgbClr val="00326D"/>
          </a:solidFill>
          <a:ln w="19050">
            <a:solidFill>
              <a:srgbClr val="00326D"/>
            </a:solidFill>
          </a:ln>
          <a:effectLst>
            <a:outerShdw blurRad="444500" dist="381000" dir="3000000" algn="ctr" rotWithShape="0">
              <a:schemeClr val="tx1">
                <a:alpha val="30000"/>
              </a:schemeClr>
            </a:outerShdw>
          </a:effectLst>
        </p:spPr>
        <p:txBody>
          <a:bodyPr wrap="square" tIns="216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Legal agreements, policies, and procedures between stakeholders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________________________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Defines the rules under which Peppol activity is undertaken</a:t>
            </a:r>
          </a:p>
        </p:txBody>
      </p:sp>
    </p:spTree>
    <p:extLst>
      <p:ext uri="{BB962C8B-B14F-4D97-AF65-F5344CB8AC3E}">
        <p14:creationId xmlns:p14="http://schemas.microsoft.com/office/powerpoint/2010/main" val="765231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B34888D-BEF5-4CDD-A158-86617E0685F6}"/>
              </a:ext>
            </a:extLst>
          </p:cNvPr>
          <p:cNvSpPr/>
          <p:nvPr/>
        </p:nvSpPr>
        <p:spPr>
          <a:xfrm>
            <a:off x="1522013" y="2094411"/>
            <a:ext cx="8757559" cy="3799115"/>
          </a:xfrm>
          <a:prstGeom prst="rect">
            <a:avLst/>
          </a:prstGeom>
          <a:solidFill>
            <a:srgbClr val="E8ECF8"/>
          </a:solidFill>
          <a:ln w="38100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9351749-C523-46F9-9188-678B7D595992}"/>
              </a:ext>
            </a:extLst>
          </p:cNvPr>
          <p:cNvSpPr/>
          <p:nvPr/>
        </p:nvSpPr>
        <p:spPr>
          <a:xfrm>
            <a:off x="4216229" y="4516484"/>
            <a:ext cx="5791200" cy="11575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 cmpd="thinThick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34E2A4-C843-4C22-9475-524246C996D0}"/>
              </a:ext>
            </a:extLst>
          </p:cNvPr>
          <p:cNvSpPr/>
          <p:nvPr/>
        </p:nvSpPr>
        <p:spPr>
          <a:xfrm>
            <a:off x="4216229" y="2256009"/>
            <a:ext cx="5791200" cy="21907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 cmpd="thinThick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26CA30-C9DF-4344-9F95-32BF5C241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level view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CE90AC-4B6E-4F20-83F1-6F34E9A44BC4}"/>
              </a:ext>
            </a:extLst>
          </p:cNvPr>
          <p:cNvSpPr/>
          <p:nvPr/>
        </p:nvSpPr>
        <p:spPr>
          <a:xfrm>
            <a:off x="4977839" y="2537899"/>
            <a:ext cx="2146150" cy="769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Agreements</a:t>
            </a:r>
            <a:endParaRPr lang="el-GR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321551C-FE37-4562-9907-4A5CD7B3FC26}"/>
              </a:ext>
            </a:extLst>
          </p:cNvPr>
          <p:cNvSpPr/>
          <p:nvPr/>
        </p:nvSpPr>
        <p:spPr>
          <a:xfrm>
            <a:off x="4977839" y="4707020"/>
            <a:ext cx="2146150" cy="7691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Technical Specifications</a:t>
            </a:r>
            <a:endParaRPr lang="el-GR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729212-404E-45E6-8912-5A194FA97896}"/>
              </a:ext>
            </a:extLst>
          </p:cNvPr>
          <p:cNvSpPr/>
          <p:nvPr/>
        </p:nvSpPr>
        <p:spPr>
          <a:xfrm>
            <a:off x="4999607" y="3506725"/>
            <a:ext cx="2146150" cy="769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Policies and Procedures</a:t>
            </a:r>
            <a:endParaRPr lang="el-GR" b="1" dirty="0"/>
          </a:p>
        </p:txBody>
      </p:sp>
      <p:sp>
        <p:nvSpPr>
          <p:cNvPr id="21" name="Rounded Rectangle 15">
            <a:extLst>
              <a:ext uri="{FF2B5EF4-FFF2-40B4-BE49-F238E27FC236}">
                <a16:creationId xmlns:a16="http://schemas.microsoft.com/office/drawing/2014/main" id="{52C92850-6151-492C-AD0E-9BC1A68CBEA4}"/>
              </a:ext>
            </a:extLst>
          </p:cNvPr>
          <p:cNvSpPr/>
          <p:nvPr/>
        </p:nvSpPr>
        <p:spPr>
          <a:xfrm>
            <a:off x="7505048" y="2867297"/>
            <a:ext cx="2551366" cy="865416"/>
          </a:xfrm>
          <a:prstGeom prst="round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326D"/>
                </a:solidFill>
              </a:rPr>
              <a:t>Peppol Governance Framework</a:t>
            </a:r>
            <a:endParaRPr lang="el-GR" b="1" dirty="0">
              <a:solidFill>
                <a:srgbClr val="00326D"/>
              </a:solidFill>
            </a:endParaRPr>
          </a:p>
        </p:txBody>
      </p:sp>
      <p:sp>
        <p:nvSpPr>
          <p:cNvPr id="22" name="Rounded Rectangle 15">
            <a:extLst>
              <a:ext uri="{FF2B5EF4-FFF2-40B4-BE49-F238E27FC236}">
                <a16:creationId xmlns:a16="http://schemas.microsoft.com/office/drawing/2014/main" id="{0623ECE1-A3B6-4669-89DD-2D468A1984BC}"/>
              </a:ext>
            </a:extLst>
          </p:cNvPr>
          <p:cNvSpPr/>
          <p:nvPr/>
        </p:nvSpPr>
        <p:spPr>
          <a:xfrm>
            <a:off x="7521373" y="4723317"/>
            <a:ext cx="2551366" cy="769172"/>
          </a:xfrm>
          <a:prstGeom prst="round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326D"/>
                </a:solidFill>
              </a:rPr>
              <a:t>Peppol Architectural Framework</a:t>
            </a:r>
            <a:endParaRPr lang="el-GR" b="1" dirty="0">
              <a:solidFill>
                <a:srgbClr val="00326D"/>
              </a:solidFill>
            </a:endParaRPr>
          </a:p>
        </p:txBody>
      </p:sp>
      <p:sp>
        <p:nvSpPr>
          <p:cNvPr id="23" name="Rounded Rectangle 15">
            <a:extLst>
              <a:ext uri="{FF2B5EF4-FFF2-40B4-BE49-F238E27FC236}">
                <a16:creationId xmlns:a16="http://schemas.microsoft.com/office/drawing/2014/main" id="{A66A4BB2-580E-49C4-A424-0C9EA4373F4C}"/>
              </a:ext>
            </a:extLst>
          </p:cNvPr>
          <p:cNvSpPr/>
          <p:nvPr/>
        </p:nvSpPr>
        <p:spPr>
          <a:xfrm>
            <a:off x="1393370" y="4052959"/>
            <a:ext cx="2937855" cy="839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326D"/>
                </a:solidFill>
              </a:rPr>
              <a:t>Peppol Interoperability Framework</a:t>
            </a:r>
            <a:endParaRPr lang="el-GR" b="1" dirty="0">
              <a:solidFill>
                <a:srgbClr val="003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262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B34888D-BEF5-4CDD-A158-86617E0685F6}"/>
              </a:ext>
            </a:extLst>
          </p:cNvPr>
          <p:cNvSpPr/>
          <p:nvPr/>
        </p:nvSpPr>
        <p:spPr>
          <a:xfrm>
            <a:off x="2876236" y="1225396"/>
            <a:ext cx="9230780" cy="5581390"/>
          </a:xfrm>
          <a:prstGeom prst="rect">
            <a:avLst/>
          </a:prstGeom>
          <a:solidFill>
            <a:srgbClr val="E8ECF8"/>
          </a:solidFill>
          <a:ln w="38100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34E2A4-C843-4C22-9475-524246C996D0}"/>
              </a:ext>
            </a:extLst>
          </p:cNvPr>
          <p:cNvSpPr/>
          <p:nvPr/>
        </p:nvSpPr>
        <p:spPr>
          <a:xfrm>
            <a:off x="3485075" y="1552218"/>
            <a:ext cx="8473408" cy="3052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 cmpd="thinThick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BF14207-ACE1-4653-B4CF-DB91570A31AD}"/>
              </a:ext>
            </a:extLst>
          </p:cNvPr>
          <p:cNvSpPr/>
          <p:nvPr/>
        </p:nvSpPr>
        <p:spPr>
          <a:xfrm>
            <a:off x="7958711" y="2678351"/>
            <a:ext cx="1872355" cy="1766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9351749-C523-46F9-9188-678B7D595992}"/>
              </a:ext>
            </a:extLst>
          </p:cNvPr>
          <p:cNvSpPr/>
          <p:nvPr/>
        </p:nvSpPr>
        <p:spPr>
          <a:xfrm>
            <a:off x="3485075" y="4688598"/>
            <a:ext cx="8473408" cy="19412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 cmpd="thinThick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" name="Rounded Rectangle 15">
            <a:extLst>
              <a:ext uri="{FF2B5EF4-FFF2-40B4-BE49-F238E27FC236}">
                <a16:creationId xmlns:a16="http://schemas.microsoft.com/office/drawing/2014/main" id="{52C92850-6151-492C-AD0E-9BC1A68CBEA4}"/>
              </a:ext>
            </a:extLst>
          </p:cNvPr>
          <p:cNvSpPr/>
          <p:nvPr/>
        </p:nvSpPr>
        <p:spPr>
          <a:xfrm>
            <a:off x="3022849" y="1552219"/>
            <a:ext cx="4608943" cy="360323"/>
          </a:xfrm>
          <a:prstGeom prst="round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ea typeface="+mn-ea"/>
                <a:cs typeface="+mn-cs"/>
              </a:rPr>
              <a:t>Peppol Governance Framework</a:t>
            </a:r>
            <a:endParaRPr kumimoji="0" lang="el-GR" sz="1800" b="1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" name="Rounded Rectangle 15">
            <a:extLst>
              <a:ext uri="{FF2B5EF4-FFF2-40B4-BE49-F238E27FC236}">
                <a16:creationId xmlns:a16="http://schemas.microsoft.com/office/drawing/2014/main" id="{0623ECE1-A3B6-4669-89DD-2D468A1984BC}"/>
              </a:ext>
            </a:extLst>
          </p:cNvPr>
          <p:cNvSpPr/>
          <p:nvPr/>
        </p:nvSpPr>
        <p:spPr>
          <a:xfrm>
            <a:off x="3424690" y="4249150"/>
            <a:ext cx="3823147" cy="1163539"/>
          </a:xfrm>
          <a:prstGeom prst="round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ea typeface="+mn-ea"/>
                <a:cs typeface="+mn-cs"/>
              </a:rPr>
              <a:t>Peppol Architectural Framework</a:t>
            </a:r>
            <a:endParaRPr kumimoji="0" lang="el-GR" sz="1800" b="1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" name="Rounded Rectangle 15">
            <a:extLst>
              <a:ext uri="{FF2B5EF4-FFF2-40B4-BE49-F238E27FC236}">
                <a16:creationId xmlns:a16="http://schemas.microsoft.com/office/drawing/2014/main" id="{A66A4BB2-580E-49C4-A424-0C9EA4373F4C}"/>
              </a:ext>
            </a:extLst>
          </p:cNvPr>
          <p:cNvSpPr/>
          <p:nvPr/>
        </p:nvSpPr>
        <p:spPr>
          <a:xfrm>
            <a:off x="2809776" y="1232383"/>
            <a:ext cx="4013721" cy="26231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ea typeface="+mn-ea"/>
                <a:cs typeface="+mn-cs"/>
              </a:rPr>
              <a:t>Peppol Interoperability Framework</a:t>
            </a:r>
            <a:endParaRPr kumimoji="0" lang="el-GR" sz="1800" b="1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D97D4C-0940-4D80-8F2C-3386607B7A65}"/>
              </a:ext>
            </a:extLst>
          </p:cNvPr>
          <p:cNvSpPr/>
          <p:nvPr/>
        </p:nvSpPr>
        <p:spPr>
          <a:xfrm>
            <a:off x="3903791" y="5006609"/>
            <a:ext cx="7865074" cy="1493114"/>
          </a:xfrm>
          <a:prstGeom prst="rect">
            <a:avLst/>
          </a:prstGeom>
          <a:solidFill>
            <a:srgbClr val="007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336422F-8724-4BB3-BD66-2842AE528591}"/>
              </a:ext>
            </a:extLst>
          </p:cNvPr>
          <p:cNvSpPr/>
          <p:nvPr/>
        </p:nvSpPr>
        <p:spPr>
          <a:xfrm>
            <a:off x="3959129" y="2678351"/>
            <a:ext cx="3924354" cy="1766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A26D178-00C1-4AEF-81A5-A4C4FFCEE2FD}"/>
              </a:ext>
            </a:extLst>
          </p:cNvPr>
          <p:cNvSpPr/>
          <p:nvPr/>
        </p:nvSpPr>
        <p:spPr>
          <a:xfrm>
            <a:off x="3941380" y="1885232"/>
            <a:ext cx="7866000" cy="662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584AED-4AD0-468D-85EE-687FB7CD77F8}"/>
              </a:ext>
            </a:extLst>
          </p:cNvPr>
          <p:cNvSpPr/>
          <p:nvPr/>
        </p:nvSpPr>
        <p:spPr>
          <a:xfrm>
            <a:off x="4084931" y="3071695"/>
            <a:ext cx="3600000" cy="655605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Policies for the Use of the Peppol Network (Internal Regulations Part II)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B7C4F0D-AF58-49C7-83B9-FA8DBE95AFC8}"/>
              </a:ext>
            </a:extLst>
          </p:cNvPr>
          <p:cNvSpPr/>
          <p:nvPr/>
        </p:nvSpPr>
        <p:spPr>
          <a:xfrm>
            <a:off x="4084931" y="3782662"/>
            <a:ext cx="3600000" cy="566589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Operational Procedures for the Use of the Peppol Network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E21569B-2430-4F93-BE35-71C6091DD91E}"/>
              </a:ext>
            </a:extLst>
          </p:cNvPr>
          <p:cNvSpPr/>
          <p:nvPr/>
        </p:nvSpPr>
        <p:spPr>
          <a:xfrm>
            <a:off x="4044855" y="5421315"/>
            <a:ext cx="3600000" cy="59541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Peppol Business Interoperability Specifications – Peppol BIS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14F976-6A72-4FE6-B672-4ED9206D68C4}"/>
              </a:ext>
            </a:extLst>
          </p:cNvPr>
          <p:cNvSpPr/>
          <p:nvPr/>
        </p:nvSpPr>
        <p:spPr>
          <a:xfrm>
            <a:off x="4044855" y="6051953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PA governed specifications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D8B885-779A-4785-BE83-642C85C477F8}"/>
              </a:ext>
            </a:extLst>
          </p:cNvPr>
          <p:cNvSpPr/>
          <p:nvPr/>
        </p:nvSpPr>
        <p:spPr>
          <a:xfrm>
            <a:off x="7840497" y="5025128"/>
            <a:ext cx="3823147" cy="1354490"/>
          </a:xfrm>
          <a:prstGeom prst="rect">
            <a:avLst/>
          </a:prstGeom>
          <a:solidFill>
            <a:srgbClr val="007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Peppol Network specifications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D3E962E-998D-4E5B-82F5-079A07FCAA08}"/>
              </a:ext>
            </a:extLst>
          </p:cNvPr>
          <p:cNvSpPr/>
          <p:nvPr/>
        </p:nvSpPr>
        <p:spPr>
          <a:xfrm>
            <a:off x="7973354" y="5736737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Messaging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4644D22-A81D-429E-90E6-F0E7E7E29B43}"/>
              </a:ext>
            </a:extLst>
          </p:cNvPr>
          <p:cNvSpPr/>
          <p:nvPr/>
        </p:nvSpPr>
        <p:spPr>
          <a:xfrm>
            <a:off x="7973354" y="5418670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Packaging and Security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A6D95A-B7F8-4C2E-A893-CF4BFBDBC5C9}"/>
              </a:ext>
            </a:extLst>
          </p:cNvPr>
          <p:cNvSpPr/>
          <p:nvPr/>
        </p:nvSpPr>
        <p:spPr>
          <a:xfrm>
            <a:off x="4085553" y="2072340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Authority Agreement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5454462-375C-47FE-A583-5AFF5683FCBF}"/>
              </a:ext>
            </a:extLst>
          </p:cNvPr>
          <p:cNvSpPr/>
          <p:nvPr/>
        </p:nvSpPr>
        <p:spPr>
          <a:xfrm>
            <a:off x="8102996" y="2064270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Service Provider Agreement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24AB171-61B2-483B-85E1-5B9EB3893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781" y="466141"/>
            <a:ext cx="9435639" cy="56027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Peppol Interoperability Framework vs. EIF</a:t>
            </a:r>
          </a:p>
        </p:txBody>
      </p:sp>
      <p:sp>
        <p:nvSpPr>
          <p:cNvPr id="31" name="Rectangle 41">
            <a:extLst>
              <a:ext uri="{FF2B5EF4-FFF2-40B4-BE49-F238E27FC236}">
                <a16:creationId xmlns:a16="http://schemas.microsoft.com/office/drawing/2014/main" id="{C9355507-7581-4D1E-A283-E5A4BF7342DE}"/>
              </a:ext>
            </a:extLst>
          </p:cNvPr>
          <p:cNvSpPr/>
          <p:nvPr/>
        </p:nvSpPr>
        <p:spPr>
          <a:xfrm>
            <a:off x="7973354" y="6049362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Capability lookup and addressing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F3DD7E4-505D-D44E-ACBD-7998A1DF2542}"/>
              </a:ext>
            </a:extLst>
          </p:cNvPr>
          <p:cNvSpPr/>
          <p:nvPr/>
        </p:nvSpPr>
        <p:spPr>
          <a:xfrm>
            <a:off x="4059917" y="5024358"/>
            <a:ext cx="3823147" cy="1354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Peppol message specifications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4876EB3-75CC-4E0F-B5B7-103F913E9DC7}"/>
              </a:ext>
            </a:extLst>
          </p:cNvPr>
          <p:cNvSpPr/>
          <p:nvPr/>
        </p:nvSpPr>
        <p:spPr>
          <a:xfrm>
            <a:off x="8060014" y="2700434"/>
            <a:ext cx="1771052" cy="622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Domain Specific</a:t>
            </a:r>
          </a:p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Requirements</a:t>
            </a:r>
          </a:p>
        </p:txBody>
      </p:sp>
      <p:sp>
        <p:nvSpPr>
          <p:cNvPr id="39" name="Afgeronde rechthoek 7">
            <a:extLst>
              <a:ext uri="{FF2B5EF4-FFF2-40B4-BE49-F238E27FC236}">
                <a16:creationId xmlns:a16="http://schemas.microsoft.com/office/drawing/2014/main" id="{4572B7F3-1631-4F09-AFE0-A83C1F0A4594}"/>
              </a:ext>
            </a:extLst>
          </p:cNvPr>
          <p:cNvSpPr/>
          <p:nvPr/>
        </p:nvSpPr>
        <p:spPr>
          <a:xfrm>
            <a:off x="506536" y="4354000"/>
            <a:ext cx="1844874" cy="831870"/>
          </a:xfrm>
          <a:prstGeom prst="roundRect">
            <a:avLst>
              <a:gd name="adj" fmla="val 4852"/>
            </a:avLst>
          </a:prstGeom>
          <a:solidFill>
            <a:srgbClr val="EDCE75"/>
          </a:solidFill>
          <a:ln w="6350" cap="flat" cmpd="sng" algn="ctr">
            <a:solidFill>
              <a:schemeClr val="tx1"/>
            </a:solidFill>
            <a:prstDash val="solid"/>
          </a:ln>
          <a:effectLst>
            <a:outerShdw blurRad="101600" dist="1143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soft" dir="t"/>
          </a:scene3d>
          <a:sp3d/>
        </p:spPr>
        <p:txBody>
          <a:bodyPr lIns="144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600" b="1" kern="0" dirty="0">
                <a:solidFill>
                  <a:srgbClr val="18414C"/>
                </a:solidFill>
                <a:cs typeface="Calibri" pitchFamily="34" charset="0"/>
              </a:rPr>
              <a:t>Business Process Interoperability</a:t>
            </a:r>
          </a:p>
        </p:txBody>
      </p:sp>
      <p:sp>
        <p:nvSpPr>
          <p:cNvPr id="45" name="Afgeronde rechthoek 8">
            <a:extLst>
              <a:ext uri="{FF2B5EF4-FFF2-40B4-BE49-F238E27FC236}">
                <a16:creationId xmlns:a16="http://schemas.microsoft.com/office/drawing/2014/main" id="{3FEFD97B-D643-429F-9061-CC4F16FD4AEC}"/>
              </a:ext>
            </a:extLst>
          </p:cNvPr>
          <p:cNvSpPr/>
          <p:nvPr/>
        </p:nvSpPr>
        <p:spPr>
          <a:xfrm>
            <a:off x="506535" y="3322982"/>
            <a:ext cx="1830785" cy="576000"/>
          </a:xfrm>
          <a:prstGeom prst="roundRect">
            <a:avLst>
              <a:gd name="adj" fmla="val 5583"/>
            </a:avLst>
          </a:prstGeom>
          <a:solidFill>
            <a:srgbClr val="FFC000"/>
          </a:solidFill>
          <a:ln w="6350" cap="flat" cmpd="sng" algn="ctr">
            <a:solidFill>
              <a:schemeClr val="tx1"/>
            </a:solidFill>
            <a:prstDash val="solid"/>
          </a:ln>
          <a:effectLst>
            <a:outerShdw blurRad="101600" dist="1143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soft" dir="t"/>
          </a:scene3d>
          <a:sp3d/>
        </p:spPr>
        <p:txBody>
          <a:bodyPr lIns="144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600" b="1" kern="0" dirty="0">
                <a:solidFill>
                  <a:srgbClr val="18414C"/>
                </a:solidFill>
                <a:cs typeface="Calibri" pitchFamily="34" charset="0"/>
              </a:rPr>
              <a:t>Organisational interoperability</a:t>
            </a:r>
          </a:p>
        </p:txBody>
      </p:sp>
      <p:sp>
        <p:nvSpPr>
          <p:cNvPr id="46" name="Afgeronde rechthoek 10">
            <a:extLst>
              <a:ext uri="{FF2B5EF4-FFF2-40B4-BE49-F238E27FC236}">
                <a16:creationId xmlns:a16="http://schemas.microsoft.com/office/drawing/2014/main" id="{FB06C8D1-B103-4AB8-9289-1E03A50633B6}"/>
              </a:ext>
            </a:extLst>
          </p:cNvPr>
          <p:cNvSpPr/>
          <p:nvPr/>
        </p:nvSpPr>
        <p:spPr>
          <a:xfrm>
            <a:off x="506535" y="6065172"/>
            <a:ext cx="1830785" cy="576000"/>
          </a:xfrm>
          <a:prstGeom prst="roundRect">
            <a:avLst>
              <a:gd name="adj" fmla="val 5583"/>
            </a:avLst>
          </a:prstGeom>
          <a:solidFill>
            <a:srgbClr val="92D050"/>
          </a:solidFill>
          <a:ln w="6350" cap="flat" cmpd="sng" algn="ctr">
            <a:solidFill>
              <a:schemeClr val="tx1"/>
            </a:solidFill>
            <a:prstDash val="solid"/>
          </a:ln>
          <a:effectLst>
            <a:outerShdw blurRad="101600" dist="1143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soft" dir="t"/>
          </a:scene3d>
          <a:sp3d/>
        </p:spPr>
        <p:txBody>
          <a:bodyPr lIns="144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600" b="1" kern="0" dirty="0">
                <a:solidFill>
                  <a:srgbClr val="18414C"/>
                </a:solidFill>
                <a:cs typeface="Calibri" pitchFamily="34" charset="0"/>
              </a:rPr>
              <a:t>Technical Interoperability</a:t>
            </a:r>
          </a:p>
        </p:txBody>
      </p:sp>
      <p:sp>
        <p:nvSpPr>
          <p:cNvPr id="47" name="Afgeronde rechthoek 20">
            <a:extLst>
              <a:ext uri="{FF2B5EF4-FFF2-40B4-BE49-F238E27FC236}">
                <a16:creationId xmlns:a16="http://schemas.microsoft.com/office/drawing/2014/main" id="{36191E7E-90DF-47DB-8DEE-954B0E2604FA}"/>
              </a:ext>
            </a:extLst>
          </p:cNvPr>
          <p:cNvSpPr/>
          <p:nvPr/>
        </p:nvSpPr>
        <p:spPr>
          <a:xfrm>
            <a:off x="507456" y="1857132"/>
            <a:ext cx="1829863" cy="577338"/>
          </a:xfrm>
          <a:prstGeom prst="roundRect">
            <a:avLst>
              <a:gd name="adj" fmla="val 5583"/>
            </a:avLst>
          </a:prstGeom>
          <a:solidFill>
            <a:srgbClr val="CE90B8"/>
          </a:solidFill>
          <a:ln w="6350" cap="flat" cmpd="sng" algn="ctr">
            <a:solidFill>
              <a:schemeClr val="tx1"/>
            </a:solidFill>
            <a:prstDash val="solid"/>
          </a:ln>
          <a:effectLst>
            <a:outerShdw blurRad="101600" dist="1143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soft" dir="t"/>
          </a:scene3d>
          <a:sp3d/>
        </p:spPr>
        <p:txBody>
          <a:bodyPr lIns="144000"/>
          <a:lstStyle/>
          <a:p>
            <a:pPr algn="ctr">
              <a:defRPr/>
            </a:pPr>
            <a:r>
              <a:rPr lang="en-GB" sz="1600" b="1" kern="0" dirty="0">
                <a:solidFill>
                  <a:srgbClr val="18414C"/>
                </a:solidFill>
                <a:cs typeface="Calibri" pitchFamily="34" charset="0"/>
              </a:rPr>
              <a:t>Legal     Interoperability</a:t>
            </a:r>
          </a:p>
        </p:txBody>
      </p:sp>
      <p:sp>
        <p:nvSpPr>
          <p:cNvPr id="48" name="Afgeronde rechthoek 22">
            <a:extLst>
              <a:ext uri="{FF2B5EF4-FFF2-40B4-BE49-F238E27FC236}">
                <a16:creationId xmlns:a16="http://schemas.microsoft.com/office/drawing/2014/main" id="{1DDB90D2-6BFB-4025-B546-E386FF65CAF8}"/>
              </a:ext>
            </a:extLst>
          </p:cNvPr>
          <p:cNvSpPr/>
          <p:nvPr/>
        </p:nvSpPr>
        <p:spPr>
          <a:xfrm>
            <a:off x="506535" y="5333520"/>
            <a:ext cx="1844875" cy="576000"/>
          </a:xfrm>
          <a:prstGeom prst="roundRect">
            <a:avLst>
              <a:gd name="adj" fmla="val 5583"/>
            </a:avLst>
          </a:prstGeom>
          <a:solidFill>
            <a:srgbClr val="FFFF66"/>
          </a:solidFill>
          <a:ln w="6350" cap="flat" cmpd="sng" algn="ctr">
            <a:solidFill>
              <a:schemeClr val="tx1"/>
            </a:solidFill>
            <a:prstDash val="solid"/>
          </a:ln>
          <a:effectLst>
            <a:outerShdw blurRad="101600" dist="1143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soft" dir="t"/>
          </a:scene3d>
          <a:sp3d/>
        </p:spPr>
        <p:txBody>
          <a:bodyPr lIns="144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600" b="1" kern="0" dirty="0">
                <a:solidFill>
                  <a:srgbClr val="18414C"/>
                </a:solidFill>
                <a:cs typeface="Calibri" pitchFamily="34" charset="0"/>
              </a:rPr>
              <a:t>Semantic Interoperability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9383D0-D2E5-4694-BBDE-B42158F8FF80}"/>
              </a:ext>
            </a:extLst>
          </p:cNvPr>
          <p:cNvSpPr txBox="1"/>
          <p:nvPr/>
        </p:nvSpPr>
        <p:spPr>
          <a:xfrm>
            <a:off x="693536" y="131222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Refined EIF</a:t>
            </a:r>
            <a:endParaRPr lang="el-GR" b="1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6743187-73A7-4599-8438-06932B8F302B}"/>
              </a:ext>
            </a:extLst>
          </p:cNvPr>
          <p:cNvCxnSpPr>
            <a:cxnSpLocks/>
          </p:cNvCxnSpPr>
          <p:nvPr/>
        </p:nvCxnSpPr>
        <p:spPr>
          <a:xfrm>
            <a:off x="2351410" y="2128547"/>
            <a:ext cx="1552381" cy="0"/>
          </a:xfrm>
          <a:prstGeom prst="straightConnector1">
            <a:avLst/>
          </a:prstGeom>
          <a:ln w="3810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01EBA17-64E0-4E4B-8E22-748BC0497EE3}"/>
              </a:ext>
            </a:extLst>
          </p:cNvPr>
          <p:cNvCxnSpPr>
            <a:cxnSpLocks/>
          </p:cNvCxnSpPr>
          <p:nvPr/>
        </p:nvCxnSpPr>
        <p:spPr>
          <a:xfrm>
            <a:off x="2360935" y="3588749"/>
            <a:ext cx="1566552" cy="0"/>
          </a:xfrm>
          <a:prstGeom prst="straightConnector1">
            <a:avLst/>
          </a:prstGeom>
          <a:ln w="3810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68AA8EE-D56E-4292-8355-0777948E7E6B}"/>
              </a:ext>
            </a:extLst>
          </p:cNvPr>
          <p:cNvCxnSpPr>
            <a:cxnSpLocks/>
          </p:cNvCxnSpPr>
          <p:nvPr/>
        </p:nvCxnSpPr>
        <p:spPr>
          <a:xfrm>
            <a:off x="2411795" y="5654015"/>
            <a:ext cx="1491996" cy="0"/>
          </a:xfrm>
          <a:prstGeom prst="straightConnector1">
            <a:avLst/>
          </a:prstGeom>
          <a:ln w="3810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F6E948D-B8F2-46C6-AAA0-B5DA656A0966}"/>
              </a:ext>
            </a:extLst>
          </p:cNvPr>
          <p:cNvCxnSpPr>
            <a:cxnSpLocks/>
          </p:cNvCxnSpPr>
          <p:nvPr/>
        </p:nvCxnSpPr>
        <p:spPr>
          <a:xfrm>
            <a:off x="2389510" y="4781550"/>
            <a:ext cx="1514281" cy="672952"/>
          </a:xfrm>
          <a:prstGeom prst="straightConnector1">
            <a:avLst/>
          </a:prstGeom>
          <a:ln w="3810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219E7E5-D4C9-439C-AC1C-FA67B89250BA}"/>
              </a:ext>
            </a:extLst>
          </p:cNvPr>
          <p:cNvCxnSpPr>
            <a:cxnSpLocks/>
          </p:cNvCxnSpPr>
          <p:nvPr/>
        </p:nvCxnSpPr>
        <p:spPr>
          <a:xfrm flipV="1">
            <a:off x="2389510" y="5945032"/>
            <a:ext cx="1462091" cy="392330"/>
          </a:xfrm>
          <a:prstGeom prst="straightConnector1">
            <a:avLst/>
          </a:prstGeom>
          <a:ln w="3810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AFAB156-BD10-E879-9417-51000D5E08CE}"/>
              </a:ext>
            </a:extLst>
          </p:cNvPr>
          <p:cNvSpPr/>
          <p:nvPr/>
        </p:nvSpPr>
        <p:spPr>
          <a:xfrm>
            <a:off x="9941088" y="2681053"/>
            <a:ext cx="1872355" cy="1766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E946A7-FBAA-977D-7E6E-4224103020DB}"/>
              </a:ext>
            </a:extLst>
          </p:cNvPr>
          <p:cNvSpPr/>
          <p:nvPr/>
        </p:nvSpPr>
        <p:spPr>
          <a:xfrm>
            <a:off x="10042391" y="2703136"/>
            <a:ext cx="1771052" cy="622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PA Specific</a:t>
            </a:r>
          </a:p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Requirements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D9E7B2-46D5-5C5A-3AAE-706F1D235AB1}"/>
              </a:ext>
            </a:extLst>
          </p:cNvPr>
          <p:cNvSpPr/>
          <p:nvPr/>
        </p:nvSpPr>
        <p:spPr>
          <a:xfrm>
            <a:off x="8110896" y="3317348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Specifications and Capabilities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653FF4-292F-29D5-591A-8C12D7FE4FB8}"/>
              </a:ext>
            </a:extLst>
          </p:cNvPr>
          <p:cNvSpPr/>
          <p:nvPr/>
        </p:nvSpPr>
        <p:spPr>
          <a:xfrm>
            <a:off x="8130065" y="3661901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FFFFFF"/>
                </a:solidFill>
              </a:rPr>
              <a:t>Certification and Accreditation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83EFEA-2733-A05F-52B3-3B55FCE4512B}"/>
              </a:ext>
            </a:extLst>
          </p:cNvPr>
          <p:cNvSpPr/>
          <p:nvPr/>
        </p:nvSpPr>
        <p:spPr>
          <a:xfrm>
            <a:off x="8152669" y="4014096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Specific policies and procedures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456EF1-49CE-A3F9-DE4D-413ED9417CFD}"/>
              </a:ext>
            </a:extLst>
          </p:cNvPr>
          <p:cNvSpPr/>
          <p:nvPr/>
        </p:nvSpPr>
        <p:spPr>
          <a:xfrm>
            <a:off x="4817738" y="2688364"/>
            <a:ext cx="2241430" cy="622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General Provisions</a:t>
            </a:r>
          </a:p>
        </p:txBody>
      </p:sp>
    </p:spTree>
    <p:extLst>
      <p:ext uri="{BB962C8B-B14F-4D97-AF65-F5344CB8AC3E}">
        <p14:creationId xmlns:p14="http://schemas.microsoft.com/office/powerpoint/2010/main" val="1651256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7D8D-70D5-E6B9-3801-1E84EFD4C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3EBA1E9-1A4E-D3BA-7C0C-F5FEB99A43D6}"/>
              </a:ext>
            </a:extLst>
          </p:cNvPr>
          <p:cNvSpPr/>
          <p:nvPr/>
        </p:nvSpPr>
        <p:spPr>
          <a:xfrm>
            <a:off x="2876236" y="1225396"/>
            <a:ext cx="9230780" cy="5581390"/>
          </a:xfrm>
          <a:prstGeom prst="rect">
            <a:avLst/>
          </a:prstGeom>
          <a:solidFill>
            <a:srgbClr val="E8ECF8"/>
          </a:solidFill>
          <a:ln w="38100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B9F1A9F-FA0E-FD2F-7568-50FEC3F4A09E}"/>
              </a:ext>
            </a:extLst>
          </p:cNvPr>
          <p:cNvSpPr/>
          <p:nvPr/>
        </p:nvSpPr>
        <p:spPr>
          <a:xfrm>
            <a:off x="3485075" y="1552218"/>
            <a:ext cx="8473408" cy="3052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 cmpd="thinThick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8D4777F-42D8-FA47-818F-A2688CA47B71}"/>
              </a:ext>
            </a:extLst>
          </p:cNvPr>
          <p:cNvSpPr/>
          <p:nvPr/>
        </p:nvSpPr>
        <p:spPr>
          <a:xfrm>
            <a:off x="7958711" y="2678351"/>
            <a:ext cx="1872355" cy="17660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F9AC941-6808-AD3C-3631-037E958A0271}"/>
              </a:ext>
            </a:extLst>
          </p:cNvPr>
          <p:cNvSpPr/>
          <p:nvPr/>
        </p:nvSpPr>
        <p:spPr>
          <a:xfrm>
            <a:off x="3485075" y="4688598"/>
            <a:ext cx="8473408" cy="19412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 cmpd="thinThick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" name="Rounded Rectangle 15">
            <a:extLst>
              <a:ext uri="{FF2B5EF4-FFF2-40B4-BE49-F238E27FC236}">
                <a16:creationId xmlns:a16="http://schemas.microsoft.com/office/drawing/2014/main" id="{0488C548-C2FC-3E00-6F05-DAEE4E5FFF78}"/>
              </a:ext>
            </a:extLst>
          </p:cNvPr>
          <p:cNvSpPr/>
          <p:nvPr/>
        </p:nvSpPr>
        <p:spPr>
          <a:xfrm>
            <a:off x="3022849" y="1552219"/>
            <a:ext cx="4608943" cy="360323"/>
          </a:xfrm>
          <a:prstGeom prst="round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ea typeface="+mn-ea"/>
                <a:cs typeface="+mn-cs"/>
              </a:rPr>
              <a:t>Peppol Governance Framework</a:t>
            </a:r>
            <a:endParaRPr kumimoji="0" lang="el-GR" sz="1800" b="1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" name="Rounded Rectangle 15">
            <a:extLst>
              <a:ext uri="{FF2B5EF4-FFF2-40B4-BE49-F238E27FC236}">
                <a16:creationId xmlns:a16="http://schemas.microsoft.com/office/drawing/2014/main" id="{A4CC68F4-4097-28BB-AAAE-50C38909B43B}"/>
              </a:ext>
            </a:extLst>
          </p:cNvPr>
          <p:cNvSpPr/>
          <p:nvPr/>
        </p:nvSpPr>
        <p:spPr>
          <a:xfrm>
            <a:off x="3424690" y="4249150"/>
            <a:ext cx="3823147" cy="1163539"/>
          </a:xfrm>
          <a:prstGeom prst="round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ea typeface="+mn-ea"/>
                <a:cs typeface="+mn-cs"/>
              </a:rPr>
              <a:t>Peppol Architectural Framework</a:t>
            </a:r>
            <a:endParaRPr kumimoji="0" lang="el-GR" sz="1800" b="1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" name="Rounded Rectangle 15">
            <a:extLst>
              <a:ext uri="{FF2B5EF4-FFF2-40B4-BE49-F238E27FC236}">
                <a16:creationId xmlns:a16="http://schemas.microsoft.com/office/drawing/2014/main" id="{002ACAF7-9839-CD8E-B5AB-8A05D3409F88}"/>
              </a:ext>
            </a:extLst>
          </p:cNvPr>
          <p:cNvSpPr/>
          <p:nvPr/>
        </p:nvSpPr>
        <p:spPr>
          <a:xfrm>
            <a:off x="2809776" y="1232383"/>
            <a:ext cx="4013721" cy="26231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ea typeface="+mn-ea"/>
                <a:cs typeface="+mn-cs"/>
              </a:rPr>
              <a:t>Peppol Interoperability Framework</a:t>
            </a:r>
            <a:endParaRPr kumimoji="0" lang="el-GR" sz="1800" b="1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D388B20-3E3B-5AAF-366A-5CFF372510CB}"/>
              </a:ext>
            </a:extLst>
          </p:cNvPr>
          <p:cNvSpPr/>
          <p:nvPr/>
        </p:nvSpPr>
        <p:spPr>
          <a:xfrm>
            <a:off x="3903791" y="5006609"/>
            <a:ext cx="7865074" cy="1493114"/>
          </a:xfrm>
          <a:prstGeom prst="rect">
            <a:avLst/>
          </a:prstGeom>
          <a:solidFill>
            <a:srgbClr val="007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76C84C-5DF6-0D91-6C89-64431AEEE178}"/>
              </a:ext>
            </a:extLst>
          </p:cNvPr>
          <p:cNvSpPr/>
          <p:nvPr/>
        </p:nvSpPr>
        <p:spPr>
          <a:xfrm>
            <a:off x="3959129" y="2678351"/>
            <a:ext cx="3924354" cy="1766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21F84F1-E024-D64C-99BF-F66ED8F47577}"/>
              </a:ext>
            </a:extLst>
          </p:cNvPr>
          <p:cNvSpPr/>
          <p:nvPr/>
        </p:nvSpPr>
        <p:spPr>
          <a:xfrm>
            <a:off x="3941380" y="1885232"/>
            <a:ext cx="7866000" cy="662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28D28B2-15BC-2B6B-D7C4-55847D45A965}"/>
              </a:ext>
            </a:extLst>
          </p:cNvPr>
          <p:cNvSpPr/>
          <p:nvPr/>
        </p:nvSpPr>
        <p:spPr>
          <a:xfrm>
            <a:off x="4084931" y="3071695"/>
            <a:ext cx="3600000" cy="655605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Policies for the Use of the Peppol Network (Internal Regulations Part II)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D17AFC5-641E-4876-1C6B-7A6C30A8C830}"/>
              </a:ext>
            </a:extLst>
          </p:cNvPr>
          <p:cNvSpPr/>
          <p:nvPr/>
        </p:nvSpPr>
        <p:spPr>
          <a:xfrm>
            <a:off x="4084931" y="3782662"/>
            <a:ext cx="3600000" cy="566589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Operational Procedures for the Use of the Peppol Network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5F036-792E-8960-ED39-463FFFF8A848}"/>
              </a:ext>
            </a:extLst>
          </p:cNvPr>
          <p:cNvSpPr/>
          <p:nvPr/>
        </p:nvSpPr>
        <p:spPr>
          <a:xfrm>
            <a:off x="4044855" y="5421315"/>
            <a:ext cx="3600000" cy="59541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Peppol Business Interoperability Specifications – Peppol BIS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E30CF32-833B-7C1E-807D-495142EC804B}"/>
              </a:ext>
            </a:extLst>
          </p:cNvPr>
          <p:cNvSpPr/>
          <p:nvPr/>
        </p:nvSpPr>
        <p:spPr>
          <a:xfrm>
            <a:off x="4044855" y="6051953"/>
            <a:ext cx="3600000" cy="28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PA governed specifications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C6CB0B-543D-596E-1766-0B9D86F6CF4F}"/>
              </a:ext>
            </a:extLst>
          </p:cNvPr>
          <p:cNvSpPr/>
          <p:nvPr/>
        </p:nvSpPr>
        <p:spPr>
          <a:xfrm>
            <a:off x="7840497" y="5025128"/>
            <a:ext cx="3823147" cy="1354490"/>
          </a:xfrm>
          <a:prstGeom prst="rect">
            <a:avLst/>
          </a:prstGeom>
          <a:solidFill>
            <a:srgbClr val="007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Peppol Network specifications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14D4923-553A-4804-5883-726F69F65CA6}"/>
              </a:ext>
            </a:extLst>
          </p:cNvPr>
          <p:cNvSpPr/>
          <p:nvPr/>
        </p:nvSpPr>
        <p:spPr>
          <a:xfrm>
            <a:off x="7973354" y="5736737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Messaging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88C1264-4B56-96ED-E422-44F6F2D966C2}"/>
              </a:ext>
            </a:extLst>
          </p:cNvPr>
          <p:cNvSpPr/>
          <p:nvPr/>
        </p:nvSpPr>
        <p:spPr>
          <a:xfrm>
            <a:off x="7973354" y="5418670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Packaging and Security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B703CFD-3F6A-856D-0808-5349ED5D3B6A}"/>
              </a:ext>
            </a:extLst>
          </p:cNvPr>
          <p:cNvSpPr/>
          <p:nvPr/>
        </p:nvSpPr>
        <p:spPr>
          <a:xfrm>
            <a:off x="4085553" y="2072340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45720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Authority Agreement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D7B4CF-1121-7608-D36B-2F4E7E67BA1F}"/>
              </a:ext>
            </a:extLst>
          </p:cNvPr>
          <p:cNvSpPr/>
          <p:nvPr/>
        </p:nvSpPr>
        <p:spPr>
          <a:xfrm>
            <a:off x="8102996" y="2064270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Service Provider Agreement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A56F44D8-A804-33A5-01DE-4DDDEB5E9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781" y="466141"/>
            <a:ext cx="9435639" cy="56027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>
                <a:latin typeface="+mn-lt"/>
              </a:rPr>
              <a:t>Accommodating national requirements</a:t>
            </a:r>
          </a:p>
        </p:txBody>
      </p:sp>
      <p:sp>
        <p:nvSpPr>
          <p:cNvPr id="31" name="Rectangle 41">
            <a:extLst>
              <a:ext uri="{FF2B5EF4-FFF2-40B4-BE49-F238E27FC236}">
                <a16:creationId xmlns:a16="http://schemas.microsoft.com/office/drawing/2014/main" id="{97E1DD27-8C50-B6E4-19B6-E8657DAE2215}"/>
              </a:ext>
            </a:extLst>
          </p:cNvPr>
          <p:cNvSpPr/>
          <p:nvPr/>
        </p:nvSpPr>
        <p:spPr>
          <a:xfrm>
            <a:off x="7973354" y="6049362"/>
            <a:ext cx="3600000" cy="288000"/>
          </a:xfrm>
          <a:prstGeom prst="rect">
            <a:avLst/>
          </a:prstGeom>
          <a:solidFill>
            <a:srgbClr val="003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Capability lookup and addressing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AA57AE-D9E7-9952-9D11-393E2E0094E4}"/>
              </a:ext>
            </a:extLst>
          </p:cNvPr>
          <p:cNvSpPr/>
          <p:nvPr/>
        </p:nvSpPr>
        <p:spPr>
          <a:xfrm>
            <a:off x="4059917" y="5024358"/>
            <a:ext cx="3823147" cy="1354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Peppol message specifications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6C9061-CDAE-D7D0-52C5-9F805A8D5D12}"/>
              </a:ext>
            </a:extLst>
          </p:cNvPr>
          <p:cNvSpPr/>
          <p:nvPr/>
        </p:nvSpPr>
        <p:spPr>
          <a:xfrm>
            <a:off x="8060014" y="2700434"/>
            <a:ext cx="1771052" cy="622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Domain Specific</a:t>
            </a:r>
          </a:p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Requirements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73BC51-E5CA-4BCF-B853-68E5F761EF5D}"/>
              </a:ext>
            </a:extLst>
          </p:cNvPr>
          <p:cNvSpPr txBox="1"/>
          <p:nvPr/>
        </p:nvSpPr>
        <p:spPr>
          <a:xfrm>
            <a:off x="495883" y="2728838"/>
            <a:ext cx="2155270" cy="147732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National and </a:t>
            </a:r>
          </a:p>
          <a:p>
            <a:r>
              <a:rPr lang="en-US" b="1" dirty="0">
                <a:solidFill>
                  <a:srgbClr val="C00000"/>
                </a:solidFill>
              </a:rPr>
              <a:t>Domain Specific </a:t>
            </a:r>
          </a:p>
          <a:p>
            <a:r>
              <a:rPr lang="en-US" b="1" dirty="0">
                <a:solidFill>
                  <a:srgbClr val="C00000"/>
                </a:solidFill>
              </a:rPr>
              <a:t>Requirements</a:t>
            </a:r>
          </a:p>
          <a:p>
            <a:endParaRPr lang="en-U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For Tax Reporting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ED7107-B1FE-84D2-BA48-B042E748DA89}"/>
              </a:ext>
            </a:extLst>
          </p:cNvPr>
          <p:cNvSpPr/>
          <p:nvPr/>
        </p:nvSpPr>
        <p:spPr>
          <a:xfrm>
            <a:off x="9941088" y="2681054"/>
            <a:ext cx="1872355" cy="17550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985FB0-170E-E2E7-614B-197C7B1EA6F8}"/>
              </a:ext>
            </a:extLst>
          </p:cNvPr>
          <p:cNvSpPr/>
          <p:nvPr/>
        </p:nvSpPr>
        <p:spPr>
          <a:xfrm>
            <a:off x="10042391" y="2703136"/>
            <a:ext cx="1771052" cy="622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PA Specific</a:t>
            </a:r>
          </a:p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Requirements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C534BA-A22B-7B90-CE0D-98674E5E3AB6}"/>
              </a:ext>
            </a:extLst>
          </p:cNvPr>
          <p:cNvSpPr/>
          <p:nvPr/>
        </p:nvSpPr>
        <p:spPr>
          <a:xfrm>
            <a:off x="8110896" y="3317348"/>
            <a:ext cx="3600000" cy="28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Specifications and Capabilities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D6CF4C-1366-D956-0AFB-9B686F9C839F}"/>
              </a:ext>
            </a:extLst>
          </p:cNvPr>
          <p:cNvSpPr/>
          <p:nvPr/>
        </p:nvSpPr>
        <p:spPr>
          <a:xfrm>
            <a:off x="8102996" y="3678408"/>
            <a:ext cx="3600000" cy="28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FFFFFF"/>
                </a:solidFill>
              </a:rPr>
              <a:t>Certification and Accreditation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B8E07F-B839-AEA3-766E-99D9C4999C8C}"/>
              </a:ext>
            </a:extLst>
          </p:cNvPr>
          <p:cNvSpPr/>
          <p:nvPr/>
        </p:nvSpPr>
        <p:spPr>
          <a:xfrm>
            <a:off x="8110896" y="4040668"/>
            <a:ext cx="3600000" cy="28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Specific policies and procedures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8B8705-7AE7-9044-2811-EFDA77834313}"/>
              </a:ext>
            </a:extLst>
          </p:cNvPr>
          <p:cNvSpPr/>
          <p:nvPr/>
        </p:nvSpPr>
        <p:spPr>
          <a:xfrm>
            <a:off x="4817738" y="2688364"/>
            <a:ext cx="2241430" cy="622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General Provisions</a:t>
            </a:r>
          </a:p>
        </p:txBody>
      </p:sp>
    </p:spTree>
    <p:extLst>
      <p:ext uri="{BB962C8B-B14F-4D97-AF65-F5344CB8AC3E}">
        <p14:creationId xmlns:p14="http://schemas.microsoft.com/office/powerpoint/2010/main" val="574446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CBB39E-1B84-5A09-952A-AF2C8297A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DDA40-95E7-5E10-4FCB-5B9FC1BB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780" y="1989567"/>
            <a:ext cx="6312963" cy="560276"/>
          </a:xfrm>
        </p:spPr>
        <p:txBody>
          <a:bodyPr/>
          <a:lstStyle/>
          <a:p>
            <a:r>
              <a:rPr lang="en-US" dirty="0">
                <a:latin typeface="Arial"/>
                <a:cs typeface="Arial"/>
              </a:rPr>
              <a:t>3. The ViDA Pilot Project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2FFF30-3C66-D6DA-E93C-884CB8414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CA340D-312D-204F-893F-B70EFC62E15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12912-2DC3-7C7E-5628-485C22AF36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881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65A3C-D162-DC59-41D9-902BD6DCB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2859815E-7F73-2DD2-B163-7B5B426BCA22}"/>
              </a:ext>
            </a:extLst>
          </p:cNvPr>
          <p:cNvSpPr txBox="1"/>
          <p:nvPr/>
        </p:nvSpPr>
        <p:spPr>
          <a:xfrm>
            <a:off x="8457638" y="1905920"/>
            <a:ext cx="2882446" cy="4759158"/>
          </a:xfrm>
          <a:prstGeom prst="rect">
            <a:avLst/>
          </a:prstGeom>
          <a:solidFill>
            <a:srgbClr val="C5E0B4"/>
          </a:solidFill>
          <a:ln>
            <a:solidFill>
              <a:srgbClr val="00326D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latin typeface="Montserrat Medium" pitchFamily="2" charset="77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D361BE-D84F-9C48-0EDE-4AA2B847A97F}"/>
              </a:ext>
            </a:extLst>
          </p:cNvPr>
          <p:cNvSpPr txBox="1"/>
          <p:nvPr/>
        </p:nvSpPr>
        <p:spPr>
          <a:xfrm>
            <a:off x="3915125" y="1905924"/>
            <a:ext cx="4501535" cy="475915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326D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Medium" pitchFamily="2" charset="77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2F3673-3EF8-F5CD-5314-CFBBF55255A5}"/>
              </a:ext>
            </a:extLst>
          </p:cNvPr>
          <p:cNvSpPr txBox="1"/>
          <p:nvPr/>
        </p:nvSpPr>
        <p:spPr>
          <a:xfrm>
            <a:off x="851912" y="1905928"/>
            <a:ext cx="3019691" cy="4759158"/>
          </a:xfrm>
          <a:prstGeom prst="rect">
            <a:avLst/>
          </a:prstGeom>
          <a:solidFill>
            <a:srgbClr val="F8CBAD"/>
          </a:solidFill>
          <a:ln>
            <a:solidFill>
              <a:srgbClr val="00326D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latin typeface="Montserrat Medium" pitchFamily="2" charset="77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ADBC5C-9F4D-0D01-A94A-BD0D40774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781" y="589651"/>
            <a:ext cx="9651400" cy="560276"/>
          </a:xfrm>
        </p:spPr>
        <p:txBody>
          <a:bodyPr/>
          <a:lstStyle/>
          <a:p>
            <a:r>
              <a:rPr lang="en-US" sz="2800" b="0" noProof="0" dirty="0">
                <a:latin typeface="Montserrat Medium" pitchFamily="2" charset="77"/>
              </a:rPr>
              <a:t>Peppol Network – six corner model = three x four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87FDC5-D622-6D50-C379-1DB6A062A4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2252EA-0C40-C185-D75E-D2E83F529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48" y="2102976"/>
            <a:ext cx="1088640" cy="151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3DDE80-1C96-622F-2104-A46971024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48" y="4764864"/>
            <a:ext cx="1088640" cy="151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3539F4-C038-032F-1ABB-E1B2B5A768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938" y="2102976"/>
            <a:ext cx="1088640" cy="151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7F32E0-F255-F3DF-D469-61761583EA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938" y="4764864"/>
            <a:ext cx="1088640" cy="1512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84AB4E-7192-EB34-A1C6-89AA0EF4BB66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2660288" y="2858976"/>
            <a:ext cx="1390650" cy="0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8FECB60-684B-A040-71F6-397976EF54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5592" y="2484119"/>
            <a:ext cx="491294" cy="720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947D85-0B49-8E54-086D-353730245988}"/>
              </a:ext>
            </a:extLst>
          </p:cNvPr>
          <p:cNvCxnSpPr>
            <a:cxnSpLocks/>
            <a:stCxn id="10" idx="1"/>
            <a:endCxn id="8" idx="3"/>
          </p:cNvCxnSpPr>
          <p:nvPr/>
        </p:nvCxnSpPr>
        <p:spPr>
          <a:xfrm flipH="1">
            <a:off x="2660288" y="5520864"/>
            <a:ext cx="1390650" cy="0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4315EDE-F905-2955-F9CA-67D1359B0B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9966" y="5171271"/>
            <a:ext cx="491294" cy="7200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AAF696-67B4-466F-4215-42E82931018C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4595258" y="3614976"/>
            <a:ext cx="0" cy="1149888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EEDC05B0-015F-1685-A5E4-0CE1490B3F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8725" y="3778493"/>
            <a:ext cx="491291" cy="7200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F24D12-7382-1115-B5AB-0AB7BD12B3D8}"/>
              </a:ext>
            </a:extLst>
          </p:cNvPr>
          <p:cNvCxnSpPr>
            <a:cxnSpLocks/>
          </p:cNvCxnSpPr>
          <p:nvPr/>
        </p:nvCxnSpPr>
        <p:spPr>
          <a:xfrm>
            <a:off x="5139578" y="2794432"/>
            <a:ext cx="2631930" cy="598230"/>
          </a:xfrm>
          <a:prstGeom prst="bentConnector2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87">
            <a:extLst>
              <a:ext uri="{FF2B5EF4-FFF2-40B4-BE49-F238E27FC236}">
                <a16:creationId xmlns:a16="http://schemas.microsoft.com/office/drawing/2014/main" id="{78E7F1C2-2CA5-F4D8-C668-72D7B6D75CE5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235427" y="2484119"/>
            <a:ext cx="489600" cy="720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A3135B0-23DD-4F9B-F3F0-06241199BF4A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5139578" y="4904662"/>
            <a:ext cx="2631930" cy="616202"/>
          </a:xfrm>
          <a:prstGeom prst="bentConnector2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F14F295D-74D7-6321-25F6-FBC2B4590F27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235427" y="5171271"/>
            <a:ext cx="489600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637B673-B625-5617-A726-5B6F4F2F4F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22450" y="3381937"/>
            <a:ext cx="1083224" cy="1512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377E721-B693-718C-BF7D-444E9FDFAB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24378" y="3392662"/>
            <a:ext cx="1083225" cy="151200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FDF924-B634-3506-E7E5-045626C06C35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8307603" y="4137937"/>
            <a:ext cx="1214847" cy="5363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B2468815-3B92-DAA8-8364-A2ECFE67D886}"/>
              </a:ext>
            </a:extLst>
          </p:cNvPr>
          <p:cNvGrpSpPr/>
          <p:nvPr/>
        </p:nvGrpSpPr>
        <p:grpSpPr>
          <a:xfrm>
            <a:off x="8611655" y="3702436"/>
            <a:ext cx="642000" cy="872400"/>
            <a:chOff x="8729101" y="3777937"/>
            <a:chExt cx="642000" cy="872400"/>
          </a:xfrm>
        </p:grpSpPr>
        <p:pic>
          <p:nvPicPr>
            <p:cNvPr id="11" name="Picture 87">
              <a:extLst>
                <a:ext uri="{FF2B5EF4-FFF2-40B4-BE49-F238E27FC236}">
                  <a16:creationId xmlns:a16="http://schemas.microsoft.com/office/drawing/2014/main" id="{A94FA0B8-75EE-F58E-AEDC-DA50556331A0}"/>
                </a:ext>
              </a:extLst>
            </p:cNvPr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29101" y="3777937"/>
              <a:ext cx="489600" cy="720000"/>
            </a:xfrm>
            <a:prstGeom prst="rect">
              <a:avLst/>
            </a:prstGeom>
          </p:spPr>
        </p:pic>
        <p:pic>
          <p:nvPicPr>
            <p:cNvPr id="27" name="Picture 87">
              <a:extLst>
                <a:ext uri="{FF2B5EF4-FFF2-40B4-BE49-F238E27FC236}">
                  <a16:creationId xmlns:a16="http://schemas.microsoft.com/office/drawing/2014/main" id="{805D24B8-374E-05EB-8BDF-E82D30794D95}"/>
                </a:ext>
              </a:extLst>
            </p:cNvPr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881501" y="3930337"/>
              <a:ext cx="489600" cy="72000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D2BF9AD-8BB4-AAB9-B596-D9FBD886098F}"/>
              </a:ext>
            </a:extLst>
          </p:cNvPr>
          <p:cNvSpPr txBox="1"/>
          <p:nvPr/>
        </p:nvSpPr>
        <p:spPr>
          <a:xfrm>
            <a:off x="6933711" y="5531271"/>
            <a:ext cx="654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Tax</a:t>
            </a:r>
          </a:p>
          <a:p>
            <a:r>
              <a:rPr lang="en-GB" sz="1200" b="1" dirty="0"/>
              <a:t>Data</a:t>
            </a:r>
          </a:p>
          <a:p>
            <a:r>
              <a:rPr lang="en-GB" sz="1200" b="1" dirty="0"/>
              <a:t>Status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4558FE-6F49-F48C-901B-D985FEC5FB09}"/>
              </a:ext>
            </a:extLst>
          </p:cNvPr>
          <p:cNvSpPr txBox="1"/>
          <p:nvPr/>
        </p:nvSpPr>
        <p:spPr>
          <a:xfrm>
            <a:off x="4918318" y="4062436"/>
            <a:ext cx="83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Message</a:t>
            </a:r>
          </a:p>
          <a:p>
            <a:r>
              <a:rPr lang="en-GB" sz="1200" b="1" dirty="0"/>
              <a:t>Level</a:t>
            </a:r>
          </a:p>
          <a:p>
            <a:r>
              <a:rPr lang="en-GB" sz="1200" b="1" dirty="0"/>
              <a:t>Status</a:t>
            </a:r>
            <a:endParaRPr lang="en-GB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61C250-1492-0EFA-AE03-0F65833B1C66}"/>
              </a:ext>
            </a:extLst>
          </p:cNvPr>
          <p:cNvSpPr txBox="1"/>
          <p:nvPr/>
        </p:nvSpPr>
        <p:spPr>
          <a:xfrm>
            <a:off x="9483792" y="2862714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Matching</a:t>
            </a:r>
          </a:p>
          <a:p>
            <a:r>
              <a:rPr lang="en-GB" sz="1200" b="1" dirty="0"/>
              <a:t>Reconciliation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3EFD25-01C5-6166-E604-401187C5EB15}"/>
              </a:ext>
            </a:extLst>
          </p:cNvPr>
          <p:cNvSpPr txBox="1"/>
          <p:nvPr/>
        </p:nvSpPr>
        <p:spPr>
          <a:xfrm>
            <a:off x="4810327" y="3604376"/>
            <a:ext cx="1594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Document UUID</a:t>
            </a:r>
          </a:p>
          <a:p>
            <a:r>
              <a:rPr lang="en-GB" sz="1200" b="1" dirty="0"/>
              <a:t>Transmission UUID</a:t>
            </a:r>
            <a:endParaRPr lang="en-GB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19C2F8-0295-F35C-0974-29705CC40F8F}"/>
              </a:ext>
            </a:extLst>
          </p:cNvPr>
          <p:cNvSpPr txBox="1"/>
          <p:nvPr/>
        </p:nvSpPr>
        <p:spPr>
          <a:xfrm>
            <a:off x="6419161" y="4152076"/>
            <a:ext cx="559142" cy="352528"/>
          </a:xfrm>
          <a:prstGeom prst="rect">
            <a:avLst/>
          </a:prstGeom>
          <a:solidFill>
            <a:srgbClr val="00326D"/>
          </a:solidFill>
          <a:ln w="12700">
            <a:solidFill>
              <a:srgbClr val="F7F9FC"/>
            </a:solidFill>
          </a:ln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SML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F31996-43D9-E0D5-1A59-5C506EB852AB}"/>
              </a:ext>
            </a:extLst>
          </p:cNvPr>
          <p:cNvSpPr txBox="1"/>
          <p:nvPr/>
        </p:nvSpPr>
        <p:spPr>
          <a:xfrm>
            <a:off x="6400487" y="4622849"/>
            <a:ext cx="559142" cy="352528"/>
          </a:xfrm>
          <a:prstGeom prst="rect">
            <a:avLst/>
          </a:prstGeom>
          <a:solidFill>
            <a:srgbClr val="00326D"/>
          </a:solidFill>
          <a:ln w="12700">
            <a:solidFill>
              <a:srgbClr val="F7F9FC"/>
            </a:solidFill>
          </a:ln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SMP</a:t>
            </a:r>
          </a:p>
        </p:txBody>
      </p:sp>
    </p:spTree>
    <p:extLst>
      <p:ext uri="{BB962C8B-B14F-4D97-AF65-F5344CB8AC3E}">
        <p14:creationId xmlns:p14="http://schemas.microsoft.com/office/powerpoint/2010/main" val="3489347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B73A3-43BD-ABE9-5667-4A723EFA5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6B47FEF7-BBED-B8C2-27FE-C00DEEBE4495}"/>
              </a:ext>
            </a:extLst>
          </p:cNvPr>
          <p:cNvSpPr txBox="1"/>
          <p:nvPr/>
        </p:nvSpPr>
        <p:spPr>
          <a:xfrm>
            <a:off x="8491931" y="4265413"/>
            <a:ext cx="2882446" cy="2399670"/>
          </a:xfrm>
          <a:prstGeom prst="rect">
            <a:avLst/>
          </a:prstGeom>
          <a:solidFill>
            <a:srgbClr val="C5E0B4"/>
          </a:solidFill>
          <a:ln>
            <a:solidFill>
              <a:srgbClr val="00326D"/>
            </a:solidFill>
          </a:ln>
        </p:spPr>
        <p:txBody>
          <a:bodyPr wrap="none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COUNTRY 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67D1DF-5EE1-E96E-2383-18E8B5B19D98}"/>
              </a:ext>
            </a:extLst>
          </p:cNvPr>
          <p:cNvSpPr txBox="1"/>
          <p:nvPr/>
        </p:nvSpPr>
        <p:spPr>
          <a:xfrm>
            <a:off x="851912" y="4253371"/>
            <a:ext cx="3019691" cy="2411708"/>
          </a:xfrm>
          <a:prstGeom prst="rect">
            <a:avLst/>
          </a:prstGeom>
          <a:solidFill>
            <a:srgbClr val="F8CBAD"/>
          </a:solidFill>
          <a:ln>
            <a:solidFill>
              <a:srgbClr val="00326D"/>
            </a:solidFill>
          </a:ln>
        </p:spPr>
        <p:txBody>
          <a:bodyPr wrap="none" rtlCol="0" anchor="t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COUNTRY B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F4D997-E097-1AE4-E592-061535BBC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781" y="589651"/>
            <a:ext cx="9651400" cy="560276"/>
          </a:xfrm>
        </p:spPr>
        <p:txBody>
          <a:bodyPr/>
          <a:lstStyle/>
          <a:p>
            <a:r>
              <a:rPr lang="en-US" sz="2800" b="0" noProof="0" dirty="0">
                <a:latin typeface="Montserrat Medium" pitchFamily="2" charset="77"/>
              </a:rPr>
              <a:t>Peppol Network – CTC cross-border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FF9BBD-E95F-FD37-3E8F-8B10268A0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67B07F-7B58-227A-8C31-4B6F52F7C0C4}"/>
              </a:ext>
            </a:extLst>
          </p:cNvPr>
          <p:cNvSpPr txBox="1"/>
          <p:nvPr/>
        </p:nvSpPr>
        <p:spPr>
          <a:xfrm>
            <a:off x="8457638" y="1905920"/>
            <a:ext cx="2882446" cy="2232009"/>
          </a:xfrm>
          <a:prstGeom prst="rect">
            <a:avLst/>
          </a:prstGeom>
          <a:solidFill>
            <a:srgbClr val="C5E0B4"/>
          </a:solidFill>
          <a:ln>
            <a:solidFill>
              <a:srgbClr val="00326D"/>
            </a:solidFill>
          </a:ln>
        </p:spPr>
        <p:txBody>
          <a:bodyPr wrap="none" rtlCol="0" anchor="b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COUNTRY 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47E6F20-B94B-5F66-7099-BADCE5DF6D42}"/>
              </a:ext>
            </a:extLst>
          </p:cNvPr>
          <p:cNvSpPr txBox="1"/>
          <p:nvPr/>
        </p:nvSpPr>
        <p:spPr>
          <a:xfrm>
            <a:off x="3915125" y="1905924"/>
            <a:ext cx="4501535" cy="475915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326D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Medium" pitchFamily="2" charset="77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64DD4C4-1B82-9498-BC6A-566322F131B8}"/>
              </a:ext>
            </a:extLst>
          </p:cNvPr>
          <p:cNvSpPr txBox="1"/>
          <p:nvPr/>
        </p:nvSpPr>
        <p:spPr>
          <a:xfrm>
            <a:off x="851912" y="1905928"/>
            <a:ext cx="3019691" cy="2232009"/>
          </a:xfrm>
          <a:prstGeom prst="rect">
            <a:avLst/>
          </a:prstGeom>
          <a:solidFill>
            <a:srgbClr val="F8CBAD"/>
          </a:solidFill>
          <a:ln>
            <a:solidFill>
              <a:srgbClr val="00326D"/>
            </a:solidFill>
          </a:ln>
        </p:spPr>
        <p:txBody>
          <a:bodyPr wrap="none" rtlCol="0" anchor="b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COUNTRY A</a:t>
            </a:r>
          </a:p>
        </p:txBody>
      </p:sp>
      <p:cxnSp>
        <p:nvCxnSpPr>
          <p:cNvPr id="6" name="Curved Connector 5">
            <a:extLst>
              <a:ext uri="{FF2B5EF4-FFF2-40B4-BE49-F238E27FC236}">
                <a16:creationId xmlns:a16="http://schemas.microsoft.com/office/drawing/2014/main" id="{0F71B521-F653-4171-BD16-E390D8C37586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 flipV="1">
            <a:off x="5139579" y="3614976"/>
            <a:ext cx="2077027" cy="1905888"/>
          </a:xfrm>
          <a:prstGeom prst="curvedConnector3">
            <a:avLst>
              <a:gd name="adj1" fmla="val 50000"/>
            </a:avLst>
          </a:prstGeom>
          <a:ln w="25400">
            <a:solidFill>
              <a:srgbClr val="00326D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237BED81-DF92-6B01-FFB2-2456A7523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48" y="2102976"/>
            <a:ext cx="1088640" cy="151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ACBF96-F3B4-8678-6911-E8DA69E9AE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48" y="4764864"/>
            <a:ext cx="1088640" cy="151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55FF36-0EC5-E6D4-0C51-DA285BA6EC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0938" y="2102976"/>
            <a:ext cx="1088640" cy="151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3B60AA-D6BD-8274-94DA-FE341919CC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0938" y="4764864"/>
            <a:ext cx="1088640" cy="1512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AE7B2F-7C5C-C877-1451-F6A262821100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2660288" y="2858976"/>
            <a:ext cx="1390650" cy="0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8B698EE-CDEA-97D2-7233-CBB3959A9B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5592" y="2484119"/>
            <a:ext cx="491294" cy="720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2EA240E-D71E-133C-06EA-709B2A22CCAB}"/>
              </a:ext>
            </a:extLst>
          </p:cNvPr>
          <p:cNvCxnSpPr>
            <a:cxnSpLocks/>
            <a:stCxn id="10" idx="1"/>
            <a:endCxn id="8" idx="3"/>
          </p:cNvCxnSpPr>
          <p:nvPr/>
        </p:nvCxnSpPr>
        <p:spPr>
          <a:xfrm flipH="1">
            <a:off x="2660288" y="5520864"/>
            <a:ext cx="1390650" cy="0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AF3A5A4E-EE47-4BA8-EFFA-35342A3610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9966" y="5171271"/>
            <a:ext cx="491294" cy="7200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D64F1D6-58B9-EF38-9A5C-CD1272EC303C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4595258" y="3614976"/>
            <a:ext cx="0" cy="1149888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F4558D2E-09FB-94C5-376E-06CC9EEF41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8725" y="3778493"/>
            <a:ext cx="491291" cy="7200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A728E9-95DF-47E4-2453-43E23881E26C}"/>
              </a:ext>
            </a:extLst>
          </p:cNvPr>
          <p:cNvCxnSpPr>
            <a:cxnSpLocks/>
            <a:stCxn id="9" idx="3"/>
            <a:endCxn id="25" idx="1"/>
          </p:cNvCxnSpPr>
          <p:nvPr/>
        </p:nvCxnSpPr>
        <p:spPr>
          <a:xfrm>
            <a:off x="5139578" y="2858976"/>
            <a:ext cx="2077027" cy="31778"/>
          </a:xfrm>
          <a:prstGeom prst="straightConnector1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87">
            <a:extLst>
              <a:ext uri="{FF2B5EF4-FFF2-40B4-BE49-F238E27FC236}">
                <a16:creationId xmlns:a16="http://schemas.microsoft.com/office/drawing/2014/main" id="{E5BAFF38-00EF-57CD-F847-15EF09DEE9C2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235427" y="2484119"/>
            <a:ext cx="489600" cy="72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90B188B-3F63-CD40-F641-74F920A3F22F}"/>
              </a:ext>
            </a:extLst>
          </p:cNvPr>
          <p:cNvSpPr txBox="1"/>
          <p:nvPr/>
        </p:nvSpPr>
        <p:spPr>
          <a:xfrm>
            <a:off x="5469067" y="3912884"/>
            <a:ext cx="559142" cy="352528"/>
          </a:xfrm>
          <a:prstGeom prst="rect">
            <a:avLst/>
          </a:prstGeom>
          <a:solidFill>
            <a:srgbClr val="00326D"/>
          </a:solidFill>
          <a:ln w="12700">
            <a:solidFill>
              <a:srgbClr val="F7F9FC"/>
            </a:solidFill>
          </a:ln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SML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0DB15D-1F2C-72D5-16ED-70EB1C86B5FE}"/>
              </a:ext>
            </a:extLst>
          </p:cNvPr>
          <p:cNvSpPr txBox="1"/>
          <p:nvPr/>
        </p:nvSpPr>
        <p:spPr>
          <a:xfrm>
            <a:off x="5469067" y="4379016"/>
            <a:ext cx="559142" cy="352528"/>
          </a:xfrm>
          <a:prstGeom prst="rect">
            <a:avLst/>
          </a:prstGeom>
          <a:solidFill>
            <a:srgbClr val="00326D"/>
          </a:solidFill>
          <a:ln w="12700">
            <a:solidFill>
              <a:srgbClr val="F7F9FC"/>
            </a:solidFill>
          </a:ln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SMP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F55EE80-BAFC-C968-44D8-55A5047F3C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25613" y="2114236"/>
            <a:ext cx="1083224" cy="151200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5DDD69-4F31-D67E-CAA8-1054F344E470}"/>
              </a:ext>
            </a:extLst>
          </p:cNvPr>
          <p:cNvCxnSpPr>
            <a:cxnSpLocks/>
            <a:stCxn id="25" idx="3"/>
            <a:endCxn id="24" idx="1"/>
          </p:cNvCxnSpPr>
          <p:nvPr/>
        </p:nvCxnSpPr>
        <p:spPr>
          <a:xfrm flipV="1">
            <a:off x="8299830" y="2870236"/>
            <a:ext cx="1425783" cy="20518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87">
            <a:extLst>
              <a:ext uri="{FF2B5EF4-FFF2-40B4-BE49-F238E27FC236}">
                <a16:creationId xmlns:a16="http://schemas.microsoft.com/office/drawing/2014/main" id="{AD6B3339-04FC-DE30-2F3A-D369BF44990A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8649837" y="2489234"/>
            <a:ext cx="489600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AFB50E4-5E52-AF11-0D9F-F75164CE01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16605" y="2134754"/>
            <a:ext cx="1083225" cy="1512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2157E6B-9F15-D3C3-7019-4F0F4633C0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79803" y="4756349"/>
            <a:ext cx="1083225" cy="1512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51EB9E1-64E8-8432-3BBC-867D7E99ED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25613" y="4760318"/>
            <a:ext cx="1083224" cy="1512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FEFAA74-E65D-CAB5-B839-1DA51D6A5343}"/>
              </a:ext>
            </a:extLst>
          </p:cNvPr>
          <p:cNvCxnSpPr>
            <a:cxnSpLocks/>
            <a:stCxn id="36" idx="3"/>
            <a:endCxn id="38" idx="1"/>
          </p:cNvCxnSpPr>
          <p:nvPr/>
        </p:nvCxnSpPr>
        <p:spPr>
          <a:xfrm>
            <a:off x="8263028" y="5512349"/>
            <a:ext cx="1462585" cy="3969"/>
          </a:xfrm>
          <a:prstGeom prst="line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87">
            <a:extLst>
              <a:ext uri="{FF2B5EF4-FFF2-40B4-BE49-F238E27FC236}">
                <a16:creationId xmlns:a16="http://schemas.microsoft.com/office/drawing/2014/main" id="{B612D6E2-AD44-2C13-E9DF-59E200B0F83C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8649837" y="5152349"/>
            <a:ext cx="489600" cy="720000"/>
          </a:xfrm>
          <a:prstGeom prst="rect">
            <a:avLst/>
          </a:prstGeom>
        </p:spPr>
      </p:pic>
      <p:cxnSp>
        <p:nvCxnSpPr>
          <p:cNvPr id="41" name="Straight Connector 4">
            <a:extLst>
              <a:ext uri="{FF2B5EF4-FFF2-40B4-BE49-F238E27FC236}">
                <a16:creationId xmlns:a16="http://schemas.microsoft.com/office/drawing/2014/main" id="{AFE3F4D9-751B-A774-8B4A-4B639BD9E752}"/>
              </a:ext>
            </a:extLst>
          </p:cNvPr>
          <p:cNvCxnSpPr>
            <a:cxnSpLocks/>
            <a:stCxn id="10" idx="3"/>
            <a:endCxn id="36" idx="1"/>
          </p:cNvCxnSpPr>
          <p:nvPr/>
        </p:nvCxnSpPr>
        <p:spPr>
          <a:xfrm flipV="1">
            <a:off x="5139578" y="5512349"/>
            <a:ext cx="2040225" cy="8515"/>
          </a:xfrm>
          <a:prstGeom prst="straightConnector1">
            <a:avLst/>
          </a:prstGeom>
          <a:ln w="25400">
            <a:solidFill>
              <a:srgbClr val="00326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B69F41DF-5E54-11F0-692E-0906F998B64C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235427" y="5171271"/>
            <a:ext cx="489600" cy="72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6889081-D0C0-3670-88D5-AE07A4747E4E}"/>
              </a:ext>
            </a:extLst>
          </p:cNvPr>
          <p:cNvSpPr txBox="1"/>
          <p:nvPr/>
        </p:nvSpPr>
        <p:spPr>
          <a:xfrm>
            <a:off x="6891749" y="3862497"/>
            <a:ext cx="654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Tax</a:t>
            </a:r>
          </a:p>
          <a:p>
            <a:r>
              <a:rPr lang="en-GB" sz="1200" b="1" dirty="0"/>
              <a:t>Data</a:t>
            </a:r>
          </a:p>
          <a:p>
            <a:r>
              <a:rPr lang="en-GB" sz="1200" b="1" dirty="0"/>
              <a:t>Status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46371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2D2EA-32E0-4498-B388-13E5C3DBF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76E90-50A6-6AF1-7DCC-53D69517B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Workplan 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75CCCF-9030-60F2-90F5-BD4DA869A8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973313-1CDE-D529-DEC3-BAF03E5DD98B}"/>
              </a:ext>
            </a:extLst>
          </p:cNvPr>
          <p:cNvSpPr/>
          <p:nvPr/>
        </p:nvSpPr>
        <p:spPr>
          <a:xfrm>
            <a:off x="1243882" y="4886640"/>
            <a:ext cx="9475385" cy="5027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WS5: Project management and coordination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E969C1-76C1-FA0E-DD75-1222C7498E0E}"/>
              </a:ext>
            </a:extLst>
          </p:cNvPr>
          <p:cNvSpPr/>
          <p:nvPr/>
        </p:nvSpPr>
        <p:spPr>
          <a:xfrm>
            <a:off x="1252850" y="4048277"/>
            <a:ext cx="9466415" cy="504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WS4: Communication and Reference Group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924B31-B2EC-B872-111E-473FD9EFDDF7}"/>
              </a:ext>
            </a:extLst>
          </p:cNvPr>
          <p:cNvSpPr/>
          <p:nvPr/>
        </p:nvSpPr>
        <p:spPr>
          <a:xfrm rot="16200000">
            <a:off x="6700578" y="1522180"/>
            <a:ext cx="588881" cy="3409089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WS3: Implementation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B4542C-3716-3DE5-2078-DC32F0A3FCD3}"/>
              </a:ext>
            </a:extLst>
          </p:cNvPr>
          <p:cNvSpPr/>
          <p:nvPr/>
        </p:nvSpPr>
        <p:spPr>
          <a:xfrm>
            <a:off x="1243882" y="2038386"/>
            <a:ext cx="3409089" cy="1369961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WS1: Consult  Tax Administrations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D0FEC5-B21E-F95E-EBE0-B25604883853}"/>
              </a:ext>
            </a:extLst>
          </p:cNvPr>
          <p:cNvSpPr/>
          <p:nvPr/>
        </p:nvSpPr>
        <p:spPr>
          <a:xfrm>
            <a:off x="5290474" y="1909711"/>
            <a:ext cx="5428791" cy="588884"/>
          </a:xfrm>
          <a:prstGeom prst="rect">
            <a:avLst/>
          </a:prstGeom>
          <a:solidFill>
            <a:schemeClr val="accent1">
              <a:alpha val="76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WS2: Architecture and Specifications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DCF56CD5-A77D-17BF-E995-62640D00455B}"/>
              </a:ext>
            </a:extLst>
          </p:cNvPr>
          <p:cNvSpPr/>
          <p:nvPr/>
        </p:nvSpPr>
        <p:spPr>
          <a:xfrm>
            <a:off x="9412045" y="2498595"/>
            <a:ext cx="316155" cy="1542305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DDDC29CE-2384-F1E2-29AE-7718DFA2BAF8}"/>
              </a:ext>
            </a:extLst>
          </p:cNvPr>
          <p:cNvSpPr/>
          <p:nvPr/>
        </p:nvSpPr>
        <p:spPr>
          <a:xfrm>
            <a:off x="7737423" y="2493207"/>
            <a:ext cx="191896" cy="430834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4" name="Arrow: Left-Right 13">
            <a:extLst>
              <a:ext uri="{FF2B5EF4-FFF2-40B4-BE49-F238E27FC236}">
                <a16:creationId xmlns:a16="http://schemas.microsoft.com/office/drawing/2014/main" id="{AE35764E-DF5E-6101-B680-2BCC27256565}"/>
              </a:ext>
            </a:extLst>
          </p:cNvPr>
          <p:cNvSpPr/>
          <p:nvPr/>
        </p:nvSpPr>
        <p:spPr>
          <a:xfrm>
            <a:off x="4661939" y="2135745"/>
            <a:ext cx="628533" cy="209863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5" name="Arrow: Left-Right 14">
            <a:extLst>
              <a:ext uri="{FF2B5EF4-FFF2-40B4-BE49-F238E27FC236}">
                <a16:creationId xmlns:a16="http://schemas.microsoft.com/office/drawing/2014/main" id="{EF5DB84B-31F0-43CF-1D02-6C49943B04A8}"/>
              </a:ext>
            </a:extLst>
          </p:cNvPr>
          <p:cNvSpPr/>
          <p:nvPr/>
        </p:nvSpPr>
        <p:spPr>
          <a:xfrm>
            <a:off x="4671934" y="3120098"/>
            <a:ext cx="628533" cy="209863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94042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ECE4B-4B4E-7B7B-8095-B0942CCE9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time plan (high-level)</a:t>
            </a:r>
            <a:endParaRPr lang="el-G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EEB4F7-80C7-DFA0-A364-00C803EDB4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CA340D-312D-204F-893F-B70EFC62E153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8C67BDE-4330-8D64-C6C9-1C70262AD06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2780" y="1946615"/>
          <a:ext cx="10647789" cy="1909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410784" imgH="1866764" progId="Excel.Sheet.12">
                  <p:embed/>
                </p:oleObj>
              </mc:Choice>
              <mc:Fallback>
                <p:oleObj name="Worksheet" r:id="rId2" imgW="10410784" imgH="1866764" progId="Excel.Shee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D8C67BDE-4330-8D64-C6C9-1C70262AD0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82780" y="1946615"/>
                        <a:ext cx="10647789" cy="1909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600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B6469-DD4B-F4EE-820B-317B524A3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05BB44-B46D-6172-7643-ADAB2464BE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CA340D-312D-204F-893F-B70EFC62E15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D7E201-C7F1-8DC7-00EF-D3D4344BF4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The Peppol Ecosystem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Peppol Interoperability Framework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ViDA Pilot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142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69D15-40F8-0CEA-8B72-F3BE21A8B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 involved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352B04-ECCC-09FE-469E-380CACE99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CA340D-312D-204F-893F-B70EFC62E15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34F64A-0E63-A2EE-F2C2-22A376D15D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If you want to participate, contact us</a:t>
            </a:r>
          </a:p>
          <a:p>
            <a:pPr lvl="1"/>
            <a:r>
              <a:rPr lang="en-GB" dirty="0"/>
              <a:t>Active participants – those who will implement the flows and test</a:t>
            </a:r>
          </a:p>
          <a:p>
            <a:pPr lvl="1"/>
            <a:r>
              <a:rPr lang="en-GB" dirty="0"/>
              <a:t>Reference Group – receiving information and providing feedback</a:t>
            </a:r>
          </a:p>
          <a:p>
            <a:endParaRPr lang="en-GB" dirty="0"/>
          </a:p>
          <a:p>
            <a:r>
              <a:rPr lang="en-GB" dirty="0"/>
              <a:t>OpenPeppol members only (can be Observers)</a:t>
            </a:r>
          </a:p>
          <a:p>
            <a:endParaRPr lang="en-GB" dirty="0"/>
          </a:p>
          <a:p>
            <a:r>
              <a:rPr lang="en-GB" dirty="0"/>
              <a:t>Tax Administrations and other public Authorities do not need to be members</a:t>
            </a:r>
          </a:p>
        </p:txBody>
      </p:sp>
    </p:spTree>
    <p:extLst>
      <p:ext uri="{BB962C8B-B14F-4D97-AF65-F5344CB8AC3E}">
        <p14:creationId xmlns:p14="http://schemas.microsoft.com/office/powerpoint/2010/main" val="74439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983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6D0CB-7A6E-C4F9-6B8D-19A33094F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The Peppol Ecosystem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BCDB10-469D-A928-BFD1-2D3FDFD16E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CA340D-312D-204F-893F-B70EFC62E15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E26459-EF93-F87D-C1FD-685AF0EC19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444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91F4C89-2C88-42AD-B0F3-A2C21710C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000" y="589651"/>
            <a:ext cx="8512629" cy="560276"/>
          </a:xfrm>
        </p:spPr>
        <p:txBody>
          <a:bodyPr/>
          <a:lstStyle/>
          <a:p>
            <a:r>
              <a:rPr lang="en-GB" dirty="0"/>
              <a:t>About Peppol and OpenPeppol</a:t>
            </a:r>
          </a:p>
        </p:txBody>
      </p:sp>
      <p:sp>
        <p:nvSpPr>
          <p:cNvPr id="3" name="Plassholder for lysbildenummer 2">
            <a:extLst>
              <a:ext uri="{FF2B5EF4-FFF2-40B4-BE49-F238E27FC236}">
                <a16:creationId xmlns:a16="http://schemas.microsoft.com/office/drawing/2014/main" id="{BB59AB30-6123-47B0-8397-1D2253D325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7522B9-C559-AFE3-B805-8F6C781CAE5D}"/>
              </a:ext>
            </a:extLst>
          </p:cNvPr>
          <p:cNvSpPr txBox="1">
            <a:spLocks/>
          </p:cNvSpPr>
          <p:nvPr/>
        </p:nvSpPr>
        <p:spPr>
          <a:xfrm>
            <a:off x="4488670" y="1982718"/>
            <a:ext cx="7076722" cy="1512000"/>
          </a:xfrm>
          <a:prstGeom prst="rect">
            <a:avLst/>
          </a:prstGeom>
          <a:solidFill>
            <a:srgbClr val="00326D"/>
          </a:solidFill>
          <a:ln w="12700">
            <a:solidFill>
              <a:srgbClr val="00326D"/>
            </a:solidFill>
          </a:ln>
          <a:effectLst>
            <a:outerShdw blurRad="444500" dist="381000" dir="3000000" algn="tl" rotWithShape="0">
              <a:prstClr val="black">
                <a:alpha val="30000"/>
              </a:prst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global ecosystem for the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exchange of electronic invoices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other business documents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AC8CF7CD-829E-BADF-A67E-C2FA813576EE}"/>
              </a:ext>
            </a:extLst>
          </p:cNvPr>
          <p:cNvSpPr txBox="1">
            <a:spLocks/>
          </p:cNvSpPr>
          <p:nvPr/>
        </p:nvSpPr>
        <p:spPr>
          <a:xfrm>
            <a:off x="4488671" y="4283151"/>
            <a:ext cx="7076721" cy="1512000"/>
          </a:xfrm>
          <a:prstGeom prst="rect">
            <a:avLst/>
          </a:prstGeom>
          <a:solidFill>
            <a:srgbClr val="007AD7"/>
          </a:solidFill>
          <a:ln w="12700">
            <a:solidFill>
              <a:srgbClr val="00326D"/>
            </a:solidFill>
          </a:ln>
          <a:effectLst>
            <a:outerShdw blurRad="444500" dist="381000" dir="3000000" algn="tl" rotWithShape="0">
              <a:prstClr val="black">
                <a:alpha val="30000"/>
              </a:prst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326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 international non-profit Association,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in Brussels, with members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from 41 countries all over the world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3B5E21-9B6E-DCB7-896C-B29761D93A95}"/>
              </a:ext>
            </a:extLst>
          </p:cNvPr>
          <p:cNvSpPr txBox="1"/>
          <p:nvPr/>
        </p:nvSpPr>
        <p:spPr>
          <a:xfrm>
            <a:off x="1078992" y="1982718"/>
            <a:ext cx="2789546" cy="1512000"/>
          </a:xfrm>
          <a:prstGeom prst="rect">
            <a:avLst/>
          </a:prstGeom>
          <a:solidFill>
            <a:srgbClr val="F7F9FC"/>
          </a:solidFill>
          <a:ln w="15875">
            <a:solidFill>
              <a:srgbClr val="00326D"/>
            </a:solidFill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Peppol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 what we do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9A6AE4-5EFF-2FAB-87BA-F5389D10AB85}"/>
              </a:ext>
            </a:extLst>
          </p:cNvPr>
          <p:cNvSpPr txBox="1"/>
          <p:nvPr/>
        </p:nvSpPr>
        <p:spPr>
          <a:xfrm>
            <a:off x="1078992" y="4271610"/>
            <a:ext cx="2789546" cy="1512000"/>
          </a:xfrm>
          <a:prstGeom prst="rect">
            <a:avLst/>
          </a:prstGeom>
          <a:solidFill>
            <a:srgbClr val="F7F9FC"/>
          </a:solidFill>
          <a:ln w="15875">
            <a:solidFill>
              <a:srgbClr val="00326D"/>
            </a:solidFill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txBody>
          <a:bodyPr wrap="non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OpenPeppol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 who we are</a:t>
            </a:r>
          </a:p>
        </p:txBody>
      </p:sp>
    </p:spTree>
    <p:extLst>
      <p:ext uri="{BB962C8B-B14F-4D97-AF65-F5344CB8AC3E}">
        <p14:creationId xmlns:p14="http://schemas.microsoft.com/office/powerpoint/2010/main" val="2398559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092A4AC-E02E-440F-B584-9F5810A9C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781" y="589651"/>
            <a:ext cx="9068585" cy="560276"/>
          </a:xfrm>
        </p:spPr>
        <p:txBody>
          <a:bodyPr/>
          <a:lstStyle/>
          <a:p>
            <a:r>
              <a:rPr lang="en-GB" dirty="0"/>
              <a:t>Peppol stakeholders</a:t>
            </a:r>
          </a:p>
        </p:txBody>
      </p:sp>
      <p:sp>
        <p:nvSpPr>
          <p:cNvPr id="3" name="Plassholder for lysbildenummer 2">
            <a:extLst>
              <a:ext uri="{FF2B5EF4-FFF2-40B4-BE49-F238E27FC236}">
                <a16:creationId xmlns:a16="http://schemas.microsoft.com/office/drawing/2014/main" id="{672C60DF-962B-476A-BBE0-48660CE45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F688B1-339B-4C2B-C2A0-38C59CE468A1}"/>
              </a:ext>
            </a:extLst>
          </p:cNvPr>
          <p:cNvSpPr/>
          <p:nvPr/>
        </p:nvSpPr>
        <p:spPr>
          <a:xfrm>
            <a:off x="746492" y="1554706"/>
            <a:ext cx="2818118" cy="1260000"/>
          </a:xfrm>
          <a:prstGeom prst="ellipse">
            <a:avLst/>
          </a:prstGeom>
          <a:solidFill>
            <a:srgbClr val="1CBAF8"/>
          </a:solidFill>
          <a:ln w="25400">
            <a:solidFill>
              <a:srgbClr val="00326D"/>
            </a:solidFill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Users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7D436E1-6296-7641-80E5-18CE3B498E9D}"/>
              </a:ext>
            </a:extLst>
          </p:cNvPr>
          <p:cNvSpPr/>
          <p:nvPr/>
        </p:nvSpPr>
        <p:spPr>
          <a:xfrm>
            <a:off x="4686941" y="1554706"/>
            <a:ext cx="2818118" cy="1260000"/>
          </a:xfrm>
          <a:prstGeom prst="ellipse">
            <a:avLst/>
          </a:prstGeom>
          <a:solidFill>
            <a:srgbClr val="007AD7"/>
          </a:solidFill>
          <a:ln w="25400">
            <a:solidFill>
              <a:srgbClr val="00326D"/>
            </a:solidFill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1A8D667-3C32-AD16-F6E5-58BC0C5CB8DC}"/>
              </a:ext>
            </a:extLst>
          </p:cNvPr>
          <p:cNvSpPr/>
          <p:nvPr/>
        </p:nvSpPr>
        <p:spPr>
          <a:xfrm>
            <a:off x="8627390" y="1470781"/>
            <a:ext cx="2818118" cy="1260000"/>
          </a:xfrm>
          <a:prstGeom prst="ellipse">
            <a:avLst/>
          </a:prstGeom>
          <a:solidFill>
            <a:srgbClr val="00326D"/>
          </a:solidFill>
          <a:ln w="25400">
            <a:solidFill>
              <a:srgbClr val="00326D"/>
            </a:solidFill>
          </a:ln>
          <a:effectLst>
            <a:outerShdw blurRad="444500" dist="381000" dir="30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Peppol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Authorities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871427-5019-B6C8-8973-A0DA2823AF0B}"/>
              </a:ext>
            </a:extLst>
          </p:cNvPr>
          <p:cNvSpPr txBox="1"/>
          <p:nvPr/>
        </p:nvSpPr>
        <p:spPr>
          <a:xfrm>
            <a:off x="4296000" y="3066641"/>
            <a:ext cx="3600000" cy="3060000"/>
          </a:xfrm>
          <a:prstGeom prst="rect">
            <a:avLst/>
          </a:prstGeom>
          <a:solidFill>
            <a:srgbClr val="007AD7"/>
          </a:solidFill>
          <a:ln w="19050">
            <a:solidFill>
              <a:srgbClr val="00326D"/>
            </a:solidFill>
          </a:ln>
        </p:spPr>
        <p:txBody>
          <a:bodyPr wrap="square" tIns="288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They provide business process interoperability between End Users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SemiBold" pitchFamily="2" charset="77"/>
                <a:ea typeface="+mn-ea"/>
                <a:cs typeface="+mn-cs"/>
              </a:rPr>
              <a:t>____________________________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provide Peppol Access Point services and some also provide Addressing and Capability Lookup Services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C7C96C-A374-8E59-02B0-3F8AB129FCB9}"/>
              </a:ext>
            </a:extLst>
          </p:cNvPr>
          <p:cNvSpPr txBox="1"/>
          <p:nvPr/>
        </p:nvSpPr>
        <p:spPr>
          <a:xfrm>
            <a:off x="8236449" y="3066641"/>
            <a:ext cx="3600000" cy="3060000"/>
          </a:xfrm>
          <a:prstGeom prst="rect">
            <a:avLst/>
          </a:prstGeom>
          <a:solidFill>
            <a:srgbClr val="00326D"/>
          </a:solidFill>
          <a:ln w="19050">
            <a:solidFill>
              <a:srgbClr val="00326D"/>
            </a:solidFill>
          </a:ln>
        </p:spPr>
        <p:txBody>
          <a:bodyPr wrap="square" tIns="288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They are policy enablers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that drive Peppol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adoption in a jurisdiction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SemiBold" pitchFamily="2" charset="77"/>
                <a:ea typeface="+mn-ea"/>
                <a:cs typeface="Arial" panose="020B0604020202020204" pitchFamily="34" charset="0"/>
              </a:rPr>
              <a:t>____________________________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 SemiBold" pitchFamily="2" charset="77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Currently, all Peppol Authorities are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Government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departments or agencies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21930C-4DAF-7911-79E6-FE03A5261742}"/>
              </a:ext>
            </a:extLst>
          </p:cNvPr>
          <p:cNvSpPr txBox="1"/>
          <p:nvPr/>
        </p:nvSpPr>
        <p:spPr>
          <a:xfrm>
            <a:off x="355551" y="3066641"/>
            <a:ext cx="3600000" cy="3060000"/>
          </a:xfrm>
          <a:prstGeom prst="rect">
            <a:avLst/>
          </a:prstGeom>
          <a:solidFill>
            <a:srgbClr val="1CBAF8"/>
          </a:solidFill>
          <a:ln w="19050">
            <a:solidFill>
              <a:srgbClr val="00326D"/>
            </a:solidFill>
          </a:ln>
        </p:spPr>
        <p:txBody>
          <a:bodyPr wrap="square" tIns="288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Buyers and sellers that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send and receive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business documents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SemiBold" pitchFamily="2" charset="77"/>
                <a:ea typeface="+mn-ea"/>
                <a:cs typeface="Arial" panose="020B0604020202020204" pitchFamily="34" charset="0"/>
              </a:rPr>
              <a:t>____________________________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End Users are not required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be OpenPeppol members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send and receive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AD7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Peppol messages</a:t>
            </a:r>
          </a:p>
        </p:txBody>
      </p:sp>
    </p:spTree>
    <p:extLst>
      <p:ext uri="{BB962C8B-B14F-4D97-AF65-F5344CB8AC3E}">
        <p14:creationId xmlns:p14="http://schemas.microsoft.com/office/powerpoint/2010/main" val="792538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91F4C89-2C88-42AD-B0F3-A2C21710C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000" y="589651"/>
            <a:ext cx="8512629" cy="560276"/>
          </a:xfrm>
        </p:spPr>
        <p:txBody>
          <a:bodyPr/>
          <a:lstStyle/>
          <a:p>
            <a:r>
              <a:rPr lang="en-GB" sz="2800" dirty="0">
                <a:latin typeface="Montserrat Medium" pitchFamily="2" charset="77"/>
              </a:rPr>
              <a:t>The original challenge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6D77F8-116C-214B-BA5B-1B0A73ABA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25" y="1489509"/>
            <a:ext cx="3634936" cy="5040000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38E6E958-DF4D-7748-AF52-623E7231E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20149" y="6319843"/>
            <a:ext cx="40413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232AFB-236B-F24F-81F8-82D020151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026" y="2617208"/>
            <a:ext cx="901653" cy="972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908B7E-BF6E-AF49-A842-2CB5A7CDE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0023" y="5046780"/>
            <a:ext cx="901652" cy="972000"/>
          </a:xfrm>
          <a:prstGeom prst="rect">
            <a:avLst/>
          </a:prstGeom>
        </p:spPr>
      </p:pic>
      <p:cxnSp>
        <p:nvCxnSpPr>
          <p:cNvPr id="54" name="Straight Arrow Connector 20">
            <a:extLst>
              <a:ext uri="{FF2B5EF4-FFF2-40B4-BE49-F238E27FC236}">
                <a16:creationId xmlns:a16="http://schemas.microsoft.com/office/drawing/2014/main" id="{D5496B09-BA34-9645-BBFD-EEA8B2DD8FA2}"/>
              </a:ext>
            </a:extLst>
          </p:cNvPr>
          <p:cNvCxnSpPr>
            <a:cxnSpLocks/>
          </p:cNvCxnSpPr>
          <p:nvPr/>
        </p:nvCxnSpPr>
        <p:spPr>
          <a:xfrm>
            <a:off x="2211662" y="3143446"/>
            <a:ext cx="2677525" cy="0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6CB19539-2CB3-1748-80F2-8B9BEC8F53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4994" y="2707208"/>
            <a:ext cx="540421" cy="792000"/>
          </a:xfrm>
          <a:prstGeom prst="rect">
            <a:avLst/>
          </a:prstGeom>
        </p:spPr>
      </p:pic>
      <p:cxnSp>
        <p:nvCxnSpPr>
          <p:cNvPr id="56" name="Straight Arrow Connector 20">
            <a:extLst>
              <a:ext uri="{FF2B5EF4-FFF2-40B4-BE49-F238E27FC236}">
                <a16:creationId xmlns:a16="http://schemas.microsoft.com/office/drawing/2014/main" id="{3478D7B4-9998-114E-A2A9-DDD8CF4B24E9}"/>
              </a:ext>
            </a:extLst>
          </p:cNvPr>
          <p:cNvCxnSpPr>
            <a:cxnSpLocks/>
          </p:cNvCxnSpPr>
          <p:nvPr/>
        </p:nvCxnSpPr>
        <p:spPr>
          <a:xfrm flipH="1">
            <a:off x="2204363" y="5541761"/>
            <a:ext cx="2678400" cy="8823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589CC8F6-23D3-FC47-B03C-AD24271BB4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4994" y="5136780"/>
            <a:ext cx="540421" cy="792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1C5A5D-F8C4-E483-7027-C38C80D41CDB}"/>
              </a:ext>
            </a:extLst>
          </p:cNvPr>
          <p:cNvSpPr txBox="1"/>
          <p:nvPr/>
        </p:nvSpPr>
        <p:spPr>
          <a:xfrm>
            <a:off x="9740487" y="2811642"/>
            <a:ext cx="2182910" cy="2850338"/>
          </a:xfrm>
          <a:prstGeom prst="rect">
            <a:avLst/>
          </a:prstGeom>
          <a:solidFill>
            <a:schemeClr val="bg1"/>
          </a:solidFill>
          <a:ln>
            <a:solidFill>
              <a:srgbClr val="00326D"/>
            </a:solidFill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No interoperable mechanism for businesses to connect with each other on a bilateral basis </a:t>
            </a:r>
            <a:endParaRPr lang="en-GB" sz="1600" dirty="0">
              <a:solidFill>
                <a:srgbClr val="00326D"/>
              </a:solidFill>
              <a:latin typeface="Montserrat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47446-4288-4B27-9B7F-A646A981A7E3}"/>
              </a:ext>
            </a:extLst>
          </p:cNvPr>
          <p:cNvSpPr txBox="1"/>
          <p:nvPr/>
        </p:nvSpPr>
        <p:spPr>
          <a:xfrm>
            <a:off x="4995424" y="1791220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Supplier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00037D-4AF7-CF6A-28EA-9FE8A976C37D}"/>
              </a:ext>
            </a:extLst>
          </p:cNvPr>
          <p:cNvSpPr txBox="1"/>
          <p:nvPr/>
        </p:nvSpPr>
        <p:spPr>
          <a:xfrm>
            <a:off x="8114587" y="1791220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Buyer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8390AE-B901-BD48-3E6F-0946816E7B4B}"/>
              </a:ext>
            </a:extLst>
          </p:cNvPr>
          <p:cNvSpPr txBox="1"/>
          <p:nvPr/>
        </p:nvSpPr>
        <p:spPr>
          <a:xfrm>
            <a:off x="4995424" y="2379642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Supplier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F2E407-65C9-B714-E78A-2088A24CCB30}"/>
              </a:ext>
            </a:extLst>
          </p:cNvPr>
          <p:cNvSpPr txBox="1"/>
          <p:nvPr/>
        </p:nvSpPr>
        <p:spPr>
          <a:xfrm>
            <a:off x="4995424" y="4135281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Supplier 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6B984D-019A-5ADF-319D-E538292FD161}"/>
              </a:ext>
            </a:extLst>
          </p:cNvPr>
          <p:cNvSpPr txBox="1"/>
          <p:nvPr/>
        </p:nvSpPr>
        <p:spPr>
          <a:xfrm>
            <a:off x="4995424" y="2964855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Supplier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0CDD36-C3A3-C812-915D-3476E9808B0E}"/>
              </a:ext>
            </a:extLst>
          </p:cNvPr>
          <p:cNvSpPr txBox="1"/>
          <p:nvPr/>
        </p:nvSpPr>
        <p:spPr>
          <a:xfrm>
            <a:off x="4995424" y="3550068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Supplier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5C24D8-D1A9-B695-69DC-36245A0FF9A9}"/>
              </a:ext>
            </a:extLst>
          </p:cNvPr>
          <p:cNvSpPr txBox="1"/>
          <p:nvPr/>
        </p:nvSpPr>
        <p:spPr>
          <a:xfrm>
            <a:off x="4981761" y="4720494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Supplier 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1872CB-D796-2327-02DC-9AD5C3CA4384}"/>
              </a:ext>
            </a:extLst>
          </p:cNvPr>
          <p:cNvSpPr txBox="1"/>
          <p:nvPr/>
        </p:nvSpPr>
        <p:spPr>
          <a:xfrm>
            <a:off x="4981761" y="5887843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Supplier 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950209-6A5A-6EFA-D860-FACE3A750406}"/>
              </a:ext>
            </a:extLst>
          </p:cNvPr>
          <p:cNvSpPr txBox="1"/>
          <p:nvPr/>
        </p:nvSpPr>
        <p:spPr>
          <a:xfrm>
            <a:off x="4981761" y="5305707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Supplier 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2D3F5E-01C7-328E-98B3-88612C3610EC}"/>
              </a:ext>
            </a:extLst>
          </p:cNvPr>
          <p:cNvSpPr txBox="1"/>
          <p:nvPr/>
        </p:nvSpPr>
        <p:spPr>
          <a:xfrm>
            <a:off x="8080879" y="2381906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Buyer 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C2F2CC-A510-C9C1-7F36-72DB0E979527}"/>
              </a:ext>
            </a:extLst>
          </p:cNvPr>
          <p:cNvSpPr txBox="1"/>
          <p:nvPr/>
        </p:nvSpPr>
        <p:spPr>
          <a:xfrm>
            <a:off x="8085262" y="2958569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Buyer 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674716-08AD-6CCE-A79A-7F08F8924FE1}"/>
              </a:ext>
            </a:extLst>
          </p:cNvPr>
          <p:cNvSpPr txBox="1"/>
          <p:nvPr/>
        </p:nvSpPr>
        <p:spPr>
          <a:xfrm>
            <a:off x="8085262" y="3550068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Buyer 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1D83F4-9EC9-EAEB-A257-3E6EC5527424}"/>
              </a:ext>
            </a:extLst>
          </p:cNvPr>
          <p:cNvSpPr txBox="1"/>
          <p:nvPr/>
        </p:nvSpPr>
        <p:spPr>
          <a:xfrm>
            <a:off x="8085262" y="4135281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Buyer 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0EECBF-EDBD-FB2A-9379-652940A612AE}"/>
              </a:ext>
            </a:extLst>
          </p:cNvPr>
          <p:cNvSpPr txBox="1"/>
          <p:nvPr/>
        </p:nvSpPr>
        <p:spPr>
          <a:xfrm>
            <a:off x="8103147" y="4720494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Buyer 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339AD2-5122-0422-42A0-662072DD76EC}"/>
              </a:ext>
            </a:extLst>
          </p:cNvPr>
          <p:cNvSpPr txBox="1"/>
          <p:nvPr/>
        </p:nvSpPr>
        <p:spPr>
          <a:xfrm>
            <a:off x="8103147" y="5303443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Buyer 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1AA5D5-EB5F-D806-EF5A-81CC1D105E0A}"/>
              </a:ext>
            </a:extLst>
          </p:cNvPr>
          <p:cNvSpPr txBox="1"/>
          <p:nvPr/>
        </p:nvSpPr>
        <p:spPr>
          <a:xfrm>
            <a:off x="8108506" y="5887843"/>
            <a:ext cx="972000" cy="4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Buyer 8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EABC1C7-BA54-6085-4C40-163F8AF14A22}"/>
              </a:ext>
            </a:extLst>
          </p:cNvPr>
          <p:cNvCxnSpPr>
            <a:stCxn id="3" idx="3"/>
            <a:endCxn id="4" idx="1"/>
          </p:cNvCxnSpPr>
          <p:nvPr/>
        </p:nvCxnSpPr>
        <p:spPr>
          <a:xfrm>
            <a:off x="5967424" y="2007220"/>
            <a:ext cx="21471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54113AB-2309-526D-E861-D827167BBC0A}"/>
              </a:ext>
            </a:extLst>
          </p:cNvPr>
          <p:cNvCxnSpPr>
            <a:cxnSpLocks/>
            <a:stCxn id="3" idx="3"/>
            <a:endCxn id="21" idx="1"/>
          </p:cNvCxnSpPr>
          <p:nvPr/>
        </p:nvCxnSpPr>
        <p:spPr>
          <a:xfrm>
            <a:off x="5967424" y="2007220"/>
            <a:ext cx="2113455" cy="59068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995496-B3CE-493A-FAC2-947682AC0D04}"/>
              </a:ext>
            </a:extLst>
          </p:cNvPr>
          <p:cNvCxnSpPr>
            <a:cxnSpLocks/>
            <a:stCxn id="3" idx="3"/>
            <a:endCxn id="22" idx="1"/>
          </p:cNvCxnSpPr>
          <p:nvPr/>
        </p:nvCxnSpPr>
        <p:spPr>
          <a:xfrm>
            <a:off x="5967424" y="2007220"/>
            <a:ext cx="2117838" cy="116734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E11B603-E3D5-C864-E222-D35780C9ABE3}"/>
              </a:ext>
            </a:extLst>
          </p:cNvPr>
          <p:cNvCxnSpPr>
            <a:cxnSpLocks/>
            <a:stCxn id="3" idx="3"/>
            <a:endCxn id="23" idx="1"/>
          </p:cNvCxnSpPr>
          <p:nvPr/>
        </p:nvCxnSpPr>
        <p:spPr>
          <a:xfrm>
            <a:off x="5967424" y="2007220"/>
            <a:ext cx="2117838" cy="175884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3820951-26DE-31E4-C929-87C55E063A68}"/>
              </a:ext>
            </a:extLst>
          </p:cNvPr>
          <p:cNvCxnSpPr>
            <a:cxnSpLocks/>
            <a:stCxn id="3" idx="3"/>
            <a:endCxn id="25" idx="1"/>
          </p:cNvCxnSpPr>
          <p:nvPr/>
        </p:nvCxnSpPr>
        <p:spPr>
          <a:xfrm>
            <a:off x="5967424" y="2007220"/>
            <a:ext cx="2117838" cy="234406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8155248-6D2A-C59E-88A5-17CC35E45ECD}"/>
              </a:ext>
            </a:extLst>
          </p:cNvPr>
          <p:cNvCxnSpPr>
            <a:cxnSpLocks/>
            <a:stCxn id="3" idx="3"/>
            <a:endCxn id="26" idx="1"/>
          </p:cNvCxnSpPr>
          <p:nvPr/>
        </p:nvCxnSpPr>
        <p:spPr>
          <a:xfrm>
            <a:off x="5967424" y="2007220"/>
            <a:ext cx="2135723" cy="292927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16470E6-AF31-6F9C-BE31-A543919425E4}"/>
              </a:ext>
            </a:extLst>
          </p:cNvPr>
          <p:cNvCxnSpPr>
            <a:cxnSpLocks/>
            <a:stCxn id="3" idx="3"/>
            <a:endCxn id="27" idx="1"/>
          </p:cNvCxnSpPr>
          <p:nvPr/>
        </p:nvCxnSpPr>
        <p:spPr>
          <a:xfrm>
            <a:off x="5967424" y="2007220"/>
            <a:ext cx="2135723" cy="35122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19E5A29-13AD-B7DF-1E2E-079C7EBADDC9}"/>
              </a:ext>
            </a:extLst>
          </p:cNvPr>
          <p:cNvCxnSpPr>
            <a:cxnSpLocks/>
            <a:stCxn id="3" idx="3"/>
            <a:endCxn id="28" idx="1"/>
          </p:cNvCxnSpPr>
          <p:nvPr/>
        </p:nvCxnSpPr>
        <p:spPr>
          <a:xfrm>
            <a:off x="5967424" y="2007220"/>
            <a:ext cx="2141082" cy="40966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98BD2F2-2B14-C3C8-379E-A283AA6215FA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 flipV="1">
            <a:off x="5967424" y="2007220"/>
            <a:ext cx="2147163" cy="58842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95FF41-4C33-D486-0B81-24F3D00718B5}"/>
              </a:ext>
            </a:extLst>
          </p:cNvPr>
          <p:cNvCxnSpPr>
            <a:cxnSpLocks/>
            <a:stCxn id="5" idx="3"/>
            <a:endCxn id="21" idx="1"/>
          </p:cNvCxnSpPr>
          <p:nvPr/>
        </p:nvCxnSpPr>
        <p:spPr>
          <a:xfrm>
            <a:off x="5967424" y="2595642"/>
            <a:ext cx="2113455" cy="226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41CB974-5482-4F10-A9CD-A531E6BF068F}"/>
              </a:ext>
            </a:extLst>
          </p:cNvPr>
          <p:cNvCxnSpPr>
            <a:cxnSpLocks/>
            <a:stCxn id="5" idx="3"/>
            <a:endCxn id="22" idx="1"/>
          </p:cNvCxnSpPr>
          <p:nvPr/>
        </p:nvCxnSpPr>
        <p:spPr>
          <a:xfrm>
            <a:off x="5967424" y="2595642"/>
            <a:ext cx="2117838" cy="57892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BC33A87-63F7-4C0D-B31A-81DBA832BDAA}"/>
              </a:ext>
            </a:extLst>
          </p:cNvPr>
          <p:cNvCxnSpPr>
            <a:cxnSpLocks/>
            <a:stCxn id="5" idx="3"/>
            <a:endCxn id="23" idx="1"/>
          </p:cNvCxnSpPr>
          <p:nvPr/>
        </p:nvCxnSpPr>
        <p:spPr>
          <a:xfrm>
            <a:off x="5967424" y="2595642"/>
            <a:ext cx="2117838" cy="117042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BCE98-735C-34E9-362B-CB43297615D5}"/>
              </a:ext>
            </a:extLst>
          </p:cNvPr>
          <p:cNvCxnSpPr>
            <a:cxnSpLocks/>
            <a:stCxn id="5" idx="3"/>
            <a:endCxn id="25" idx="1"/>
          </p:cNvCxnSpPr>
          <p:nvPr/>
        </p:nvCxnSpPr>
        <p:spPr>
          <a:xfrm>
            <a:off x="5967424" y="2595642"/>
            <a:ext cx="2117838" cy="175563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26D1F8F-BB0E-B6D5-43BC-C85F09BF46A6}"/>
              </a:ext>
            </a:extLst>
          </p:cNvPr>
          <p:cNvCxnSpPr>
            <a:cxnSpLocks/>
            <a:stCxn id="5" idx="3"/>
            <a:endCxn id="26" idx="1"/>
          </p:cNvCxnSpPr>
          <p:nvPr/>
        </p:nvCxnSpPr>
        <p:spPr>
          <a:xfrm>
            <a:off x="5967424" y="2595642"/>
            <a:ext cx="2135723" cy="234085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9B8592E-8009-8C57-F3CB-10E9EA186372}"/>
              </a:ext>
            </a:extLst>
          </p:cNvPr>
          <p:cNvCxnSpPr>
            <a:cxnSpLocks/>
            <a:stCxn id="5" idx="3"/>
            <a:endCxn id="27" idx="1"/>
          </p:cNvCxnSpPr>
          <p:nvPr/>
        </p:nvCxnSpPr>
        <p:spPr>
          <a:xfrm>
            <a:off x="5967424" y="2595642"/>
            <a:ext cx="2135723" cy="292380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6E94CE1-7747-21EA-CA1C-D3FC12139896}"/>
              </a:ext>
            </a:extLst>
          </p:cNvPr>
          <p:cNvCxnSpPr>
            <a:cxnSpLocks/>
            <a:stCxn id="5" idx="3"/>
            <a:endCxn id="28" idx="1"/>
          </p:cNvCxnSpPr>
          <p:nvPr/>
        </p:nvCxnSpPr>
        <p:spPr>
          <a:xfrm>
            <a:off x="5967424" y="2595642"/>
            <a:ext cx="2141082" cy="350820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A013C87-9346-EB4E-1EB1-6A9E9054C693}"/>
              </a:ext>
            </a:extLst>
          </p:cNvPr>
          <p:cNvCxnSpPr>
            <a:cxnSpLocks/>
            <a:stCxn id="7" idx="3"/>
            <a:endCxn id="4" idx="1"/>
          </p:cNvCxnSpPr>
          <p:nvPr/>
        </p:nvCxnSpPr>
        <p:spPr>
          <a:xfrm flipV="1">
            <a:off x="5967424" y="2007220"/>
            <a:ext cx="2147163" cy="11736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C936B56-0A7E-6956-EE01-B05981D8EA6E}"/>
              </a:ext>
            </a:extLst>
          </p:cNvPr>
          <p:cNvCxnSpPr>
            <a:cxnSpLocks/>
            <a:stCxn id="7" idx="3"/>
            <a:endCxn id="21" idx="1"/>
          </p:cNvCxnSpPr>
          <p:nvPr/>
        </p:nvCxnSpPr>
        <p:spPr>
          <a:xfrm flipV="1">
            <a:off x="5967424" y="2597906"/>
            <a:ext cx="2113455" cy="58294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1932EA6-EC44-C84A-8D73-A82F6F1BF599}"/>
              </a:ext>
            </a:extLst>
          </p:cNvPr>
          <p:cNvCxnSpPr>
            <a:cxnSpLocks/>
            <a:stCxn id="7" idx="3"/>
            <a:endCxn id="22" idx="1"/>
          </p:cNvCxnSpPr>
          <p:nvPr/>
        </p:nvCxnSpPr>
        <p:spPr>
          <a:xfrm flipV="1">
            <a:off x="5967424" y="3174569"/>
            <a:ext cx="2117838" cy="628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3491FE9-CF7B-5526-7676-7176C92369AD}"/>
              </a:ext>
            </a:extLst>
          </p:cNvPr>
          <p:cNvCxnSpPr>
            <a:cxnSpLocks/>
            <a:stCxn id="7" idx="3"/>
            <a:endCxn id="23" idx="1"/>
          </p:cNvCxnSpPr>
          <p:nvPr/>
        </p:nvCxnSpPr>
        <p:spPr>
          <a:xfrm>
            <a:off x="5967424" y="3180855"/>
            <a:ext cx="2117838" cy="58521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9F75842-BBEE-8F63-0894-96971B4592A9}"/>
              </a:ext>
            </a:extLst>
          </p:cNvPr>
          <p:cNvCxnSpPr>
            <a:cxnSpLocks/>
            <a:stCxn id="7" idx="3"/>
            <a:endCxn id="23" idx="1"/>
          </p:cNvCxnSpPr>
          <p:nvPr/>
        </p:nvCxnSpPr>
        <p:spPr>
          <a:xfrm>
            <a:off x="5967424" y="3180855"/>
            <a:ext cx="2117838" cy="58521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62A7F0E-D912-DE8E-2742-83BE9C8B736C}"/>
              </a:ext>
            </a:extLst>
          </p:cNvPr>
          <p:cNvCxnSpPr>
            <a:cxnSpLocks/>
            <a:stCxn id="7" idx="3"/>
            <a:endCxn id="25" idx="1"/>
          </p:cNvCxnSpPr>
          <p:nvPr/>
        </p:nvCxnSpPr>
        <p:spPr>
          <a:xfrm>
            <a:off x="5967424" y="3180855"/>
            <a:ext cx="2117838" cy="117042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9100242E-B44A-A9CB-DC32-1815A292CA4E}"/>
              </a:ext>
            </a:extLst>
          </p:cNvPr>
          <p:cNvCxnSpPr>
            <a:cxnSpLocks/>
            <a:stCxn id="7" idx="3"/>
            <a:endCxn id="26" idx="1"/>
          </p:cNvCxnSpPr>
          <p:nvPr/>
        </p:nvCxnSpPr>
        <p:spPr>
          <a:xfrm>
            <a:off x="5967424" y="3180855"/>
            <a:ext cx="2135723" cy="175563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9902BF93-1497-D2E5-F471-0A3B45261726}"/>
              </a:ext>
            </a:extLst>
          </p:cNvPr>
          <p:cNvCxnSpPr>
            <a:cxnSpLocks/>
            <a:stCxn id="7" idx="3"/>
            <a:endCxn id="27" idx="1"/>
          </p:cNvCxnSpPr>
          <p:nvPr/>
        </p:nvCxnSpPr>
        <p:spPr>
          <a:xfrm>
            <a:off x="5967424" y="3180855"/>
            <a:ext cx="2135723" cy="2338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3A179F0-D50F-8247-6A90-B3427A50C51A}"/>
              </a:ext>
            </a:extLst>
          </p:cNvPr>
          <p:cNvCxnSpPr>
            <a:cxnSpLocks/>
            <a:stCxn id="7" idx="3"/>
            <a:endCxn id="28" idx="1"/>
          </p:cNvCxnSpPr>
          <p:nvPr/>
        </p:nvCxnSpPr>
        <p:spPr>
          <a:xfrm>
            <a:off x="5967424" y="3180855"/>
            <a:ext cx="2141082" cy="29229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50922FE5-53B9-8218-8124-319B88DC6521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 flipV="1">
            <a:off x="5967424" y="2007220"/>
            <a:ext cx="2147163" cy="175884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E21BEC34-2C90-20CC-90CC-D701546822A3}"/>
              </a:ext>
            </a:extLst>
          </p:cNvPr>
          <p:cNvCxnSpPr>
            <a:cxnSpLocks/>
            <a:stCxn id="8" idx="3"/>
            <a:endCxn id="21" idx="1"/>
          </p:cNvCxnSpPr>
          <p:nvPr/>
        </p:nvCxnSpPr>
        <p:spPr>
          <a:xfrm flipV="1">
            <a:off x="5967424" y="2597906"/>
            <a:ext cx="2113455" cy="116816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E475B89-C15B-9BBE-B1D0-D306A658C2EC}"/>
              </a:ext>
            </a:extLst>
          </p:cNvPr>
          <p:cNvCxnSpPr>
            <a:cxnSpLocks/>
            <a:stCxn id="8" idx="3"/>
            <a:endCxn id="22" idx="1"/>
          </p:cNvCxnSpPr>
          <p:nvPr/>
        </p:nvCxnSpPr>
        <p:spPr>
          <a:xfrm flipV="1">
            <a:off x="5967424" y="3174569"/>
            <a:ext cx="2117838" cy="59149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63556BE-23EC-39C4-27D8-A671F481392D}"/>
              </a:ext>
            </a:extLst>
          </p:cNvPr>
          <p:cNvCxnSpPr>
            <a:cxnSpLocks/>
            <a:stCxn id="8" idx="3"/>
            <a:endCxn id="23" idx="1"/>
          </p:cNvCxnSpPr>
          <p:nvPr/>
        </p:nvCxnSpPr>
        <p:spPr>
          <a:xfrm>
            <a:off x="5967424" y="3766068"/>
            <a:ext cx="211783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64599DE-2F77-F126-FF47-8C70C9C5C6DA}"/>
              </a:ext>
            </a:extLst>
          </p:cNvPr>
          <p:cNvCxnSpPr>
            <a:cxnSpLocks/>
            <a:stCxn id="8" idx="3"/>
            <a:endCxn id="25" idx="1"/>
          </p:cNvCxnSpPr>
          <p:nvPr/>
        </p:nvCxnSpPr>
        <p:spPr>
          <a:xfrm>
            <a:off x="5967424" y="3766068"/>
            <a:ext cx="2117838" cy="58521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8434CC28-DB10-2246-5F51-9707C5E16634}"/>
              </a:ext>
            </a:extLst>
          </p:cNvPr>
          <p:cNvCxnSpPr>
            <a:cxnSpLocks/>
            <a:stCxn id="8" idx="3"/>
            <a:endCxn id="26" idx="1"/>
          </p:cNvCxnSpPr>
          <p:nvPr/>
        </p:nvCxnSpPr>
        <p:spPr>
          <a:xfrm>
            <a:off x="5967424" y="3766068"/>
            <a:ext cx="2135723" cy="117042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990C1C86-B45D-A32F-CEE3-0C385CBBD7C7}"/>
              </a:ext>
            </a:extLst>
          </p:cNvPr>
          <p:cNvCxnSpPr>
            <a:cxnSpLocks/>
            <a:stCxn id="8" idx="3"/>
            <a:endCxn id="27" idx="1"/>
          </p:cNvCxnSpPr>
          <p:nvPr/>
        </p:nvCxnSpPr>
        <p:spPr>
          <a:xfrm>
            <a:off x="5967424" y="3766068"/>
            <a:ext cx="2135723" cy="17533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BDA39D7-F750-632C-C072-28C6BA595DE4}"/>
              </a:ext>
            </a:extLst>
          </p:cNvPr>
          <p:cNvCxnSpPr>
            <a:cxnSpLocks/>
            <a:stCxn id="8" idx="3"/>
            <a:endCxn id="28" idx="1"/>
          </p:cNvCxnSpPr>
          <p:nvPr/>
        </p:nvCxnSpPr>
        <p:spPr>
          <a:xfrm>
            <a:off x="5967424" y="3766068"/>
            <a:ext cx="2141082" cy="23377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1D7BB746-FB34-BF95-B80C-D8101EFE59C9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5967424" y="2007220"/>
            <a:ext cx="2147163" cy="234406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5E94C625-FFFC-2124-DC38-CDB22B990D13}"/>
              </a:ext>
            </a:extLst>
          </p:cNvPr>
          <p:cNvCxnSpPr>
            <a:cxnSpLocks/>
            <a:stCxn id="6" idx="3"/>
            <a:endCxn id="21" idx="1"/>
          </p:cNvCxnSpPr>
          <p:nvPr/>
        </p:nvCxnSpPr>
        <p:spPr>
          <a:xfrm flipV="1">
            <a:off x="5967424" y="2597906"/>
            <a:ext cx="2113455" cy="17533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38B783CF-1304-2365-AC77-6C497F1866F4}"/>
              </a:ext>
            </a:extLst>
          </p:cNvPr>
          <p:cNvCxnSpPr>
            <a:cxnSpLocks/>
            <a:stCxn id="6" idx="3"/>
            <a:endCxn id="22" idx="1"/>
          </p:cNvCxnSpPr>
          <p:nvPr/>
        </p:nvCxnSpPr>
        <p:spPr>
          <a:xfrm flipV="1">
            <a:off x="5967424" y="3174569"/>
            <a:ext cx="2117838" cy="11767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887C43B7-4D33-B8DD-6E9D-AB232E7E6D9E}"/>
              </a:ext>
            </a:extLst>
          </p:cNvPr>
          <p:cNvCxnSpPr>
            <a:cxnSpLocks/>
            <a:stCxn id="6" idx="3"/>
            <a:endCxn id="23" idx="1"/>
          </p:cNvCxnSpPr>
          <p:nvPr/>
        </p:nvCxnSpPr>
        <p:spPr>
          <a:xfrm flipV="1">
            <a:off x="5967424" y="3766068"/>
            <a:ext cx="2117838" cy="58521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40B21E45-3144-5117-B592-B32213B8F28A}"/>
              </a:ext>
            </a:extLst>
          </p:cNvPr>
          <p:cNvCxnSpPr>
            <a:cxnSpLocks/>
            <a:stCxn id="6" idx="3"/>
            <a:endCxn id="25" idx="1"/>
          </p:cNvCxnSpPr>
          <p:nvPr/>
        </p:nvCxnSpPr>
        <p:spPr>
          <a:xfrm>
            <a:off x="5967424" y="4351281"/>
            <a:ext cx="211783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0247CFFC-BB97-2544-516B-616D8FD9169A}"/>
              </a:ext>
            </a:extLst>
          </p:cNvPr>
          <p:cNvCxnSpPr>
            <a:cxnSpLocks/>
            <a:stCxn id="6" idx="3"/>
            <a:endCxn id="26" idx="1"/>
          </p:cNvCxnSpPr>
          <p:nvPr/>
        </p:nvCxnSpPr>
        <p:spPr>
          <a:xfrm>
            <a:off x="5967424" y="4351281"/>
            <a:ext cx="2135723" cy="58521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D36AD2C-BF47-52BF-7607-74F6DDF728B7}"/>
              </a:ext>
            </a:extLst>
          </p:cNvPr>
          <p:cNvCxnSpPr>
            <a:cxnSpLocks/>
            <a:stCxn id="6" idx="3"/>
            <a:endCxn id="27" idx="1"/>
          </p:cNvCxnSpPr>
          <p:nvPr/>
        </p:nvCxnSpPr>
        <p:spPr>
          <a:xfrm>
            <a:off x="5967424" y="4351281"/>
            <a:ext cx="2135723" cy="116816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A98F711C-23F6-EA08-EE90-73B57A15584B}"/>
              </a:ext>
            </a:extLst>
          </p:cNvPr>
          <p:cNvCxnSpPr>
            <a:cxnSpLocks/>
            <a:stCxn id="6" idx="3"/>
            <a:endCxn id="28" idx="1"/>
          </p:cNvCxnSpPr>
          <p:nvPr/>
        </p:nvCxnSpPr>
        <p:spPr>
          <a:xfrm>
            <a:off x="5967424" y="4351281"/>
            <a:ext cx="2141082" cy="175256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88C03EB9-A062-E272-BC88-7A1377E88890}"/>
              </a:ext>
            </a:extLst>
          </p:cNvPr>
          <p:cNvCxnSpPr>
            <a:cxnSpLocks/>
            <a:stCxn id="9" idx="3"/>
            <a:endCxn id="4" idx="1"/>
          </p:cNvCxnSpPr>
          <p:nvPr/>
        </p:nvCxnSpPr>
        <p:spPr>
          <a:xfrm flipV="1">
            <a:off x="5953761" y="2007220"/>
            <a:ext cx="2160826" cy="292927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14490588-15CD-AA32-C757-1118B13E2DEB}"/>
              </a:ext>
            </a:extLst>
          </p:cNvPr>
          <p:cNvCxnSpPr>
            <a:cxnSpLocks/>
            <a:stCxn id="9" idx="3"/>
            <a:endCxn id="21" idx="1"/>
          </p:cNvCxnSpPr>
          <p:nvPr/>
        </p:nvCxnSpPr>
        <p:spPr>
          <a:xfrm flipV="1">
            <a:off x="5953761" y="2597906"/>
            <a:ext cx="2127118" cy="2338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0142501D-27A9-791A-8300-2D5A50E68132}"/>
              </a:ext>
            </a:extLst>
          </p:cNvPr>
          <p:cNvCxnSpPr>
            <a:cxnSpLocks/>
            <a:stCxn id="9" idx="3"/>
            <a:endCxn id="21" idx="1"/>
          </p:cNvCxnSpPr>
          <p:nvPr/>
        </p:nvCxnSpPr>
        <p:spPr>
          <a:xfrm flipV="1">
            <a:off x="5953761" y="2597906"/>
            <a:ext cx="2127118" cy="2338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7739C25F-FF48-50C1-F0B1-664C1BA99253}"/>
              </a:ext>
            </a:extLst>
          </p:cNvPr>
          <p:cNvCxnSpPr>
            <a:cxnSpLocks/>
            <a:stCxn id="9" idx="3"/>
            <a:endCxn id="22" idx="1"/>
          </p:cNvCxnSpPr>
          <p:nvPr/>
        </p:nvCxnSpPr>
        <p:spPr>
          <a:xfrm flipV="1">
            <a:off x="5953761" y="3174569"/>
            <a:ext cx="2131501" cy="176192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56A52AC5-A8B5-F9F5-B210-9C2D798159F2}"/>
              </a:ext>
            </a:extLst>
          </p:cNvPr>
          <p:cNvCxnSpPr>
            <a:cxnSpLocks/>
            <a:stCxn id="9" idx="3"/>
            <a:endCxn id="23" idx="1"/>
          </p:cNvCxnSpPr>
          <p:nvPr/>
        </p:nvCxnSpPr>
        <p:spPr>
          <a:xfrm flipV="1">
            <a:off x="5953761" y="3766068"/>
            <a:ext cx="2131501" cy="117042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ECE33D1E-7404-6934-7062-968D3D713509}"/>
              </a:ext>
            </a:extLst>
          </p:cNvPr>
          <p:cNvCxnSpPr>
            <a:cxnSpLocks/>
            <a:stCxn id="9" idx="3"/>
            <a:endCxn id="25" idx="1"/>
          </p:cNvCxnSpPr>
          <p:nvPr/>
        </p:nvCxnSpPr>
        <p:spPr>
          <a:xfrm flipV="1">
            <a:off x="5953761" y="4351281"/>
            <a:ext cx="2131501" cy="58521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23821A9C-60E4-227D-3575-5B6D0109DC48}"/>
              </a:ext>
            </a:extLst>
          </p:cNvPr>
          <p:cNvCxnSpPr>
            <a:cxnSpLocks/>
            <a:stCxn id="9" idx="3"/>
            <a:endCxn id="26" idx="1"/>
          </p:cNvCxnSpPr>
          <p:nvPr/>
        </p:nvCxnSpPr>
        <p:spPr>
          <a:xfrm>
            <a:off x="5953761" y="4936494"/>
            <a:ext cx="21493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6BDCE80-B744-05FD-DF10-267388EBD149}"/>
              </a:ext>
            </a:extLst>
          </p:cNvPr>
          <p:cNvCxnSpPr>
            <a:cxnSpLocks/>
            <a:stCxn id="9" idx="3"/>
            <a:endCxn id="27" idx="1"/>
          </p:cNvCxnSpPr>
          <p:nvPr/>
        </p:nvCxnSpPr>
        <p:spPr>
          <a:xfrm>
            <a:off x="5953761" y="4936494"/>
            <a:ext cx="2149386" cy="58294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105E5F41-4784-5593-1EAF-EFD483A006CC}"/>
              </a:ext>
            </a:extLst>
          </p:cNvPr>
          <p:cNvCxnSpPr>
            <a:cxnSpLocks/>
            <a:stCxn id="9" idx="3"/>
            <a:endCxn id="28" idx="1"/>
          </p:cNvCxnSpPr>
          <p:nvPr/>
        </p:nvCxnSpPr>
        <p:spPr>
          <a:xfrm>
            <a:off x="5953761" y="4936494"/>
            <a:ext cx="2154745" cy="116734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11DB06D2-7BA9-D777-F365-36D7E142DF19}"/>
              </a:ext>
            </a:extLst>
          </p:cNvPr>
          <p:cNvCxnSpPr>
            <a:cxnSpLocks/>
            <a:stCxn id="17" idx="3"/>
            <a:endCxn id="4" idx="1"/>
          </p:cNvCxnSpPr>
          <p:nvPr/>
        </p:nvCxnSpPr>
        <p:spPr>
          <a:xfrm flipV="1">
            <a:off x="5953761" y="2007220"/>
            <a:ext cx="2160826" cy="351448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2D8C55F-0F6E-C5DA-436E-62F231DFE9A7}"/>
              </a:ext>
            </a:extLst>
          </p:cNvPr>
          <p:cNvCxnSpPr>
            <a:cxnSpLocks/>
            <a:stCxn id="17" idx="3"/>
            <a:endCxn id="4" idx="1"/>
          </p:cNvCxnSpPr>
          <p:nvPr/>
        </p:nvCxnSpPr>
        <p:spPr>
          <a:xfrm flipV="1">
            <a:off x="5953761" y="2007220"/>
            <a:ext cx="2160826" cy="351448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3924FCB4-0C53-9821-3651-2508480012EC}"/>
              </a:ext>
            </a:extLst>
          </p:cNvPr>
          <p:cNvCxnSpPr>
            <a:cxnSpLocks/>
            <a:stCxn id="17" idx="3"/>
            <a:endCxn id="21" idx="1"/>
          </p:cNvCxnSpPr>
          <p:nvPr/>
        </p:nvCxnSpPr>
        <p:spPr>
          <a:xfrm flipV="1">
            <a:off x="5953761" y="2597906"/>
            <a:ext cx="2127118" cy="292380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0EB16CD3-6225-C8B3-F283-1C023A2C4A7C}"/>
              </a:ext>
            </a:extLst>
          </p:cNvPr>
          <p:cNvCxnSpPr>
            <a:cxnSpLocks/>
            <a:stCxn id="17" idx="3"/>
            <a:endCxn id="22" idx="1"/>
          </p:cNvCxnSpPr>
          <p:nvPr/>
        </p:nvCxnSpPr>
        <p:spPr>
          <a:xfrm flipV="1">
            <a:off x="5953761" y="3174569"/>
            <a:ext cx="2131501" cy="234713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A7ABDE63-EE8A-6DAF-682A-642DE886D7BF}"/>
              </a:ext>
            </a:extLst>
          </p:cNvPr>
          <p:cNvCxnSpPr>
            <a:cxnSpLocks/>
            <a:stCxn id="17" idx="3"/>
            <a:endCxn id="23" idx="1"/>
          </p:cNvCxnSpPr>
          <p:nvPr/>
        </p:nvCxnSpPr>
        <p:spPr>
          <a:xfrm flipV="1">
            <a:off x="5953761" y="3766068"/>
            <a:ext cx="2131501" cy="175563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2148B2BE-AF58-8BE3-77CC-E758198689C5}"/>
              </a:ext>
            </a:extLst>
          </p:cNvPr>
          <p:cNvCxnSpPr>
            <a:cxnSpLocks/>
            <a:stCxn id="17" idx="3"/>
            <a:endCxn id="25" idx="1"/>
          </p:cNvCxnSpPr>
          <p:nvPr/>
        </p:nvCxnSpPr>
        <p:spPr>
          <a:xfrm flipV="1">
            <a:off x="5953761" y="4351281"/>
            <a:ext cx="2131501" cy="117042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93FEE8AF-90B7-7343-A367-203D6AEE8098}"/>
              </a:ext>
            </a:extLst>
          </p:cNvPr>
          <p:cNvCxnSpPr>
            <a:cxnSpLocks/>
            <a:stCxn id="17" idx="3"/>
            <a:endCxn id="26" idx="1"/>
          </p:cNvCxnSpPr>
          <p:nvPr/>
        </p:nvCxnSpPr>
        <p:spPr>
          <a:xfrm flipV="1">
            <a:off x="5953761" y="4936494"/>
            <a:ext cx="2149386" cy="58521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6495E6AC-32C1-8A83-3358-D976AD6438E0}"/>
              </a:ext>
            </a:extLst>
          </p:cNvPr>
          <p:cNvCxnSpPr>
            <a:cxnSpLocks/>
            <a:stCxn id="17" idx="3"/>
            <a:endCxn id="27" idx="1"/>
          </p:cNvCxnSpPr>
          <p:nvPr/>
        </p:nvCxnSpPr>
        <p:spPr>
          <a:xfrm flipV="1">
            <a:off x="5953761" y="5519443"/>
            <a:ext cx="2149386" cy="226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FF147E78-AA24-0A16-5DA0-E57208C26A6F}"/>
              </a:ext>
            </a:extLst>
          </p:cNvPr>
          <p:cNvCxnSpPr>
            <a:cxnSpLocks/>
            <a:stCxn id="17" idx="3"/>
            <a:endCxn id="28" idx="1"/>
          </p:cNvCxnSpPr>
          <p:nvPr/>
        </p:nvCxnSpPr>
        <p:spPr>
          <a:xfrm>
            <a:off x="5953761" y="5521707"/>
            <a:ext cx="2154745" cy="58213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E50424B-320E-7031-0E5F-F8B2848F1CC9}"/>
              </a:ext>
            </a:extLst>
          </p:cNvPr>
          <p:cNvCxnSpPr>
            <a:cxnSpLocks/>
            <a:stCxn id="15" idx="3"/>
            <a:endCxn id="4" idx="1"/>
          </p:cNvCxnSpPr>
          <p:nvPr/>
        </p:nvCxnSpPr>
        <p:spPr>
          <a:xfrm flipV="1">
            <a:off x="5953761" y="2007220"/>
            <a:ext cx="2160826" cy="40966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11C34B2-B4C6-766B-245A-8E83E35EC7C7}"/>
              </a:ext>
            </a:extLst>
          </p:cNvPr>
          <p:cNvCxnSpPr>
            <a:cxnSpLocks/>
            <a:stCxn id="15" idx="3"/>
            <a:endCxn id="21" idx="1"/>
          </p:cNvCxnSpPr>
          <p:nvPr/>
        </p:nvCxnSpPr>
        <p:spPr>
          <a:xfrm flipV="1">
            <a:off x="5953761" y="2597906"/>
            <a:ext cx="2127118" cy="350593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CD4AB888-9517-CDF1-30FD-51C2400060CF}"/>
              </a:ext>
            </a:extLst>
          </p:cNvPr>
          <p:cNvCxnSpPr>
            <a:cxnSpLocks/>
            <a:stCxn id="15" idx="3"/>
            <a:endCxn id="22" idx="1"/>
          </p:cNvCxnSpPr>
          <p:nvPr/>
        </p:nvCxnSpPr>
        <p:spPr>
          <a:xfrm flipV="1">
            <a:off x="5953761" y="3174569"/>
            <a:ext cx="2131501" cy="292927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2703A9C2-C5A5-E46E-D993-75322578B2B3}"/>
              </a:ext>
            </a:extLst>
          </p:cNvPr>
          <p:cNvCxnSpPr>
            <a:cxnSpLocks/>
            <a:stCxn id="15" idx="3"/>
            <a:endCxn id="23" idx="1"/>
          </p:cNvCxnSpPr>
          <p:nvPr/>
        </p:nvCxnSpPr>
        <p:spPr>
          <a:xfrm flipV="1">
            <a:off x="5953761" y="3766068"/>
            <a:ext cx="2131501" cy="23377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A0617E3-A736-01E7-E598-49C8594E3F41}"/>
              </a:ext>
            </a:extLst>
          </p:cNvPr>
          <p:cNvCxnSpPr>
            <a:cxnSpLocks/>
            <a:stCxn id="15" idx="3"/>
            <a:endCxn id="23" idx="1"/>
          </p:cNvCxnSpPr>
          <p:nvPr/>
        </p:nvCxnSpPr>
        <p:spPr>
          <a:xfrm flipV="1">
            <a:off x="5953761" y="3766068"/>
            <a:ext cx="2131501" cy="23377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0E0C49FE-FB50-A02C-7697-0789ABCD0C3C}"/>
              </a:ext>
            </a:extLst>
          </p:cNvPr>
          <p:cNvCxnSpPr>
            <a:cxnSpLocks/>
            <a:stCxn id="15" idx="3"/>
            <a:endCxn id="25" idx="1"/>
          </p:cNvCxnSpPr>
          <p:nvPr/>
        </p:nvCxnSpPr>
        <p:spPr>
          <a:xfrm flipV="1">
            <a:off x="5953761" y="4351281"/>
            <a:ext cx="2131501" cy="175256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993DF295-468E-7471-E777-8169943AFDDF}"/>
              </a:ext>
            </a:extLst>
          </p:cNvPr>
          <p:cNvCxnSpPr>
            <a:cxnSpLocks/>
            <a:stCxn id="15" idx="3"/>
            <a:endCxn id="26" idx="1"/>
          </p:cNvCxnSpPr>
          <p:nvPr/>
        </p:nvCxnSpPr>
        <p:spPr>
          <a:xfrm flipV="1">
            <a:off x="5953761" y="4936494"/>
            <a:ext cx="2149386" cy="116734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5A6FC3A5-940F-0107-75F2-A9CC4095B437}"/>
              </a:ext>
            </a:extLst>
          </p:cNvPr>
          <p:cNvCxnSpPr>
            <a:cxnSpLocks/>
            <a:stCxn id="15" idx="3"/>
            <a:endCxn id="27" idx="1"/>
          </p:cNvCxnSpPr>
          <p:nvPr/>
        </p:nvCxnSpPr>
        <p:spPr>
          <a:xfrm flipV="1">
            <a:off x="5953761" y="5519443"/>
            <a:ext cx="2149386" cy="5844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B2A5F3D2-03AA-1DFC-8343-25FBE5003773}"/>
              </a:ext>
            </a:extLst>
          </p:cNvPr>
          <p:cNvCxnSpPr>
            <a:cxnSpLocks/>
            <a:stCxn id="15" idx="3"/>
            <a:endCxn id="28" idx="1"/>
          </p:cNvCxnSpPr>
          <p:nvPr/>
        </p:nvCxnSpPr>
        <p:spPr>
          <a:xfrm>
            <a:off x="5953761" y="6103843"/>
            <a:ext cx="215474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67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8953D-7DA6-0D5F-D743-4B9B76143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1D3BBDB-F0E0-99FE-6126-ED712D737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000" y="589651"/>
            <a:ext cx="8512629" cy="560276"/>
          </a:xfrm>
        </p:spPr>
        <p:txBody>
          <a:bodyPr/>
          <a:lstStyle/>
          <a:p>
            <a:r>
              <a:rPr lang="en-GB" sz="2800" dirty="0">
                <a:latin typeface="Montserrat Medium" pitchFamily="2" charset="77"/>
              </a:rPr>
              <a:t>Four-corner model and key features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A7FCE4-4FF7-FCAF-A24E-730D8988E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484" y="1489509"/>
            <a:ext cx="3634909" cy="50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6B141F-C3AA-A50A-8868-9C3483D8E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25" y="1489509"/>
            <a:ext cx="3634936" cy="5040000"/>
          </a:xfrm>
          <a:prstGeom prst="rect">
            <a:avLst/>
          </a:prstGeom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31C7CF33-0AC6-BB62-0837-30A08F669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319843"/>
            <a:ext cx="40413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3231D-9091-8C4E-C672-6B6D00A2F0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0026" y="2617208"/>
            <a:ext cx="901653" cy="972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FFDF39-7BA2-FA74-8736-5B59CC1917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0023" y="5046780"/>
            <a:ext cx="901652" cy="972000"/>
          </a:xfrm>
          <a:prstGeom prst="rect">
            <a:avLst/>
          </a:prstGeom>
        </p:spPr>
      </p:pic>
      <p:cxnSp>
        <p:nvCxnSpPr>
          <p:cNvPr id="18" name="Straight Connector 73">
            <a:extLst>
              <a:ext uri="{FF2B5EF4-FFF2-40B4-BE49-F238E27FC236}">
                <a16:creationId xmlns:a16="http://schemas.microsoft.com/office/drawing/2014/main" id="{0DCA035C-4065-4C34-BD59-E5BDD77AB483}"/>
              </a:ext>
            </a:extLst>
          </p:cNvPr>
          <p:cNvCxnSpPr>
            <a:cxnSpLocks/>
          </p:cNvCxnSpPr>
          <p:nvPr/>
        </p:nvCxnSpPr>
        <p:spPr>
          <a:xfrm>
            <a:off x="5952479" y="3499208"/>
            <a:ext cx="630328" cy="555691"/>
          </a:xfrm>
          <a:prstGeom prst="line">
            <a:avLst/>
          </a:prstGeom>
          <a:ln w="12700" cap="sq">
            <a:solidFill>
              <a:srgbClr val="0070C0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73">
            <a:extLst>
              <a:ext uri="{FF2B5EF4-FFF2-40B4-BE49-F238E27FC236}">
                <a16:creationId xmlns:a16="http://schemas.microsoft.com/office/drawing/2014/main" id="{27DA689D-517E-86F3-BF01-6FE86480BE3A}"/>
              </a:ext>
            </a:extLst>
          </p:cNvPr>
          <p:cNvCxnSpPr>
            <a:cxnSpLocks/>
          </p:cNvCxnSpPr>
          <p:nvPr/>
        </p:nvCxnSpPr>
        <p:spPr>
          <a:xfrm flipH="1">
            <a:off x="5933345" y="4659648"/>
            <a:ext cx="649462" cy="446559"/>
          </a:xfrm>
          <a:prstGeom prst="line">
            <a:avLst/>
          </a:prstGeom>
          <a:ln w="12700" cap="sq">
            <a:solidFill>
              <a:srgbClr val="0070C0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36">
            <a:extLst>
              <a:ext uri="{FF2B5EF4-FFF2-40B4-BE49-F238E27FC236}">
                <a16:creationId xmlns:a16="http://schemas.microsoft.com/office/drawing/2014/main" id="{62B1FF2B-F57A-4317-7084-A74080E4508A}"/>
              </a:ext>
            </a:extLst>
          </p:cNvPr>
          <p:cNvSpPr txBox="1"/>
          <p:nvPr/>
        </p:nvSpPr>
        <p:spPr>
          <a:xfrm>
            <a:off x="6290492" y="4170150"/>
            <a:ext cx="882662" cy="360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Dynamic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7F9FC"/>
                </a:solidFill>
                <a:latin typeface="Montserrat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Discovery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7F9FC"/>
              </a:solidFill>
              <a:effectLst/>
              <a:uLnTx/>
              <a:uFillTx/>
              <a:latin typeface="Montserrat Medium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4" name="Straight Arrow Connector 20">
            <a:extLst>
              <a:ext uri="{FF2B5EF4-FFF2-40B4-BE49-F238E27FC236}">
                <a16:creationId xmlns:a16="http://schemas.microsoft.com/office/drawing/2014/main" id="{D56C3560-E000-0262-AABB-09EB915CA153}"/>
              </a:ext>
            </a:extLst>
          </p:cNvPr>
          <p:cNvCxnSpPr>
            <a:cxnSpLocks/>
          </p:cNvCxnSpPr>
          <p:nvPr/>
        </p:nvCxnSpPr>
        <p:spPr>
          <a:xfrm>
            <a:off x="2211662" y="3143446"/>
            <a:ext cx="2677525" cy="0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14676F38-A05D-9068-FFC8-1D8AAC3F7C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4994" y="2707208"/>
            <a:ext cx="540421" cy="792000"/>
          </a:xfrm>
          <a:prstGeom prst="rect">
            <a:avLst/>
          </a:prstGeom>
        </p:spPr>
      </p:pic>
      <p:cxnSp>
        <p:nvCxnSpPr>
          <p:cNvPr id="56" name="Straight Arrow Connector 20">
            <a:extLst>
              <a:ext uri="{FF2B5EF4-FFF2-40B4-BE49-F238E27FC236}">
                <a16:creationId xmlns:a16="http://schemas.microsoft.com/office/drawing/2014/main" id="{D2436078-DBD0-0D97-F61E-4285C31940C1}"/>
              </a:ext>
            </a:extLst>
          </p:cNvPr>
          <p:cNvCxnSpPr>
            <a:cxnSpLocks/>
          </p:cNvCxnSpPr>
          <p:nvPr/>
        </p:nvCxnSpPr>
        <p:spPr>
          <a:xfrm flipH="1">
            <a:off x="2204363" y="5541761"/>
            <a:ext cx="2678400" cy="8823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F359F1E5-CC6C-1FDA-901D-3E1134E03F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4994" y="5136780"/>
            <a:ext cx="540421" cy="792000"/>
          </a:xfrm>
          <a:prstGeom prst="rect">
            <a:avLst/>
          </a:prstGeom>
        </p:spPr>
      </p:pic>
      <p:cxnSp>
        <p:nvCxnSpPr>
          <p:cNvPr id="61" name="Straight Arrow Connector 20">
            <a:extLst>
              <a:ext uri="{FF2B5EF4-FFF2-40B4-BE49-F238E27FC236}">
                <a16:creationId xmlns:a16="http://schemas.microsoft.com/office/drawing/2014/main" id="{5A1A4D11-F649-380A-5588-330456F61FC4}"/>
              </a:ext>
            </a:extLst>
          </p:cNvPr>
          <p:cNvCxnSpPr>
            <a:cxnSpLocks/>
          </p:cNvCxnSpPr>
          <p:nvPr/>
        </p:nvCxnSpPr>
        <p:spPr>
          <a:xfrm>
            <a:off x="5334356" y="3589208"/>
            <a:ext cx="0" cy="1457732"/>
          </a:xfrm>
          <a:prstGeom prst="straightConnector1">
            <a:avLst/>
          </a:prstGeom>
          <a:ln w="2540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DA31892-7260-C108-9196-24AA15A3E8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7300" y="2615933"/>
            <a:ext cx="901194" cy="972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ECC5FEF-353E-1B66-20F7-469A44D5B9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89187" y="5043132"/>
            <a:ext cx="901193" cy="972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ACC46E-6E2C-36E1-8EC1-D482CA9B2B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78405" y="3838582"/>
            <a:ext cx="540421" cy="792000"/>
          </a:xfrm>
          <a:prstGeom prst="rect">
            <a:avLst/>
          </a:prstGeom>
        </p:spPr>
      </p:pic>
      <p:sp>
        <p:nvSpPr>
          <p:cNvPr id="21" name="Rounded Rectangular Callout 44">
            <a:extLst>
              <a:ext uri="{FF2B5EF4-FFF2-40B4-BE49-F238E27FC236}">
                <a16:creationId xmlns:a16="http://schemas.microsoft.com/office/drawing/2014/main" id="{C7B07673-A20C-2625-B614-178FF4E36672}"/>
              </a:ext>
            </a:extLst>
          </p:cNvPr>
          <p:cNvSpPr/>
          <p:nvPr/>
        </p:nvSpPr>
        <p:spPr>
          <a:xfrm>
            <a:off x="6715570" y="5385158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23" name="Rounded Rectangular Callout 45">
            <a:extLst>
              <a:ext uri="{FF2B5EF4-FFF2-40B4-BE49-F238E27FC236}">
                <a16:creationId xmlns:a16="http://schemas.microsoft.com/office/drawing/2014/main" id="{B2D9AF4A-D23B-192E-7D25-A0ABC6751026}"/>
              </a:ext>
            </a:extLst>
          </p:cNvPr>
          <p:cNvSpPr/>
          <p:nvPr/>
        </p:nvSpPr>
        <p:spPr>
          <a:xfrm>
            <a:off x="6638130" y="2645155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48" name="Rounded Rectangular Callout 47">
            <a:extLst>
              <a:ext uri="{FF2B5EF4-FFF2-40B4-BE49-F238E27FC236}">
                <a16:creationId xmlns:a16="http://schemas.microsoft.com/office/drawing/2014/main" id="{E68762D5-E92E-641C-19D5-B6D27889F673}"/>
              </a:ext>
            </a:extLst>
          </p:cNvPr>
          <p:cNvSpPr/>
          <p:nvPr/>
        </p:nvSpPr>
        <p:spPr>
          <a:xfrm>
            <a:off x="5376857" y="2256466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55" name="Rounded Rectangular Callout 54">
            <a:extLst>
              <a:ext uri="{FF2B5EF4-FFF2-40B4-BE49-F238E27FC236}">
                <a16:creationId xmlns:a16="http://schemas.microsoft.com/office/drawing/2014/main" id="{6F44238F-8592-1060-7991-A33D4F772DFC}"/>
              </a:ext>
            </a:extLst>
          </p:cNvPr>
          <p:cNvSpPr/>
          <p:nvPr/>
        </p:nvSpPr>
        <p:spPr>
          <a:xfrm>
            <a:off x="5420409" y="4690435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58" name="Rounded Rectangular Callout 57">
            <a:extLst>
              <a:ext uri="{FF2B5EF4-FFF2-40B4-BE49-F238E27FC236}">
                <a16:creationId xmlns:a16="http://schemas.microsoft.com/office/drawing/2014/main" id="{1501E284-F676-F725-E3F9-DEE725EB8AA2}"/>
              </a:ext>
            </a:extLst>
          </p:cNvPr>
          <p:cNvSpPr/>
          <p:nvPr/>
        </p:nvSpPr>
        <p:spPr>
          <a:xfrm>
            <a:off x="6713414" y="3720514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CCF3C7-99D2-9D2C-A2BD-3BE20E3017D3}"/>
              </a:ext>
            </a:extLst>
          </p:cNvPr>
          <p:cNvSpPr txBox="1"/>
          <p:nvPr/>
        </p:nvSpPr>
        <p:spPr>
          <a:xfrm>
            <a:off x="7646890" y="1451496"/>
            <a:ext cx="4226290" cy="5193165"/>
          </a:xfrm>
          <a:prstGeom prst="rect">
            <a:avLst/>
          </a:prstGeom>
          <a:solidFill>
            <a:schemeClr val="bg1"/>
          </a:solidFill>
          <a:ln>
            <a:solidFill>
              <a:srgbClr val="00326D"/>
            </a:solidFill>
          </a:ln>
        </p:spPr>
        <p:txBody>
          <a:bodyPr wrap="square" lIns="91440" tIns="45720" rIns="91440" bIns="4572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Each sender and receiver:</a:t>
            </a:r>
          </a:p>
          <a:p>
            <a:pPr marL="184150" marR="0" lvl="0" indent="-1841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utilises their own system/software </a:t>
            </a:r>
          </a:p>
          <a:p>
            <a:pPr marL="184150" marR="0" lvl="0" indent="-1841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need only one service provider</a:t>
            </a:r>
          </a:p>
          <a:p>
            <a:pPr marL="184150" marR="0" lvl="0" indent="-1841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can choose any service provider</a:t>
            </a:r>
          </a:p>
          <a:p>
            <a:pPr marL="184150" marR="0" lvl="0" indent="-1841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/>
              </a:rPr>
              <a:t>is not locked in to a service provider</a:t>
            </a:r>
            <a:endParaRPr lang="en-GB" sz="1600" b="0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latin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Service providers convert documents to standard specifications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Dynamic discovery locates other service providers and end users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Messages sent over secure internet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No fees between service providers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/>
              </a:rPr>
              <a:t>Service </a:t>
            </a:r>
            <a:r>
              <a:rPr lang="en-GB" sz="1600" dirty="0">
                <a:solidFill>
                  <a:srgbClr val="00326D"/>
                </a:solidFill>
                <a:latin typeface="Montserrat"/>
              </a:rPr>
              <a:t>provider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/>
              </a:rPr>
              <a:t> charges their client</a:t>
            </a:r>
            <a:endParaRPr lang="en-GB" sz="1600" b="0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latin typeface="Montserra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26D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Potential to exchange any document type</a:t>
            </a:r>
          </a:p>
        </p:txBody>
      </p:sp>
    </p:spTree>
    <p:extLst>
      <p:ext uri="{BB962C8B-B14F-4D97-AF65-F5344CB8AC3E}">
        <p14:creationId xmlns:p14="http://schemas.microsoft.com/office/powerpoint/2010/main" val="3466488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CBB3C-4713-8E6A-2962-86825DEA8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2D570B5C-2999-E0E7-8106-AA377263D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484" y="1489509"/>
            <a:ext cx="3634909" cy="50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899F7D6-B1ED-85F4-F427-711FB83E3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787" y="1489509"/>
            <a:ext cx="3634909" cy="50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7962C17-633A-02EF-E92F-AE72C9EAA1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25" y="1489509"/>
            <a:ext cx="3634936" cy="5040000"/>
          </a:xfrm>
          <a:prstGeom prst="rect">
            <a:avLst/>
          </a:prstGeom>
        </p:spPr>
      </p:pic>
      <p:sp>
        <p:nvSpPr>
          <p:cNvPr id="71" name="Title 1">
            <a:extLst>
              <a:ext uri="{FF2B5EF4-FFF2-40B4-BE49-F238E27FC236}">
                <a16:creationId xmlns:a16="http://schemas.microsoft.com/office/drawing/2014/main" id="{72887DA4-2E16-049A-0F57-975D26BF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697" y="328491"/>
            <a:ext cx="10824696" cy="858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>
                <a:latin typeface="Montserrat Medium" pitchFamily="2" charset="77"/>
              </a:rPr>
              <a:t>Peppol CTC – a model for businesses and tax administrations </a:t>
            </a:r>
            <a:br>
              <a:rPr lang="en-GB" sz="2400" strike="sngStrike" dirty="0">
                <a:latin typeface="Montserrat Medium" pitchFamily="2" charset="77"/>
              </a:rPr>
            </a:br>
            <a:r>
              <a:rPr lang="en-GB" sz="2000" i="1" dirty="0">
                <a:latin typeface="Montserrat" pitchFamily="2" charset="77"/>
              </a:rPr>
              <a:t>(Peppol specifications as common denominator. Domestic scenario)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C260E6-4A81-520B-6B8D-452F2899D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319843"/>
            <a:ext cx="40413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F81483-8262-F8AA-082A-825B33E899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0026" y="2617208"/>
            <a:ext cx="901653" cy="97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A33319-5F1A-918C-F9EC-5657131DCA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0023" y="5046780"/>
            <a:ext cx="901652" cy="972000"/>
          </a:xfrm>
          <a:prstGeom prst="rect">
            <a:avLst/>
          </a:prstGeom>
        </p:spPr>
      </p:pic>
      <p:cxnSp>
        <p:nvCxnSpPr>
          <p:cNvPr id="18" name="Straight Connector 73">
            <a:extLst>
              <a:ext uri="{FF2B5EF4-FFF2-40B4-BE49-F238E27FC236}">
                <a16:creationId xmlns:a16="http://schemas.microsoft.com/office/drawing/2014/main" id="{9B311236-AA53-E5DC-FE75-EFF05A733932}"/>
              </a:ext>
            </a:extLst>
          </p:cNvPr>
          <p:cNvCxnSpPr>
            <a:cxnSpLocks/>
          </p:cNvCxnSpPr>
          <p:nvPr/>
        </p:nvCxnSpPr>
        <p:spPr>
          <a:xfrm>
            <a:off x="5952479" y="3499208"/>
            <a:ext cx="630328" cy="555691"/>
          </a:xfrm>
          <a:prstGeom prst="line">
            <a:avLst/>
          </a:prstGeom>
          <a:ln w="12700" cap="sq">
            <a:solidFill>
              <a:srgbClr val="0070C0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73">
            <a:extLst>
              <a:ext uri="{FF2B5EF4-FFF2-40B4-BE49-F238E27FC236}">
                <a16:creationId xmlns:a16="http://schemas.microsoft.com/office/drawing/2014/main" id="{61751A19-593E-3997-9929-E6B878C07EE1}"/>
              </a:ext>
            </a:extLst>
          </p:cNvPr>
          <p:cNvCxnSpPr>
            <a:cxnSpLocks/>
          </p:cNvCxnSpPr>
          <p:nvPr/>
        </p:nvCxnSpPr>
        <p:spPr>
          <a:xfrm flipH="1">
            <a:off x="5933345" y="4659648"/>
            <a:ext cx="649462" cy="446559"/>
          </a:xfrm>
          <a:prstGeom prst="line">
            <a:avLst/>
          </a:prstGeom>
          <a:ln w="12700" cap="sq">
            <a:solidFill>
              <a:srgbClr val="0070C0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36">
            <a:extLst>
              <a:ext uri="{FF2B5EF4-FFF2-40B4-BE49-F238E27FC236}">
                <a16:creationId xmlns:a16="http://schemas.microsoft.com/office/drawing/2014/main" id="{1EA7DD15-09D1-942B-2A6C-2DBA4C55094D}"/>
              </a:ext>
            </a:extLst>
          </p:cNvPr>
          <p:cNvSpPr txBox="1"/>
          <p:nvPr/>
        </p:nvSpPr>
        <p:spPr>
          <a:xfrm>
            <a:off x="6290492" y="4170150"/>
            <a:ext cx="882662" cy="360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Dynamic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7F9FC"/>
                </a:solidFill>
                <a:latin typeface="Montserrat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Discovery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7F9FC"/>
              </a:solidFill>
              <a:effectLst/>
              <a:uLnTx/>
              <a:uFillTx/>
              <a:latin typeface="Montserrat Medium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B645172-31FC-3FAA-477F-905D665661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79190" y="3777053"/>
            <a:ext cx="1684406" cy="1579131"/>
          </a:xfrm>
          <a:prstGeom prst="rect">
            <a:avLst/>
          </a:prstGeom>
        </p:spPr>
      </p:pic>
      <p:cxnSp>
        <p:nvCxnSpPr>
          <p:cNvPr id="47" name="Straight Arrow Connector 20">
            <a:extLst>
              <a:ext uri="{FF2B5EF4-FFF2-40B4-BE49-F238E27FC236}">
                <a16:creationId xmlns:a16="http://schemas.microsoft.com/office/drawing/2014/main" id="{10197E86-7AA0-4BB2-31C9-34BCD32C66E4}"/>
              </a:ext>
            </a:extLst>
          </p:cNvPr>
          <p:cNvCxnSpPr>
            <a:cxnSpLocks/>
          </p:cNvCxnSpPr>
          <p:nvPr/>
        </p:nvCxnSpPr>
        <p:spPr>
          <a:xfrm>
            <a:off x="5843402" y="3009132"/>
            <a:ext cx="3324603" cy="797744"/>
          </a:xfrm>
          <a:prstGeom prst="bentConnector2">
            <a:avLst/>
          </a:prstGeom>
          <a:ln w="25400">
            <a:solidFill>
              <a:srgbClr val="0070C0"/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20">
            <a:extLst>
              <a:ext uri="{FF2B5EF4-FFF2-40B4-BE49-F238E27FC236}">
                <a16:creationId xmlns:a16="http://schemas.microsoft.com/office/drawing/2014/main" id="{654BCF44-F428-0B40-74AB-F767335E7292}"/>
              </a:ext>
            </a:extLst>
          </p:cNvPr>
          <p:cNvCxnSpPr>
            <a:cxnSpLocks/>
          </p:cNvCxnSpPr>
          <p:nvPr/>
        </p:nvCxnSpPr>
        <p:spPr>
          <a:xfrm flipV="1">
            <a:off x="5872040" y="4778876"/>
            <a:ext cx="3295965" cy="968512"/>
          </a:xfrm>
          <a:prstGeom prst="bentConnector2">
            <a:avLst/>
          </a:prstGeom>
          <a:ln w="25400">
            <a:solidFill>
              <a:srgbClr val="0070C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20">
            <a:extLst>
              <a:ext uri="{FF2B5EF4-FFF2-40B4-BE49-F238E27FC236}">
                <a16:creationId xmlns:a16="http://schemas.microsoft.com/office/drawing/2014/main" id="{18CCCB4E-0328-1733-823F-E92D053A96EC}"/>
              </a:ext>
            </a:extLst>
          </p:cNvPr>
          <p:cNvCxnSpPr>
            <a:cxnSpLocks/>
          </p:cNvCxnSpPr>
          <p:nvPr/>
        </p:nvCxnSpPr>
        <p:spPr>
          <a:xfrm>
            <a:off x="2211662" y="3143446"/>
            <a:ext cx="2677525" cy="0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4694E8F-6FB5-24D4-AF77-F12BB99AA1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24994" y="2707208"/>
            <a:ext cx="540421" cy="792000"/>
          </a:xfrm>
          <a:prstGeom prst="rect">
            <a:avLst/>
          </a:prstGeom>
        </p:spPr>
      </p:pic>
      <p:cxnSp>
        <p:nvCxnSpPr>
          <p:cNvPr id="56" name="Straight Arrow Connector 20">
            <a:extLst>
              <a:ext uri="{FF2B5EF4-FFF2-40B4-BE49-F238E27FC236}">
                <a16:creationId xmlns:a16="http://schemas.microsoft.com/office/drawing/2014/main" id="{603A9291-F6ED-7630-281E-45A0ED01D36B}"/>
              </a:ext>
            </a:extLst>
          </p:cNvPr>
          <p:cNvCxnSpPr>
            <a:cxnSpLocks/>
          </p:cNvCxnSpPr>
          <p:nvPr/>
        </p:nvCxnSpPr>
        <p:spPr>
          <a:xfrm flipH="1">
            <a:off x="2204363" y="5541761"/>
            <a:ext cx="2678400" cy="8823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730957-623D-2FD7-D054-86C5A8530D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24994" y="5136780"/>
            <a:ext cx="540421" cy="792000"/>
          </a:xfrm>
          <a:prstGeom prst="rect">
            <a:avLst/>
          </a:prstGeom>
        </p:spPr>
      </p:pic>
      <p:cxnSp>
        <p:nvCxnSpPr>
          <p:cNvPr id="61" name="Straight Arrow Connector 20">
            <a:extLst>
              <a:ext uri="{FF2B5EF4-FFF2-40B4-BE49-F238E27FC236}">
                <a16:creationId xmlns:a16="http://schemas.microsoft.com/office/drawing/2014/main" id="{C59AEDB8-FA2C-8C3B-3737-86308B536985}"/>
              </a:ext>
            </a:extLst>
          </p:cNvPr>
          <p:cNvCxnSpPr>
            <a:cxnSpLocks/>
          </p:cNvCxnSpPr>
          <p:nvPr/>
        </p:nvCxnSpPr>
        <p:spPr>
          <a:xfrm>
            <a:off x="5334356" y="3589208"/>
            <a:ext cx="0" cy="1457732"/>
          </a:xfrm>
          <a:prstGeom prst="straightConnector1">
            <a:avLst/>
          </a:prstGeom>
          <a:ln w="2540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20">
            <a:extLst>
              <a:ext uri="{FF2B5EF4-FFF2-40B4-BE49-F238E27FC236}">
                <a16:creationId xmlns:a16="http://schemas.microsoft.com/office/drawing/2014/main" id="{45F0210B-9922-352B-2165-321C448F4DED}"/>
              </a:ext>
            </a:extLst>
          </p:cNvPr>
          <p:cNvCxnSpPr>
            <a:cxnSpLocks/>
          </p:cNvCxnSpPr>
          <p:nvPr/>
        </p:nvCxnSpPr>
        <p:spPr>
          <a:xfrm>
            <a:off x="9573500" y="4290527"/>
            <a:ext cx="667499" cy="0"/>
          </a:xfrm>
          <a:prstGeom prst="straightConnector1">
            <a:avLst/>
          </a:prstGeom>
          <a:ln w="254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4D0C3CF9-0848-CD35-245C-9D93817151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13002" y="2693250"/>
            <a:ext cx="540421" cy="792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54EA17C-B556-7DCF-50A4-CC00927A52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31387" y="5146789"/>
            <a:ext cx="540421" cy="792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EBD4106-0EE2-785C-9C6A-C1897F19F7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87300" y="2615933"/>
            <a:ext cx="901194" cy="972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B6911B3-B68E-2C2B-93DD-689BBD06908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89187" y="5043132"/>
            <a:ext cx="901193" cy="97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960876-003C-E6D0-0CE2-CDBF442FB2C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85393" y="3851489"/>
            <a:ext cx="767410" cy="8277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A76E7A-B1B7-783E-F710-BB2FCDA2C7F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78405" y="3838582"/>
            <a:ext cx="540421" cy="792000"/>
          </a:xfrm>
          <a:prstGeom prst="rect">
            <a:avLst/>
          </a:prstGeom>
        </p:spPr>
      </p:pic>
      <p:sp>
        <p:nvSpPr>
          <p:cNvPr id="6" name="Rounded Rectangular Callout 5">
            <a:extLst>
              <a:ext uri="{FF2B5EF4-FFF2-40B4-BE49-F238E27FC236}">
                <a16:creationId xmlns:a16="http://schemas.microsoft.com/office/drawing/2014/main" id="{753375B3-5E9E-49BC-5F5F-9F971143C587}"/>
              </a:ext>
            </a:extLst>
          </p:cNvPr>
          <p:cNvSpPr/>
          <p:nvPr/>
        </p:nvSpPr>
        <p:spPr>
          <a:xfrm>
            <a:off x="8314299" y="2310266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45" name="Rounded Rectangular Callout 44">
            <a:extLst>
              <a:ext uri="{FF2B5EF4-FFF2-40B4-BE49-F238E27FC236}">
                <a16:creationId xmlns:a16="http://schemas.microsoft.com/office/drawing/2014/main" id="{74FBC369-5475-6210-BFB5-92AE99955BCE}"/>
              </a:ext>
            </a:extLst>
          </p:cNvPr>
          <p:cNvSpPr/>
          <p:nvPr/>
        </p:nvSpPr>
        <p:spPr>
          <a:xfrm>
            <a:off x="6715570" y="5385158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46" name="Rounded Rectangular Callout 45">
            <a:extLst>
              <a:ext uri="{FF2B5EF4-FFF2-40B4-BE49-F238E27FC236}">
                <a16:creationId xmlns:a16="http://schemas.microsoft.com/office/drawing/2014/main" id="{E74FA387-9AEF-C7CD-23E4-AAD843E9E7C8}"/>
              </a:ext>
            </a:extLst>
          </p:cNvPr>
          <p:cNvSpPr/>
          <p:nvPr/>
        </p:nvSpPr>
        <p:spPr>
          <a:xfrm>
            <a:off x="6638130" y="2645155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48" name="Rounded Rectangular Callout 47">
            <a:extLst>
              <a:ext uri="{FF2B5EF4-FFF2-40B4-BE49-F238E27FC236}">
                <a16:creationId xmlns:a16="http://schemas.microsoft.com/office/drawing/2014/main" id="{19BF70E7-37A0-07F4-25DB-0150E90E1D1F}"/>
              </a:ext>
            </a:extLst>
          </p:cNvPr>
          <p:cNvSpPr/>
          <p:nvPr/>
        </p:nvSpPr>
        <p:spPr>
          <a:xfrm>
            <a:off x="5376857" y="2256466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49" name="Rounded Rectangular Callout 48">
            <a:extLst>
              <a:ext uri="{FF2B5EF4-FFF2-40B4-BE49-F238E27FC236}">
                <a16:creationId xmlns:a16="http://schemas.microsoft.com/office/drawing/2014/main" id="{720FD399-ACDB-F880-B100-B6C4FF0EE8BD}"/>
              </a:ext>
            </a:extLst>
          </p:cNvPr>
          <p:cNvSpPr/>
          <p:nvPr/>
        </p:nvSpPr>
        <p:spPr>
          <a:xfrm>
            <a:off x="9311440" y="3444795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D29B8B6C-ECE9-A40C-ECCD-ED2BBBCD9FC6}"/>
              </a:ext>
            </a:extLst>
          </p:cNvPr>
          <p:cNvSpPr/>
          <p:nvPr/>
        </p:nvSpPr>
        <p:spPr>
          <a:xfrm>
            <a:off x="8001058" y="4774878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55" name="Rounded Rectangular Callout 54">
            <a:extLst>
              <a:ext uri="{FF2B5EF4-FFF2-40B4-BE49-F238E27FC236}">
                <a16:creationId xmlns:a16="http://schemas.microsoft.com/office/drawing/2014/main" id="{685B3A6D-CE6E-7265-871E-43B3CAA6D370}"/>
              </a:ext>
            </a:extLst>
          </p:cNvPr>
          <p:cNvSpPr/>
          <p:nvPr/>
        </p:nvSpPr>
        <p:spPr>
          <a:xfrm>
            <a:off x="5420409" y="4690435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58" name="Rounded Rectangular Callout 57">
            <a:extLst>
              <a:ext uri="{FF2B5EF4-FFF2-40B4-BE49-F238E27FC236}">
                <a16:creationId xmlns:a16="http://schemas.microsoft.com/office/drawing/2014/main" id="{574DBE13-35AA-E5E9-49D5-3D2A3B6EC701}"/>
              </a:ext>
            </a:extLst>
          </p:cNvPr>
          <p:cNvSpPr/>
          <p:nvPr/>
        </p:nvSpPr>
        <p:spPr>
          <a:xfrm>
            <a:off x="6713414" y="3720514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</p:spTree>
    <p:extLst>
      <p:ext uri="{BB962C8B-B14F-4D97-AF65-F5344CB8AC3E}">
        <p14:creationId xmlns:p14="http://schemas.microsoft.com/office/powerpoint/2010/main" val="252877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86A15277-4140-AE4F-9340-85549B120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484" y="1489509"/>
            <a:ext cx="3634909" cy="50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17C23D7-6CB3-47A1-B549-89B1F87E80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787" y="1489509"/>
            <a:ext cx="3634909" cy="50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86D77F8-116C-214B-BA5B-1B0A73ABAE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25" y="1489509"/>
            <a:ext cx="3634936" cy="5040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E6E958-DF4D-7748-AF52-623E7231E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5393" y="6319843"/>
            <a:ext cx="40413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CA340D-312D-204F-893F-B70EFC62E1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AD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AD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232AFB-236B-F24F-81F8-82D0201511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0026" y="2617208"/>
            <a:ext cx="901653" cy="972000"/>
          </a:xfrm>
          <a:prstGeom prst="rect">
            <a:avLst/>
          </a:prstGeom>
        </p:spPr>
      </p:pic>
      <p:cxnSp>
        <p:nvCxnSpPr>
          <p:cNvPr id="54" name="Straight Arrow Connector 20">
            <a:extLst>
              <a:ext uri="{FF2B5EF4-FFF2-40B4-BE49-F238E27FC236}">
                <a16:creationId xmlns:a16="http://schemas.microsoft.com/office/drawing/2014/main" id="{D5496B09-BA34-9645-BBFD-EEA8B2DD8FA2}"/>
              </a:ext>
            </a:extLst>
          </p:cNvPr>
          <p:cNvCxnSpPr>
            <a:cxnSpLocks/>
          </p:cNvCxnSpPr>
          <p:nvPr/>
        </p:nvCxnSpPr>
        <p:spPr>
          <a:xfrm>
            <a:off x="2211662" y="3143446"/>
            <a:ext cx="2677525" cy="0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04257A5-E9AC-40F1-9665-DF869D80DF59}"/>
              </a:ext>
            </a:extLst>
          </p:cNvPr>
          <p:cNvSpPr/>
          <p:nvPr/>
        </p:nvSpPr>
        <p:spPr>
          <a:xfrm rot="16200000">
            <a:off x="-644331" y="2941188"/>
            <a:ext cx="2260141" cy="398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Country X</a:t>
            </a:r>
            <a:endParaRPr kumimoji="0" lang="en-S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E206754-31FE-4168-A789-C8072C9F870F}"/>
              </a:ext>
            </a:extLst>
          </p:cNvPr>
          <p:cNvSpPr/>
          <p:nvPr/>
        </p:nvSpPr>
        <p:spPr>
          <a:xfrm rot="16200000">
            <a:off x="-634159" y="5192464"/>
            <a:ext cx="2242414" cy="398583"/>
          </a:xfrm>
          <a:prstGeom prst="rect">
            <a:avLst/>
          </a:prstGeom>
          <a:solidFill>
            <a:srgbClr val="0062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Country Y</a:t>
            </a:r>
            <a:endParaRPr kumimoji="0" lang="en-S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60F56E8-364D-45B3-8A3B-2706840F6F56}"/>
              </a:ext>
            </a:extLst>
          </p:cNvPr>
          <p:cNvSpPr/>
          <p:nvPr/>
        </p:nvSpPr>
        <p:spPr>
          <a:xfrm rot="16200000">
            <a:off x="4989812" y="-17922"/>
            <a:ext cx="2242414" cy="10819360"/>
          </a:xfrm>
          <a:prstGeom prst="rect">
            <a:avLst/>
          </a:prstGeom>
          <a:solidFill>
            <a:srgbClr val="00624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908B7E-BF6E-AF49-A842-2CB5A7CDEA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0023" y="5046780"/>
            <a:ext cx="901652" cy="972000"/>
          </a:xfrm>
          <a:prstGeom prst="rect">
            <a:avLst/>
          </a:prstGeom>
        </p:spPr>
      </p:pic>
      <p:cxnSp>
        <p:nvCxnSpPr>
          <p:cNvPr id="56" name="Straight Arrow Connector 20">
            <a:extLst>
              <a:ext uri="{FF2B5EF4-FFF2-40B4-BE49-F238E27FC236}">
                <a16:creationId xmlns:a16="http://schemas.microsoft.com/office/drawing/2014/main" id="{3478D7B4-9998-114E-A2A9-DDD8CF4B24E9}"/>
              </a:ext>
            </a:extLst>
          </p:cNvPr>
          <p:cNvCxnSpPr>
            <a:cxnSpLocks/>
          </p:cNvCxnSpPr>
          <p:nvPr/>
        </p:nvCxnSpPr>
        <p:spPr>
          <a:xfrm flipH="1">
            <a:off x="2204363" y="5541761"/>
            <a:ext cx="2678400" cy="8823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73">
            <a:extLst>
              <a:ext uri="{FF2B5EF4-FFF2-40B4-BE49-F238E27FC236}">
                <a16:creationId xmlns:a16="http://schemas.microsoft.com/office/drawing/2014/main" id="{F512D216-5A3A-BD42-BEF8-9CEDDD43A3F9}"/>
              </a:ext>
            </a:extLst>
          </p:cNvPr>
          <p:cNvCxnSpPr>
            <a:cxnSpLocks/>
          </p:cNvCxnSpPr>
          <p:nvPr/>
        </p:nvCxnSpPr>
        <p:spPr>
          <a:xfrm>
            <a:off x="5952479" y="3499208"/>
            <a:ext cx="630328" cy="555691"/>
          </a:xfrm>
          <a:prstGeom prst="line">
            <a:avLst/>
          </a:prstGeom>
          <a:ln w="12700" cap="sq">
            <a:solidFill>
              <a:srgbClr val="0070C0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73">
            <a:extLst>
              <a:ext uri="{FF2B5EF4-FFF2-40B4-BE49-F238E27FC236}">
                <a16:creationId xmlns:a16="http://schemas.microsoft.com/office/drawing/2014/main" id="{6038D890-B948-2044-A0BF-28C99BC8680B}"/>
              </a:ext>
            </a:extLst>
          </p:cNvPr>
          <p:cNvCxnSpPr>
            <a:cxnSpLocks/>
          </p:cNvCxnSpPr>
          <p:nvPr/>
        </p:nvCxnSpPr>
        <p:spPr>
          <a:xfrm>
            <a:off x="5952479" y="3308932"/>
            <a:ext cx="1341951" cy="674448"/>
          </a:xfrm>
          <a:prstGeom prst="line">
            <a:avLst/>
          </a:prstGeom>
          <a:ln w="12700" cap="sq">
            <a:solidFill>
              <a:srgbClr val="0070C0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20">
            <a:extLst>
              <a:ext uri="{FF2B5EF4-FFF2-40B4-BE49-F238E27FC236}">
                <a16:creationId xmlns:a16="http://schemas.microsoft.com/office/drawing/2014/main" id="{FE6C799A-56E9-6E41-B3C3-2A0CD3063611}"/>
              </a:ext>
            </a:extLst>
          </p:cNvPr>
          <p:cNvCxnSpPr>
            <a:cxnSpLocks/>
          </p:cNvCxnSpPr>
          <p:nvPr/>
        </p:nvCxnSpPr>
        <p:spPr>
          <a:xfrm>
            <a:off x="5865601" y="3000634"/>
            <a:ext cx="2963044" cy="12700"/>
          </a:xfrm>
          <a:prstGeom prst="bentConnector3">
            <a:avLst>
              <a:gd name="adj1" fmla="val 50000"/>
            </a:avLst>
          </a:prstGeom>
          <a:ln w="25400">
            <a:solidFill>
              <a:srgbClr val="0070C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6CB19539-2CB3-1748-80F2-8B9BEC8F53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4994" y="2707208"/>
            <a:ext cx="540421" cy="792000"/>
          </a:xfrm>
          <a:prstGeom prst="rect">
            <a:avLst/>
          </a:prstGeom>
        </p:spPr>
      </p:pic>
      <p:cxnSp>
        <p:nvCxnSpPr>
          <p:cNvPr id="61" name="Straight Arrow Connector 20">
            <a:extLst>
              <a:ext uri="{FF2B5EF4-FFF2-40B4-BE49-F238E27FC236}">
                <a16:creationId xmlns:a16="http://schemas.microsoft.com/office/drawing/2014/main" id="{6EDF0B85-CF53-0943-9F38-5EDF6488E664}"/>
              </a:ext>
            </a:extLst>
          </p:cNvPr>
          <p:cNvCxnSpPr>
            <a:cxnSpLocks/>
          </p:cNvCxnSpPr>
          <p:nvPr/>
        </p:nvCxnSpPr>
        <p:spPr>
          <a:xfrm>
            <a:off x="5334356" y="3589208"/>
            <a:ext cx="0" cy="1457732"/>
          </a:xfrm>
          <a:prstGeom prst="straightConnector1">
            <a:avLst/>
          </a:prstGeom>
          <a:ln w="2540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20">
            <a:extLst>
              <a:ext uri="{FF2B5EF4-FFF2-40B4-BE49-F238E27FC236}">
                <a16:creationId xmlns:a16="http://schemas.microsoft.com/office/drawing/2014/main" id="{C164AEE7-C8D4-C84C-8035-58F47D7A70D4}"/>
              </a:ext>
            </a:extLst>
          </p:cNvPr>
          <p:cNvCxnSpPr>
            <a:cxnSpLocks/>
          </p:cNvCxnSpPr>
          <p:nvPr/>
        </p:nvCxnSpPr>
        <p:spPr>
          <a:xfrm>
            <a:off x="9703241" y="3079082"/>
            <a:ext cx="415449" cy="10168"/>
          </a:xfrm>
          <a:prstGeom prst="straightConnector1">
            <a:avLst/>
          </a:prstGeom>
          <a:ln w="254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D1C255A0-FD76-824A-9F76-30FB3F46CA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13002" y="2693250"/>
            <a:ext cx="540421" cy="792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B393D7C-2B6F-CA44-9DD5-388FBF535E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87300" y="2615933"/>
            <a:ext cx="901194" cy="97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903BEF-2283-CB4E-83BB-74BA61A0851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35084" y="2683367"/>
            <a:ext cx="767410" cy="827704"/>
          </a:xfrm>
          <a:prstGeom prst="rect">
            <a:avLst/>
          </a:prstGeom>
        </p:spPr>
      </p:pic>
      <p:sp>
        <p:nvSpPr>
          <p:cNvPr id="6" name="Rounded Rectangular Callout 5">
            <a:extLst>
              <a:ext uri="{FF2B5EF4-FFF2-40B4-BE49-F238E27FC236}">
                <a16:creationId xmlns:a16="http://schemas.microsoft.com/office/drawing/2014/main" id="{057131AE-A540-5B46-B6F6-A937A3C28BBF}"/>
              </a:ext>
            </a:extLst>
          </p:cNvPr>
          <p:cNvSpPr/>
          <p:nvPr/>
        </p:nvSpPr>
        <p:spPr>
          <a:xfrm>
            <a:off x="8012852" y="2310266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46" name="Rounded Rectangular Callout 45">
            <a:extLst>
              <a:ext uri="{FF2B5EF4-FFF2-40B4-BE49-F238E27FC236}">
                <a16:creationId xmlns:a16="http://schemas.microsoft.com/office/drawing/2014/main" id="{E697BB32-0D7A-B446-BC49-6221D4EA649F}"/>
              </a:ext>
            </a:extLst>
          </p:cNvPr>
          <p:cNvSpPr/>
          <p:nvPr/>
        </p:nvSpPr>
        <p:spPr>
          <a:xfrm>
            <a:off x="6638130" y="2645155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48" name="Rounded Rectangular Callout 47">
            <a:extLst>
              <a:ext uri="{FF2B5EF4-FFF2-40B4-BE49-F238E27FC236}">
                <a16:creationId xmlns:a16="http://schemas.microsoft.com/office/drawing/2014/main" id="{3CA726D2-8B6D-0F4A-86F6-4A00A568B781}"/>
              </a:ext>
            </a:extLst>
          </p:cNvPr>
          <p:cNvSpPr/>
          <p:nvPr/>
        </p:nvSpPr>
        <p:spPr>
          <a:xfrm>
            <a:off x="5376857" y="2256466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58" name="Rounded Rectangular Callout 57">
            <a:extLst>
              <a:ext uri="{FF2B5EF4-FFF2-40B4-BE49-F238E27FC236}">
                <a16:creationId xmlns:a16="http://schemas.microsoft.com/office/drawing/2014/main" id="{1BAD3CC9-27C0-4545-9F35-D4823218373E}"/>
              </a:ext>
            </a:extLst>
          </p:cNvPr>
          <p:cNvSpPr/>
          <p:nvPr/>
        </p:nvSpPr>
        <p:spPr>
          <a:xfrm>
            <a:off x="7335089" y="3707515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B38AD8EC-1266-487F-B954-CAB03765FAF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19596" y="2432504"/>
            <a:ext cx="1684406" cy="1579131"/>
          </a:xfrm>
          <a:prstGeom prst="rect">
            <a:avLst/>
          </a:prstGeom>
        </p:spPr>
      </p:pic>
      <p:sp>
        <p:nvSpPr>
          <p:cNvPr id="38" name="TextBox 36">
            <a:extLst>
              <a:ext uri="{FF2B5EF4-FFF2-40B4-BE49-F238E27FC236}">
                <a16:creationId xmlns:a16="http://schemas.microsoft.com/office/drawing/2014/main" id="{DDF01E32-CDBD-B245-B2FA-A5C338AD8350}"/>
              </a:ext>
            </a:extLst>
          </p:cNvPr>
          <p:cNvSpPr txBox="1"/>
          <p:nvPr/>
        </p:nvSpPr>
        <p:spPr>
          <a:xfrm>
            <a:off x="7179703" y="4054899"/>
            <a:ext cx="612000" cy="360000"/>
          </a:xfrm>
          <a:prstGeom prst="rect">
            <a:avLst/>
          </a:prstGeom>
          <a:solidFill>
            <a:srgbClr val="F7F9FC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latin typeface="Montserrat Medium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A6FE44-8CF4-2C4B-843E-00F578BBA60F}"/>
              </a:ext>
            </a:extLst>
          </p:cNvPr>
          <p:cNvSpPr txBox="1"/>
          <p:nvPr/>
        </p:nvSpPr>
        <p:spPr>
          <a:xfrm>
            <a:off x="7125839" y="4112878"/>
            <a:ext cx="612000" cy="360000"/>
          </a:xfrm>
          <a:prstGeom prst="rect">
            <a:avLst/>
          </a:prstGeom>
          <a:solidFill>
            <a:srgbClr val="F7F9FC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26D"/>
              </a:solidFill>
              <a:effectLst/>
              <a:uLnTx/>
              <a:uFillTx/>
              <a:latin typeface="Montserrat Medium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36">
            <a:extLst>
              <a:ext uri="{FF2B5EF4-FFF2-40B4-BE49-F238E27FC236}">
                <a16:creationId xmlns:a16="http://schemas.microsoft.com/office/drawing/2014/main" id="{15C4E852-B175-F04F-82BD-07BC1D09EB20}"/>
              </a:ext>
            </a:extLst>
          </p:cNvPr>
          <p:cNvSpPr txBox="1"/>
          <p:nvPr/>
        </p:nvSpPr>
        <p:spPr>
          <a:xfrm>
            <a:off x="7057234" y="4170150"/>
            <a:ext cx="612000" cy="360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SMP</a:t>
            </a:r>
          </a:p>
        </p:txBody>
      </p:sp>
      <p:cxnSp>
        <p:nvCxnSpPr>
          <p:cNvPr id="20" name="Straight Connector 73">
            <a:extLst>
              <a:ext uri="{FF2B5EF4-FFF2-40B4-BE49-F238E27FC236}">
                <a16:creationId xmlns:a16="http://schemas.microsoft.com/office/drawing/2014/main" id="{6D57F46C-E5C0-E74B-A08D-9C290FBF8810}"/>
              </a:ext>
            </a:extLst>
          </p:cNvPr>
          <p:cNvCxnSpPr>
            <a:cxnSpLocks/>
          </p:cNvCxnSpPr>
          <p:nvPr/>
        </p:nvCxnSpPr>
        <p:spPr>
          <a:xfrm flipH="1">
            <a:off x="5933345" y="4659648"/>
            <a:ext cx="649462" cy="446559"/>
          </a:xfrm>
          <a:prstGeom prst="line">
            <a:avLst/>
          </a:prstGeom>
          <a:ln w="12700" cap="sq">
            <a:solidFill>
              <a:srgbClr val="0070C0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73">
            <a:extLst>
              <a:ext uri="{FF2B5EF4-FFF2-40B4-BE49-F238E27FC236}">
                <a16:creationId xmlns:a16="http://schemas.microsoft.com/office/drawing/2014/main" id="{1137D627-2D96-BF4B-A5A1-980632EE64F5}"/>
              </a:ext>
            </a:extLst>
          </p:cNvPr>
          <p:cNvCxnSpPr>
            <a:cxnSpLocks/>
          </p:cNvCxnSpPr>
          <p:nvPr/>
        </p:nvCxnSpPr>
        <p:spPr>
          <a:xfrm flipH="1">
            <a:off x="5952479" y="4659648"/>
            <a:ext cx="1341951" cy="663764"/>
          </a:xfrm>
          <a:prstGeom prst="line">
            <a:avLst/>
          </a:prstGeom>
          <a:ln w="12700" cap="sq">
            <a:solidFill>
              <a:srgbClr val="0070C0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36">
            <a:extLst>
              <a:ext uri="{FF2B5EF4-FFF2-40B4-BE49-F238E27FC236}">
                <a16:creationId xmlns:a16="http://schemas.microsoft.com/office/drawing/2014/main" id="{C7012913-0568-604D-BCA9-63339E80EF8B}"/>
              </a:ext>
            </a:extLst>
          </p:cNvPr>
          <p:cNvSpPr txBox="1"/>
          <p:nvPr/>
        </p:nvSpPr>
        <p:spPr>
          <a:xfrm>
            <a:off x="6290492" y="4170150"/>
            <a:ext cx="612000" cy="360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SML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5805EEE2-DC63-AD4F-85DF-FE9B3055EB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16842" y="4923699"/>
            <a:ext cx="1684406" cy="1579131"/>
          </a:xfrm>
          <a:prstGeom prst="rect">
            <a:avLst/>
          </a:prstGeom>
        </p:spPr>
      </p:pic>
      <p:cxnSp>
        <p:nvCxnSpPr>
          <p:cNvPr id="51" name="Straight Arrow Connector 20">
            <a:extLst>
              <a:ext uri="{FF2B5EF4-FFF2-40B4-BE49-F238E27FC236}">
                <a16:creationId xmlns:a16="http://schemas.microsoft.com/office/drawing/2014/main" id="{0F5F01BF-749E-EC4A-9640-6E6FEF38DD29}"/>
              </a:ext>
            </a:extLst>
          </p:cNvPr>
          <p:cNvCxnSpPr>
            <a:cxnSpLocks/>
            <a:endCxn id="50" idx="1"/>
          </p:cNvCxnSpPr>
          <p:nvPr/>
        </p:nvCxnSpPr>
        <p:spPr>
          <a:xfrm flipV="1">
            <a:off x="5872040" y="5735757"/>
            <a:ext cx="2985077" cy="11632"/>
          </a:xfrm>
          <a:prstGeom prst="bentConnector3">
            <a:avLst>
              <a:gd name="adj1" fmla="val 50000"/>
            </a:avLst>
          </a:prstGeom>
          <a:ln w="25400">
            <a:solidFill>
              <a:srgbClr val="0070C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589CC8F6-23D3-FC47-B03C-AD24271BB4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4994" y="5136780"/>
            <a:ext cx="540421" cy="792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0772A8F-2BCE-FA43-AE8B-6BAF71118B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31387" y="5146789"/>
            <a:ext cx="540421" cy="792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D60A804-481F-2D48-81BD-E6B869AC51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89187" y="5043132"/>
            <a:ext cx="901193" cy="972000"/>
          </a:xfrm>
          <a:prstGeom prst="rect">
            <a:avLst/>
          </a:prstGeom>
        </p:spPr>
      </p:pic>
      <p:sp>
        <p:nvSpPr>
          <p:cNvPr id="45" name="Rounded Rectangular Callout 44">
            <a:extLst>
              <a:ext uri="{FF2B5EF4-FFF2-40B4-BE49-F238E27FC236}">
                <a16:creationId xmlns:a16="http://schemas.microsoft.com/office/drawing/2014/main" id="{9BF45E55-E90F-0C48-8B4F-728BD75DD229}"/>
              </a:ext>
            </a:extLst>
          </p:cNvPr>
          <p:cNvSpPr/>
          <p:nvPr/>
        </p:nvSpPr>
        <p:spPr>
          <a:xfrm>
            <a:off x="6715570" y="5385158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D81BC5A8-380B-014B-8039-F158E12E35DC}"/>
              </a:ext>
            </a:extLst>
          </p:cNvPr>
          <p:cNvSpPr/>
          <p:nvPr/>
        </p:nvSpPr>
        <p:spPr>
          <a:xfrm>
            <a:off x="8001058" y="4774878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sp>
        <p:nvSpPr>
          <p:cNvPr id="55" name="Rounded Rectangular Callout 54">
            <a:extLst>
              <a:ext uri="{FF2B5EF4-FFF2-40B4-BE49-F238E27FC236}">
                <a16:creationId xmlns:a16="http://schemas.microsoft.com/office/drawing/2014/main" id="{3EDC6907-7056-D145-98AE-917A4439E9D2}"/>
              </a:ext>
            </a:extLst>
          </p:cNvPr>
          <p:cNvSpPr/>
          <p:nvPr/>
        </p:nvSpPr>
        <p:spPr>
          <a:xfrm>
            <a:off x="5420409" y="4690435"/>
            <a:ext cx="838208" cy="287948"/>
          </a:xfrm>
          <a:prstGeom prst="wedgeRoundRectCallout">
            <a:avLst/>
          </a:prstGeom>
          <a:solidFill>
            <a:srgbClr val="D78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7F9FC"/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Options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69F53C69-47AD-4F03-A010-4FB5E5F1CD3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57117" y="5321905"/>
            <a:ext cx="767410" cy="827704"/>
          </a:xfrm>
          <a:prstGeom prst="rect">
            <a:avLst/>
          </a:prstGeom>
        </p:spPr>
      </p:pic>
      <p:cxnSp>
        <p:nvCxnSpPr>
          <p:cNvPr id="53" name="Straight Arrow Connector 20">
            <a:extLst>
              <a:ext uri="{FF2B5EF4-FFF2-40B4-BE49-F238E27FC236}">
                <a16:creationId xmlns:a16="http://schemas.microsoft.com/office/drawing/2014/main" id="{C52B971A-39A4-4C65-8E72-DE7150A53C93}"/>
              </a:ext>
            </a:extLst>
          </p:cNvPr>
          <p:cNvCxnSpPr>
            <a:cxnSpLocks/>
          </p:cNvCxnSpPr>
          <p:nvPr/>
        </p:nvCxnSpPr>
        <p:spPr>
          <a:xfrm>
            <a:off x="9703241" y="5713264"/>
            <a:ext cx="415449" cy="10168"/>
          </a:xfrm>
          <a:prstGeom prst="straightConnector1">
            <a:avLst/>
          </a:prstGeom>
          <a:ln w="254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DC53330-9883-4456-A54A-DAAC782294D0}"/>
              </a:ext>
            </a:extLst>
          </p:cNvPr>
          <p:cNvCxnSpPr>
            <a:cxnSpLocks/>
            <a:endCxn id="44" idx="2"/>
          </p:cNvCxnSpPr>
          <p:nvPr/>
        </p:nvCxnSpPr>
        <p:spPr>
          <a:xfrm flipV="1">
            <a:off x="10659045" y="4011635"/>
            <a:ext cx="2754" cy="841719"/>
          </a:xfrm>
          <a:prstGeom prst="straightConnector1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5F7451F-225B-C540-AEAA-8A125B2201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78405" y="3838582"/>
            <a:ext cx="540421" cy="792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7033685-5395-30AF-1A7F-AF62994DB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90637"/>
            <a:ext cx="10824696" cy="858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>
                <a:latin typeface="Montserrat Medium" pitchFamily="2" charset="77"/>
              </a:rPr>
              <a:t>Peppol CTC – a model for businesses and tax administrations </a:t>
            </a:r>
            <a:br>
              <a:rPr lang="en-GB" sz="2400" strike="sngStrike" dirty="0">
                <a:latin typeface="Montserrat Medium" pitchFamily="2" charset="77"/>
              </a:rPr>
            </a:br>
            <a:r>
              <a:rPr lang="en-GB" sz="2000" i="1" dirty="0">
                <a:latin typeface="Montserrat" pitchFamily="2" charset="77"/>
              </a:rPr>
              <a:t>(Peppol specifications as common denominator. Cross-border scenario)</a:t>
            </a:r>
          </a:p>
        </p:txBody>
      </p:sp>
    </p:spTree>
    <p:extLst>
      <p:ext uri="{BB962C8B-B14F-4D97-AF65-F5344CB8AC3E}">
        <p14:creationId xmlns:p14="http://schemas.microsoft.com/office/powerpoint/2010/main" val="196106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Peppol">
      <a:dk1>
        <a:srgbClr val="000000"/>
      </a:dk1>
      <a:lt1>
        <a:srgbClr val="FFFFFF"/>
      </a:lt1>
      <a:dk2>
        <a:srgbClr val="0D316D"/>
      </a:dk2>
      <a:lt2>
        <a:srgbClr val="F7F9FC"/>
      </a:lt2>
      <a:accent1>
        <a:srgbClr val="2279D6"/>
      </a:accent1>
      <a:accent2>
        <a:srgbClr val="00BAFF"/>
      </a:accent2>
      <a:accent3>
        <a:srgbClr val="0D316D"/>
      </a:accent3>
      <a:accent4>
        <a:srgbClr val="2279D6"/>
      </a:accent4>
      <a:accent5>
        <a:srgbClr val="1CBAF8"/>
      </a:accent5>
      <a:accent6>
        <a:srgbClr val="0D316D"/>
      </a:accent6>
      <a:hlink>
        <a:srgbClr val="2279D6"/>
      </a:hlink>
      <a:folHlink>
        <a:srgbClr val="1CBAF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B076C7868F6147A3EE1FFF98B9A21F" ma:contentTypeVersion="16" ma:contentTypeDescription="Create a new document." ma:contentTypeScope="" ma:versionID="5afba208569befa8a82bb2f80fc2cf09">
  <xsd:schema xmlns:xsd="http://www.w3.org/2001/XMLSchema" xmlns:xs="http://www.w3.org/2001/XMLSchema" xmlns:p="http://schemas.microsoft.com/office/2006/metadata/properties" xmlns:ns2="cdcee3e7-6e76-4ff7-b330-e48d0411d6e8" xmlns:ns3="d520effe-eced-43ce-a531-9dfaf2b26543" targetNamespace="http://schemas.microsoft.com/office/2006/metadata/properties" ma:root="true" ma:fieldsID="973467f7c0e8891a3bf31abd67e5d98a" ns2:_="" ns3:_="">
    <xsd:import namespace="cdcee3e7-6e76-4ff7-b330-e48d0411d6e8"/>
    <xsd:import namespace="d520effe-eced-43ce-a531-9dfaf2b265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ee3e7-6e76-4ff7-b330-e48d0411d6e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20effe-eced-43ce-a531-9dfaf2b2654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cee3e7-6e76-4ff7-b330-e48d0411d6e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3C776AA-4A16-45C8-AA51-CA329E23D550}"/>
</file>

<file path=customXml/itemProps2.xml><?xml version="1.0" encoding="utf-8"?>
<ds:datastoreItem xmlns:ds="http://schemas.openxmlformats.org/officeDocument/2006/customXml" ds:itemID="{ED7ACE05-C741-4468-AEB5-FFAF6F5195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BF00DD-7EA8-4EC5-83DF-AE328D3259BE}">
  <ds:schemaRefs>
    <ds:schemaRef ds:uri="2f349dac-b020-4585-a639-994630718aa8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68926</TotalTime>
  <Words>815</Words>
  <Application>Microsoft Office PowerPoint</Application>
  <PresentationFormat>Widescreen</PresentationFormat>
  <Paragraphs>261</Paragraphs>
  <Slides>21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Montserrat</vt:lpstr>
      <vt:lpstr>Montserrat Medium</vt:lpstr>
      <vt:lpstr>Montserrat SemiBold</vt:lpstr>
      <vt:lpstr>Office Theme</vt:lpstr>
      <vt:lpstr>Worksheet</vt:lpstr>
      <vt:lpstr>PowerPoint Presentation</vt:lpstr>
      <vt:lpstr>Contents</vt:lpstr>
      <vt:lpstr>1. The Peppol Ecosystem</vt:lpstr>
      <vt:lpstr>About Peppol and OpenPeppol</vt:lpstr>
      <vt:lpstr>Peppol stakeholders</vt:lpstr>
      <vt:lpstr>The original challenge</vt:lpstr>
      <vt:lpstr>Four-corner model and key features</vt:lpstr>
      <vt:lpstr>Peppol CTC – a model for businesses and tax administrations  (Peppol specifications as common denominator. Domestic scenario)</vt:lpstr>
      <vt:lpstr>Peppol CTC – a model for businesses and tax administrations  (Peppol specifications as common denominator. Cross-border scenario)</vt:lpstr>
      <vt:lpstr>2. Peppol Interoperability Framework</vt:lpstr>
      <vt:lpstr>What is needed for interoperability?</vt:lpstr>
      <vt:lpstr>High level view</vt:lpstr>
      <vt:lpstr>Peppol Interoperability Framework vs. EIF</vt:lpstr>
      <vt:lpstr>Accommodating national requirements</vt:lpstr>
      <vt:lpstr>3. The ViDA Pilot Project</vt:lpstr>
      <vt:lpstr>Peppol Network – six corner model = three x four</vt:lpstr>
      <vt:lpstr>Peppol Network – CTC cross-border model</vt:lpstr>
      <vt:lpstr>Workplan structure</vt:lpstr>
      <vt:lpstr>Project time plan (high-level)</vt:lpstr>
      <vt:lpstr>Get involved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Taylor</dc:creator>
  <cp:lastModifiedBy>Lefteris Leontaridis</cp:lastModifiedBy>
  <cp:revision>1362</cp:revision>
  <dcterms:created xsi:type="dcterms:W3CDTF">2019-10-08T18:52:00Z</dcterms:created>
  <dcterms:modified xsi:type="dcterms:W3CDTF">2025-02-26T22:04:14Z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0x0101005DB076C7868F6147A3EE1FFF98B9A21F</vt:lpwstr>
  </property>
  <property fmtid="{D5CDD505-2E9C-101B-9397-08002B2CF9AE}" pid="3" name="MediaServiceImageTags">
    <vt:lpwstr/>
  </property>
</Properties>
</file>