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03" r:id="rId2"/>
  </p:sldMasterIdLst>
  <p:notesMasterIdLst>
    <p:notesMasterId r:id="rId29"/>
  </p:notesMasterIdLst>
  <p:handoutMasterIdLst>
    <p:handoutMasterId r:id="rId30"/>
  </p:handoutMasterIdLst>
  <p:sldIdLst>
    <p:sldId id="567" r:id="rId3"/>
    <p:sldId id="473" r:id="rId4"/>
    <p:sldId id="535" r:id="rId5"/>
    <p:sldId id="552" r:id="rId6"/>
    <p:sldId id="569" r:id="rId7"/>
    <p:sldId id="551" r:id="rId8"/>
    <p:sldId id="570" r:id="rId9"/>
    <p:sldId id="543" r:id="rId10"/>
    <p:sldId id="566" r:id="rId11"/>
    <p:sldId id="542" r:id="rId12"/>
    <p:sldId id="544" r:id="rId13"/>
    <p:sldId id="536" r:id="rId14"/>
    <p:sldId id="572" r:id="rId15"/>
    <p:sldId id="553" r:id="rId16"/>
    <p:sldId id="538" r:id="rId17"/>
    <p:sldId id="573" r:id="rId18"/>
    <p:sldId id="574" r:id="rId19"/>
    <p:sldId id="575" r:id="rId20"/>
    <p:sldId id="576" r:id="rId21"/>
    <p:sldId id="577" r:id="rId22"/>
    <p:sldId id="578" r:id="rId23"/>
    <p:sldId id="579" r:id="rId24"/>
    <p:sldId id="580" r:id="rId25"/>
    <p:sldId id="273" r:id="rId26"/>
    <p:sldId id="534" r:id="rId27"/>
    <p:sldId id="550" r:id="rId28"/>
  </p:sldIdLst>
  <p:sldSz cx="9144000" cy="5143500" type="screen16x9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95">
          <p15:clr>
            <a:srgbClr val="A4A3A4"/>
          </p15:clr>
        </p15:guide>
        <p15:guide id="4" orient="horz" pos="804">
          <p15:clr>
            <a:srgbClr val="A4A3A4"/>
          </p15:clr>
        </p15:guide>
        <p15:guide id="5" pos="5274">
          <p15:clr>
            <a:srgbClr val="A4A3A4"/>
          </p15:clr>
        </p15:guide>
        <p15:guide id="6" pos="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EFF"/>
    <a:srgbClr val="0F5494"/>
    <a:srgbClr val="FFD624"/>
    <a:srgbClr val="808080"/>
    <a:srgbClr val="009A85"/>
    <a:srgbClr val="00A0AA"/>
    <a:srgbClr val="005179"/>
    <a:srgbClr val="FEF200"/>
    <a:srgbClr val="C20000"/>
    <a:srgbClr val="5B52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6" autoAdjust="0"/>
    <p:restoredTop sz="86971" autoAdjust="0"/>
  </p:normalViewPr>
  <p:slideViewPr>
    <p:cSldViewPr>
      <p:cViewPr varScale="1">
        <p:scale>
          <a:sx n="112" d="100"/>
          <a:sy n="112" d="100"/>
        </p:scale>
        <p:origin x="-294" y="-78"/>
      </p:cViewPr>
      <p:guideLst>
        <p:guide orient="horz" pos="1620"/>
        <p:guide orient="horz" pos="295"/>
        <p:guide orient="horz" pos="804"/>
        <p:guide pos="2880"/>
        <p:guide pos="5274"/>
        <p:guide pos="340"/>
      </p:guideLst>
    </p:cSldViewPr>
  </p:slideViewPr>
  <p:outlineViewPr>
    <p:cViewPr>
      <p:scale>
        <a:sx n="33" d="100"/>
        <a:sy n="33" d="100"/>
      </p:scale>
      <p:origin x="0" y="44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F0796D4-0DF1-4EE1-850A-750244BB806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314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200" y="739775"/>
            <a:ext cx="6567488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70C7DA85-2C86-4947-AC43-34F06A54C4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6759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4433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FontTx/>
              <a:buNone/>
            </a:pPr>
            <a:r>
              <a:rPr lang="en-US" sz="1200" dirty="0" smtClean="0"/>
              <a:t>The picture shows how the TSL is mapped into </a:t>
            </a:r>
            <a:r>
              <a:rPr lang="en-US" sz="1200" dirty="0" err="1" smtClean="0"/>
              <a:t>SignedServiceMetadata</a:t>
            </a:r>
            <a:r>
              <a:rPr lang="en-US" sz="1200" dirty="0" smtClean="0"/>
              <a:t> (SMP records). The idea of</a:t>
            </a:r>
            <a:r>
              <a:rPr lang="en-US" sz="1200" baseline="0" dirty="0" smtClean="0"/>
              <a:t> that </a:t>
            </a:r>
            <a:r>
              <a:rPr lang="en-US" sz="1200" baseline="0" dirty="0" err="1" smtClean="0"/>
              <a:t>piucture</a:t>
            </a:r>
            <a:r>
              <a:rPr lang="en-US" sz="1200" baseline="0" dirty="0" smtClean="0"/>
              <a:t> is that the TSL is mapped to various </a:t>
            </a:r>
            <a:r>
              <a:rPr lang="en-US" sz="1200" baseline="0" dirty="0" err="1" smtClean="0"/>
              <a:t>SignedServiceMetadata</a:t>
            </a:r>
            <a:r>
              <a:rPr lang="en-US" sz="1200" baseline="0" dirty="0" smtClean="0"/>
              <a:t>, and that the TSL is represented as a SMP </a:t>
            </a:r>
            <a:r>
              <a:rPr lang="en-US" sz="1200" baseline="0" dirty="0" err="1" smtClean="0"/>
              <a:t>ServiceGroup</a:t>
            </a:r>
            <a:r>
              <a:rPr lang="en-US" sz="1200" baseline="0" dirty="0" smtClean="0"/>
              <a:t>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38190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7DA85-2C86-4947-AC43-34F06A54C445}" type="slidenum">
              <a:rPr lang="en-GB" altLang="en-US" smtClean="0"/>
              <a:pPr/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5873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" name="Rectangle 44"/>
          <p:cNvSpPr>
            <a:spLocks noChangeArrowheads="1"/>
          </p:cNvSpPr>
          <p:nvPr userDrawn="1"/>
        </p:nvSpPr>
        <p:spPr bwMode="auto">
          <a:xfrm>
            <a:off x="4284665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6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6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 userDrawn="1"/>
        </p:nvGrpSpPr>
        <p:grpSpPr>
          <a:xfrm>
            <a:off x="10236200" y="105966"/>
            <a:ext cx="1465264" cy="3689920"/>
            <a:chOff x="10236200" y="105966"/>
            <a:chExt cx="1465264" cy="2813447"/>
          </a:xfrm>
        </p:grpSpPr>
        <p:sp>
          <p:nvSpPr>
            <p:cNvPr id="73" name="Rectangle 72"/>
            <p:cNvSpPr>
              <a:spLocks noChangeArrowheads="1"/>
            </p:cNvSpPr>
            <p:nvPr userDrawn="1"/>
          </p:nvSpPr>
          <p:spPr bwMode="auto">
            <a:xfrm>
              <a:off x="10980739" y="347662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4" name="Rectangle 5"/>
            <p:cNvSpPr>
              <a:spLocks noChangeArrowheads="1"/>
            </p:cNvSpPr>
            <p:nvPr userDrawn="1"/>
          </p:nvSpPr>
          <p:spPr bwMode="auto">
            <a:xfrm>
              <a:off x="10980739" y="615553"/>
              <a:ext cx="720725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0074BC"/>
                  </a:solidFill>
                </a:rPr>
                <a:t># FFDB1A</a:t>
              </a:r>
              <a:endParaRPr lang="en-GB" altLang="en-US" sz="600" b="0" kern="0" dirty="0" smtClean="0">
                <a:solidFill>
                  <a:srgbClr val="0074BC"/>
                </a:solidFill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 userDrawn="1"/>
          </p:nvSpPr>
          <p:spPr bwMode="auto">
            <a:xfrm>
              <a:off x="10980739" y="883444"/>
              <a:ext cx="720725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FFFFFF"/>
                  </a:solidFill>
                </a:rPr>
                <a:t># 033860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6" name="Rectangle 7"/>
            <p:cNvSpPr>
              <a:spLocks noChangeArrowheads="1"/>
            </p:cNvSpPr>
            <p:nvPr userDrawn="1"/>
          </p:nvSpPr>
          <p:spPr bwMode="auto">
            <a:xfrm>
              <a:off x="10236200" y="347662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77" name="Rectangle 8"/>
            <p:cNvSpPr>
              <a:spLocks noChangeArrowheads="1"/>
            </p:cNvSpPr>
            <p:nvPr userDrawn="1"/>
          </p:nvSpPr>
          <p:spPr bwMode="auto">
            <a:xfrm>
              <a:off x="10236200" y="615553"/>
              <a:ext cx="228600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750" b="0" kern="0" smtClean="0">
                <a:solidFill>
                  <a:srgbClr val="0074BC"/>
                </a:solidFill>
              </a:endParaRPr>
            </a:p>
          </p:txBody>
        </p:sp>
        <p:sp>
          <p:nvSpPr>
            <p:cNvPr id="78" name="Rectangle 9"/>
            <p:cNvSpPr>
              <a:spLocks noChangeArrowheads="1"/>
            </p:cNvSpPr>
            <p:nvPr userDrawn="1"/>
          </p:nvSpPr>
          <p:spPr bwMode="auto">
            <a:xfrm>
              <a:off x="10236200" y="883444"/>
              <a:ext cx="228600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79" name="Rectangle 10"/>
            <p:cNvSpPr>
              <a:spLocks noChangeArrowheads="1"/>
            </p:cNvSpPr>
            <p:nvPr userDrawn="1"/>
          </p:nvSpPr>
          <p:spPr bwMode="auto">
            <a:xfrm>
              <a:off x="10507664" y="347662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0" name="Rectangle 11"/>
            <p:cNvSpPr>
              <a:spLocks noChangeArrowheads="1"/>
            </p:cNvSpPr>
            <p:nvPr userDrawn="1"/>
          </p:nvSpPr>
          <p:spPr bwMode="auto">
            <a:xfrm>
              <a:off x="10507664" y="615553"/>
              <a:ext cx="452437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26</a:t>
              </a:r>
              <a:endParaRPr lang="en-GB" altLang="en-US" sz="600" b="0" kern="0" dirty="0" smtClean="0">
                <a:solidFill>
                  <a:srgbClr val="0074BC"/>
                </a:solidFill>
              </a:endParaRPr>
            </a:p>
          </p:txBody>
        </p:sp>
        <p:sp>
          <p:nvSpPr>
            <p:cNvPr id="81" name="Rectangle 12"/>
            <p:cNvSpPr>
              <a:spLocks noChangeArrowheads="1"/>
            </p:cNvSpPr>
            <p:nvPr userDrawn="1"/>
          </p:nvSpPr>
          <p:spPr bwMode="auto">
            <a:xfrm>
              <a:off x="10507664" y="883444"/>
              <a:ext cx="452437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97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38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2" name="Rectangle 13"/>
            <p:cNvSpPr>
              <a:spLocks noChangeArrowheads="1"/>
            </p:cNvSpPr>
            <p:nvPr userDrawn="1"/>
          </p:nvSpPr>
          <p:spPr bwMode="auto">
            <a:xfrm>
              <a:off x="10980739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3" name="Rectangle 14"/>
            <p:cNvSpPr>
              <a:spLocks noChangeArrowheads="1"/>
            </p:cNvSpPr>
            <p:nvPr userDrawn="1"/>
          </p:nvSpPr>
          <p:spPr bwMode="auto">
            <a:xfrm>
              <a:off x="10507664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4" name="Rectangle 15"/>
            <p:cNvSpPr>
              <a:spLocks noChangeArrowheads="1"/>
            </p:cNvSpPr>
            <p:nvPr userDrawn="1"/>
          </p:nvSpPr>
          <p:spPr bwMode="auto">
            <a:xfrm>
              <a:off x="10980739" y="1465660"/>
              <a:ext cx="720725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600" b="0" kern="0" smtClean="0">
                  <a:solidFill>
                    <a:srgbClr val="646567"/>
                  </a:solidFill>
                </a:rPr>
                <a:t> 646567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5" name="Rectangle 16"/>
            <p:cNvSpPr>
              <a:spLocks noChangeArrowheads="1"/>
            </p:cNvSpPr>
            <p:nvPr userDrawn="1"/>
          </p:nvSpPr>
          <p:spPr bwMode="auto">
            <a:xfrm>
              <a:off x="10236200" y="1465660"/>
              <a:ext cx="228600" cy="242888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86" name="Rectangle 17"/>
            <p:cNvSpPr>
              <a:spLocks noChangeArrowheads="1"/>
            </p:cNvSpPr>
            <p:nvPr userDrawn="1"/>
          </p:nvSpPr>
          <p:spPr bwMode="auto">
            <a:xfrm>
              <a:off x="10507664" y="1465660"/>
              <a:ext cx="452437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103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7" name="Rectangle 18"/>
            <p:cNvSpPr>
              <a:spLocks noChangeArrowheads="1"/>
            </p:cNvSpPr>
            <p:nvPr userDrawn="1"/>
          </p:nvSpPr>
          <p:spPr bwMode="auto">
            <a:xfrm>
              <a:off x="10236201" y="105966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COLOUR PALETTE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8" name="Rectangle 19"/>
            <p:cNvSpPr>
              <a:spLocks noChangeArrowheads="1"/>
            </p:cNvSpPr>
            <p:nvPr userDrawn="1"/>
          </p:nvSpPr>
          <p:spPr bwMode="auto">
            <a:xfrm>
              <a:off x="10236201" y="1235869"/>
              <a:ext cx="1465263" cy="120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TEXT COLOUR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9" name="Rectangle 20"/>
            <p:cNvSpPr>
              <a:spLocks noChangeArrowheads="1"/>
            </p:cNvSpPr>
            <p:nvPr userDrawn="1"/>
          </p:nvSpPr>
          <p:spPr bwMode="auto">
            <a:xfrm>
              <a:off x="10980739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90" name="Rectangle 21"/>
            <p:cNvSpPr>
              <a:spLocks noChangeArrowheads="1"/>
            </p:cNvSpPr>
            <p:nvPr userDrawn="1"/>
          </p:nvSpPr>
          <p:spPr bwMode="auto">
            <a:xfrm>
              <a:off x="10507664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91" name="Rectangle 22"/>
            <p:cNvSpPr>
              <a:spLocks noChangeArrowheads="1"/>
            </p:cNvSpPr>
            <p:nvPr userDrawn="1"/>
          </p:nvSpPr>
          <p:spPr bwMode="auto">
            <a:xfrm>
              <a:off x="10980739" y="1733550"/>
              <a:ext cx="720725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# FFFFFF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92" name="Rectangle 23"/>
            <p:cNvSpPr>
              <a:spLocks noChangeArrowheads="1"/>
            </p:cNvSpPr>
            <p:nvPr userDrawn="1"/>
          </p:nvSpPr>
          <p:spPr bwMode="auto">
            <a:xfrm>
              <a:off x="10236200" y="1733550"/>
              <a:ext cx="228600" cy="242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93" name="Rectangle 24"/>
            <p:cNvSpPr>
              <a:spLocks noChangeArrowheads="1"/>
            </p:cNvSpPr>
            <p:nvPr userDrawn="1"/>
          </p:nvSpPr>
          <p:spPr bwMode="auto">
            <a:xfrm>
              <a:off x="10507664" y="1733550"/>
              <a:ext cx="452437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94" name="Rectangle 93"/>
            <p:cNvSpPr>
              <a:spLocks noChangeArrowheads="1"/>
            </p:cNvSpPr>
            <p:nvPr userDrawn="1"/>
          </p:nvSpPr>
          <p:spPr bwMode="auto">
            <a:xfrm>
              <a:off x="10236200" y="2013347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95" name="Rectangle 15"/>
            <p:cNvSpPr>
              <a:spLocks noChangeArrowheads="1"/>
            </p:cNvSpPr>
            <p:nvPr userDrawn="1"/>
          </p:nvSpPr>
          <p:spPr bwMode="auto">
            <a:xfrm>
              <a:off x="10980739" y="2676525"/>
              <a:ext cx="720725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600" b="0" kern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600" b="0" kern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96" name="Rectangle 16"/>
            <p:cNvSpPr>
              <a:spLocks noChangeArrowheads="1"/>
            </p:cNvSpPr>
            <p:nvPr userDrawn="1"/>
          </p:nvSpPr>
          <p:spPr bwMode="auto">
            <a:xfrm>
              <a:off x="10236200" y="2676525"/>
              <a:ext cx="228600" cy="24288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97" name="Rectangle 17"/>
            <p:cNvSpPr>
              <a:spLocks noChangeArrowheads="1"/>
            </p:cNvSpPr>
            <p:nvPr userDrawn="1"/>
          </p:nvSpPr>
          <p:spPr bwMode="auto">
            <a:xfrm>
              <a:off x="10507664" y="2676525"/>
              <a:ext cx="452437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  <a:endParaRPr lang="en-GB" altLang="en-US" sz="600" b="0" kern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98" name="Rectangle 19"/>
            <p:cNvSpPr>
              <a:spLocks noChangeArrowheads="1"/>
            </p:cNvSpPr>
            <p:nvPr userDrawn="1"/>
          </p:nvSpPr>
          <p:spPr bwMode="auto">
            <a:xfrm>
              <a:off x="10236201" y="2446735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600" kern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99" name="Rectangle 20"/>
            <p:cNvSpPr>
              <a:spLocks noChangeArrowheads="1"/>
            </p:cNvSpPr>
            <p:nvPr userDrawn="1"/>
          </p:nvSpPr>
          <p:spPr bwMode="auto">
            <a:xfrm>
              <a:off x="10980739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00" name="Rectangle 21"/>
            <p:cNvSpPr>
              <a:spLocks noChangeArrowheads="1"/>
            </p:cNvSpPr>
            <p:nvPr userDrawn="1"/>
          </p:nvSpPr>
          <p:spPr bwMode="auto">
            <a:xfrm>
              <a:off x="10507664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 userDrawn="1"/>
          </p:nvSpPr>
          <p:spPr bwMode="auto">
            <a:xfrm>
              <a:off x="10980739" y="2016207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02" name="Rectangle 10"/>
            <p:cNvSpPr>
              <a:spLocks noChangeArrowheads="1"/>
            </p:cNvSpPr>
            <p:nvPr userDrawn="1"/>
          </p:nvSpPr>
          <p:spPr bwMode="auto">
            <a:xfrm>
              <a:off x="10507664" y="2016207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</p:grpSp>
      <p:cxnSp>
        <p:nvCxnSpPr>
          <p:cNvPr id="48" name="Straight Connector 13"/>
          <p:cNvCxnSpPr>
            <a:cxnSpLocks noChangeShapeType="1"/>
          </p:cNvCxnSpPr>
          <p:nvPr userDrawn="1"/>
        </p:nvCxnSpPr>
        <p:spPr bwMode="auto">
          <a:xfrm>
            <a:off x="4960941" y="37064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15"/>
          <p:cNvCxnSpPr>
            <a:cxnSpLocks noChangeShapeType="1"/>
          </p:cNvCxnSpPr>
          <p:nvPr userDrawn="1"/>
        </p:nvCxnSpPr>
        <p:spPr bwMode="auto">
          <a:xfrm>
            <a:off x="4960941" y="2518172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2571752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1" y="3759884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pic>
        <p:nvPicPr>
          <p:cNvPr id="53" name="Picture 5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5"/>
            <a:ext cx="4286719" cy="233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370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599"/>
            <a:ext cx="8229600" cy="33124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180000" indent="285750">
              <a:defRPr sz="1400"/>
            </a:lvl2pPr>
            <a:lvl3pPr marL="0" indent="285750">
              <a:defRPr sz="1050"/>
            </a:lvl3pPr>
            <a:lvl4pPr marL="0" indent="285750">
              <a:defRPr sz="1400"/>
            </a:lvl4pPr>
            <a:lvl5pPr marL="0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/>
              <a:pPr/>
              <a:t>‹#›</a:t>
            </a:fld>
            <a:endParaRPr lang="en-GB" altLang="en-US"/>
          </a:p>
        </p:txBody>
      </p:sp>
      <p:cxnSp>
        <p:nvCxnSpPr>
          <p:cNvPr id="9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1800" b="0" kern="1200" dirty="0">
                <a:solidFill>
                  <a:srgbClr val="00517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5909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1136627"/>
            <a:ext cx="6987098" cy="287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57884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960440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57741" y="1167594"/>
            <a:ext cx="3928293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9B4163E6-03BD-EE49-9B10-1C3025F7C47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1800" b="0" kern="1200" dirty="0">
                <a:solidFill>
                  <a:srgbClr val="64656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86810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67544" y="987574"/>
            <a:ext cx="4752528" cy="358239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600"/>
            </a:lvl1pPr>
            <a:lvl2pPr marL="504000" indent="-252000">
              <a:buClr>
                <a:schemeClr val="accent1"/>
              </a:buClr>
              <a:buSzPct val="90000"/>
              <a:defRPr sz="1400"/>
            </a:lvl2pPr>
            <a:lvl3pPr marL="756000" indent="-252000">
              <a:defRPr sz="12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4" y="4731544"/>
            <a:ext cx="935037" cy="2166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60EB91-367D-934D-88F3-EA56A4738ED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733652" y="0"/>
            <a:ext cx="3446860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10" name="Picture 1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4" y="4728022"/>
            <a:ext cx="809575" cy="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 userDrawn="1"/>
        </p:nvCxnSpPr>
        <p:spPr bwMode="auto">
          <a:xfrm>
            <a:off x="467544" y="302434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4752528" cy="414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8"/>
          </p:nvPr>
        </p:nvSpPr>
        <p:spPr>
          <a:xfrm>
            <a:off x="5940425" y="987424"/>
            <a:ext cx="2970213" cy="3600549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37888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599"/>
            <a:ext cx="8229600" cy="33124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180000" indent="285750">
              <a:defRPr sz="1400"/>
            </a:lvl2pPr>
            <a:lvl3pPr marL="0" indent="285750">
              <a:defRPr sz="1050"/>
            </a:lvl3pPr>
            <a:lvl4pPr marL="0" indent="285750">
              <a:defRPr sz="1400"/>
            </a:lvl4pPr>
            <a:lvl5pPr marL="0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/>
              <a:pPr/>
              <a:t>‹#›</a:t>
            </a:fld>
            <a:endParaRPr lang="en-GB" altLang="en-US"/>
          </a:p>
        </p:txBody>
      </p:sp>
      <p:cxnSp>
        <p:nvCxnSpPr>
          <p:cNvPr id="9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1800" b="0" kern="1200" dirty="0">
                <a:solidFill>
                  <a:srgbClr val="64656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29234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" name="Rectangle 44"/>
          <p:cNvSpPr>
            <a:spLocks noChangeArrowheads="1"/>
          </p:cNvSpPr>
          <p:nvPr userDrawn="1"/>
        </p:nvSpPr>
        <p:spPr bwMode="auto">
          <a:xfrm>
            <a:off x="4284665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6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6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 userDrawn="1"/>
        </p:nvGrpSpPr>
        <p:grpSpPr>
          <a:xfrm>
            <a:off x="10236200" y="105966"/>
            <a:ext cx="1465264" cy="3689920"/>
            <a:chOff x="10236200" y="105966"/>
            <a:chExt cx="1465264" cy="2813447"/>
          </a:xfrm>
        </p:grpSpPr>
        <p:sp>
          <p:nvSpPr>
            <p:cNvPr id="73" name="Rectangle 72"/>
            <p:cNvSpPr>
              <a:spLocks noChangeArrowheads="1"/>
            </p:cNvSpPr>
            <p:nvPr userDrawn="1"/>
          </p:nvSpPr>
          <p:spPr bwMode="auto">
            <a:xfrm>
              <a:off x="10980739" y="347662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4" name="Rectangle 5"/>
            <p:cNvSpPr>
              <a:spLocks noChangeArrowheads="1"/>
            </p:cNvSpPr>
            <p:nvPr userDrawn="1"/>
          </p:nvSpPr>
          <p:spPr bwMode="auto">
            <a:xfrm>
              <a:off x="10980739" y="615553"/>
              <a:ext cx="720725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0074BC"/>
                  </a:solidFill>
                </a:rPr>
                <a:t># FFDB1A</a:t>
              </a:r>
              <a:endParaRPr lang="en-GB" altLang="en-US" sz="600" b="0" kern="0" dirty="0" smtClean="0">
                <a:solidFill>
                  <a:srgbClr val="0074BC"/>
                </a:solidFill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 userDrawn="1"/>
          </p:nvSpPr>
          <p:spPr bwMode="auto">
            <a:xfrm>
              <a:off x="10980739" y="883444"/>
              <a:ext cx="720725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FFFFFF"/>
                  </a:solidFill>
                </a:rPr>
                <a:t># 033860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6" name="Rectangle 7"/>
            <p:cNvSpPr>
              <a:spLocks noChangeArrowheads="1"/>
            </p:cNvSpPr>
            <p:nvPr userDrawn="1"/>
          </p:nvSpPr>
          <p:spPr bwMode="auto">
            <a:xfrm>
              <a:off x="10236200" y="347662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77" name="Rectangle 8"/>
            <p:cNvSpPr>
              <a:spLocks noChangeArrowheads="1"/>
            </p:cNvSpPr>
            <p:nvPr userDrawn="1"/>
          </p:nvSpPr>
          <p:spPr bwMode="auto">
            <a:xfrm>
              <a:off x="10236200" y="615553"/>
              <a:ext cx="228600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750" b="0" kern="0" smtClean="0">
                <a:solidFill>
                  <a:srgbClr val="0074BC"/>
                </a:solidFill>
              </a:endParaRPr>
            </a:p>
          </p:txBody>
        </p:sp>
        <p:sp>
          <p:nvSpPr>
            <p:cNvPr id="78" name="Rectangle 9"/>
            <p:cNvSpPr>
              <a:spLocks noChangeArrowheads="1"/>
            </p:cNvSpPr>
            <p:nvPr userDrawn="1"/>
          </p:nvSpPr>
          <p:spPr bwMode="auto">
            <a:xfrm>
              <a:off x="10236200" y="883444"/>
              <a:ext cx="228600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79" name="Rectangle 10"/>
            <p:cNvSpPr>
              <a:spLocks noChangeArrowheads="1"/>
            </p:cNvSpPr>
            <p:nvPr userDrawn="1"/>
          </p:nvSpPr>
          <p:spPr bwMode="auto">
            <a:xfrm>
              <a:off x="10507664" y="347662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0" name="Rectangle 11"/>
            <p:cNvSpPr>
              <a:spLocks noChangeArrowheads="1"/>
            </p:cNvSpPr>
            <p:nvPr userDrawn="1"/>
          </p:nvSpPr>
          <p:spPr bwMode="auto">
            <a:xfrm>
              <a:off x="10507664" y="615553"/>
              <a:ext cx="452437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26</a:t>
              </a:r>
              <a:endParaRPr lang="en-GB" altLang="en-US" sz="600" b="0" kern="0" dirty="0" smtClean="0">
                <a:solidFill>
                  <a:srgbClr val="0074BC"/>
                </a:solidFill>
              </a:endParaRPr>
            </a:p>
          </p:txBody>
        </p:sp>
        <p:sp>
          <p:nvSpPr>
            <p:cNvPr id="81" name="Rectangle 12"/>
            <p:cNvSpPr>
              <a:spLocks noChangeArrowheads="1"/>
            </p:cNvSpPr>
            <p:nvPr userDrawn="1"/>
          </p:nvSpPr>
          <p:spPr bwMode="auto">
            <a:xfrm>
              <a:off x="10507664" y="883444"/>
              <a:ext cx="452437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97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38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2" name="Rectangle 13"/>
            <p:cNvSpPr>
              <a:spLocks noChangeArrowheads="1"/>
            </p:cNvSpPr>
            <p:nvPr userDrawn="1"/>
          </p:nvSpPr>
          <p:spPr bwMode="auto">
            <a:xfrm>
              <a:off x="10980739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3" name="Rectangle 14"/>
            <p:cNvSpPr>
              <a:spLocks noChangeArrowheads="1"/>
            </p:cNvSpPr>
            <p:nvPr userDrawn="1"/>
          </p:nvSpPr>
          <p:spPr bwMode="auto">
            <a:xfrm>
              <a:off x="10507664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4" name="Rectangle 15"/>
            <p:cNvSpPr>
              <a:spLocks noChangeArrowheads="1"/>
            </p:cNvSpPr>
            <p:nvPr userDrawn="1"/>
          </p:nvSpPr>
          <p:spPr bwMode="auto">
            <a:xfrm>
              <a:off x="10980739" y="1465660"/>
              <a:ext cx="720725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600" b="0" kern="0" smtClean="0">
                  <a:solidFill>
                    <a:srgbClr val="646567"/>
                  </a:solidFill>
                </a:rPr>
                <a:t> 646567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5" name="Rectangle 16"/>
            <p:cNvSpPr>
              <a:spLocks noChangeArrowheads="1"/>
            </p:cNvSpPr>
            <p:nvPr userDrawn="1"/>
          </p:nvSpPr>
          <p:spPr bwMode="auto">
            <a:xfrm>
              <a:off x="10236200" y="1465660"/>
              <a:ext cx="228600" cy="242888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86" name="Rectangle 17"/>
            <p:cNvSpPr>
              <a:spLocks noChangeArrowheads="1"/>
            </p:cNvSpPr>
            <p:nvPr userDrawn="1"/>
          </p:nvSpPr>
          <p:spPr bwMode="auto">
            <a:xfrm>
              <a:off x="10507664" y="1465660"/>
              <a:ext cx="452437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103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7" name="Rectangle 18"/>
            <p:cNvSpPr>
              <a:spLocks noChangeArrowheads="1"/>
            </p:cNvSpPr>
            <p:nvPr userDrawn="1"/>
          </p:nvSpPr>
          <p:spPr bwMode="auto">
            <a:xfrm>
              <a:off x="10236201" y="105966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COLOUR PALETTE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8" name="Rectangle 19"/>
            <p:cNvSpPr>
              <a:spLocks noChangeArrowheads="1"/>
            </p:cNvSpPr>
            <p:nvPr userDrawn="1"/>
          </p:nvSpPr>
          <p:spPr bwMode="auto">
            <a:xfrm>
              <a:off x="10236201" y="1235869"/>
              <a:ext cx="1465263" cy="120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TEXT COLOUR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89" name="Rectangle 20"/>
            <p:cNvSpPr>
              <a:spLocks noChangeArrowheads="1"/>
            </p:cNvSpPr>
            <p:nvPr userDrawn="1"/>
          </p:nvSpPr>
          <p:spPr bwMode="auto">
            <a:xfrm>
              <a:off x="10980739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90" name="Rectangle 21"/>
            <p:cNvSpPr>
              <a:spLocks noChangeArrowheads="1"/>
            </p:cNvSpPr>
            <p:nvPr userDrawn="1"/>
          </p:nvSpPr>
          <p:spPr bwMode="auto">
            <a:xfrm>
              <a:off x="10507664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91" name="Rectangle 22"/>
            <p:cNvSpPr>
              <a:spLocks noChangeArrowheads="1"/>
            </p:cNvSpPr>
            <p:nvPr userDrawn="1"/>
          </p:nvSpPr>
          <p:spPr bwMode="auto">
            <a:xfrm>
              <a:off x="10980739" y="1733550"/>
              <a:ext cx="720725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# FFFFFF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92" name="Rectangle 23"/>
            <p:cNvSpPr>
              <a:spLocks noChangeArrowheads="1"/>
            </p:cNvSpPr>
            <p:nvPr userDrawn="1"/>
          </p:nvSpPr>
          <p:spPr bwMode="auto">
            <a:xfrm>
              <a:off x="10236200" y="1733550"/>
              <a:ext cx="228600" cy="242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93" name="Rectangle 24"/>
            <p:cNvSpPr>
              <a:spLocks noChangeArrowheads="1"/>
            </p:cNvSpPr>
            <p:nvPr userDrawn="1"/>
          </p:nvSpPr>
          <p:spPr bwMode="auto">
            <a:xfrm>
              <a:off x="10507664" y="1733550"/>
              <a:ext cx="452437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94" name="Rectangle 93"/>
            <p:cNvSpPr>
              <a:spLocks noChangeArrowheads="1"/>
            </p:cNvSpPr>
            <p:nvPr userDrawn="1"/>
          </p:nvSpPr>
          <p:spPr bwMode="auto">
            <a:xfrm>
              <a:off x="10236200" y="2013347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95" name="Rectangle 15"/>
            <p:cNvSpPr>
              <a:spLocks noChangeArrowheads="1"/>
            </p:cNvSpPr>
            <p:nvPr userDrawn="1"/>
          </p:nvSpPr>
          <p:spPr bwMode="auto">
            <a:xfrm>
              <a:off x="10980739" y="2676525"/>
              <a:ext cx="720725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600" b="0" kern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600" b="0" kern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96" name="Rectangle 16"/>
            <p:cNvSpPr>
              <a:spLocks noChangeArrowheads="1"/>
            </p:cNvSpPr>
            <p:nvPr userDrawn="1"/>
          </p:nvSpPr>
          <p:spPr bwMode="auto">
            <a:xfrm>
              <a:off x="10236200" y="2676525"/>
              <a:ext cx="228600" cy="24288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97" name="Rectangle 17"/>
            <p:cNvSpPr>
              <a:spLocks noChangeArrowheads="1"/>
            </p:cNvSpPr>
            <p:nvPr userDrawn="1"/>
          </p:nvSpPr>
          <p:spPr bwMode="auto">
            <a:xfrm>
              <a:off x="10507664" y="2676525"/>
              <a:ext cx="452437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  <a:endParaRPr lang="en-GB" altLang="en-US" sz="600" b="0" kern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98" name="Rectangle 19"/>
            <p:cNvSpPr>
              <a:spLocks noChangeArrowheads="1"/>
            </p:cNvSpPr>
            <p:nvPr userDrawn="1"/>
          </p:nvSpPr>
          <p:spPr bwMode="auto">
            <a:xfrm>
              <a:off x="10236201" y="2446735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600" kern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99" name="Rectangle 20"/>
            <p:cNvSpPr>
              <a:spLocks noChangeArrowheads="1"/>
            </p:cNvSpPr>
            <p:nvPr userDrawn="1"/>
          </p:nvSpPr>
          <p:spPr bwMode="auto">
            <a:xfrm>
              <a:off x="10980739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00" name="Rectangle 21"/>
            <p:cNvSpPr>
              <a:spLocks noChangeArrowheads="1"/>
            </p:cNvSpPr>
            <p:nvPr userDrawn="1"/>
          </p:nvSpPr>
          <p:spPr bwMode="auto">
            <a:xfrm>
              <a:off x="10507664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 userDrawn="1"/>
          </p:nvSpPr>
          <p:spPr bwMode="auto">
            <a:xfrm>
              <a:off x="10980739" y="2016207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02" name="Rectangle 10"/>
            <p:cNvSpPr>
              <a:spLocks noChangeArrowheads="1"/>
            </p:cNvSpPr>
            <p:nvPr userDrawn="1"/>
          </p:nvSpPr>
          <p:spPr bwMode="auto">
            <a:xfrm>
              <a:off x="10507664" y="2016207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</p:grpSp>
      <p:cxnSp>
        <p:nvCxnSpPr>
          <p:cNvPr id="48" name="Straight Connector 13"/>
          <p:cNvCxnSpPr>
            <a:cxnSpLocks noChangeShapeType="1"/>
          </p:cNvCxnSpPr>
          <p:nvPr userDrawn="1"/>
        </p:nvCxnSpPr>
        <p:spPr bwMode="auto">
          <a:xfrm>
            <a:off x="4960941" y="37064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15"/>
          <p:cNvCxnSpPr>
            <a:cxnSpLocks noChangeShapeType="1"/>
          </p:cNvCxnSpPr>
          <p:nvPr userDrawn="1"/>
        </p:nvCxnSpPr>
        <p:spPr bwMode="auto">
          <a:xfrm>
            <a:off x="4960941" y="2518172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2571752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1" y="3759884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pic>
        <p:nvPicPr>
          <p:cNvPr id="53" name="Picture 5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5"/>
            <a:ext cx="4286719" cy="233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20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 userDrawn="1"/>
        </p:nvSpPr>
        <p:spPr bwMode="auto">
          <a:xfrm>
            <a:off x="4284665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50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6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5"/>
            <a:ext cx="4286719" cy="2334796"/>
          </a:xfrm>
          <a:prstGeom prst="rect">
            <a:avLst/>
          </a:prstGeom>
        </p:spPr>
      </p:pic>
      <p:sp>
        <p:nvSpPr>
          <p:cNvPr id="44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1578769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1" y="3349703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cxnSp>
        <p:nvCxnSpPr>
          <p:cNvPr id="46" name="Straight Connector 15"/>
          <p:cNvCxnSpPr>
            <a:cxnSpLocks noChangeShapeType="1"/>
          </p:cNvCxnSpPr>
          <p:nvPr userDrawn="1"/>
        </p:nvCxnSpPr>
        <p:spPr bwMode="auto">
          <a:xfrm>
            <a:off x="4960941" y="1537273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15"/>
          <p:cNvCxnSpPr>
            <a:cxnSpLocks noChangeShapeType="1"/>
          </p:cNvCxnSpPr>
          <p:nvPr userDrawn="1"/>
        </p:nvCxnSpPr>
        <p:spPr bwMode="auto">
          <a:xfrm>
            <a:off x="4960941" y="33103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2" name="Group 51"/>
          <p:cNvGrpSpPr/>
          <p:nvPr userDrawn="1"/>
        </p:nvGrpSpPr>
        <p:grpSpPr>
          <a:xfrm>
            <a:off x="10236200" y="105966"/>
            <a:ext cx="1465264" cy="3689920"/>
            <a:chOff x="10236200" y="105966"/>
            <a:chExt cx="1465264" cy="2813447"/>
          </a:xfrm>
        </p:grpSpPr>
        <p:sp>
          <p:nvSpPr>
            <p:cNvPr id="53" name="Rectangle 52"/>
            <p:cNvSpPr>
              <a:spLocks noChangeArrowheads="1"/>
            </p:cNvSpPr>
            <p:nvPr userDrawn="1"/>
          </p:nvSpPr>
          <p:spPr bwMode="auto">
            <a:xfrm>
              <a:off x="10980739" y="347662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4" name="Rectangle 5"/>
            <p:cNvSpPr>
              <a:spLocks noChangeArrowheads="1"/>
            </p:cNvSpPr>
            <p:nvPr userDrawn="1"/>
          </p:nvSpPr>
          <p:spPr bwMode="auto">
            <a:xfrm>
              <a:off x="10980739" y="615553"/>
              <a:ext cx="720725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0074BC"/>
                  </a:solidFill>
                </a:rPr>
                <a:t># FFDB1A</a:t>
              </a:r>
              <a:endParaRPr lang="en-GB" altLang="en-US" sz="600" b="0" kern="0" dirty="0" smtClean="0">
                <a:solidFill>
                  <a:srgbClr val="0074BC"/>
                </a:solidFill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 userDrawn="1"/>
          </p:nvSpPr>
          <p:spPr bwMode="auto">
            <a:xfrm>
              <a:off x="10980739" y="883444"/>
              <a:ext cx="720725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FFFFFF"/>
                  </a:solidFill>
                </a:rPr>
                <a:t># 033860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 userDrawn="1"/>
          </p:nvSpPr>
          <p:spPr bwMode="auto">
            <a:xfrm>
              <a:off x="10236200" y="347662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57" name="Rectangle 8"/>
            <p:cNvSpPr>
              <a:spLocks noChangeArrowheads="1"/>
            </p:cNvSpPr>
            <p:nvPr userDrawn="1"/>
          </p:nvSpPr>
          <p:spPr bwMode="auto">
            <a:xfrm>
              <a:off x="10236200" y="615553"/>
              <a:ext cx="228600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750" b="0" kern="0" smtClean="0">
                <a:solidFill>
                  <a:srgbClr val="0074BC"/>
                </a:solidFill>
              </a:endParaRPr>
            </a:p>
          </p:txBody>
        </p:sp>
        <p:sp>
          <p:nvSpPr>
            <p:cNvPr id="58" name="Rectangle 9"/>
            <p:cNvSpPr>
              <a:spLocks noChangeArrowheads="1"/>
            </p:cNvSpPr>
            <p:nvPr userDrawn="1"/>
          </p:nvSpPr>
          <p:spPr bwMode="auto">
            <a:xfrm>
              <a:off x="10236200" y="883444"/>
              <a:ext cx="228600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59" name="Rectangle 10"/>
            <p:cNvSpPr>
              <a:spLocks noChangeArrowheads="1"/>
            </p:cNvSpPr>
            <p:nvPr userDrawn="1"/>
          </p:nvSpPr>
          <p:spPr bwMode="auto">
            <a:xfrm>
              <a:off x="10507664" y="347662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 userDrawn="1"/>
          </p:nvSpPr>
          <p:spPr bwMode="auto">
            <a:xfrm>
              <a:off x="10507664" y="615553"/>
              <a:ext cx="452437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26</a:t>
              </a:r>
              <a:endParaRPr lang="en-GB" altLang="en-US" sz="600" b="0" kern="0" dirty="0" smtClean="0">
                <a:solidFill>
                  <a:srgbClr val="0074BC"/>
                </a:solidFill>
              </a:endParaRPr>
            </a:p>
          </p:txBody>
        </p:sp>
        <p:sp>
          <p:nvSpPr>
            <p:cNvPr id="61" name="Rectangle 12"/>
            <p:cNvSpPr>
              <a:spLocks noChangeArrowheads="1"/>
            </p:cNvSpPr>
            <p:nvPr userDrawn="1"/>
          </p:nvSpPr>
          <p:spPr bwMode="auto">
            <a:xfrm>
              <a:off x="10507664" y="883444"/>
              <a:ext cx="452437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97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38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 userDrawn="1"/>
          </p:nvSpPr>
          <p:spPr bwMode="auto">
            <a:xfrm>
              <a:off x="10980739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3" name="Rectangle 14"/>
            <p:cNvSpPr>
              <a:spLocks noChangeArrowheads="1"/>
            </p:cNvSpPr>
            <p:nvPr userDrawn="1"/>
          </p:nvSpPr>
          <p:spPr bwMode="auto">
            <a:xfrm>
              <a:off x="10507664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4" name="Rectangle 15"/>
            <p:cNvSpPr>
              <a:spLocks noChangeArrowheads="1"/>
            </p:cNvSpPr>
            <p:nvPr userDrawn="1"/>
          </p:nvSpPr>
          <p:spPr bwMode="auto">
            <a:xfrm>
              <a:off x="10980739" y="1465660"/>
              <a:ext cx="720725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600" b="0" kern="0" smtClean="0">
                  <a:solidFill>
                    <a:srgbClr val="646567"/>
                  </a:solidFill>
                </a:rPr>
                <a:t> 646567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5" name="Rectangle 16"/>
            <p:cNvSpPr>
              <a:spLocks noChangeArrowheads="1"/>
            </p:cNvSpPr>
            <p:nvPr userDrawn="1"/>
          </p:nvSpPr>
          <p:spPr bwMode="auto">
            <a:xfrm>
              <a:off x="10236200" y="1465660"/>
              <a:ext cx="228600" cy="242888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66" name="Rectangle 17"/>
            <p:cNvSpPr>
              <a:spLocks noChangeArrowheads="1"/>
            </p:cNvSpPr>
            <p:nvPr userDrawn="1"/>
          </p:nvSpPr>
          <p:spPr bwMode="auto">
            <a:xfrm>
              <a:off x="10507664" y="1465660"/>
              <a:ext cx="452437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103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7" name="Rectangle 18"/>
            <p:cNvSpPr>
              <a:spLocks noChangeArrowheads="1"/>
            </p:cNvSpPr>
            <p:nvPr userDrawn="1"/>
          </p:nvSpPr>
          <p:spPr bwMode="auto">
            <a:xfrm>
              <a:off x="10236201" y="105966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COLOUR PALETTE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8" name="Rectangle 19"/>
            <p:cNvSpPr>
              <a:spLocks noChangeArrowheads="1"/>
            </p:cNvSpPr>
            <p:nvPr userDrawn="1"/>
          </p:nvSpPr>
          <p:spPr bwMode="auto">
            <a:xfrm>
              <a:off x="10236201" y="1235869"/>
              <a:ext cx="1465263" cy="120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TEXT COLOUR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9" name="Rectangle 20"/>
            <p:cNvSpPr>
              <a:spLocks noChangeArrowheads="1"/>
            </p:cNvSpPr>
            <p:nvPr userDrawn="1"/>
          </p:nvSpPr>
          <p:spPr bwMode="auto">
            <a:xfrm>
              <a:off x="10980739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70" name="Rectangle 21"/>
            <p:cNvSpPr>
              <a:spLocks noChangeArrowheads="1"/>
            </p:cNvSpPr>
            <p:nvPr userDrawn="1"/>
          </p:nvSpPr>
          <p:spPr bwMode="auto">
            <a:xfrm>
              <a:off x="10507664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71" name="Rectangle 22"/>
            <p:cNvSpPr>
              <a:spLocks noChangeArrowheads="1"/>
            </p:cNvSpPr>
            <p:nvPr userDrawn="1"/>
          </p:nvSpPr>
          <p:spPr bwMode="auto">
            <a:xfrm>
              <a:off x="10980739" y="1733550"/>
              <a:ext cx="720725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# FFFFFF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72" name="Rectangle 23"/>
            <p:cNvSpPr>
              <a:spLocks noChangeArrowheads="1"/>
            </p:cNvSpPr>
            <p:nvPr userDrawn="1"/>
          </p:nvSpPr>
          <p:spPr bwMode="auto">
            <a:xfrm>
              <a:off x="10236200" y="1733550"/>
              <a:ext cx="228600" cy="242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105" name="Rectangle 24"/>
            <p:cNvSpPr>
              <a:spLocks noChangeArrowheads="1"/>
            </p:cNvSpPr>
            <p:nvPr userDrawn="1"/>
          </p:nvSpPr>
          <p:spPr bwMode="auto">
            <a:xfrm>
              <a:off x="10507664" y="1733550"/>
              <a:ext cx="452437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06" name="Rectangle 105"/>
            <p:cNvSpPr>
              <a:spLocks noChangeArrowheads="1"/>
            </p:cNvSpPr>
            <p:nvPr userDrawn="1"/>
          </p:nvSpPr>
          <p:spPr bwMode="auto">
            <a:xfrm>
              <a:off x="10236200" y="2013347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107" name="Rectangle 15"/>
            <p:cNvSpPr>
              <a:spLocks noChangeArrowheads="1"/>
            </p:cNvSpPr>
            <p:nvPr userDrawn="1"/>
          </p:nvSpPr>
          <p:spPr bwMode="auto">
            <a:xfrm>
              <a:off x="10980739" y="2676525"/>
              <a:ext cx="720725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600" b="0" kern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600" b="0" kern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108" name="Rectangle 16"/>
            <p:cNvSpPr>
              <a:spLocks noChangeArrowheads="1"/>
            </p:cNvSpPr>
            <p:nvPr userDrawn="1"/>
          </p:nvSpPr>
          <p:spPr bwMode="auto">
            <a:xfrm>
              <a:off x="10236200" y="2676525"/>
              <a:ext cx="228600" cy="24288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109" name="Rectangle 17"/>
            <p:cNvSpPr>
              <a:spLocks noChangeArrowheads="1"/>
            </p:cNvSpPr>
            <p:nvPr userDrawn="1"/>
          </p:nvSpPr>
          <p:spPr bwMode="auto">
            <a:xfrm>
              <a:off x="10507664" y="2676525"/>
              <a:ext cx="452437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  <a:endParaRPr lang="en-GB" altLang="en-US" sz="600" b="0" kern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110" name="Rectangle 19"/>
            <p:cNvSpPr>
              <a:spLocks noChangeArrowheads="1"/>
            </p:cNvSpPr>
            <p:nvPr userDrawn="1"/>
          </p:nvSpPr>
          <p:spPr bwMode="auto">
            <a:xfrm>
              <a:off x="10236201" y="2446735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600" kern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11" name="Rectangle 20"/>
            <p:cNvSpPr>
              <a:spLocks noChangeArrowheads="1"/>
            </p:cNvSpPr>
            <p:nvPr userDrawn="1"/>
          </p:nvSpPr>
          <p:spPr bwMode="auto">
            <a:xfrm>
              <a:off x="10980739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12" name="Rectangle 21"/>
            <p:cNvSpPr>
              <a:spLocks noChangeArrowheads="1"/>
            </p:cNvSpPr>
            <p:nvPr userDrawn="1"/>
          </p:nvSpPr>
          <p:spPr bwMode="auto">
            <a:xfrm>
              <a:off x="10507664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13" name="Rectangle 112"/>
            <p:cNvSpPr>
              <a:spLocks noChangeArrowheads="1"/>
            </p:cNvSpPr>
            <p:nvPr userDrawn="1"/>
          </p:nvSpPr>
          <p:spPr bwMode="auto">
            <a:xfrm>
              <a:off x="10980739" y="2016207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14" name="Rectangle 10"/>
            <p:cNvSpPr>
              <a:spLocks noChangeArrowheads="1"/>
            </p:cNvSpPr>
            <p:nvPr userDrawn="1"/>
          </p:nvSpPr>
          <p:spPr bwMode="auto">
            <a:xfrm>
              <a:off x="10507664" y="2016207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8034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8218488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1AABCC67-40D8-9544-BE4E-FFCBCE79AD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960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960440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57741" y="1167594"/>
            <a:ext cx="3928293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9B4163E6-03BD-EE49-9B10-1C3025F7C4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7500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395288" y="250033"/>
            <a:ext cx="792162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 eaLnBrk="0" hangingPunct="0">
              <a:defRPr/>
            </a:pPr>
            <a:endParaRPr lang="en-US" altLang="en-US" sz="1100" b="0" smtClean="0">
              <a:solidFill>
                <a:srgbClr val="6465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55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 userDrawn="1"/>
        </p:nvSpPr>
        <p:spPr bwMode="auto">
          <a:xfrm>
            <a:off x="4284665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50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6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5"/>
            <a:ext cx="4286719" cy="2334796"/>
          </a:xfrm>
          <a:prstGeom prst="rect">
            <a:avLst/>
          </a:prstGeom>
        </p:spPr>
      </p:pic>
      <p:sp>
        <p:nvSpPr>
          <p:cNvPr id="44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1578769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1" y="3349703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cxnSp>
        <p:nvCxnSpPr>
          <p:cNvPr id="46" name="Straight Connector 15"/>
          <p:cNvCxnSpPr>
            <a:cxnSpLocks noChangeShapeType="1"/>
          </p:cNvCxnSpPr>
          <p:nvPr userDrawn="1"/>
        </p:nvCxnSpPr>
        <p:spPr bwMode="auto">
          <a:xfrm>
            <a:off x="4960941" y="1537273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15"/>
          <p:cNvCxnSpPr>
            <a:cxnSpLocks noChangeShapeType="1"/>
          </p:cNvCxnSpPr>
          <p:nvPr userDrawn="1"/>
        </p:nvCxnSpPr>
        <p:spPr bwMode="auto">
          <a:xfrm>
            <a:off x="4960941" y="33103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2" name="Group 51"/>
          <p:cNvGrpSpPr/>
          <p:nvPr userDrawn="1"/>
        </p:nvGrpSpPr>
        <p:grpSpPr>
          <a:xfrm>
            <a:off x="10236200" y="105966"/>
            <a:ext cx="1465264" cy="3689920"/>
            <a:chOff x="10236200" y="105966"/>
            <a:chExt cx="1465264" cy="2813447"/>
          </a:xfrm>
        </p:grpSpPr>
        <p:sp>
          <p:nvSpPr>
            <p:cNvPr id="53" name="Rectangle 52"/>
            <p:cNvSpPr>
              <a:spLocks noChangeArrowheads="1"/>
            </p:cNvSpPr>
            <p:nvPr userDrawn="1"/>
          </p:nvSpPr>
          <p:spPr bwMode="auto">
            <a:xfrm>
              <a:off x="10980739" y="347662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4" name="Rectangle 5"/>
            <p:cNvSpPr>
              <a:spLocks noChangeArrowheads="1"/>
            </p:cNvSpPr>
            <p:nvPr userDrawn="1"/>
          </p:nvSpPr>
          <p:spPr bwMode="auto">
            <a:xfrm>
              <a:off x="10980739" y="615553"/>
              <a:ext cx="720725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0074BC"/>
                  </a:solidFill>
                </a:rPr>
                <a:t># FFDB1A</a:t>
              </a:r>
              <a:endParaRPr lang="en-GB" altLang="en-US" sz="600" b="0" kern="0" dirty="0" smtClean="0">
                <a:solidFill>
                  <a:srgbClr val="0074BC"/>
                </a:solidFill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 userDrawn="1"/>
          </p:nvSpPr>
          <p:spPr bwMode="auto">
            <a:xfrm>
              <a:off x="10980739" y="883444"/>
              <a:ext cx="720725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FFFFFF"/>
                  </a:solidFill>
                </a:rPr>
                <a:t># 033860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 userDrawn="1"/>
          </p:nvSpPr>
          <p:spPr bwMode="auto">
            <a:xfrm>
              <a:off x="10236200" y="347662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57" name="Rectangle 8"/>
            <p:cNvSpPr>
              <a:spLocks noChangeArrowheads="1"/>
            </p:cNvSpPr>
            <p:nvPr userDrawn="1"/>
          </p:nvSpPr>
          <p:spPr bwMode="auto">
            <a:xfrm>
              <a:off x="10236200" y="615553"/>
              <a:ext cx="228600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750" b="0" kern="0" smtClean="0">
                <a:solidFill>
                  <a:srgbClr val="0074BC"/>
                </a:solidFill>
              </a:endParaRPr>
            </a:p>
          </p:txBody>
        </p:sp>
        <p:sp>
          <p:nvSpPr>
            <p:cNvPr id="58" name="Rectangle 9"/>
            <p:cNvSpPr>
              <a:spLocks noChangeArrowheads="1"/>
            </p:cNvSpPr>
            <p:nvPr userDrawn="1"/>
          </p:nvSpPr>
          <p:spPr bwMode="auto">
            <a:xfrm>
              <a:off x="10236200" y="883444"/>
              <a:ext cx="228600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59" name="Rectangle 10"/>
            <p:cNvSpPr>
              <a:spLocks noChangeArrowheads="1"/>
            </p:cNvSpPr>
            <p:nvPr userDrawn="1"/>
          </p:nvSpPr>
          <p:spPr bwMode="auto">
            <a:xfrm>
              <a:off x="10507664" y="347662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 userDrawn="1"/>
          </p:nvSpPr>
          <p:spPr bwMode="auto">
            <a:xfrm>
              <a:off x="10507664" y="615553"/>
              <a:ext cx="452437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0074BC"/>
                  </a:solidFill>
                </a:rPr>
                <a:t>26</a:t>
              </a:r>
              <a:endParaRPr lang="en-GB" altLang="en-US" sz="600" b="0" kern="0" dirty="0" smtClean="0">
                <a:solidFill>
                  <a:srgbClr val="0074BC"/>
                </a:solidFill>
              </a:endParaRPr>
            </a:p>
          </p:txBody>
        </p:sp>
        <p:sp>
          <p:nvSpPr>
            <p:cNvPr id="61" name="Rectangle 12"/>
            <p:cNvSpPr>
              <a:spLocks noChangeArrowheads="1"/>
            </p:cNvSpPr>
            <p:nvPr userDrawn="1"/>
          </p:nvSpPr>
          <p:spPr bwMode="auto">
            <a:xfrm>
              <a:off x="10507664" y="883444"/>
              <a:ext cx="452437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97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38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 userDrawn="1"/>
          </p:nvSpPr>
          <p:spPr bwMode="auto">
            <a:xfrm>
              <a:off x="10980739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3" name="Rectangle 14"/>
            <p:cNvSpPr>
              <a:spLocks noChangeArrowheads="1"/>
            </p:cNvSpPr>
            <p:nvPr userDrawn="1"/>
          </p:nvSpPr>
          <p:spPr bwMode="auto">
            <a:xfrm>
              <a:off x="10507664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4" name="Rectangle 15"/>
            <p:cNvSpPr>
              <a:spLocks noChangeArrowheads="1"/>
            </p:cNvSpPr>
            <p:nvPr userDrawn="1"/>
          </p:nvSpPr>
          <p:spPr bwMode="auto">
            <a:xfrm>
              <a:off x="10980739" y="1465660"/>
              <a:ext cx="720725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600" b="0" kern="0" smtClean="0">
                  <a:solidFill>
                    <a:srgbClr val="646567"/>
                  </a:solidFill>
                </a:rPr>
                <a:t> 646567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5" name="Rectangle 16"/>
            <p:cNvSpPr>
              <a:spLocks noChangeArrowheads="1"/>
            </p:cNvSpPr>
            <p:nvPr userDrawn="1"/>
          </p:nvSpPr>
          <p:spPr bwMode="auto">
            <a:xfrm>
              <a:off x="10236200" y="1465660"/>
              <a:ext cx="228600" cy="242888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66" name="Rectangle 17"/>
            <p:cNvSpPr>
              <a:spLocks noChangeArrowheads="1"/>
            </p:cNvSpPr>
            <p:nvPr userDrawn="1"/>
          </p:nvSpPr>
          <p:spPr bwMode="auto">
            <a:xfrm>
              <a:off x="10507664" y="1465660"/>
              <a:ext cx="452437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103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7" name="Rectangle 18"/>
            <p:cNvSpPr>
              <a:spLocks noChangeArrowheads="1"/>
            </p:cNvSpPr>
            <p:nvPr userDrawn="1"/>
          </p:nvSpPr>
          <p:spPr bwMode="auto">
            <a:xfrm>
              <a:off x="10236201" y="105966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COLOUR PALETTE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8" name="Rectangle 19"/>
            <p:cNvSpPr>
              <a:spLocks noChangeArrowheads="1"/>
            </p:cNvSpPr>
            <p:nvPr userDrawn="1"/>
          </p:nvSpPr>
          <p:spPr bwMode="auto">
            <a:xfrm>
              <a:off x="10236201" y="1235869"/>
              <a:ext cx="1465263" cy="120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TEXT COLOUR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69" name="Rectangle 20"/>
            <p:cNvSpPr>
              <a:spLocks noChangeArrowheads="1"/>
            </p:cNvSpPr>
            <p:nvPr userDrawn="1"/>
          </p:nvSpPr>
          <p:spPr bwMode="auto">
            <a:xfrm>
              <a:off x="10980739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70" name="Rectangle 21"/>
            <p:cNvSpPr>
              <a:spLocks noChangeArrowheads="1"/>
            </p:cNvSpPr>
            <p:nvPr userDrawn="1"/>
          </p:nvSpPr>
          <p:spPr bwMode="auto">
            <a:xfrm>
              <a:off x="10507664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71" name="Rectangle 22"/>
            <p:cNvSpPr>
              <a:spLocks noChangeArrowheads="1"/>
            </p:cNvSpPr>
            <p:nvPr userDrawn="1"/>
          </p:nvSpPr>
          <p:spPr bwMode="auto">
            <a:xfrm>
              <a:off x="10980739" y="1733550"/>
              <a:ext cx="720725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# FFFFFF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72" name="Rectangle 23"/>
            <p:cNvSpPr>
              <a:spLocks noChangeArrowheads="1"/>
            </p:cNvSpPr>
            <p:nvPr userDrawn="1"/>
          </p:nvSpPr>
          <p:spPr bwMode="auto">
            <a:xfrm>
              <a:off x="10236200" y="1733550"/>
              <a:ext cx="228600" cy="242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105" name="Rectangle 24"/>
            <p:cNvSpPr>
              <a:spLocks noChangeArrowheads="1"/>
            </p:cNvSpPr>
            <p:nvPr userDrawn="1"/>
          </p:nvSpPr>
          <p:spPr bwMode="auto">
            <a:xfrm>
              <a:off x="10507664" y="1733550"/>
              <a:ext cx="452437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smtClean="0">
                  <a:solidFill>
                    <a:srgbClr val="646567"/>
                  </a:solidFill>
                </a:rPr>
                <a:t>255</a:t>
              </a:r>
              <a:endParaRPr lang="en-GB" altLang="en-US" sz="600" b="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06" name="Rectangle 105"/>
            <p:cNvSpPr>
              <a:spLocks noChangeArrowheads="1"/>
            </p:cNvSpPr>
            <p:nvPr userDrawn="1"/>
          </p:nvSpPr>
          <p:spPr bwMode="auto">
            <a:xfrm>
              <a:off x="10236200" y="2013347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107" name="Rectangle 15"/>
            <p:cNvSpPr>
              <a:spLocks noChangeArrowheads="1"/>
            </p:cNvSpPr>
            <p:nvPr userDrawn="1"/>
          </p:nvSpPr>
          <p:spPr bwMode="auto">
            <a:xfrm>
              <a:off x="10980739" y="2676525"/>
              <a:ext cx="720725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600" b="0" kern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600" b="0" kern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108" name="Rectangle 16"/>
            <p:cNvSpPr>
              <a:spLocks noChangeArrowheads="1"/>
            </p:cNvSpPr>
            <p:nvPr userDrawn="1"/>
          </p:nvSpPr>
          <p:spPr bwMode="auto">
            <a:xfrm>
              <a:off x="10236200" y="2676525"/>
              <a:ext cx="228600" cy="24288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 smtClean="0"/>
            </a:p>
          </p:txBody>
        </p:sp>
        <p:sp>
          <p:nvSpPr>
            <p:cNvPr id="109" name="Rectangle 17"/>
            <p:cNvSpPr>
              <a:spLocks noChangeArrowheads="1"/>
            </p:cNvSpPr>
            <p:nvPr userDrawn="1"/>
          </p:nvSpPr>
          <p:spPr bwMode="auto">
            <a:xfrm>
              <a:off x="10507664" y="2676525"/>
              <a:ext cx="452437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 smtClean="0">
                  <a:solidFill>
                    <a:srgbClr val="BFBFBF"/>
                  </a:solidFill>
                </a:rPr>
                <a:t>191</a:t>
              </a:r>
              <a:endParaRPr lang="en-GB" altLang="en-US" sz="600" b="0" kern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110" name="Rectangle 19"/>
            <p:cNvSpPr>
              <a:spLocks noChangeArrowheads="1"/>
            </p:cNvSpPr>
            <p:nvPr userDrawn="1"/>
          </p:nvSpPr>
          <p:spPr bwMode="auto">
            <a:xfrm>
              <a:off x="10236201" y="2446735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600" kern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11" name="Rectangle 20"/>
            <p:cNvSpPr>
              <a:spLocks noChangeArrowheads="1"/>
            </p:cNvSpPr>
            <p:nvPr userDrawn="1"/>
          </p:nvSpPr>
          <p:spPr bwMode="auto">
            <a:xfrm>
              <a:off x="10980739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HEX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12" name="Rectangle 21"/>
            <p:cNvSpPr>
              <a:spLocks noChangeArrowheads="1"/>
            </p:cNvSpPr>
            <p:nvPr userDrawn="1"/>
          </p:nvSpPr>
          <p:spPr bwMode="auto">
            <a:xfrm>
              <a:off x="10507664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smtClean="0">
                  <a:solidFill>
                    <a:srgbClr val="646567"/>
                  </a:solidFill>
                </a:rPr>
                <a:t>RGB</a:t>
              </a:r>
              <a:endParaRPr lang="en-GB" altLang="en-US" sz="600" kern="0" smtClean="0">
                <a:solidFill>
                  <a:srgbClr val="646567"/>
                </a:solidFill>
              </a:endParaRPr>
            </a:p>
          </p:txBody>
        </p:sp>
        <p:sp>
          <p:nvSpPr>
            <p:cNvPr id="113" name="Rectangle 112"/>
            <p:cNvSpPr>
              <a:spLocks noChangeArrowheads="1"/>
            </p:cNvSpPr>
            <p:nvPr userDrawn="1"/>
          </p:nvSpPr>
          <p:spPr bwMode="auto">
            <a:xfrm>
              <a:off x="10980739" y="2016207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 smtClean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14" name="Rectangle 10"/>
            <p:cNvSpPr>
              <a:spLocks noChangeArrowheads="1"/>
            </p:cNvSpPr>
            <p:nvPr userDrawn="1"/>
          </p:nvSpPr>
          <p:spPr bwMode="auto">
            <a:xfrm>
              <a:off x="10507664" y="2016207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 smtClean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57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3086820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3168352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5" y="1234642"/>
            <a:ext cx="2088231" cy="3335330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504000" indent="-252000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756000" indent="-252000">
              <a:defRPr sz="11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757739" y="357504"/>
            <a:ext cx="3928292" cy="421246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60EB91-367D-934D-88F3-EA56A4738ED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215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8590" y="3777865"/>
            <a:ext cx="6987098" cy="35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88591" y="4129100"/>
            <a:ext cx="6987097" cy="260337"/>
          </a:xfrm>
          <a:prstGeom prst="rect">
            <a:avLst/>
          </a:prstGeom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endParaRPr lang="nl-BE" dirty="0"/>
          </a:p>
        </p:txBody>
      </p: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468313" y="3384551"/>
            <a:ext cx="995362" cy="987425"/>
            <a:chOff x="539552" y="3384721"/>
            <a:chExt cx="996062" cy="987108"/>
          </a:xfrm>
        </p:grpSpPr>
        <p:sp>
          <p:nvSpPr>
            <p:cNvPr id="11" name="Rectangle 10"/>
            <p:cNvSpPr>
              <a:spLocks noChangeAspect="1"/>
            </p:cNvSpPr>
            <p:nvPr/>
          </p:nvSpPr>
          <p:spPr bwMode="auto">
            <a:xfrm>
              <a:off x="539552" y="3384721"/>
              <a:ext cx="770478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 bwMode="auto">
            <a:xfrm>
              <a:off x="650755" y="3492636"/>
              <a:ext cx="773656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>
                  <a:solidFill>
                    <a:srgbClr val="FFFFFF"/>
                  </a:solidFill>
                </a:rPr>
                <a:t>Y</a:t>
              </a:r>
            </a:p>
          </p:txBody>
        </p:sp>
        <p:sp>
          <p:nvSpPr>
            <p:cNvPr id="13" name="Rectangle 12"/>
            <p:cNvSpPr>
              <a:spLocks noChangeAspect="1"/>
            </p:cNvSpPr>
            <p:nvPr/>
          </p:nvSpPr>
          <p:spPr bwMode="auto">
            <a:xfrm>
              <a:off x="765136" y="3600552"/>
              <a:ext cx="770478" cy="77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rgbClr val="43C2CB"/>
                </a:solidFill>
              </a:endParaRPr>
            </a:p>
          </p:txBody>
        </p:sp>
      </p:grpSp>
      <p:sp>
        <p:nvSpPr>
          <p:cNvPr id="1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2843" y="3600626"/>
            <a:ext cx="770765" cy="771203"/>
          </a:xfrm>
          <a:prstGeom prst="rect">
            <a:avLst/>
          </a:prstGeom>
          <a:ln>
            <a:noFill/>
          </a:ln>
        </p:spPr>
        <p:txBody>
          <a:bodyPr lIns="0" tIns="0" rIns="0" bIns="0" anchor="ctr"/>
          <a:lstStyle>
            <a:lvl1pPr algn="ctr">
              <a:buNone/>
              <a:defRPr sz="2100" b="1">
                <a:solidFill>
                  <a:srgbClr val="0F5494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364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1136627"/>
            <a:ext cx="6987098" cy="287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087356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4716016" y="-92545"/>
            <a:ext cx="4529138" cy="5347097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6" name="TextBox 5" title="0"/>
          <p:cNvSpPr txBox="1"/>
          <p:nvPr userDrawn="1"/>
        </p:nvSpPr>
        <p:spPr>
          <a:xfrm>
            <a:off x="5450033" y="3679031"/>
            <a:ext cx="2630487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GB" sz="1000" b="1" dirty="0">
                <a:solidFill>
                  <a:srgbClr val="FFFFFF"/>
                </a:solidFill>
                <a:latin typeface="Verdana" charset="0"/>
              </a:rPr>
              <a:t>Contact us </a:t>
            </a: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408955" y="4299348"/>
            <a:ext cx="31060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eaLnBrk="0" hangingPunct="0">
              <a:defRPr/>
            </a:pPr>
            <a:r>
              <a:rPr lang="en-GB" altLang="en-US" sz="600" b="0" dirty="0" smtClean="0">
                <a:solidFill>
                  <a:srgbClr val="FFFFFF"/>
                </a:solidFill>
              </a:rPr>
              <a:t>© European Union, 2016. All rights reserved. Certain parts are licensed under conditions to the EU. </a:t>
            </a:r>
          </a:p>
          <a:p>
            <a:pPr eaLnBrk="0" hangingPunct="0">
              <a:defRPr/>
            </a:pPr>
            <a:r>
              <a:rPr lang="en-GB" altLang="en-US" sz="600" b="0" dirty="0" smtClean="0">
                <a:solidFill>
                  <a:srgbClr val="FFFFFF"/>
                </a:solidFill>
              </a:rPr>
              <a:t>Reproduction is authorized provided the source is acknowledged.</a:t>
            </a:r>
          </a:p>
        </p:txBody>
      </p:sp>
      <p:cxnSp>
        <p:nvCxnSpPr>
          <p:cNvPr id="8" name="Straight Connector 9"/>
          <p:cNvCxnSpPr>
            <a:cxnSpLocks noChangeShapeType="1"/>
          </p:cNvCxnSpPr>
          <p:nvPr userDrawn="1"/>
        </p:nvCxnSpPr>
        <p:spPr bwMode="auto">
          <a:xfrm>
            <a:off x="5450031" y="3564731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6"/>
          <p:cNvCxnSpPr>
            <a:cxnSpLocks noChangeShapeType="1"/>
          </p:cNvCxnSpPr>
          <p:nvPr userDrawn="1"/>
        </p:nvCxnSpPr>
        <p:spPr bwMode="auto">
          <a:xfrm>
            <a:off x="5450031" y="4244579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395288" y="250033"/>
            <a:ext cx="914400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5784850" y="3867895"/>
            <a:ext cx="2543876" cy="215957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8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5448093" y="2571750"/>
            <a:ext cx="2963464" cy="877289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Oval 17"/>
          <p:cNvSpPr/>
          <p:nvPr userDrawn="1"/>
        </p:nvSpPr>
        <p:spPr bwMode="auto">
          <a:xfrm>
            <a:off x="5522170" y="3888613"/>
            <a:ext cx="179387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800" b="1" i="1" dirty="0">
              <a:solidFill>
                <a:srgbClr val="FFFFFF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9" name="Freeform 9275"/>
          <p:cNvSpPr>
            <a:spLocks noChangeAspect="1"/>
          </p:cNvSpPr>
          <p:nvPr userDrawn="1"/>
        </p:nvSpPr>
        <p:spPr bwMode="auto">
          <a:xfrm>
            <a:off x="5560317" y="3942645"/>
            <a:ext cx="101540" cy="42646"/>
          </a:xfrm>
          <a:custGeom>
            <a:avLst/>
            <a:gdLst>
              <a:gd name="T0" fmla="*/ 0 w 1513"/>
              <a:gd name="T1" fmla="*/ 28 h 615"/>
              <a:gd name="T2" fmla="*/ 316 w 1513"/>
              <a:gd name="T3" fmla="*/ 280 h 615"/>
              <a:gd name="T4" fmla="*/ 799 w 1513"/>
              <a:gd name="T5" fmla="*/ 615 h 615"/>
              <a:gd name="T6" fmla="*/ 1207 w 1513"/>
              <a:gd name="T7" fmla="*/ 294 h 615"/>
              <a:gd name="T8" fmla="*/ 1513 w 1513"/>
              <a:gd name="T9" fmla="*/ 16 h 615"/>
              <a:gd name="T10" fmla="*/ 1429 w 1513"/>
              <a:gd name="T11" fmla="*/ 0 h 615"/>
              <a:gd name="T12" fmla="*/ 89 w 1513"/>
              <a:gd name="T13" fmla="*/ 0 h 615"/>
              <a:gd name="T14" fmla="*/ 0 w 1513"/>
              <a:gd name="T15" fmla="*/ 28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615">
                <a:moveTo>
                  <a:pt x="0" y="28"/>
                </a:moveTo>
                <a:cubicBezTo>
                  <a:pt x="0" y="28"/>
                  <a:pt x="143" y="151"/>
                  <a:pt x="316" y="280"/>
                </a:cubicBezTo>
                <a:cubicBezTo>
                  <a:pt x="547" y="458"/>
                  <a:pt x="772" y="615"/>
                  <a:pt x="799" y="615"/>
                </a:cubicBezTo>
                <a:cubicBezTo>
                  <a:pt x="823" y="615"/>
                  <a:pt x="915" y="541"/>
                  <a:pt x="1207" y="294"/>
                </a:cubicBezTo>
                <a:cubicBezTo>
                  <a:pt x="1363" y="161"/>
                  <a:pt x="1513" y="16"/>
                  <a:pt x="1513" y="16"/>
                </a:cubicBezTo>
                <a:cubicBezTo>
                  <a:pt x="1513" y="16"/>
                  <a:pt x="1487" y="2"/>
                  <a:pt x="1429" y="0"/>
                </a:cubicBezTo>
                <a:cubicBezTo>
                  <a:pt x="1429" y="0"/>
                  <a:pt x="160" y="0"/>
                  <a:pt x="89" y="0"/>
                </a:cubicBezTo>
                <a:cubicBezTo>
                  <a:pt x="49" y="0"/>
                  <a:pt x="14" y="10"/>
                  <a:pt x="0" y="28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0" name="Freeform 9276"/>
          <p:cNvSpPr>
            <a:spLocks noChangeAspect="1"/>
          </p:cNvSpPr>
          <p:nvPr userDrawn="1"/>
        </p:nvSpPr>
        <p:spPr bwMode="auto">
          <a:xfrm>
            <a:off x="5556123" y="3947764"/>
            <a:ext cx="45315" cy="67381"/>
          </a:xfrm>
          <a:custGeom>
            <a:avLst/>
            <a:gdLst>
              <a:gd name="T0" fmla="*/ 4 w 675"/>
              <a:gd name="T1" fmla="*/ 132 h 957"/>
              <a:gd name="T2" fmla="*/ 16 w 675"/>
              <a:gd name="T3" fmla="*/ 6 h 957"/>
              <a:gd name="T4" fmla="*/ 675 w 675"/>
              <a:gd name="T5" fmla="*/ 513 h 957"/>
              <a:gd name="T6" fmla="*/ 84 w 675"/>
              <a:gd name="T7" fmla="*/ 957 h 957"/>
              <a:gd name="T8" fmla="*/ 3 w 675"/>
              <a:gd name="T9" fmla="*/ 771 h 957"/>
              <a:gd name="T10" fmla="*/ 4 w 675"/>
              <a:gd name="T11" fmla="*/ 132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957">
                <a:moveTo>
                  <a:pt x="4" y="132"/>
                </a:moveTo>
                <a:cubicBezTo>
                  <a:pt x="6" y="0"/>
                  <a:pt x="16" y="6"/>
                  <a:pt x="16" y="6"/>
                </a:cubicBezTo>
                <a:lnTo>
                  <a:pt x="675" y="513"/>
                </a:lnTo>
                <a:lnTo>
                  <a:pt x="84" y="957"/>
                </a:lnTo>
                <a:cubicBezTo>
                  <a:pt x="84" y="957"/>
                  <a:pt x="3" y="951"/>
                  <a:pt x="3" y="771"/>
                </a:cubicBezTo>
                <a:cubicBezTo>
                  <a:pt x="3" y="737"/>
                  <a:pt x="0" y="342"/>
                  <a:pt x="4" y="132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1" name="Freeform 9277"/>
          <p:cNvSpPr>
            <a:spLocks noChangeAspect="1"/>
          </p:cNvSpPr>
          <p:nvPr userDrawn="1"/>
        </p:nvSpPr>
        <p:spPr bwMode="auto">
          <a:xfrm>
            <a:off x="5624935" y="3947337"/>
            <a:ext cx="41959" cy="64822"/>
          </a:xfrm>
          <a:custGeom>
            <a:avLst/>
            <a:gdLst>
              <a:gd name="T0" fmla="*/ 0 w 628"/>
              <a:gd name="T1" fmla="*/ 511 h 921"/>
              <a:gd name="T2" fmla="*/ 597 w 628"/>
              <a:gd name="T3" fmla="*/ 0 h 921"/>
              <a:gd name="T4" fmla="*/ 627 w 628"/>
              <a:gd name="T5" fmla="*/ 96 h 921"/>
              <a:gd name="T6" fmla="*/ 628 w 628"/>
              <a:gd name="T7" fmla="*/ 792 h 921"/>
              <a:gd name="T8" fmla="*/ 615 w 628"/>
              <a:gd name="T9" fmla="*/ 921 h 921"/>
              <a:gd name="T10" fmla="*/ 0 w 628"/>
              <a:gd name="T11" fmla="*/ 511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8" h="921">
                <a:moveTo>
                  <a:pt x="0" y="511"/>
                </a:moveTo>
                <a:lnTo>
                  <a:pt x="597" y="0"/>
                </a:lnTo>
                <a:cubicBezTo>
                  <a:pt x="597" y="0"/>
                  <a:pt x="627" y="26"/>
                  <a:pt x="627" y="96"/>
                </a:cubicBezTo>
                <a:lnTo>
                  <a:pt x="628" y="792"/>
                </a:lnTo>
                <a:cubicBezTo>
                  <a:pt x="628" y="792"/>
                  <a:pt x="623" y="903"/>
                  <a:pt x="615" y="921"/>
                </a:cubicBezTo>
                <a:lnTo>
                  <a:pt x="0" y="511"/>
                </a:lnTo>
                <a:close/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2" name="Freeform 9278"/>
          <p:cNvSpPr>
            <a:spLocks noChangeAspect="1"/>
          </p:cNvSpPr>
          <p:nvPr userDrawn="1"/>
        </p:nvSpPr>
        <p:spPr bwMode="auto">
          <a:xfrm>
            <a:off x="5568289" y="3986145"/>
            <a:ext cx="93988" cy="29426"/>
          </a:xfrm>
          <a:custGeom>
            <a:avLst/>
            <a:gdLst>
              <a:gd name="T0" fmla="*/ 560 w 1406"/>
              <a:gd name="T1" fmla="*/ 0 h 424"/>
              <a:gd name="T2" fmla="*/ 684 w 1406"/>
              <a:gd name="T3" fmla="*/ 66 h 424"/>
              <a:gd name="T4" fmla="*/ 790 w 1406"/>
              <a:gd name="T5" fmla="*/ 10 h 424"/>
              <a:gd name="T6" fmla="*/ 1406 w 1406"/>
              <a:gd name="T7" fmla="*/ 417 h 424"/>
              <a:gd name="T8" fmla="*/ 1349 w 1406"/>
              <a:gd name="T9" fmla="*/ 423 h 424"/>
              <a:gd name="T10" fmla="*/ 0 w 1406"/>
              <a:gd name="T11" fmla="*/ 423 h 424"/>
              <a:gd name="T12" fmla="*/ 560 w 1406"/>
              <a:gd name="T1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424">
                <a:moveTo>
                  <a:pt x="560" y="0"/>
                </a:moveTo>
                <a:cubicBezTo>
                  <a:pt x="583" y="14"/>
                  <a:pt x="646" y="66"/>
                  <a:pt x="684" y="66"/>
                </a:cubicBezTo>
                <a:cubicBezTo>
                  <a:pt x="722" y="66"/>
                  <a:pt x="790" y="10"/>
                  <a:pt x="790" y="10"/>
                </a:cubicBezTo>
                <a:lnTo>
                  <a:pt x="1406" y="417"/>
                </a:lnTo>
                <a:cubicBezTo>
                  <a:pt x="1406" y="417"/>
                  <a:pt x="1384" y="424"/>
                  <a:pt x="1349" y="423"/>
                </a:cubicBezTo>
                <a:lnTo>
                  <a:pt x="0" y="423"/>
                </a:lnTo>
                <a:cubicBezTo>
                  <a:pt x="0" y="423"/>
                  <a:pt x="541" y="19"/>
                  <a:pt x="560" y="0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375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page title and content">
    <p:bg>
      <p:bgPr>
        <a:solidFill>
          <a:srgbClr val="0052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9170988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14"/>
            <a:ext cx="8218496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5" y="1167594"/>
            <a:ext cx="3817118" cy="3402378"/>
          </a:xfrm>
          <a:prstGeom prst="rect">
            <a:avLst/>
          </a:prstGeom>
        </p:spPr>
        <p:txBody>
          <a:bodyPr lIns="36000" rIns="36000"/>
          <a:lstStyle>
            <a:lvl1pPr>
              <a:defRPr lang="en-US" altLang="en-US" sz="1600" dirty="0" smtClean="0">
                <a:solidFill>
                  <a:schemeClr val="bg1"/>
                </a:solidFill>
              </a:defRPr>
            </a:lvl1pPr>
            <a:lvl2pPr>
              <a:defRPr lang="en-US" altLang="en-US" sz="1600" dirty="0" smtClean="0">
                <a:solidFill>
                  <a:schemeClr val="bg1"/>
                </a:solidFill>
              </a:defRPr>
            </a:lvl2pPr>
            <a:lvl3pPr>
              <a:defRPr lang="en-US" altLang="en-US" sz="1200" dirty="0" smtClean="0">
                <a:solidFill>
                  <a:schemeClr val="bg1"/>
                </a:solidFill>
              </a:defRPr>
            </a:lvl3pPr>
          </a:lstStyle>
          <a:p>
            <a:pPr marL="188991" lvl="0" indent="-188991">
              <a:buClrTx/>
              <a:buSzPct val="90000"/>
            </a:pPr>
            <a:r>
              <a:rPr lang="en-US" altLang="en-US" dirty="0" smtClean="0"/>
              <a:t>Click to edit Master text styles</a:t>
            </a:r>
          </a:p>
          <a:p>
            <a:pPr marL="377981" lvl="1" indent="-188991">
              <a:buClr>
                <a:schemeClr val="bg1"/>
              </a:buClr>
              <a:buSzPct val="90000"/>
            </a:pPr>
            <a:r>
              <a:rPr lang="en-US" altLang="en-US" dirty="0" smtClean="0"/>
              <a:t>Second level</a:t>
            </a:r>
          </a:p>
          <a:p>
            <a:pPr marL="566972" lvl="2" indent="-188991"/>
            <a:r>
              <a:rPr lang="en-US" altLang="en-US" dirty="0" smtClean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808538" y="1167594"/>
            <a:ext cx="3877502" cy="3402378"/>
          </a:xfrm>
          <a:prstGeom prst="rect">
            <a:avLst/>
          </a:prstGeom>
        </p:spPr>
        <p:txBody>
          <a:bodyPr lIns="36000" rIns="36000"/>
          <a:lstStyle>
            <a:lvl1pPr>
              <a:defRPr lang="en-US" altLang="en-US" sz="1600" dirty="0" smtClean="0">
                <a:solidFill>
                  <a:schemeClr val="bg1"/>
                </a:solidFill>
              </a:defRPr>
            </a:lvl1pPr>
            <a:lvl2pPr>
              <a:defRPr lang="en-US" altLang="en-US" sz="1600" dirty="0" smtClean="0">
                <a:solidFill>
                  <a:schemeClr val="bg1"/>
                </a:solidFill>
              </a:defRPr>
            </a:lvl2pPr>
            <a:lvl3pPr>
              <a:defRPr lang="en-US" altLang="en-US" sz="1200" dirty="0" smtClean="0">
                <a:solidFill>
                  <a:schemeClr val="bg1"/>
                </a:solidFill>
              </a:defRPr>
            </a:lvl3pPr>
          </a:lstStyle>
          <a:p>
            <a:pPr marL="188991" lvl="0" indent="-188991">
              <a:buClrTx/>
              <a:buSzPct val="90000"/>
            </a:pPr>
            <a:r>
              <a:rPr lang="en-US" altLang="en-US" dirty="0" smtClean="0"/>
              <a:t>Click to edit Master text styles</a:t>
            </a:r>
          </a:p>
          <a:p>
            <a:pPr marL="377981" lvl="1" indent="-188991">
              <a:buClr>
                <a:schemeClr val="bg1"/>
              </a:buClr>
              <a:buSzPct val="90000"/>
            </a:pPr>
            <a:r>
              <a:rPr lang="en-US" altLang="en-US" dirty="0" smtClean="0"/>
              <a:t>Second level</a:t>
            </a:r>
          </a:p>
          <a:p>
            <a:pPr marL="566972" lvl="2" indent="-188991"/>
            <a:r>
              <a:rPr lang="en-US" alt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5856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599"/>
            <a:ext cx="8229600" cy="33124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180000" indent="285750">
              <a:defRPr sz="1400"/>
            </a:lvl2pPr>
            <a:lvl3pPr marL="0" indent="285750">
              <a:defRPr sz="1050"/>
            </a:lvl3pPr>
            <a:lvl4pPr marL="0" indent="285750">
              <a:defRPr sz="1400"/>
            </a:lvl4pPr>
            <a:lvl5pPr marL="0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/>
              <a:pPr/>
              <a:t>‹#›</a:t>
            </a:fld>
            <a:endParaRPr lang="en-GB" altLang="en-US"/>
          </a:p>
        </p:txBody>
      </p:sp>
      <p:cxnSp>
        <p:nvCxnSpPr>
          <p:cNvPr id="9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1800" b="0" kern="1200" dirty="0">
                <a:solidFill>
                  <a:srgbClr val="64656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42396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8218488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1AABCC67-40D8-9544-BE4E-FFCBCE79AD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9970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960440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57741" y="1167594"/>
            <a:ext cx="3928293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9B4163E6-03BD-EE49-9B10-1C3025F7C4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173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395288" y="250033"/>
            <a:ext cx="792162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 eaLnBrk="0" hangingPunct="0">
              <a:defRPr/>
            </a:pPr>
            <a:endParaRPr lang="en-US" altLang="en-US" sz="1100" b="0" smtClean="0">
              <a:solidFill>
                <a:srgbClr val="6465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7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4173538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3168352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5" y="1234642"/>
            <a:ext cx="3168352" cy="3335330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504000" indent="-252000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756000" indent="-252000">
              <a:defRPr sz="11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757739" y="357504"/>
            <a:ext cx="3928292" cy="421246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60EB91-367D-934D-88F3-EA56A4738ED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1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8590" y="3777865"/>
            <a:ext cx="6987098" cy="35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88591" y="4129100"/>
            <a:ext cx="6987097" cy="260337"/>
          </a:xfrm>
          <a:prstGeom prst="rect">
            <a:avLst/>
          </a:prstGeom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endParaRPr lang="nl-BE" dirty="0"/>
          </a:p>
        </p:txBody>
      </p: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468313" y="3384551"/>
            <a:ext cx="995362" cy="987425"/>
            <a:chOff x="539552" y="3384721"/>
            <a:chExt cx="996062" cy="987108"/>
          </a:xfrm>
        </p:grpSpPr>
        <p:sp>
          <p:nvSpPr>
            <p:cNvPr id="11" name="Rectangle 10"/>
            <p:cNvSpPr>
              <a:spLocks noChangeAspect="1"/>
            </p:cNvSpPr>
            <p:nvPr/>
          </p:nvSpPr>
          <p:spPr bwMode="auto">
            <a:xfrm>
              <a:off x="539552" y="3384721"/>
              <a:ext cx="770478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 bwMode="auto">
            <a:xfrm>
              <a:off x="650755" y="3492636"/>
              <a:ext cx="773656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>
                  <a:solidFill>
                    <a:srgbClr val="FFFFFF"/>
                  </a:solidFill>
                </a:rPr>
                <a:t>Y</a:t>
              </a:r>
            </a:p>
          </p:txBody>
        </p:sp>
        <p:sp>
          <p:nvSpPr>
            <p:cNvPr id="13" name="Rectangle 12"/>
            <p:cNvSpPr>
              <a:spLocks noChangeAspect="1"/>
            </p:cNvSpPr>
            <p:nvPr/>
          </p:nvSpPr>
          <p:spPr bwMode="auto">
            <a:xfrm>
              <a:off x="765136" y="3600552"/>
              <a:ext cx="770478" cy="77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rgbClr val="43C2CB"/>
                </a:solidFill>
              </a:endParaRPr>
            </a:p>
          </p:txBody>
        </p:sp>
      </p:grpSp>
      <p:sp>
        <p:nvSpPr>
          <p:cNvPr id="1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2843" y="3600626"/>
            <a:ext cx="770765" cy="771203"/>
          </a:xfrm>
          <a:prstGeom prst="rect">
            <a:avLst/>
          </a:prstGeom>
          <a:ln>
            <a:noFill/>
          </a:ln>
        </p:spPr>
        <p:txBody>
          <a:bodyPr lIns="0" tIns="0" rIns="0" bIns="0" anchor="ctr"/>
          <a:lstStyle>
            <a:lvl1pPr algn="ctr">
              <a:buNone/>
              <a:defRPr sz="2100" b="1">
                <a:solidFill>
                  <a:srgbClr val="0F5494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65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1136627"/>
            <a:ext cx="6987098" cy="287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18751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4716016" y="-92545"/>
            <a:ext cx="4529138" cy="5347097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6" name="TextBox 5" title="0"/>
          <p:cNvSpPr txBox="1"/>
          <p:nvPr userDrawn="1"/>
        </p:nvSpPr>
        <p:spPr>
          <a:xfrm>
            <a:off x="5450033" y="3679031"/>
            <a:ext cx="2630487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GB" sz="1000" b="1" dirty="0">
                <a:solidFill>
                  <a:srgbClr val="FFFFFF"/>
                </a:solidFill>
                <a:latin typeface="Verdana" charset="0"/>
              </a:rPr>
              <a:t>Contact us </a:t>
            </a: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408955" y="4299348"/>
            <a:ext cx="31060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eaLnBrk="0" hangingPunct="0">
              <a:defRPr/>
            </a:pPr>
            <a:r>
              <a:rPr lang="en-GB" altLang="en-US" sz="600" b="0" dirty="0" smtClean="0">
                <a:solidFill>
                  <a:srgbClr val="FFFFFF"/>
                </a:solidFill>
              </a:rPr>
              <a:t>© European Union, 2016. All rights reserved. Certain parts are licensed under conditions to the EU. </a:t>
            </a:r>
          </a:p>
          <a:p>
            <a:pPr eaLnBrk="0" hangingPunct="0">
              <a:defRPr/>
            </a:pPr>
            <a:r>
              <a:rPr lang="en-GB" altLang="en-US" sz="600" b="0" dirty="0" smtClean="0">
                <a:solidFill>
                  <a:srgbClr val="FFFFFF"/>
                </a:solidFill>
              </a:rPr>
              <a:t>Reproduction is authorized provided the source is acknowledged.</a:t>
            </a:r>
          </a:p>
        </p:txBody>
      </p:sp>
      <p:cxnSp>
        <p:nvCxnSpPr>
          <p:cNvPr id="8" name="Straight Connector 9"/>
          <p:cNvCxnSpPr>
            <a:cxnSpLocks noChangeShapeType="1"/>
          </p:cNvCxnSpPr>
          <p:nvPr userDrawn="1"/>
        </p:nvCxnSpPr>
        <p:spPr bwMode="auto">
          <a:xfrm>
            <a:off x="5450031" y="3564731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6"/>
          <p:cNvCxnSpPr>
            <a:cxnSpLocks noChangeShapeType="1"/>
          </p:cNvCxnSpPr>
          <p:nvPr userDrawn="1"/>
        </p:nvCxnSpPr>
        <p:spPr bwMode="auto">
          <a:xfrm>
            <a:off x="5450031" y="4244579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395288" y="250033"/>
            <a:ext cx="914400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5784850" y="3867895"/>
            <a:ext cx="2543876" cy="215957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8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5448093" y="2571750"/>
            <a:ext cx="2963464" cy="877289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Oval 17"/>
          <p:cNvSpPr/>
          <p:nvPr userDrawn="1"/>
        </p:nvSpPr>
        <p:spPr bwMode="auto">
          <a:xfrm>
            <a:off x="5522170" y="3888613"/>
            <a:ext cx="179387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800" b="1" i="1" dirty="0">
              <a:solidFill>
                <a:srgbClr val="FFFFFF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9" name="Freeform 9275"/>
          <p:cNvSpPr>
            <a:spLocks noChangeAspect="1"/>
          </p:cNvSpPr>
          <p:nvPr userDrawn="1"/>
        </p:nvSpPr>
        <p:spPr bwMode="auto">
          <a:xfrm>
            <a:off x="5560317" y="3942645"/>
            <a:ext cx="101540" cy="42646"/>
          </a:xfrm>
          <a:custGeom>
            <a:avLst/>
            <a:gdLst>
              <a:gd name="T0" fmla="*/ 0 w 1513"/>
              <a:gd name="T1" fmla="*/ 28 h 615"/>
              <a:gd name="T2" fmla="*/ 316 w 1513"/>
              <a:gd name="T3" fmla="*/ 280 h 615"/>
              <a:gd name="T4" fmla="*/ 799 w 1513"/>
              <a:gd name="T5" fmla="*/ 615 h 615"/>
              <a:gd name="T6" fmla="*/ 1207 w 1513"/>
              <a:gd name="T7" fmla="*/ 294 h 615"/>
              <a:gd name="T8" fmla="*/ 1513 w 1513"/>
              <a:gd name="T9" fmla="*/ 16 h 615"/>
              <a:gd name="T10" fmla="*/ 1429 w 1513"/>
              <a:gd name="T11" fmla="*/ 0 h 615"/>
              <a:gd name="T12" fmla="*/ 89 w 1513"/>
              <a:gd name="T13" fmla="*/ 0 h 615"/>
              <a:gd name="T14" fmla="*/ 0 w 1513"/>
              <a:gd name="T15" fmla="*/ 28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615">
                <a:moveTo>
                  <a:pt x="0" y="28"/>
                </a:moveTo>
                <a:cubicBezTo>
                  <a:pt x="0" y="28"/>
                  <a:pt x="143" y="151"/>
                  <a:pt x="316" y="280"/>
                </a:cubicBezTo>
                <a:cubicBezTo>
                  <a:pt x="547" y="458"/>
                  <a:pt x="772" y="615"/>
                  <a:pt x="799" y="615"/>
                </a:cubicBezTo>
                <a:cubicBezTo>
                  <a:pt x="823" y="615"/>
                  <a:pt x="915" y="541"/>
                  <a:pt x="1207" y="294"/>
                </a:cubicBezTo>
                <a:cubicBezTo>
                  <a:pt x="1363" y="161"/>
                  <a:pt x="1513" y="16"/>
                  <a:pt x="1513" y="16"/>
                </a:cubicBezTo>
                <a:cubicBezTo>
                  <a:pt x="1513" y="16"/>
                  <a:pt x="1487" y="2"/>
                  <a:pt x="1429" y="0"/>
                </a:cubicBezTo>
                <a:cubicBezTo>
                  <a:pt x="1429" y="0"/>
                  <a:pt x="160" y="0"/>
                  <a:pt x="89" y="0"/>
                </a:cubicBezTo>
                <a:cubicBezTo>
                  <a:pt x="49" y="0"/>
                  <a:pt x="14" y="10"/>
                  <a:pt x="0" y="28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0" name="Freeform 9276"/>
          <p:cNvSpPr>
            <a:spLocks noChangeAspect="1"/>
          </p:cNvSpPr>
          <p:nvPr userDrawn="1"/>
        </p:nvSpPr>
        <p:spPr bwMode="auto">
          <a:xfrm>
            <a:off x="5556123" y="3947764"/>
            <a:ext cx="45315" cy="67381"/>
          </a:xfrm>
          <a:custGeom>
            <a:avLst/>
            <a:gdLst>
              <a:gd name="T0" fmla="*/ 4 w 675"/>
              <a:gd name="T1" fmla="*/ 132 h 957"/>
              <a:gd name="T2" fmla="*/ 16 w 675"/>
              <a:gd name="T3" fmla="*/ 6 h 957"/>
              <a:gd name="T4" fmla="*/ 675 w 675"/>
              <a:gd name="T5" fmla="*/ 513 h 957"/>
              <a:gd name="T6" fmla="*/ 84 w 675"/>
              <a:gd name="T7" fmla="*/ 957 h 957"/>
              <a:gd name="T8" fmla="*/ 3 w 675"/>
              <a:gd name="T9" fmla="*/ 771 h 957"/>
              <a:gd name="T10" fmla="*/ 4 w 675"/>
              <a:gd name="T11" fmla="*/ 132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957">
                <a:moveTo>
                  <a:pt x="4" y="132"/>
                </a:moveTo>
                <a:cubicBezTo>
                  <a:pt x="6" y="0"/>
                  <a:pt x="16" y="6"/>
                  <a:pt x="16" y="6"/>
                </a:cubicBezTo>
                <a:lnTo>
                  <a:pt x="675" y="513"/>
                </a:lnTo>
                <a:lnTo>
                  <a:pt x="84" y="957"/>
                </a:lnTo>
                <a:cubicBezTo>
                  <a:pt x="84" y="957"/>
                  <a:pt x="3" y="951"/>
                  <a:pt x="3" y="771"/>
                </a:cubicBezTo>
                <a:cubicBezTo>
                  <a:pt x="3" y="737"/>
                  <a:pt x="0" y="342"/>
                  <a:pt x="4" y="132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1" name="Freeform 9277"/>
          <p:cNvSpPr>
            <a:spLocks noChangeAspect="1"/>
          </p:cNvSpPr>
          <p:nvPr userDrawn="1"/>
        </p:nvSpPr>
        <p:spPr bwMode="auto">
          <a:xfrm>
            <a:off x="5624935" y="3947337"/>
            <a:ext cx="41959" cy="64822"/>
          </a:xfrm>
          <a:custGeom>
            <a:avLst/>
            <a:gdLst>
              <a:gd name="T0" fmla="*/ 0 w 628"/>
              <a:gd name="T1" fmla="*/ 511 h 921"/>
              <a:gd name="T2" fmla="*/ 597 w 628"/>
              <a:gd name="T3" fmla="*/ 0 h 921"/>
              <a:gd name="T4" fmla="*/ 627 w 628"/>
              <a:gd name="T5" fmla="*/ 96 h 921"/>
              <a:gd name="T6" fmla="*/ 628 w 628"/>
              <a:gd name="T7" fmla="*/ 792 h 921"/>
              <a:gd name="T8" fmla="*/ 615 w 628"/>
              <a:gd name="T9" fmla="*/ 921 h 921"/>
              <a:gd name="T10" fmla="*/ 0 w 628"/>
              <a:gd name="T11" fmla="*/ 511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8" h="921">
                <a:moveTo>
                  <a:pt x="0" y="511"/>
                </a:moveTo>
                <a:lnTo>
                  <a:pt x="597" y="0"/>
                </a:lnTo>
                <a:cubicBezTo>
                  <a:pt x="597" y="0"/>
                  <a:pt x="627" y="26"/>
                  <a:pt x="627" y="96"/>
                </a:cubicBezTo>
                <a:lnTo>
                  <a:pt x="628" y="792"/>
                </a:lnTo>
                <a:cubicBezTo>
                  <a:pt x="628" y="792"/>
                  <a:pt x="623" y="903"/>
                  <a:pt x="615" y="921"/>
                </a:cubicBezTo>
                <a:lnTo>
                  <a:pt x="0" y="511"/>
                </a:lnTo>
                <a:close/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2" name="Freeform 9278"/>
          <p:cNvSpPr>
            <a:spLocks noChangeAspect="1"/>
          </p:cNvSpPr>
          <p:nvPr userDrawn="1"/>
        </p:nvSpPr>
        <p:spPr bwMode="auto">
          <a:xfrm>
            <a:off x="5568289" y="3986145"/>
            <a:ext cx="93988" cy="29426"/>
          </a:xfrm>
          <a:custGeom>
            <a:avLst/>
            <a:gdLst>
              <a:gd name="T0" fmla="*/ 560 w 1406"/>
              <a:gd name="T1" fmla="*/ 0 h 424"/>
              <a:gd name="T2" fmla="*/ 684 w 1406"/>
              <a:gd name="T3" fmla="*/ 66 h 424"/>
              <a:gd name="T4" fmla="*/ 790 w 1406"/>
              <a:gd name="T5" fmla="*/ 10 h 424"/>
              <a:gd name="T6" fmla="*/ 1406 w 1406"/>
              <a:gd name="T7" fmla="*/ 417 h 424"/>
              <a:gd name="T8" fmla="*/ 1349 w 1406"/>
              <a:gd name="T9" fmla="*/ 423 h 424"/>
              <a:gd name="T10" fmla="*/ 0 w 1406"/>
              <a:gd name="T11" fmla="*/ 423 h 424"/>
              <a:gd name="T12" fmla="*/ 560 w 1406"/>
              <a:gd name="T1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424">
                <a:moveTo>
                  <a:pt x="560" y="0"/>
                </a:moveTo>
                <a:cubicBezTo>
                  <a:pt x="583" y="14"/>
                  <a:pt x="646" y="66"/>
                  <a:pt x="684" y="66"/>
                </a:cubicBezTo>
                <a:cubicBezTo>
                  <a:pt x="722" y="66"/>
                  <a:pt x="790" y="10"/>
                  <a:pt x="790" y="10"/>
                </a:cubicBezTo>
                <a:lnTo>
                  <a:pt x="1406" y="417"/>
                </a:lnTo>
                <a:cubicBezTo>
                  <a:pt x="1406" y="417"/>
                  <a:pt x="1384" y="424"/>
                  <a:pt x="1349" y="423"/>
                </a:cubicBezTo>
                <a:lnTo>
                  <a:pt x="0" y="423"/>
                </a:lnTo>
                <a:cubicBezTo>
                  <a:pt x="0" y="423"/>
                  <a:pt x="541" y="19"/>
                  <a:pt x="560" y="0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1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>
                <a:latin typeface="Verdana" charset="0"/>
              </a:rPr>
              <a:pPr/>
              <a:t>‹#›</a:t>
            </a:fld>
            <a:endParaRPr lang="en-GB" altLang="en-US">
              <a:latin typeface="Verdana" charset="0"/>
            </a:endParaRPr>
          </a:p>
        </p:txBody>
      </p:sp>
      <p:cxnSp>
        <p:nvCxnSpPr>
          <p:cNvPr id="1028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Picture 17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4" y="4728022"/>
            <a:ext cx="809575" cy="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50" r:id="rId10"/>
    <p:sldLayoutId id="2147483692" r:id="rId11"/>
    <p:sldLayoutId id="2147483684" r:id="rId12"/>
    <p:sldLayoutId id="2147483715" r:id="rId13"/>
    <p:sldLayoutId id="2147483716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6465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buClr>
          <a:schemeClr val="bg1"/>
        </a:buClr>
        <a:buChar char="•"/>
        <a:defRPr sz="1400" kern="1200">
          <a:solidFill>
            <a:srgbClr val="646567"/>
          </a:solidFill>
          <a:latin typeface="+mn-lt"/>
          <a:ea typeface="+mn-ea"/>
          <a:cs typeface="+mn-cs"/>
        </a:defRPr>
      </a:lvl1pPr>
      <a:lvl2pPr marL="358775" indent="-179388" algn="l" rtl="0" eaLnBrk="0" fontAlgn="base" hangingPunct="0">
        <a:spcBef>
          <a:spcPct val="0"/>
        </a:spcBef>
        <a:spcAft>
          <a:spcPts val="600"/>
        </a:spcAft>
        <a:buClr>
          <a:srgbClr val="009FBA"/>
        </a:buClr>
        <a:buChar char="•"/>
        <a:defRPr sz="1200" kern="1200">
          <a:solidFill>
            <a:srgbClr val="646567"/>
          </a:solidFill>
          <a:latin typeface="+mn-lt"/>
          <a:ea typeface="+mn-ea"/>
          <a:cs typeface="+mn-cs"/>
        </a:defRPr>
      </a:lvl2pPr>
      <a:lvl3pPr marL="719138" indent="-179388" algn="l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1000" kern="1200">
          <a:solidFill>
            <a:srgbClr val="64656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>
                <a:latin typeface="Verdana" charset="0"/>
              </a:rPr>
              <a:pPr/>
              <a:t>‹#›</a:t>
            </a:fld>
            <a:endParaRPr lang="en-GB" altLang="en-US">
              <a:latin typeface="Verdana" charset="0"/>
            </a:endParaRPr>
          </a:p>
        </p:txBody>
      </p:sp>
      <p:cxnSp>
        <p:nvCxnSpPr>
          <p:cNvPr id="1028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Picture 1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4" y="4728022"/>
            <a:ext cx="809575" cy="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58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6465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buClr>
          <a:schemeClr val="bg1"/>
        </a:buClr>
        <a:buChar char="•"/>
        <a:defRPr sz="1400" kern="1200">
          <a:solidFill>
            <a:srgbClr val="646567"/>
          </a:solidFill>
          <a:latin typeface="+mn-lt"/>
          <a:ea typeface="+mn-ea"/>
          <a:cs typeface="+mn-cs"/>
        </a:defRPr>
      </a:lvl1pPr>
      <a:lvl2pPr marL="358775" indent="-179388" algn="l" rtl="0" eaLnBrk="0" fontAlgn="base" hangingPunct="0">
        <a:spcBef>
          <a:spcPct val="0"/>
        </a:spcBef>
        <a:spcAft>
          <a:spcPts val="600"/>
        </a:spcAft>
        <a:buClr>
          <a:srgbClr val="009FBA"/>
        </a:buClr>
        <a:buChar char="•"/>
        <a:defRPr sz="1200" kern="1200">
          <a:solidFill>
            <a:srgbClr val="646567"/>
          </a:solidFill>
          <a:latin typeface="+mn-lt"/>
          <a:ea typeface="+mn-ea"/>
          <a:cs typeface="+mn-cs"/>
        </a:defRPr>
      </a:lvl2pPr>
      <a:lvl3pPr marL="719138" indent="-179388" algn="l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1000" kern="1200">
          <a:solidFill>
            <a:srgbClr val="64656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cefdigital/wiki/display/CEFDIGITAL/eHealth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ec.europa.eu/cefdigital/wiki/x/8CEZAg" TargetMode="External"/><Relationship Id="rId5" Type="http://schemas.openxmlformats.org/officeDocument/2006/relationships/hyperlink" Target="https://ec.europa.eu/cefdigital/wiki/x/hj4ZAg" TargetMode="External"/><Relationship Id="rId4" Type="http://schemas.openxmlformats.org/officeDocument/2006/relationships/hyperlink" Target="https://ec.europa.eu/cefdigital/wiki/x/iT4ZA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gal-content/EN/TXT/PDF/?uri=OJ:JOL_2014_086_R_0014_01&amp;from=EN" TargetMode="External"/><Relationship Id="rId2" Type="http://schemas.openxmlformats.org/officeDocument/2006/relationships/hyperlink" Target="http://eur-lex.europa.eu/legal-content/EN/TXT/PDF/?uri=CELEX:32013R1316&amp;from=NL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hyperlink" Target="https://ec.europa.eu/inea/sites/inea/files/c_2016_5768_1_annex_en_v1_p1_861116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hyperlink" Target="https://ec.europa.eu/inea/connecting-europe-facility/cef-telecom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hyperlink" Target="https://ec.europa.eu/cefdigital/wiki/x/QAFfAQ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Word_Document1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Word_Document2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938" y="2571752"/>
            <a:ext cx="4147566" cy="97631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900" b="0" dirty="0" smtClean="0">
                <a:solidFill>
                  <a:schemeClr val="accent3"/>
                </a:solidFill>
              </a:rPr>
              <a:t>EC (DG SANTE)</a:t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900" b="0" dirty="0" smtClean="0">
                <a:solidFill>
                  <a:schemeClr val="accent3"/>
                </a:solidFill>
              </a:rPr>
              <a:t/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1600" dirty="0" smtClean="0"/>
              <a:t>The</a:t>
            </a:r>
            <a:r>
              <a:rPr lang="en-GB" sz="1600" dirty="0"/>
              <a:t> </a:t>
            </a:r>
            <a:r>
              <a:rPr lang="en-GB" sz="1600" dirty="0" smtClean="0"/>
              <a:t>eHealth DSI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/>
            </a:r>
            <a:br>
              <a:rPr lang="en-GB" sz="1600" dirty="0"/>
            </a:b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2016-11-25, Solution Provider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71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938" y="2571752"/>
            <a:ext cx="4147566" cy="97631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900" b="0" dirty="0" smtClean="0">
                <a:solidFill>
                  <a:schemeClr val="accent3"/>
                </a:solidFill>
              </a:rPr>
              <a:t>eHealth DSI</a:t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900" b="0" dirty="0" smtClean="0">
                <a:solidFill>
                  <a:schemeClr val="accent3"/>
                </a:solidFill>
              </a:rPr>
              <a:t/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1600" dirty="0" smtClean="0"/>
              <a:t>2. </a:t>
            </a:r>
            <a:r>
              <a:rPr lang="en-GB" sz="1600" b="0" dirty="0" smtClean="0"/>
              <a:t>Use Cases</a:t>
            </a:r>
            <a:r>
              <a:rPr lang="en-GB" sz="1600" b="0" dirty="0"/>
              <a:t>:</a:t>
            </a:r>
            <a:r>
              <a:rPr lang="en-GB" sz="1600" dirty="0"/>
              <a:t> Patient Summary </a:t>
            </a:r>
            <a:br>
              <a:rPr lang="en-GB" sz="1600" dirty="0"/>
            </a:br>
            <a:r>
              <a:rPr lang="en-GB" sz="1600" dirty="0"/>
              <a:t>and ePrescription</a:t>
            </a:r>
            <a:br>
              <a:rPr lang="en-GB" sz="1600" dirty="0"/>
            </a:b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/>
            </a:r>
            <a:br>
              <a:rPr lang="en-GB" sz="1600" dirty="0"/>
            </a:b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Updated 2016-11-14, Solution Provider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229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Use Cases</a:t>
            </a:r>
            <a:r>
              <a:rPr lang="en-GB" dirty="0"/>
              <a:t>: </a:t>
            </a:r>
            <a:r>
              <a:rPr lang="en-GB" b="1" dirty="0"/>
              <a:t>Patient </a:t>
            </a:r>
            <a:r>
              <a:rPr lang="en-GB" b="1" dirty="0" smtClean="0"/>
              <a:t>Summary </a:t>
            </a:r>
            <a:r>
              <a:rPr lang="en-GB" dirty="0" smtClean="0"/>
              <a:t>and </a:t>
            </a:r>
            <a:r>
              <a:rPr lang="en-GB" b="1" dirty="0"/>
              <a:t>ePrescription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15" y="771550"/>
            <a:ext cx="2867249" cy="4068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771550"/>
            <a:ext cx="2873109" cy="4068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236296" y="771550"/>
            <a:ext cx="1759079" cy="1584176"/>
            <a:chOff x="2907311" y="1779663"/>
            <a:chExt cx="1945141" cy="1751738"/>
          </a:xfrm>
        </p:grpSpPr>
        <p:sp>
          <p:nvSpPr>
            <p:cNvPr id="8" name="Freeform 62"/>
            <p:cNvSpPr>
              <a:spLocks noEditPoints="1"/>
            </p:cNvSpPr>
            <p:nvPr/>
          </p:nvSpPr>
          <p:spPr bwMode="auto">
            <a:xfrm>
              <a:off x="2907311" y="1779663"/>
              <a:ext cx="1945141" cy="1751738"/>
            </a:xfrm>
            <a:custGeom>
              <a:avLst/>
              <a:gdLst>
                <a:gd name="T0" fmla="*/ 186 w 187"/>
                <a:gd name="T1" fmla="*/ 5 h 160"/>
                <a:gd name="T2" fmla="*/ 183 w 187"/>
                <a:gd name="T3" fmla="*/ 4 h 160"/>
                <a:gd name="T4" fmla="*/ 66 w 187"/>
                <a:gd name="T5" fmla="*/ 1 h 160"/>
                <a:gd name="T6" fmla="*/ 62 w 187"/>
                <a:gd name="T7" fmla="*/ 4 h 160"/>
                <a:gd name="T8" fmla="*/ 42 w 187"/>
                <a:gd name="T9" fmla="*/ 103 h 160"/>
                <a:gd name="T10" fmla="*/ 44 w 187"/>
                <a:gd name="T11" fmla="*/ 108 h 160"/>
                <a:gd name="T12" fmla="*/ 49 w 187"/>
                <a:gd name="T13" fmla="*/ 106 h 160"/>
                <a:gd name="T14" fmla="*/ 69 w 187"/>
                <a:gd name="T15" fmla="*/ 8 h 160"/>
                <a:gd name="T16" fmla="*/ 179 w 187"/>
                <a:gd name="T17" fmla="*/ 11 h 160"/>
                <a:gd name="T18" fmla="*/ 139 w 187"/>
                <a:gd name="T19" fmla="*/ 152 h 160"/>
                <a:gd name="T20" fmla="*/ 110 w 187"/>
                <a:gd name="T21" fmla="*/ 120 h 160"/>
                <a:gd name="T22" fmla="*/ 107 w 187"/>
                <a:gd name="T23" fmla="*/ 118 h 160"/>
                <a:gd name="T24" fmla="*/ 4 w 187"/>
                <a:gd name="T25" fmla="*/ 116 h 160"/>
                <a:gd name="T26" fmla="*/ 1 w 187"/>
                <a:gd name="T27" fmla="*/ 117 h 160"/>
                <a:gd name="T28" fmla="*/ 0 w 187"/>
                <a:gd name="T29" fmla="*/ 121 h 160"/>
                <a:gd name="T30" fmla="*/ 37 w 187"/>
                <a:gd name="T31" fmla="*/ 159 h 160"/>
                <a:gd name="T32" fmla="*/ 137 w 187"/>
                <a:gd name="T33" fmla="*/ 160 h 160"/>
                <a:gd name="T34" fmla="*/ 137 w 187"/>
                <a:gd name="T35" fmla="*/ 160 h 160"/>
                <a:gd name="T36" fmla="*/ 139 w 187"/>
                <a:gd name="T37" fmla="*/ 160 h 160"/>
                <a:gd name="T38" fmla="*/ 140 w 187"/>
                <a:gd name="T39" fmla="*/ 159 h 160"/>
                <a:gd name="T40" fmla="*/ 187 w 187"/>
                <a:gd name="T41" fmla="*/ 8 h 160"/>
                <a:gd name="T42" fmla="*/ 186 w 187"/>
                <a:gd name="T43" fmla="*/ 5 h 160"/>
                <a:gd name="T44" fmla="*/ 37 w 187"/>
                <a:gd name="T45" fmla="*/ 151 h 160"/>
                <a:gd name="T46" fmla="*/ 9 w 187"/>
                <a:gd name="T47" fmla="*/ 124 h 160"/>
                <a:gd name="T48" fmla="*/ 105 w 187"/>
                <a:gd name="T49" fmla="*/ 126 h 160"/>
                <a:gd name="T50" fmla="*/ 122 w 187"/>
                <a:gd name="T51" fmla="*/ 152 h 160"/>
                <a:gd name="T52" fmla="*/ 37 w 187"/>
                <a:gd name="T53" fmla="*/ 1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7" h="160">
                  <a:moveTo>
                    <a:pt x="186" y="5"/>
                  </a:moveTo>
                  <a:cubicBezTo>
                    <a:pt x="185" y="4"/>
                    <a:pt x="184" y="4"/>
                    <a:pt x="183" y="4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4" y="0"/>
                    <a:pt x="62" y="2"/>
                    <a:pt x="62" y="4"/>
                  </a:cubicBezTo>
                  <a:cubicBezTo>
                    <a:pt x="62" y="5"/>
                    <a:pt x="58" y="68"/>
                    <a:pt x="42" y="103"/>
                  </a:cubicBezTo>
                  <a:cubicBezTo>
                    <a:pt x="41" y="105"/>
                    <a:pt x="42" y="107"/>
                    <a:pt x="44" y="108"/>
                  </a:cubicBezTo>
                  <a:cubicBezTo>
                    <a:pt x="45" y="109"/>
                    <a:pt x="48" y="108"/>
                    <a:pt x="49" y="106"/>
                  </a:cubicBezTo>
                  <a:cubicBezTo>
                    <a:pt x="63" y="75"/>
                    <a:pt x="68" y="23"/>
                    <a:pt x="69" y="8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3" y="77"/>
                    <a:pt x="158" y="149"/>
                    <a:pt x="139" y="152"/>
                  </a:cubicBezTo>
                  <a:cubicBezTo>
                    <a:pt x="131" y="153"/>
                    <a:pt x="121" y="142"/>
                    <a:pt x="110" y="120"/>
                  </a:cubicBezTo>
                  <a:cubicBezTo>
                    <a:pt x="110" y="119"/>
                    <a:pt x="108" y="118"/>
                    <a:pt x="107" y="11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3" y="116"/>
                    <a:pt x="1" y="116"/>
                    <a:pt x="1" y="117"/>
                  </a:cubicBezTo>
                  <a:cubicBezTo>
                    <a:pt x="0" y="118"/>
                    <a:pt x="0" y="119"/>
                    <a:pt x="0" y="121"/>
                  </a:cubicBezTo>
                  <a:cubicBezTo>
                    <a:pt x="0" y="122"/>
                    <a:pt x="8" y="158"/>
                    <a:pt x="37" y="159"/>
                  </a:cubicBezTo>
                  <a:cubicBezTo>
                    <a:pt x="71" y="159"/>
                    <a:pt x="136" y="160"/>
                    <a:pt x="137" y="160"/>
                  </a:cubicBezTo>
                  <a:cubicBezTo>
                    <a:pt x="137" y="160"/>
                    <a:pt x="137" y="160"/>
                    <a:pt x="137" y="160"/>
                  </a:cubicBezTo>
                  <a:cubicBezTo>
                    <a:pt x="138" y="160"/>
                    <a:pt x="138" y="160"/>
                    <a:pt x="139" y="160"/>
                  </a:cubicBezTo>
                  <a:cubicBezTo>
                    <a:pt x="139" y="160"/>
                    <a:pt x="139" y="160"/>
                    <a:pt x="140" y="159"/>
                  </a:cubicBezTo>
                  <a:cubicBezTo>
                    <a:pt x="172" y="154"/>
                    <a:pt x="184" y="42"/>
                    <a:pt x="187" y="8"/>
                  </a:cubicBezTo>
                  <a:cubicBezTo>
                    <a:pt x="187" y="7"/>
                    <a:pt x="186" y="6"/>
                    <a:pt x="186" y="5"/>
                  </a:cubicBezTo>
                  <a:close/>
                  <a:moveTo>
                    <a:pt x="37" y="151"/>
                  </a:moveTo>
                  <a:cubicBezTo>
                    <a:pt x="20" y="151"/>
                    <a:pt x="12" y="132"/>
                    <a:pt x="9" y="124"/>
                  </a:cubicBezTo>
                  <a:cubicBezTo>
                    <a:pt x="105" y="126"/>
                    <a:pt x="105" y="126"/>
                    <a:pt x="105" y="126"/>
                  </a:cubicBezTo>
                  <a:cubicBezTo>
                    <a:pt x="110" y="138"/>
                    <a:pt x="116" y="147"/>
                    <a:pt x="122" y="152"/>
                  </a:cubicBezTo>
                  <a:cubicBezTo>
                    <a:pt x="100" y="152"/>
                    <a:pt x="61" y="152"/>
                    <a:pt x="37" y="151"/>
                  </a:cubicBezTo>
                  <a:close/>
                </a:path>
              </a:pathLst>
            </a:custGeom>
            <a:solidFill>
              <a:srgbClr val="0F5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Cross 8"/>
            <p:cNvSpPr/>
            <p:nvPr/>
          </p:nvSpPr>
          <p:spPr bwMode="auto">
            <a:xfrm>
              <a:off x="3827600" y="2211774"/>
              <a:ext cx="576000" cy="576000"/>
            </a:xfrm>
            <a:prstGeom prst="plus">
              <a:avLst>
                <a:gd name="adj" fmla="val 39525"/>
              </a:avLst>
            </a:prstGeom>
            <a:solidFill>
              <a:srgbClr val="FF0000"/>
            </a:solidFill>
            <a:ln>
              <a:noFill/>
            </a:ln>
          </p:spPr>
          <p:txBody>
            <a:bodyPr rtlCol="0" anchor="t"/>
            <a:lstStyle/>
            <a:p>
              <a:pPr algn="ctr"/>
              <a:endParaRPr lang="en-GB" sz="1100" b="0" dirty="0" smtClean="0">
                <a:solidFill>
                  <a:srgbClr val="646567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68455" y="2739573"/>
            <a:ext cx="1800200" cy="1200329"/>
          </a:xfrm>
          <a:prstGeom prst="rect">
            <a:avLst/>
          </a:prstGeom>
          <a:noFill/>
          <a:ln>
            <a:solidFill>
              <a:srgbClr val="0F5494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b="0" dirty="0" smtClean="0">
                <a:solidFill>
                  <a:schemeClr val="tx2"/>
                </a:solidFill>
              </a:rPr>
              <a:t>RELEASE 2</a:t>
            </a:r>
          </a:p>
          <a:p>
            <a:endParaRPr lang="en-GB" b="0" dirty="0" smtClean="0">
              <a:solidFill>
                <a:schemeClr val="tx2"/>
              </a:solidFill>
            </a:endParaRPr>
          </a:p>
          <a:p>
            <a:r>
              <a:rPr lang="en-GB" b="1" dirty="0" smtClean="0">
                <a:solidFill>
                  <a:schemeClr val="tx2"/>
                </a:solidFill>
              </a:rPr>
              <a:t>2016-11-21</a:t>
            </a:r>
          </a:p>
          <a:p>
            <a:endParaRPr lang="en-GB" b="1" dirty="0" smtClean="0">
              <a:solidFill>
                <a:srgbClr val="FFD624"/>
              </a:solidFill>
            </a:endParaRPr>
          </a:p>
          <a:p>
            <a:r>
              <a:rPr lang="en-GB" b="1" dirty="0" smtClean="0">
                <a:solidFill>
                  <a:srgbClr val="FFD624"/>
                </a:solidFill>
              </a:rPr>
              <a:t>adopted</a:t>
            </a:r>
            <a:r>
              <a:rPr lang="en-GB" b="0" dirty="0" smtClean="0">
                <a:solidFill>
                  <a:srgbClr val="FFD624"/>
                </a:solidFill>
              </a:rPr>
              <a:t> during the last eHealth Network</a:t>
            </a:r>
          </a:p>
        </p:txBody>
      </p:sp>
    </p:spTree>
    <p:extLst>
      <p:ext uri="{BB962C8B-B14F-4D97-AF65-F5344CB8AC3E}">
        <p14:creationId xmlns:p14="http://schemas.microsoft.com/office/powerpoint/2010/main" val="271753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900" b="0" dirty="0" smtClean="0">
                <a:solidFill>
                  <a:schemeClr val="accent3"/>
                </a:solidFill>
              </a:rPr>
              <a:t>eHealth DSI</a:t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900" b="0" dirty="0" smtClean="0">
                <a:solidFill>
                  <a:schemeClr val="accent3"/>
                </a:solidFill>
              </a:rPr>
              <a:t/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1600" dirty="0" smtClean="0"/>
              <a:t>3. </a:t>
            </a:r>
            <a:r>
              <a:rPr lang="en-GB" sz="1600" dirty="0"/>
              <a:t>eHDSI System Architecture</a:t>
            </a:r>
            <a:br>
              <a:rPr lang="en-GB" sz="1600" dirty="0"/>
            </a:br>
            <a:r>
              <a:rPr lang="en-GB" sz="1600" dirty="0"/>
              <a:t/>
            </a:r>
            <a:br>
              <a:rPr lang="en-GB" sz="1600" dirty="0"/>
            </a:b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Updated 2016-11-14, Solution Provider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4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 bwMode="auto">
          <a:xfrm>
            <a:off x="539552" y="2715766"/>
            <a:ext cx="4464496" cy="210240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xtLst/>
        </p:spPr>
        <p:txBody>
          <a:bodyPr lIns="135868" tIns="67933" rIns="135868" bIns="67933"/>
          <a:lstStyle/>
          <a:p>
            <a:r>
              <a:rPr lang="en-GB" sz="900" dirty="0" smtClean="0">
                <a:solidFill>
                  <a:srgbClr val="808080"/>
                </a:solidFill>
              </a:rPr>
              <a:t>DISTRIBUTED SERVICES</a:t>
            </a:r>
            <a:endParaRPr lang="en-GB" sz="900" dirty="0">
              <a:solidFill>
                <a:srgbClr val="80808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eHDSI </a:t>
            </a:r>
            <a:r>
              <a:rPr lang="en-GB" dirty="0"/>
              <a:t>System Architecture</a:t>
            </a:r>
            <a:r>
              <a:rPr lang="en-GB" kern="0" dirty="0"/>
              <a:t/>
            </a:r>
            <a:br>
              <a:rPr lang="en-GB" kern="0" dirty="0"/>
            </a:b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>
              <a:buNone/>
            </a:pPr>
            <a:r>
              <a:rPr lang="en-GB" b="1" dirty="0">
                <a:solidFill>
                  <a:srgbClr val="FFD624"/>
                </a:solidFill>
              </a:rPr>
              <a:t>Central Services</a:t>
            </a:r>
          </a:p>
          <a:p>
            <a:pPr marL="285750" indent="-285750"/>
            <a:r>
              <a:rPr lang="en-GB" dirty="0"/>
              <a:t>1 </a:t>
            </a:r>
            <a:r>
              <a:rPr lang="en-GB" dirty="0" smtClean="0"/>
              <a:t>EU wide instance</a:t>
            </a:r>
          </a:p>
          <a:p>
            <a:pPr marL="285750" indent="-285750"/>
            <a:r>
              <a:rPr lang="en-GB" dirty="0" smtClean="0"/>
              <a:t>Configuration</a:t>
            </a:r>
            <a:endParaRPr lang="en-GB" dirty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sz="1400" b="1" dirty="0" smtClean="0">
                <a:solidFill>
                  <a:srgbClr val="FFD624"/>
                </a:solidFill>
              </a:rPr>
              <a:t>NCPeH – National contact Point for eHealth</a:t>
            </a:r>
          </a:p>
          <a:p>
            <a:pPr marL="285750" indent="-285750"/>
            <a:r>
              <a:rPr lang="en-GB" dirty="0" smtClean="0"/>
              <a:t>1 per Country</a:t>
            </a:r>
          </a:p>
          <a:p>
            <a:pPr marL="285750" indent="-285750"/>
            <a:r>
              <a:rPr lang="en-GB" dirty="0" smtClean="0"/>
              <a:t>Run-time</a:t>
            </a:r>
          </a:p>
          <a:p>
            <a:pPr marL="285750" indent="-285750"/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7" name="Oval 6"/>
          <p:cNvSpPr/>
          <p:nvPr/>
        </p:nvSpPr>
        <p:spPr bwMode="auto">
          <a:xfrm>
            <a:off x="647564" y="3040866"/>
            <a:ext cx="1368152" cy="612068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dirty="0" smtClean="0"/>
              <a:t>NCPeH</a:t>
            </a:r>
          </a:p>
          <a:p>
            <a:pPr algn="ctr"/>
            <a:r>
              <a:rPr lang="en-GB" sz="1100" dirty="0" smtClean="0"/>
              <a:t> Country x</a:t>
            </a:r>
          </a:p>
          <a:p>
            <a:pPr algn="ctr"/>
            <a:endParaRPr lang="en-GB" sz="1100" b="1" dirty="0"/>
          </a:p>
        </p:txBody>
      </p:sp>
      <p:sp>
        <p:nvSpPr>
          <p:cNvPr id="8" name="Oval 7"/>
          <p:cNvSpPr/>
          <p:nvPr/>
        </p:nvSpPr>
        <p:spPr bwMode="auto">
          <a:xfrm>
            <a:off x="3491880" y="3021304"/>
            <a:ext cx="1368152" cy="612068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dirty="0" smtClean="0"/>
              <a:t>NCPeH</a:t>
            </a:r>
          </a:p>
          <a:p>
            <a:pPr algn="ctr"/>
            <a:r>
              <a:rPr lang="en-GB" sz="1100" dirty="0" smtClean="0"/>
              <a:t> Country y</a:t>
            </a:r>
          </a:p>
          <a:p>
            <a:pPr algn="ctr"/>
            <a:endParaRPr lang="en-GB" sz="1100" dirty="0"/>
          </a:p>
        </p:txBody>
      </p:sp>
      <p:sp>
        <p:nvSpPr>
          <p:cNvPr id="9" name="Oval 8"/>
          <p:cNvSpPr/>
          <p:nvPr/>
        </p:nvSpPr>
        <p:spPr bwMode="auto">
          <a:xfrm>
            <a:off x="647564" y="4120986"/>
            <a:ext cx="1368152" cy="612068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dirty="0" smtClean="0"/>
              <a:t>NCPeH</a:t>
            </a:r>
          </a:p>
          <a:p>
            <a:pPr algn="ctr"/>
            <a:r>
              <a:rPr lang="en-GB" sz="1100" dirty="0" smtClean="0"/>
              <a:t> Country z</a:t>
            </a:r>
          </a:p>
          <a:p>
            <a:pPr algn="ctr"/>
            <a:endParaRPr lang="en-GB" sz="1100" b="1" dirty="0"/>
          </a:p>
        </p:txBody>
      </p:sp>
      <p:sp>
        <p:nvSpPr>
          <p:cNvPr id="10" name="Oval 9"/>
          <p:cNvSpPr/>
          <p:nvPr/>
        </p:nvSpPr>
        <p:spPr bwMode="auto">
          <a:xfrm>
            <a:off x="3491880" y="4120986"/>
            <a:ext cx="1368152" cy="612068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dirty="0" smtClean="0"/>
              <a:t>NCPeH</a:t>
            </a:r>
          </a:p>
          <a:p>
            <a:pPr algn="ctr"/>
            <a:r>
              <a:rPr lang="en-GB" sz="1100" dirty="0" smtClean="0"/>
              <a:t> Country …</a:t>
            </a:r>
          </a:p>
          <a:p>
            <a:pPr algn="ctr"/>
            <a:endParaRPr lang="en-GB" sz="1100" b="1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5166585" y="1419622"/>
            <a:ext cx="0" cy="3064835"/>
          </a:xfrm>
          <a:prstGeom prst="line">
            <a:avLst/>
          </a:prstGeom>
          <a:noFill/>
          <a:ln w="1905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5292080" y="1460376"/>
            <a:ext cx="0" cy="3024080"/>
          </a:xfrm>
          <a:prstGeom prst="line">
            <a:avLst/>
          </a:prstGeom>
          <a:noFill/>
          <a:ln w="19050" cap="sq" cmpd="sng" algn="ctr">
            <a:solidFill>
              <a:schemeClr val="tx1"/>
            </a:solidFill>
            <a:prstDash val="dash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15" name="Straight Connector 14"/>
          <p:cNvCxnSpPr>
            <a:stCxn id="8" idx="2"/>
            <a:endCxn id="7" idx="6"/>
          </p:cNvCxnSpPr>
          <p:nvPr/>
        </p:nvCxnSpPr>
        <p:spPr bwMode="auto">
          <a:xfrm flipH="1">
            <a:off x="2015716" y="3327338"/>
            <a:ext cx="1476164" cy="19562"/>
          </a:xfrm>
          <a:prstGeom prst="line">
            <a:avLst/>
          </a:prstGeom>
          <a:noFill/>
          <a:ln w="9525" cap="sq" cmpd="sng" algn="ctr">
            <a:solidFill>
              <a:schemeClr val="tx1"/>
            </a:solidFill>
            <a:prstDash val="dash"/>
            <a:bevel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>
            <a:stCxn id="8" idx="2"/>
            <a:endCxn id="9" idx="6"/>
          </p:cNvCxnSpPr>
          <p:nvPr/>
        </p:nvCxnSpPr>
        <p:spPr bwMode="auto">
          <a:xfrm flipH="1">
            <a:off x="2015716" y="3327338"/>
            <a:ext cx="1476164" cy="1099682"/>
          </a:xfrm>
          <a:prstGeom prst="line">
            <a:avLst/>
          </a:prstGeom>
          <a:noFill/>
          <a:ln w="9525" cap="sq" cmpd="sng" algn="ctr">
            <a:solidFill>
              <a:schemeClr val="tx1"/>
            </a:solidFill>
            <a:prstDash val="dash"/>
            <a:bevel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>
            <a:stCxn id="8" idx="4"/>
            <a:endCxn id="10" idx="0"/>
          </p:cNvCxnSpPr>
          <p:nvPr/>
        </p:nvCxnSpPr>
        <p:spPr bwMode="auto">
          <a:xfrm>
            <a:off x="4175956" y="3633372"/>
            <a:ext cx="0" cy="487614"/>
          </a:xfrm>
          <a:prstGeom prst="line">
            <a:avLst/>
          </a:prstGeom>
          <a:noFill/>
          <a:ln w="9525" cap="sq" cmpd="sng" algn="ctr">
            <a:solidFill>
              <a:schemeClr val="tx1"/>
            </a:solidFill>
            <a:prstDash val="dash"/>
            <a:bevel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>
            <a:stCxn id="7" idx="6"/>
            <a:endCxn id="10" idx="2"/>
          </p:cNvCxnSpPr>
          <p:nvPr/>
        </p:nvCxnSpPr>
        <p:spPr bwMode="auto">
          <a:xfrm>
            <a:off x="2015716" y="3346900"/>
            <a:ext cx="1476164" cy="1080120"/>
          </a:xfrm>
          <a:prstGeom prst="line">
            <a:avLst/>
          </a:prstGeom>
          <a:noFill/>
          <a:ln w="9525" cap="sq" cmpd="sng" algn="ctr">
            <a:solidFill>
              <a:schemeClr val="tx1"/>
            </a:solidFill>
            <a:prstDash val="dash"/>
            <a:bevel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>
            <a:stCxn id="7" idx="4"/>
            <a:endCxn id="9" idx="0"/>
          </p:cNvCxnSpPr>
          <p:nvPr/>
        </p:nvCxnSpPr>
        <p:spPr bwMode="auto">
          <a:xfrm>
            <a:off x="1331640" y="3652934"/>
            <a:ext cx="0" cy="468052"/>
          </a:xfrm>
          <a:prstGeom prst="line">
            <a:avLst/>
          </a:prstGeom>
          <a:noFill/>
          <a:ln w="9525" cap="sq" cmpd="sng" algn="ctr">
            <a:solidFill>
              <a:schemeClr val="tx1"/>
            </a:solidFill>
            <a:prstDash val="dash"/>
            <a:bevel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>
            <a:stCxn id="10" idx="2"/>
            <a:endCxn id="9" idx="6"/>
          </p:cNvCxnSpPr>
          <p:nvPr/>
        </p:nvCxnSpPr>
        <p:spPr bwMode="auto">
          <a:xfrm flipH="1">
            <a:off x="2015716" y="4427020"/>
            <a:ext cx="1476164" cy="0"/>
          </a:xfrm>
          <a:prstGeom prst="line">
            <a:avLst/>
          </a:prstGeom>
          <a:noFill/>
          <a:ln w="9525" cap="sq" cmpd="sng" algn="ctr">
            <a:solidFill>
              <a:schemeClr val="tx1"/>
            </a:solidFill>
            <a:prstDash val="dash"/>
            <a:bevel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 rot="16200000">
            <a:off x="-143501" y="3105175"/>
            <a:ext cx="9621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9A85"/>
                </a:solidFill>
              </a:rPr>
              <a:t>RUN-TIME</a:t>
            </a:r>
            <a:endParaRPr lang="en-GB" sz="1600" b="1" dirty="0" smtClean="0">
              <a:solidFill>
                <a:srgbClr val="009A85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-408799" y="1580696"/>
            <a:ext cx="14927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9A85"/>
                </a:solidFill>
              </a:rPr>
              <a:t>CONFIGURATION</a:t>
            </a:r>
            <a:endParaRPr lang="en-GB" sz="1600" b="1" dirty="0" smtClean="0">
              <a:solidFill>
                <a:srgbClr val="009A85"/>
              </a:solidFill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39552" y="1079333"/>
            <a:ext cx="4464496" cy="1300894"/>
          </a:xfrm>
          <a:prstGeom prst="rect">
            <a:avLst/>
          </a:prstGeom>
          <a:solidFill>
            <a:schemeClr val="bg1"/>
          </a:solidFill>
          <a:ln w="3175">
            <a:solidFill>
              <a:srgbClr val="FFD624"/>
            </a:solidFill>
          </a:ln>
          <a:extLst/>
        </p:spPr>
        <p:txBody>
          <a:bodyPr lIns="135868" tIns="67933" rIns="135868" bIns="67933"/>
          <a:lstStyle/>
          <a:p>
            <a:r>
              <a:rPr lang="en-GB" sz="900" dirty="0">
                <a:solidFill>
                  <a:srgbClr val="808080"/>
                </a:solidFill>
              </a:rPr>
              <a:t>CENTRAL SERVICES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647563" y="1779662"/>
            <a:ext cx="2016000" cy="504056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Configuration</a:t>
            </a:r>
            <a:r>
              <a:rPr lang="en-GB" sz="1100" b="0" dirty="0" smtClean="0">
                <a:solidFill>
                  <a:schemeClr val="bg1"/>
                </a:solidFill>
              </a:rPr>
              <a:t> services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2843809" y="1779662"/>
            <a:ext cx="2016224" cy="504056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Terminology</a:t>
            </a:r>
            <a:r>
              <a:rPr lang="en-GB" sz="1100" b="0" dirty="0" smtClean="0">
                <a:solidFill>
                  <a:schemeClr val="bg1"/>
                </a:solidFill>
              </a:rPr>
              <a:t> services</a:t>
            </a:r>
          </a:p>
        </p:txBody>
      </p:sp>
    </p:spTree>
    <p:extLst>
      <p:ext uri="{BB962C8B-B14F-4D97-AF65-F5344CB8AC3E}">
        <p14:creationId xmlns:p14="http://schemas.microsoft.com/office/powerpoint/2010/main" val="64130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7" grpId="0" animBg="1"/>
      <p:bldP spid="8" grpId="0" animBg="1"/>
      <p:bldP spid="9" grpId="0" animBg="1"/>
      <p:bldP spid="10" grpId="0" animBg="1"/>
      <p:bldP spid="34" grpId="0"/>
      <p:bldP spid="36" grpId="0"/>
      <p:bldP spid="24" grpId="0" animBg="1"/>
      <p:bldP spid="25" grpId="0" animBg="1"/>
      <p:bldP spid="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 bwMode="auto">
          <a:xfrm>
            <a:off x="5852706" y="1563638"/>
            <a:ext cx="2744634" cy="879186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11500" b="1" kern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1136274" y="1563638"/>
            <a:ext cx="2706756" cy="889327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11500" b="1" kern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211802" y="1643218"/>
            <a:ext cx="911926" cy="9233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National Infrastructure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231486" y="4445893"/>
            <a:ext cx="936104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000" kern="0" dirty="0" smtClea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rPr>
              <a:t>Networking</a:t>
            </a:r>
          </a:p>
          <a:p>
            <a:pPr algn="ctr" eaLnBrk="0" hangingPunct="0"/>
            <a:endParaRPr lang="en-GB" sz="1000" kern="0" dirty="0">
              <a:solidFill>
                <a:schemeClr val="tx1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11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The interoperability challenge				</a:t>
            </a:r>
            <a:endParaRPr lang="en-GB" alt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971600" y="1330011"/>
            <a:ext cx="7848872" cy="3690011"/>
          </a:xfrm>
          <a:prstGeom prst="rect">
            <a:avLst/>
          </a:prstGeom>
          <a:noFill/>
          <a:ln w="12700" cap="flat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t"/>
          <a:lstStyle/>
          <a:p>
            <a:pPr algn="ctr"/>
            <a:endParaRPr lang="en-GB" sz="1100" b="0" dirty="0" smtClean="0">
              <a:solidFill>
                <a:srgbClr val="646567"/>
              </a:solidFill>
            </a:endParaRPr>
          </a:p>
        </p:txBody>
      </p:sp>
      <p:sp>
        <p:nvSpPr>
          <p:cNvPr id="55" name="Freeform 9198"/>
          <p:cNvSpPr>
            <a:spLocks/>
          </p:cNvSpPr>
          <p:nvPr/>
        </p:nvSpPr>
        <p:spPr bwMode="auto">
          <a:xfrm>
            <a:off x="3419872" y="3291830"/>
            <a:ext cx="2664296" cy="1584176"/>
          </a:xfrm>
          <a:custGeom>
            <a:avLst/>
            <a:gdLst>
              <a:gd name="T0" fmla="*/ 70414064 w 1439"/>
              <a:gd name="T1" fmla="*/ 17862886 h 935"/>
              <a:gd name="T2" fmla="*/ 66680858 w 1439"/>
              <a:gd name="T3" fmla="*/ 18205151 h 935"/>
              <a:gd name="T4" fmla="*/ 43123825 w 1439"/>
              <a:gd name="T5" fmla="*/ 0 h 935"/>
              <a:gd name="T6" fmla="*/ 18472432 w 1439"/>
              <a:gd name="T7" fmla="*/ 25596663 h 935"/>
              <a:gd name="T8" fmla="*/ 18729974 w 1439"/>
              <a:gd name="T9" fmla="*/ 29292289 h 935"/>
              <a:gd name="T10" fmla="*/ 16734600 w 1439"/>
              <a:gd name="T11" fmla="*/ 29155539 h 935"/>
              <a:gd name="T12" fmla="*/ 0 w 1439"/>
              <a:gd name="T13" fmla="*/ 46539411 h 935"/>
              <a:gd name="T14" fmla="*/ 16734600 w 1439"/>
              <a:gd name="T15" fmla="*/ 63991527 h 935"/>
              <a:gd name="T16" fmla="*/ 70414064 w 1439"/>
              <a:gd name="T17" fmla="*/ 63991527 h 935"/>
              <a:gd name="T18" fmla="*/ 92619450 w 1439"/>
              <a:gd name="T19" fmla="*/ 40927207 h 935"/>
              <a:gd name="T20" fmla="*/ 70414064 w 1439"/>
              <a:gd name="T21" fmla="*/ 17862886 h 9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39" h="935">
                <a:moveTo>
                  <a:pt x="1094" y="261"/>
                </a:moveTo>
                <a:cubicBezTo>
                  <a:pt x="1075" y="261"/>
                  <a:pt x="1055" y="263"/>
                  <a:pt x="1036" y="266"/>
                </a:cubicBezTo>
                <a:cubicBezTo>
                  <a:pt x="989" y="112"/>
                  <a:pt x="843" y="0"/>
                  <a:pt x="670" y="0"/>
                </a:cubicBezTo>
                <a:cubicBezTo>
                  <a:pt x="458" y="0"/>
                  <a:pt x="287" y="167"/>
                  <a:pt x="287" y="374"/>
                </a:cubicBezTo>
                <a:cubicBezTo>
                  <a:pt x="287" y="392"/>
                  <a:pt x="288" y="410"/>
                  <a:pt x="291" y="428"/>
                </a:cubicBezTo>
                <a:cubicBezTo>
                  <a:pt x="281" y="427"/>
                  <a:pt x="271" y="426"/>
                  <a:pt x="260" y="426"/>
                </a:cubicBezTo>
                <a:cubicBezTo>
                  <a:pt x="116" y="426"/>
                  <a:pt x="0" y="540"/>
                  <a:pt x="0" y="680"/>
                </a:cubicBezTo>
                <a:cubicBezTo>
                  <a:pt x="0" y="821"/>
                  <a:pt x="116" y="935"/>
                  <a:pt x="260" y="935"/>
                </a:cubicBezTo>
                <a:lnTo>
                  <a:pt x="1094" y="935"/>
                </a:lnTo>
                <a:cubicBezTo>
                  <a:pt x="1285" y="935"/>
                  <a:pt x="1439" y="784"/>
                  <a:pt x="1439" y="598"/>
                </a:cubicBezTo>
                <a:cubicBezTo>
                  <a:pt x="1439" y="412"/>
                  <a:pt x="1285" y="261"/>
                  <a:pt x="1094" y="261"/>
                </a:cubicBezTo>
              </a:path>
            </a:pathLst>
          </a:custGeom>
          <a:solidFill>
            <a:srgbClr val="FFFFFF">
              <a:lumMod val="95000"/>
            </a:srgbClr>
          </a:solidFill>
          <a:ln>
            <a:noFill/>
          </a:ln>
        </p:spPr>
        <p:txBody>
          <a:bodyPr lIns="135868" tIns="67933" rIns="135868" bIns="67933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500" b="1" i="0" u="none" strike="noStrike" kern="0" cap="none" spc="0" normalizeH="0" baseline="0" noProof="0" dirty="0" smtClean="0">
              <a:ln>
                <a:noFill/>
              </a:ln>
              <a:solidFill>
                <a:srgbClr val="FFD624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9" name="Rectangle 58">
            <a:hlinkClick r:id="" action="ppaction://noaction"/>
          </p:cNvPr>
          <p:cNvSpPr/>
          <p:nvPr/>
        </p:nvSpPr>
        <p:spPr bwMode="auto">
          <a:xfrm>
            <a:off x="2555776" y="1689420"/>
            <a:ext cx="1004646" cy="4533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 smtClean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Health Portal</a:t>
            </a:r>
            <a:endParaRPr lang="en-US" sz="10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17" name="Rectangle 116">
            <a:hlinkClick r:id="" action="ppaction://noaction"/>
          </p:cNvPr>
          <p:cNvSpPr/>
          <p:nvPr/>
        </p:nvSpPr>
        <p:spPr bwMode="auto">
          <a:xfrm>
            <a:off x="6114538" y="1689420"/>
            <a:ext cx="1409789" cy="4533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 smtClean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Clinical Data Repository</a:t>
            </a:r>
            <a:endParaRPr lang="en-US" sz="10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195481" y="1736851"/>
            <a:ext cx="1008112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000" kern="0" dirty="0" smtClea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rPr>
              <a:t>Applications</a:t>
            </a:r>
          </a:p>
          <a:p>
            <a:pPr algn="ctr" eaLnBrk="0" hangingPunct="0"/>
            <a:endParaRPr lang="en-GB" sz="1000" kern="0" dirty="0">
              <a:solidFill>
                <a:schemeClr val="tx1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275858" y="4515966"/>
            <a:ext cx="2843823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GB"/>
            </a:defPPr>
            <a:lvl1pPr algn="r" eaLnBrk="0" hangingPunct="0">
              <a:defRPr sz="1100" ker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ctr"/>
            <a:r>
              <a:rPr lang="en-GB" dirty="0"/>
              <a:t>Internet</a:t>
            </a:r>
          </a:p>
        </p:txBody>
      </p:sp>
      <p:sp>
        <p:nvSpPr>
          <p:cNvPr id="86" name="Rectangle 85"/>
          <p:cNvSpPr/>
          <p:nvPr/>
        </p:nvSpPr>
        <p:spPr>
          <a:xfrm>
            <a:off x="1513133" y="843558"/>
            <a:ext cx="130717" cy="198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2000" b="0"/>
          </a:p>
        </p:txBody>
      </p:sp>
      <p:cxnSp>
        <p:nvCxnSpPr>
          <p:cNvPr id="99" name="Elbow Connector 98"/>
          <p:cNvCxnSpPr/>
          <p:nvPr/>
        </p:nvCxnSpPr>
        <p:spPr bwMode="auto">
          <a:xfrm rot="5400000" flipH="1" flipV="1">
            <a:off x="2851932" y="1382986"/>
            <a:ext cx="360000" cy="1225"/>
          </a:xfrm>
          <a:prstGeom prst="bentConnector3">
            <a:avLst>
              <a:gd name="adj1" fmla="val 50000"/>
            </a:avLst>
          </a:prstGeom>
          <a:noFill/>
          <a:ln w="6350" cap="sq" cmpd="sng" algn="ctr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  <a:effectLst/>
        </p:spPr>
      </p:cxnSp>
      <p:cxnSp>
        <p:nvCxnSpPr>
          <p:cNvPr id="101" name="Elbow Connector 100"/>
          <p:cNvCxnSpPr/>
          <p:nvPr/>
        </p:nvCxnSpPr>
        <p:spPr bwMode="auto">
          <a:xfrm rot="16200000" flipV="1">
            <a:off x="6437129" y="1383335"/>
            <a:ext cx="360000" cy="527"/>
          </a:xfrm>
          <a:prstGeom prst="bentConnector3">
            <a:avLst>
              <a:gd name="adj1" fmla="val 50000"/>
            </a:avLst>
          </a:prstGeom>
          <a:noFill/>
          <a:ln w="6350" cap="sq" cmpd="sng" algn="ctr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7596336" y="1675204"/>
            <a:ext cx="911926" cy="9233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r"/>
            <a:r>
              <a:rPr lang="en-US" dirty="0" smtClean="0"/>
              <a:t>National Infrastructure</a:t>
            </a:r>
            <a:endParaRPr lang="en-US" dirty="0"/>
          </a:p>
        </p:txBody>
      </p:sp>
      <p:sp>
        <p:nvSpPr>
          <p:cNvPr id="138" name="Rectangle 137">
            <a:hlinkClick r:id="" action="ppaction://noaction"/>
          </p:cNvPr>
          <p:cNvSpPr/>
          <p:nvPr/>
        </p:nvSpPr>
        <p:spPr bwMode="auto">
          <a:xfrm>
            <a:off x="554196" y="843558"/>
            <a:ext cx="144016" cy="96867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sz="10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42" name="Rectangle 141">
            <a:hlinkClick r:id="" action="ppaction://noaction"/>
          </p:cNvPr>
          <p:cNvSpPr/>
          <p:nvPr/>
        </p:nvSpPr>
        <p:spPr bwMode="auto">
          <a:xfrm>
            <a:off x="554196" y="977910"/>
            <a:ext cx="144016" cy="96867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ysDash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sz="10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43" name="Rectangle 142">
            <a:hlinkClick r:id="" action="ppaction://noaction"/>
          </p:cNvPr>
          <p:cNvSpPr/>
          <p:nvPr/>
        </p:nvSpPr>
        <p:spPr bwMode="auto">
          <a:xfrm>
            <a:off x="698105" y="843558"/>
            <a:ext cx="1065767" cy="96867"/>
          </a:xfrm>
          <a:prstGeom prst="rect">
            <a:avLst/>
          </a:prstGeom>
          <a:noFill/>
          <a:ln w="635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" kern="0" dirty="0" smtClean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Required component</a:t>
            </a:r>
            <a:endParaRPr lang="en-US" sz="600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44" name="Rectangle 143">
            <a:hlinkClick r:id="" action="ppaction://noaction"/>
          </p:cNvPr>
          <p:cNvSpPr/>
          <p:nvPr/>
        </p:nvSpPr>
        <p:spPr bwMode="auto">
          <a:xfrm>
            <a:off x="698105" y="977910"/>
            <a:ext cx="1065767" cy="96867"/>
          </a:xfrm>
          <a:prstGeom prst="rect">
            <a:avLst/>
          </a:prstGeom>
          <a:noFill/>
          <a:ln w="6350" cap="flat" cmpd="sng" algn="ctr">
            <a:noFill/>
            <a:prstDash val="dash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" kern="0" dirty="0" smtClean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Optional component</a:t>
            </a:r>
            <a:endParaRPr lang="en-US" sz="600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cxnSp>
        <p:nvCxnSpPr>
          <p:cNvPr id="103" name="Straight Connector 102"/>
          <p:cNvCxnSpPr/>
          <p:nvPr/>
        </p:nvCxnSpPr>
        <p:spPr bwMode="auto">
          <a:xfrm flipV="1">
            <a:off x="971600" y="2582404"/>
            <a:ext cx="7848872" cy="11571"/>
          </a:xfrm>
          <a:prstGeom prst="line">
            <a:avLst/>
          </a:prstGeom>
          <a:noFill/>
          <a:ln w="12700" cap="flat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Straight Connector 103"/>
          <p:cNvCxnSpPr/>
          <p:nvPr/>
        </p:nvCxnSpPr>
        <p:spPr bwMode="auto">
          <a:xfrm>
            <a:off x="971600" y="4177896"/>
            <a:ext cx="7848872" cy="0"/>
          </a:xfrm>
          <a:prstGeom prst="line">
            <a:avLst/>
          </a:prstGeom>
          <a:noFill/>
          <a:ln w="12700" cap="flat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1" name="Group 40"/>
          <p:cNvGrpSpPr/>
          <p:nvPr/>
        </p:nvGrpSpPr>
        <p:grpSpPr>
          <a:xfrm>
            <a:off x="7441652" y="2016065"/>
            <a:ext cx="309367" cy="278607"/>
            <a:chOff x="3657600" y="4200526"/>
            <a:chExt cx="776288" cy="661988"/>
          </a:xfrm>
          <a:solidFill>
            <a:srgbClr val="0F5494"/>
          </a:solidFill>
        </p:grpSpPr>
        <p:sp>
          <p:nvSpPr>
            <p:cNvPr id="42" name="Freeform 62"/>
            <p:cNvSpPr>
              <a:spLocks noEditPoints="1"/>
            </p:cNvSpPr>
            <p:nvPr/>
          </p:nvSpPr>
          <p:spPr bwMode="auto">
            <a:xfrm>
              <a:off x="3657600" y="4200526"/>
              <a:ext cx="776288" cy="661988"/>
            </a:xfrm>
            <a:custGeom>
              <a:avLst/>
              <a:gdLst>
                <a:gd name="T0" fmla="*/ 186 w 187"/>
                <a:gd name="T1" fmla="*/ 5 h 160"/>
                <a:gd name="T2" fmla="*/ 183 w 187"/>
                <a:gd name="T3" fmla="*/ 4 h 160"/>
                <a:gd name="T4" fmla="*/ 66 w 187"/>
                <a:gd name="T5" fmla="*/ 1 h 160"/>
                <a:gd name="T6" fmla="*/ 62 w 187"/>
                <a:gd name="T7" fmla="*/ 4 h 160"/>
                <a:gd name="T8" fmla="*/ 42 w 187"/>
                <a:gd name="T9" fmla="*/ 103 h 160"/>
                <a:gd name="T10" fmla="*/ 44 w 187"/>
                <a:gd name="T11" fmla="*/ 108 h 160"/>
                <a:gd name="T12" fmla="*/ 49 w 187"/>
                <a:gd name="T13" fmla="*/ 106 h 160"/>
                <a:gd name="T14" fmla="*/ 69 w 187"/>
                <a:gd name="T15" fmla="*/ 8 h 160"/>
                <a:gd name="T16" fmla="*/ 179 w 187"/>
                <a:gd name="T17" fmla="*/ 11 h 160"/>
                <a:gd name="T18" fmla="*/ 139 w 187"/>
                <a:gd name="T19" fmla="*/ 152 h 160"/>
                <a:gd name="T20" fmla="*/ 110 w 187"/>
                <a:gd name="T21" fmla="*/ 120 h 160"/>
                <a:gd name="T22" fmla="*/ 107 w 187"/>
                <a:gd name="T23" fmla="*/ 118 h 160"/>
                <a:gd name="T24" fmla="*/ 4 w 187"/>
                <a:gd name="T25" fmla="*/ 116 h 160"/>
                <a:gd name="T26" fmla="*/ 1 w 187"/>
                <a:gd name="T27" fmla="*/ 117 h 160"/>
                <a:gd name="T28" fmla="*/ 0 w 187"/>
                <a:gd name="T29" fmla="*/ 121 h 160"/>
                <a:gd name="T30" fmla="*/ 37 w 187"/>
                <a:gd name="T31" fmla="*/ 159 h 160"/>
                <a:gd name="T32" fmla="*/ 137 w 187"/>
                <a:gd name="T33" fmla="*/ 160 h 160"/>
                <a:gd name="T34" fmla="*/ 137 w 187"/>
                <a:gd name="T35" fmla="*/ 160 h 160"/>
                <a:gd name="T36" fmla="*/ 139 w 187"/>
                <a:gd name="T37" fmla="*/ 160 h 160"/>
                <a:gd name="T38" fmla="*/ 140 w 187"/>
                <a:gd name="T39" fmla="*/ 159 h 160"/>
                <a:gd name="T40" fmla="*/ 187 w 187"/>
                <a:gd name="T41" fmla="*/ 8 h 160"/>
                <a:gd name="T42" fmla="*/ 186 w 187"/>
                <a:gd name="T43" fmla="*/ 5 h 160"/>
                <a:gd name="T44" fmla="*/ 37 w 187"/>
                <a:gd name="T45" fmla="*/ 151 h 160"/>
                <a:gd name="T46" fmla="*/ 9 w 187"/>
                <a:gd name="T47" fmla="*/ 124 h 160"/>
                <a:gd name="T48" fmla="*/ 105 w 187"/>
                <a:gd name="T49" fmla="*/ 126 h 160"/>
                <a:gd name="T50" fmla="*/ 122 w 187"/>
                <a:gd name="T51" fmla="*/ 152 h 160"/>
                <a:gd name="T52" fmla="*/ 37 w 187"/>
                <a:gd name="T53" fmla="*/ 1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7" h="160">
                  <a:moveTo>
                    <a:pt x="186" y="5"/>
                  </a:moveTo>
                  <a:cubicBezTo>
                    <a:pt x="185" y="4"/>
                    <a:pt x="184" y="4"/>
                    <a:pt x="183" y="4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4" y="0"/>
                    <a:pt x="62" y="2"/>
                    <a:pt x="62" y="4"/>
                  </a:cubicBezTo>
                  <a:cubicBezTo>
                    <a:pt x="62" y="5"/>
                    <a:pt x="58" y="68"/>
                    <a:pt x="42" y="103"/>
                  </a:cubicBezTo>
                  <a:cubicBezTo>
                    <a:pt x="41" y="105"/>
                    <a:pt x="42" y="107"/>
                    <a:pt x="44" y="108"/>
                  </a:cubicBezTo>
                  <a:cubicBezTo>
                    <a:pt x="45" y="109"/>
                    <a:pt x="48" y="108"/>
                    <a:pt x="49" y="106"/>
                  </a:cubicBezTo>
                  <a:cubicBezTo>
                    <a:pt x="63" y="75"/>
                    <a:pt x="68" y="23"/>
                    <a:pt x="69" y="8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3" y="77"/>
                    <a:pt x="158" y="149"/>
                    <a:pt x="139" y="152"/>
                  </a:cubicBezTo>
                  <a:cubicBezTo>
                    <a:pt x="131" y="153"/>
                    <a:pt x="121" y="142"/>
                    <a:pt x="110" y="120"/>
                  </a:cubicBezTo>
                  <a:cubicBezTo>
                    <a:pt x="110" y="119"/>
                    <a:pt x="108" y="118"/>
                    <a:pt x="107" y="11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3" y="116"/>
                    <a:pt x="1" y="116"/>
                    <a:pt x="1" y="117"/>
                  </a:cubicBezTo>
                  <a:cubicBezTo>
                    <a:pt x="0" y="118"/>
                    <a:pt x="0" y="119"/>
                    <a:pt x="0" y="121"/>
                  </a:cubicBezTo>
                  <a:cubicBezTo>
                    <a:pt x="0" y="122"/>
                    <a:pt x="8" y="158"/>
                    <a:pt x="37" y="159"/>
                  </a:cubicBezTo>
                  <a:cubicBezTo>
                    <a:pt x="71" y="159"/>
                    <a:pt x="136" y="160"/>
                    <a:pt x="137" y="160"/>
                  </a:cubicBezTo>
                  <a:cubicBezTo>
                    <a:pt x="137" y="160"/>
                    <a:pt x="137" y="160"/>
                    <a:pt x="137" y="160"/>
                  </a:cubicBezTo>
                  <a:cubicBezTo>
                    <a:pt x="138" y="160"/>
                    <a:pt x="138" y="160"/>
                    <a:pt x="139" y="160"/>
                  </a:cubicBezTo>
                  <a:cubicBezTo>
                    <a:pt x="139" y="160"/>
                    <a:pt x="139" y="160"/>
                    <a:pt x="140" y="159"/>
                  </a:cubicBezTo>
                  <a:cubicBezTo>
                    <a:pt x="172" y="154"/>
                    <a:pt x="184" y="42"/>
                    <a:pt x="187" y="8"/>
                  </a:cubicBezTo>
                  <a:cubicBezTo>
                    <a:pt x="187" y="7"/>
                    <a:pt x="186" y="6"/>
                    <a:pt x="186" y="5"/>
                  </a:cubicBezTo>
                  <a:close/>
                  <a:moveTo>
                    <a:pt x="37" y="151"/>
                  </a:moveTo>
                  <a:cubicBezTo>
                    <a:pt x="20" y="151"/>
                    <a:pt x="12" y="132"/>
                    <a:pt x="9" y="124"/>
                  </a:cubicBezTo>
                  <a:cubicBezTo>
                    <a:pt x="105" y="126"/>
                    <a:pt x="105" y="126"/>
                    <a:pt x="105" y="126"/>
                  </a:cubicBezTo>
                  <a:cubicBezTo>
                    <a:pt x="110" y="138"/>
                    <a:pt x="116" y="147"/>
                    <a:pt x="122" y="152"/>
                  </a:cubicBezTo>
                  <a:cubicBezTo>
                    <a:pt x="100" y="152"/>
                    <a:pt x="61" y="152"/>
                    <a:pt x="37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63"/>
            <p:cNvSpPr>
              <a:spLocks/>
            </p:cNvSpPr>
            <p:nvPr/>
          </p:nvSpPr>
          <p:spPr bwMode="auto">
            <a:xfrm>
              <a:off x="4014788" y="4344988"/>
              <a:ext cx="277813" cy="41275"/>
            </a:xfrm>
            <a:custGeom>
              <a:avLst/>
              <a:gdLst>
                <a:gd name="T0" fmla="*/ 63 w 67"/>
                <a:gd name="T1" fmla="*/ 10 h 10"/>
                <a:gd name="T2" fmla="*/ 64 w 67"/>
                <a:gd name="T3" fmla="*/ 10 h 10"/>
                <a:gd name="T4" fmla="*/ 67 w 67"/>
                <a:gd name="T5" fmla="*/ 6 h 10"/>
                <a:gd name="T6" fmla="*/ 64 w 67"/>
                <a:gd name="T7" fmla="*/ 2 h 10"/>
                <a:gd name="T8" fmla="*/ 4 w 67"/>
                <a:gd name="T9" fmla="*/ 0 h 10"/>
                <a:gd name="T10" fmla="*/ 0 w 67"/>
                <a:gd name="T11" fmla="*/ 4 h 10"/>
                <a:gd name="T12" fmla="*/ 4 w 67"/>
                <a:gd name="T13" fmla="*/ 8 h 10"/>
                <a:gd name="T14" fmla="*/ 63 w 67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0">
                  <a:moveTo>
                    <a:pt x="63" y="10"/>
                  </a:moveTo>
                  <a:cubicBezTo>
                    <a:pt x="63" y="10"/>
                    <a:pt x="63" y="10"/>
                    <a:pt x="64" y="10"/>
                  </a:cubicBezTo>
                  <a:cubicBezTo>
                    <a:pt x="66" y="10"/>
                    <a:pt x="67" y="8"/>
                    <a:pt x="67" y="6"/>
                  </a:cubicBezTo>
                  <a:cubicBezTo>
                    <a:pt x="67" y="4"/>
                    <a:pt x="66" y="3"/>
                    <a:pt x="64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6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64"/>
            <p:cNvSpPr>
              <a:spLocks/>
            </p:cNvSpPr>
            <p:nvPr/>
          </p:nvSpPr>
          <p:spPr bwMode="auto">
            <a:xfrm>
              <a:off x="3997325" y="4457701"/>
              <a:ext cx="261938" cy="41275"/>
            </a:xfrm>
            <a:custGeom>
              <a:avLst/>
              <a:gdLst>
                <a:gd name="T0" fmla="*/ 0 w 63"/>
                <a:gd name="T1" fmla="*/ 4 h 10"/>
                <a:gd name="T2" fmla="*/ 3 w 63"/>
                <a:gd name="T3" fmla="*/ 8 h 10"/>
                <a:gd name="T4" fmla="*/ 59 w 63"/>
                <a:gd name="T5" fmla="*/ 10 h 10"/>
                <a:gd name="T6" fmla="*/ 59 w 63"/>
                <a:gd name="T7" fmla="*/ 10 h 10"/>
                <a:gd name="T8" fmla="*/ 63 w 63"/>
                <a:gd name="T9" fmla="*/ 6 h 10"/>
                <a:gd name="T10" fmla="*/ 59 w 63"/>
                <a:gd name="T11" fmla="*/ 2 h 10"/>
                <a:gd name="T12" fmla="*/ 4 w 63"/>
                <a:gd name="T13" fmla="*/ 0 h 10"/>
                <a:gd name="T14" fmla="*/ 0 w 63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0">
                  <a:moveTo>
                    <a:pt x="0" y="4"/>
                  </a:moveTo>
                  <a:cubicBezTo>
                    <a:pt x="0" y="6"/>
                    <a:pt x="1" y="8"/>
                    <a:pt x="3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3" y="8"/>
                    <a:pt x="63" y="6"/>
                  </a:cubicBezTo>
                  <a:cubicBezTo>
                    <a:pt x="63" y="4"/>
                    <a:pt x="61" y="2"/>
                    <a:pt x="59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65"/>
            <p:cNvSpPr>
              <a:spLocks/>
            </p:cNvSpPr>
            <p:nvPr/>
          </p:nvSpPr>
          <p:spPr bwMode="auto">
            <a:xfrm>
              <a:off x="3968750" y="4568826"/>
              <a:ext cx="161925" cy="36513"/>
            </a:xfrm>
            <a:custGeom>
              <a:avLst/>
              <a:gdLst>
                <a:gd name="T0" fmla="*/ 0 w 39"/>
                <a:gd name="T1" fmla="*/ 4 h 9"/>
                <a:gd name="T2" fmla="*/ 3 w 39"/>
                <a:gd name="T3" fmla="*/ 8 h 9"/>
                <a:gd name="T4" fmla="*/ 35 w 39"/>
                <a:gd name="T5" fmla="*/ 9 h 9"/>
                <a:gd name="T6" fmla="*/ 35 w 39"/>
                <a:gd name="T7" fmla="*/ 9 h 9"/>
                <a:gd name="T8" fmla="*/ 39 w 39"/>
                <a:gd name="T9" fmla="*/ 5 h 9"/>
                <a:gd name="T10" fmla="*/ 35 w 39"/>
                <a:gd name="T11" fmla="*/ 2 h 9"/>
                <a:gd name="T12" fmla="*/ 4 w 39"/>
                <a:gd name="T13" fmla="*/ 0 h 9"/>
                <a:gd name="T14" fmla="*/ 0 w 39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9">
                  <a:moveTo>
                    <a:pt x="0" y="4"/>
                  </a:moveTo>
                  <a:cubicBezTo>
                    <a:pt x="0" y="6"/>
                    <a:pt x="1" y="8"/>
                    <a:pt x="3" y="8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9"/>
                    <a:pt x="39" y="7"/>
                    <a:pt x="39" y="5"/>
                  </a:cubicBezTo>
                  <a:cubicBezTo>
                    <a:pt x="39" y="3"/>
                    <a:pt x="37" y="2"/>
                    <a:pt x="3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58917" y="778523"/>
            <a:ext cx="344803" cy="389258"/>
            <a:chOff x="6075363" y="3614738"/>
            <a:chExt cx="504825" cy="569912"/>
          </a:xfrm>
          <a:solidFill>
            <a:srgbClr val="0F5494"/>
          </a:solidFill>
        </p:grpSpPr>
        <p:sp>
          <p:nvSpPr>
            <p:cNvPr id="47" name="Freeform 220"/>
            <p:cNvSpPr>
              <a:spLocks noEditPoints="1"/>
            </p:cNvSpPr>
            <p:nvPr/>
          </p:nvSpPr>
          <p:spPr bwMode="auto">
            <a:xfrm>
              <a:off x="6196013" y="3708400"/>
              <a:ext cx="85725" cy="82550"/>
            </a:xfrm>
            <a:custGeom>
              <a:avLst/>
              <a:gdLst>
                <a:gd name="T0" fmla="*/ 5 w 35"/>
                <a:gd name="T1" fmla="*/ 34 h 34"/>
                <a:gd name="T2" fmla="*/ 30 w 35"/>
                <a:gd name="T3" fmla="*/ 34 h 34"/>
                <a:gd name="T4" fmla="*/ 35 w 35"/>
                <a:gd name="T5" fmla="*/ 30 h 34"/>
                <a:gd name="T6" fmla="*/ 35 w 35"/>
                <a:gd name="T7" fmla="*/ 5 h 34"/>
                <a:gd name="T8" fmla="*/ 30 w 35"/>
                <a:gd name="T9" fmla="*/ 0 h 34"/>
                <a:gd name="T10" fmla="*/ 5 w 35"/>
                <a:gd name="T11" fmla="*/ 0 h 34"/>
                <a:gd name="T12" fmla="*/ 0 w 35"/>
                <a:gd name="T13" fmla="*/ 5 h 34"/>
                <a:gd name="T14" fmla="*/ 0 w 35"/>
                <a:gd name="T15" fmla="*/ 30 h 34"/>
                <a:gd name="T16" fmla="*/ 5 w 35"/>
                <a:gd name="T17" fmla="*/ 34 h 34"/>
                <a:gd name="T18" fmla="*/ 9 w 35"/>
                <a:gd name="T19" fmla="*/ 10 h 34"/>
                <a:gd name="T20" fmla="*/ 25 w 35"/>
                <a:gd name="T21" fmla="*/ 10 h 34"/>
                <a:gd name="T22" fmla="*/ 25 w 35"/>
                <a:gd name="T23" fmla="*/ 25 h 34"/>
                <a:gd name="T24" fmla="*/ 9 w 35"/>
                <a:gd name="T25" fmla="*/ 25 h 34"/>
                <a:gd name="T26" fmla="*/ 9 w 35"/>
                <a:gd name="T27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4">
                  <a:moveTo>
                    <a:pt x="5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3" y="34"/>
                    <a:pt x="35" y="32"/>
                    <a:pt x="35" y="3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2" y="34"/>
                    <a:pt x="5" y="34"/>
                  </a:cubicBezTo>
                  <a:close/>
                  <a:moveTo>
                    <a:pt x="9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221"/>
            <p:cNvSpPr>
              <a:spLocks noEditPoints="1"/>
            </p:cNvSpPr>
            <p:nvPr/>
          </p:nvSpPr>
          <p:spPr bwMode="auto">
            <a:xfrm>
              <a:off x="6196013" y="3817938"/>
              <a:ext cx="85725" cy="84137"/>
            </a:xfrm>
            <a:custGeom>
              <a:avLst/>
              <a:gdLst>
                <a:gd name="T0" fmla="*/ 5 w 35"/>
                <a:gd name="T1" fmla="*/ 34 h 34"/>
                <a:gd name="T2" fmla="*/ 30 w 35"/>
                <a:gd name="T3" fmla="*/ 34 h 34"/>
                <a:gd name="T4" fmla="*/ 35 w 35"/>
                <a:gd name="T5" fmla="*/ 29 h 34"/>
                <a:gd name="T6" fmla="*/ 35 w 35"/>
                <a:gd name="T7" fmla="*/ 4 h 34"/>
                <a:gd name="T8" fmla="*/ 30 w 35"/>
                <a:gd name="T9" fmla="*/ 0 h 34"/>
                <a:gd name="T10" fmla="*/ 5 w 35"/>
                <a:gd name="T11" fmla="*/ 0 h 34"/>
                <a:gd name="T12" fmla="*/ 0 w 35"/>
                <a:gd name="T13" fmla="*/ 4 h 34"/>
                <a:gd name="T14" fmla="*/ 0 w 35"/>
                <a:gd name="T15" fmla="*/ 29 h 34"/>
                <a:gd name="T16" fmla="*/ 5 w 35"/>
                <a:gd name="T17" fmla="*/ 34 h 34"/>
                <a:gd name="T18" fmla="*/ 9 w 35"/>
                <a:gd name="T19" fmla="*/ 9 h 34"/>
                <a:gd name="T20" fmla="*/ 25 w 35"/>
                <a:gd name="T21" fmla="*/ 9 h 34"/>
                <a:gd name="T22" fmla="*/ 25 w 35"/>
                <a:gd name="T23" fmla="*/ 24 h 34"/>
                <a:gd name="T24" fmla="*/ 9 w 35"/>
                <a:gd name="T25" fmla="*/ 24 h 34"/>
                <a:gd name="T26" fmla="*/ 9 w 35"/>
                <a:gd name="T27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4">
                  <a:moveTo>
                    <a:pt x="5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3" y="34"/>
                    <a:pt x="35" y="32"/>
                    <a:pt x="35" y="29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5" y="34"/>
                  </a:cubicBezTo>
                  <a:close/>
                  <a:moveTo>
                    <a:pt x="9" y="9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222"/>
            <p:cNvSpPr>
              <a:spLocks noEditPoints="1"/>
            </p:cNvSpPr>
            <p:nvPr/>
          </p:nvSpPr>
          <p:spPr bwMode="auto">
            <a:xfrm>
              <a:off x="6196013" y="3925888"/>
              <a:ext cx="85725" cy="82550"/>
            </a:xfrm>
            <a:custGeom>
              <a:avLst/>
              <a:gdLst>
                <a:gd name="T0" fmla="*/ 5 w 35"/>
                <a:gd name="T1" fmla="*/ 34 h 34"/>
                <a:gd name="T2" fmla="*/ 30 w 35"/>
                <a:gd name="T3" fmla="*/ 34 h 34"/>
                <a:gd name="T4" fmla="*/ 35 w 35"/>
                <a:gd name="T5" fmla="*/ 29 h 34"/>
                <a:gd name="T6" fmla="*/ 35 w 35"/>
                <a:gd name="T7" fmla="*/ 5 h 34"/>
                <a:gd name="T8" fmla="*/ 30 w 35"/>
                <a:gd name="T9" fmla="*/ 0 h 34"/>
                <a:gd name="T10" fmla="*/ 5 w 35"/>
                <a:gd name="T11" fmla="*/ 0 h 34"/>
                <a:gd name="T12" fmla="*/ 0 w 35"/>
                <a:gd name="T13" fmla="*/ 5 h 34"/>
                <a:gd name="T14" fmla="*/ 0 w 35"/>
                <a:gd name="T15" fmla="*/ 29 h 34"/>
                <a:gd name="T16" fmla="*/ 5 w 35"/>
                <a:gd name="T17" fmla="*/ 34 h 34"/>
                <a:gd name="T18" fmla="*/ 9 w 35"/>
                <a:gd name="T19" fmla="*/ 10 h 34"/>
                <a:gd name="T20" fmla="*/ 25 w 35"/>
                <a:gd name="T21" fmla="*/ 10 h 34"/>
                <a:gd name="T22" fmla="*/ 25 w 35"/>
                <a:gd name="T23" fmla="*/ 25 h 34"/>
                <a:gd name="T24" fmla="*/ 9 w 35"/>
                <a:gd name="T25" fmla="*/ 25 h 34"/>
                <a:gd name="T26" fmla="*/ 9 w 35"/>
                <a:gd name="T27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4">
                  <a:moveTo>
                    <a:pt x="5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3" y="34"/>
                    <a:pt x="35" y="32"/>
                    <a:pt x="35" y="29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5" y="34"/>
                  </a:cubicBezTo>
                  <a:close/>
                  <a:moveTo>
                    <a:pt x="9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223"/>
            <p:cNvSpPr>
              <a:spLocks noEditPoints="1"/>
            </p:cNvSpPr>
            <p:nvPr/>
          </p:nvSpPr>
          <p:spPr bwMode="auto">
            <a:xfrm>
              <a:off x="6075363" y="3614738"/>
              <a:ext cx="504825" cy="569912"/>
            </a:xfrm>
            <a:custGeom>
              <a:avLst/>
              <a:gdLst>
                <a:gd name="T0" fmla="*/ 202 w 206"/>
                <a:gd name="T1" fmla="*/ 96 h 233"/>
                <a:gd name="T2" fmla="*/ 133 w 206"/>
                <a:gd name="T3" fmla="*/ 81 h 233"/>
                <a:gd name="T4" fmla="*/ 133 w 206"/>
                <a:gd name="T5" fmla="*/ 7 h 233"/>
                <a:gd name="T6" fmla="*/ 133 w 206"/>
                <a:gd name="T7" fmla="*/ 6 h 233"/>
                <a:gd name="T8" fmla="*/ 133 w 206"/>
                <a:gd name="T9" fmla="*/ 5 h 233"/>
                <a:gd name="T10" fmla="*/ 127 w 206"/>
                <a:gd name="T11" fmla="*/ 1 h 233"/>
                <a:gd name="T12" fmla="*/ 4 w 206"/>
                <a:gd name="T13" fmla="*/ 20 h 233"/>
                <a:gd name="T14" fmla="*/ 0 w 206"/>
                <a:gd name="T15" fmla="*/ 25 h 233"/>
                <a:gd name="T16" fmla="*/ 0 w 206"/>
                <a:gd name="T17" fmla="*/ 25 h 233"/>
                <a:gd name="T18" fmla="*/ 0 w 206"/>
                <a:gd name="T19" fmla="*/ 26 h 233"/>
                <a:gd name="T20" fmla="*/ 0 w 206"/>
                <a:gd name="T21" fmla="*/ 228 h 233"/>
                <a:gd name="T22" fmla="*/ 5 w 206"/>
                <a:gd name="T23" fmla="*/ 233 h 233"/>
                <a:gd name="T24" fmla="*/ 54 w 206"/>
                <a:gd name="T25" fmla="*/ 233 h 233"/>
                <a:gd name="T26" fmla="*/ 79 w 206"/>
                <a:gd name="T27" fmla="*/ 233 h 233"/>
                <a:gd name="T28" fmla="*/ 128 w 206"/>
                <a:gd name="T29" fmla="*/ 233 h 233"/>
                <a:gd name="T30" fmla="*/ 201 w 206"/>
                <a:gd name="T31" fmla="*/ 233 h 233"/>
                <a:gd name="T32" fmla="*/ 206 w 206"/>
                <a:gd name="T33" fmla="*/ 228 h 233"/>
                <a:gd name="T34" fmla="*/ 206 w 206"/>
                <a:gd name="T35" fmla="*/ 101 h 233"/>
                <a:gd name="T36" fmla="*/ 202 w 206"/>
                <a:gd name="T37" fmla="*/ 96 h 233"/>
                <a:gd name="T38" fmla="*/ 9 w 206"/>
                <a:gd name="T39" fmla="*/ 30 h 233"/>
                <a:gd name="T40" fmla="*/ 123 w 206"/>
                <a:gd name="T41" fmla="*/ 12 h 233"/>
                <a:gd name="T42" fmla="*/ 123 w 206"/>
                <a:gd name="T43" fmla="*/ 85 h 233"/>
                <a:gd name="T44" fmla="*/ 123 w 206"/>
                <a:gd name="T45" fmla="*/ 224 h 233"/>
                <a:gd name="T46" fmla="*/ 84 w 206"/>
                <a:gd name="T47" fmla="*/ 224 h 233"/>
                <a:gd name="T48" fmla="*/ 84 w 206"/>
                <a:gd name="T49" fmla="*/ 180 h 233"/>
                <a:gd name="T50" fmla="*/ 79 w 206"/>
                <a:gd name="T51" fmla="*/ 175 h 233"/>
                <a:gd name="T52" fmla="*/ 54 w 206"/>
                <a:gd name="T53" fmla="*/ 175 h 233"/>
                <a:gd name="T54" fmla="*/ 49 w 206"/>
                <a:gd name="T55" fmla="*/ 180 h 233"/>
                <a:gd name="T56" fmla="*/ 49 w 206"/>
                <a:gd name="T57" fmla="*/ 224 h 233"/>
                <a:gd name="T58" fmla="*/ 9 w 206"/>
                <a:gd name="T59" fmla="*/ 224 h 233"/>
                <a:gd name="T60" fmla="*/ 9 w 206"/>
                <a:gd name="T61" fmla="*/ 30 h 233"/>
                <a:gd name="T62" fmla="*/ 58 w 206"/>
                <a:gd name="T63" fmla="*/ 224 h 233"/>
                <a:gd name="T64" fmla="*/ 58 w 206"/>
                <a:gd name="T65" fmla="*/ 184 h 233"/>
                <a:gd name="T66" fmla="*/ 74 w 206"/>
                <a:gd name="T67" fmla="*/ 184 h 233"/>
                <a:gd name="T68" fmla="*/ 74 w 206"/>
                <a:gd name="T69" fmla="*/ 224 h 233"/>
                <a:gd name="T70" fmla="*/ 58 w 206"/>
                <a:gd name="T71" fmla="*/ 224 h 233"/>
                <a:gd name="T72" fmla="*/ 196 w 206"/>
                <a:gd name="T73" fmla="*/ 224 h 233"/>
                <a:gd name="T74" fmla="*/ 170 w 206"/>
                <a:gd name="T75" fmla="*/ 224 h 233"/>
                <a:gd name="T76" fmla="*/ 170 w 206"/>
                <a:gd name="T77" fmla="*/ 199 h 233"/>
                <a:gd name="T78" fmla="*/ 165 w 206"/>
                <a:gd name="T79" fmla="*/ 195 h 233"/>
                <a:gd name="T80" fmla="*/ 164 w 206"/>
                <a:gd name="T81" fmla="*/ 195 h 233"/>
                <a:gd name="T82" fmla="*/ 159 w 206"/>
                <a:gd name="T83" fmla="*/ 199 h 233"/>
                <a:gd name="T84" fmla="*/ 159 w 206"/>
                <a:gd name="T85" fmla="*/ 224 h 233"/>
                <a:gd name="T86" fmla="*/ 133 w 206"/>
                <a:gd name="T87" fmla="*/ 224 h 233"/>
                <a:gd name="T88" fmla="*/ 133 w 206"/>
                <a:gd name="T89" fmla="*/ 90 h 233"/>
                <a:gd name="T90" fmla="*/ 196 w 206"/>
                <a:gd name="T91" fmla="*/ 105 h 233"/>
                <a:gd name="T92" fmla="*/ 196 w 206"/>
                <a:gd name="T93" fmla="*/ 22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6" h="233">
                  <a:moveTo>
                    <a:pt x="202" y="96"/>
                  </a:moveTo>
                  <a:cubicBezTo>
                    <a:pt x="133" y="81"/>
                    <a:pt x="133" y="81"/>
                    <a:pt x="133" y="81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3" y="6"/>
                    <a:pt x="133" y="5"/>
                    <a:pt x="133" y="5"/>
                  </a:cubicBezTo>
                  <a:cubicBezTo>
                    <a:pt x="132" y="2"/>
                    <a:pt x="130" y="0"/>
                    <a:pt x="127" y="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0" y="23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31"/>
                    <a:pt x="2" y="233"/>
                    <a:pt x="5" y="233"/>
                  </a:cubicBezTo>
                  <a:cubicBezTo>
                    <a:pt x="54" y="233"/>
                    <a:pt x="54" y="233"/>
                    <a:pt x="54" y="233"/>
                  </a:cubicBezTo>
                  <a:cubicBezTo>
                    <a:pt x="79" y="233"/>
                    <a:pt x="79" y="233"/>
                    <a:pt x="79" y="233"/>
                  </a:cubicBezTo>
                  <a:cubicBezTo>
                    <a:pt x="128" y="233"/>
                    <a:pt x="128" y="233"/>
                    <a:pt x="128" y="233"/>
                  </a:cubicBezTo>
                  <a:cubicBezTo>
                    <a:pt x="201" y="233"/>
                    <a:pt x="201" y="233"/>
                    <a:pt x="201" y="233"/>
                  </a:cubicBezTo>
                  <a:cubicBezTo>
                    <a:pt x="204" y="233"/>
                    <a:pt x="206" y="231"/>
                    <a:pt x="206" y="228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99"/>
                    <a:pt x="204" y="97"/>
                    <a:pt x="202" y="96"/>
                  </a:cubicBezTo>
                  <a:close/>
                  <a:moveTo>
                    <a:pt x="9" y="30"/>
                  </a:moveTo>
                  <a:cubicBezTo>
                    <a:pt x="123" y="12"/>
                    <a:pt x="123" y="12"/>
                    <a:pt x="123" y="12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123" y="224"/>
                    <a:pt x="123" y="224"/>
                    <a:pt x="123" y="224"/>
                  </a:cubicBezTo>
                  <a:cubicBezTo>
                    <a:pt x="84" y="224"/>
                    <a:pt x="84" y="224"/>
                    <a:pt x="84" y="224"/>
                  </a:cubicBezTo>
                  <a:cubicBezTo>
                    <a:pt x="84" y="180"/>
                    <a:pt x="84" y="180"/>
                    <a:pt x="84" y="180"/>
                  </a:cubicBezTo>
                  <a:cubicBezTo>
                    <a:pt x="84" y="177"/>
                    <a:pt x="82" y="175"/>
                    <a:pt x="79" y="175"/>
                  </a:cubicBezTo>
                  <a:cubicBezTo>
                    <a:pt x="54" y="175"/>
                    <a:pt x="54" y="175"/>
                    <a:pt x="54" y="175"/>
                  </a:cubicBezTo>
                  <a:cubicBezTo>
                    <a:pt x="51" y="175"/>
                    <a:pt x="49" y="177"/>
                    <a:pt x="49" y="180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9" y="224"/>
                    <a:pt x="9" y="224"/>
                    <a:pt x="9" y="224"/>
                  </a:cubicBezTo>
                  <a:lnTo>
                    <a:pt x="9" y="30"/>
                  </a:lnTo>
                  <a:close/>
                  <a:moveTo>
                    <a:pt x="58" y="224"/>
                  </a:moveTo>
                  <a:cubicBezTo>
                    <a:pt x="58" y="184"/>
                    <a:pt x="58" y="184"/>
                    <a:pt x="58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224"/>
                    <a:pt x="74" y="224"/>
                    <a:pt x="74" y="224"/>
                  </a:cubicBezTo>
                  <a:lnTo>
                    <a:pt x="58" y="224"/>
                  </a:lnTo>
                  <a:close/>
                  <a:moveTo>
                    <a:pt x="196" y="224"/>
                  </a:moveTo>
                  <a:cubicBezTo>
                    <a:pt x="170" y="224"/>
                    <a:pt x="170" y="224"/>
                    <a:pt x="170" y="224"/>
                  </a:cubicBezTo>
                  <a:cubicBezTo>
                    <a:pt x="170" y="199"/>
                    <a:pt x="170" y="199"/>
                    <a:pt x="170" y="199"/>
                  </a:cubicBezTo>
                  <a:cubicBezTo>
                    <a:pt x="170" y="197"/>
                    <a:pt x="167" y="195"/>
                    <a:pt x="165" y="195"/>
                  </a:cubicBezTo>
                  <a:cubicBezTo>
                    <a:pt x="164" y="195"/>
                    <a:pt x="164" y="195"/>
                    <a:pt x="164" y="195"/>
                  </a:cubicBezTo>
                  <a:cubicBezTo>
                    <a:pt x="161" y="195"/>
                    <a:pt x="159" y="197"/>
                    <a:pt x="159" y="199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33" y="224"/>
                    <a:pt x="133" y="224"/>
                    <a:pt x="133" y="224"/>
                  </a:cubicBezTo>
                  <a:cubicBezTo>
                    <a:pt x="133" y="90"/>
                    <a:pt x="133" y="90"/>
                    <a:pt x="133" y="90"/>
                  </a:cubicBezTo>
                  <a:cubicBezTo>
                    <a:pt x="196" y="105"/>
                    <a:pt x="196" y="105"/>
                    <a:pt x="196" y="105"/>
                  </a:cubicBezTo>
                  <a:lnTo>
                    <a:pt x="196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224"/>
            <p:cNvSpPr>
              <a:spLocks/>
            </p:cNvSpPr>
            <p:nvPr/>
          </p:nvSpPr>
          <p:spPr bwMode="auto">
            <a:xfrm>
              <a:off x="6464301" y="3911600"/>
              <a:ext cx="26988" cy="58737"/>
            </a:xfrm>
            <a:custGeom>
              <a:avLst/>
              <a:gdLst>
                <a:gd name="T0" fmla="*/ 5 w 11"/>
                <a:gd name="T1" fmla="*/ 24 h 24"/>
                <a:gd name="T2" fmla="*/ 6 w 11"/>
                <a:gd name="T3" fmla="*/ 24 h 24"/>
                <a:gd name="T4" fmla="*/ 11 w 11"/>
                <a:gd name="T5" fmla="*/ 20 h 24"/>
                <a:gd name="T6" fmla="*/ 11 w 11"/>
                <a:gd name="T7" fmla="*/ 5 h 24"/>
                <a:gd name="T8" fmla="*/ 6 w 11"/>
                <a:gd name="T9" fmla="*/ 0 h 24"/>
                <a:gd name="T10" fmla="*/ 5 w 11"/>
                <a:gd name="T11" fmla="*/ 0 h 24"/>
                <a:gd name="T12" fmla="*/ 0 w 11"/>
                <a:gd name="T13" fmla="*/ 5 h 24"/>
                <a:gd name="T14" fmla="*/ 0 w 11"/>
                <a:gd name="T15" fmla="*/ 20 h 24"/>
                <a:gd name="T16" fmla="*/ 5 w 11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4">
                  <a:moveTo>
                    <a:pt x="5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8" y="24"/>
                    <a:pt x="11" y="22"/>
                    <a:pt x="11" y="2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225"/>
            <p:cNvSpPr>
              <a:spLocks/>
            </p:cNvSpPr>
            <p:nvPr/>
          </p:nvSpPr>
          <p:spPr bwMode="auto">
            <a:xfrm>
              <a:off x="6464301" y="3994150"/>
              <a:ext cx="26988" cy="58737"/>
            </a:xfrm>
            <a:custGeom>
              <a:avLst/>
              <a:gdLst>
                <a:gd name="T0" fmla="*/ 5 w 11"/>
                <a:gd name="T1" fmla="*/ 24 h 24"/>
                <a:gd name="T2" fmla="*/ 6 w 11"/>
                <a:gd name="T3" fmla="*/ 24 h 24"/>
                <a:gd name="T4" fmla="*/ 11 w 11"/>
                <a:gd name="T5" fmla="*/ 19 h 24"/>
                <a:gd name="T6" fmla="*/ 11 w 11"/>
                <a:gd name="T7" fmla="*/ 5 h 24"/>
                <a:gd name="T8" fmla="*/ 6 w 11"/>
                <a:gd name="T9" fmla="*/ 0 h 24"/>
                <a:gd name="T10" fmla="*/ 5 w 11"/>
                <a:gd name="T11" fmla="*/ 0 h 24"/>
                <a:gd name="T12" fmla="*/ 0 w 11"/>
                <a:gd name="T13" fmla="*/ 5 h 24"/>
                <a:gd name="T14" fmla="*/ 0 w 11"/>
                <a:gd name="T15" fmla="*/ 19 h 24"/>
                <a:gd name="T16" fmla="*/ 5 w 11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4">
                  <a:moveTo>
                    <a:pt x="5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8" y="24"/>
                    <a:pt x="11" y="22"/>
                    <a:pt x="11" y="1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452509" y="778523"/>
            <a:ext cx="344803" cy="389258"/>
            <a:chOff x="6075363" y="3614738"/>
            <a:chExt cx="504825" cy="569912"/>
          </a:xfrm>
          <a:solidFill>
            <a:srgbClr val="0F5494"/>
          </a:solidFill>
        </p:grpSpPr>
        <p:sp>
          <p:nvSpPr>
            <p:cNvPr id="54" name="Freeform 220"/>
            <p:cNvSpPr>
              <a:spLocks noEditPoints="1"/>
            </p:cNvSpPr>
            <p:nvPr/>
          </p:nvSpPr>
          <p:spPr bwMode="auto">
            <a:xfrm>
              <a:off x="6196013" y="3708400"/>
              <a:ext cx="85725" cy="82550"/>
            </a:xfrm>
            <a:custGeom>
              <a:avLst/>
              <a:gdLst>
                <a:gd name="T0" fmla="*/ 5 w 35"/>
                <a:gd name="T1" fmla="*/ 34 h 34"/>
                <a:gd name="T2" fmla="*/ 30 w 35"/>
                <a:gd name="T3" fmla="*/ 34 h 34"/>
                <a:gd name="T4" fmla="*/ 35 w 35"/>
                <a:gd name="T5" fmla="*/ 30 h 34"/>
                <a:gd name="T6" fmla="*/ 35 w 35"/>
                <a:gd name="T7" fmla="*/ 5 h 34"/>
                <a:gd name="T8" fmla="*/ 30 w 35"/>
                <a:gd name="T9" fmla="*/ 0 h 34"/>
                <a:gd name="T10" fmla="*/ 5 w 35"/>
                <a:gd name="T11" fmla="*/ 0 h 34"/>
                <a:gd name="T12" fmla="*/ 0 w 35"/>
                <a:gd name="T13" fmla="*/ 5 h 34"/>
                <a:gd name="T14" fmla="*/ 0 w 35"/>
                <a:gd name="T15" fmla="*/ 30 h 34"/>
                <a:gd name="T16" fmla="*/ 5 w 35"/>
                <a:gd name="T17" fmla="*/ 34 h 34"/>
                <a:gd name="T18" fmla="*/ 9 w 35"/>
                <a:gd name="T19" fmla="*/ 10 h 34"/>
                <a:gd name="T20" fmla="*/ 25 w 35"/>
                <a:gd name="T21" fmla="*/ 10 h 34"/>
                <a:gd name="T22" fmla="*/ 25 w 35"/>
                <a:gd name="T23" fmla="*/ 25 h 34"/>
                <a:gd name="T24" fmla="*/ 9 w 35"/>
                <a:gd name="T25" fmla="*/ 25 h 34"/>
                <a:gd name="T26" fmla="*/ 9 w 35"/>
                <a:gd name="T27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4">
                  <a:moveTo>
                    <a:pt x="5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3" y="34"/>
                    <a:pt x="35" y="32"/>
                    <a:pt x="35" y="3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2" y="34"/>
                    <a:pt x="5" y="34"/>
                  </a:cubicBezTo>
                  <a:close/>
                  <a:moveTo>
                    <a:pt x="9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221"/>
            <p:cNvSpPr>
              <a:spLocks noEditPoints="1"/>
            </p:cNvSpPr>
            <p:nvPr/>
          </p:nvSpPr>
          <p:spPr bwMode="auto">
            <a:xfrm>
              <a:off x="6196013" y="3817938"/>
              <a:ext cx="85725" cy="84137"/>
            </a:xfrm>
            <a:custGeom>
              <a:avLst/>
              <a:gdLst>
                <a:gd name="T0" fmla="*/ 5 w 35"/>
                <a:gd name="T1" fmla="*/ 34 h 34"/>
                <a:gd name="T2" fmla="*/ 30 w 35"/>
                <a:gd name="T3" fmla="*/ 34 h 34"/>
                <a:gd name="T4" fmla="*/ 35 w 35"/>
                <a:gd name="T5" fmla="*/ 29 h 34"/>
                <a:gd name="T6" fmla="*/ 35 w 35"/>
                <a:gd name="T7" fmla="*/ 4 h 34"/>
                <a:gd name="T8" fmla="*/ 30 w 35"/>
                <a:gd name="T9" fmla="*/ 0 h 34"/>
                <a:gd name="T10" fmla="*/ 5 w 35"/>
                <a:gd name="T11" fmla="*/ 0 h 34"/>
                <a:gd name="T12" fmla="*/ 0 w 35"/>
                <a:gd name="T13" fmla="*/ 4 h 34"/>
                <a:gd name="T14" fmla="*/ 0 w 35"/>
                <a:gd name="T15" fmla="*/ 29 h 34"/>
                <a:gd name="T16" fmla="*/ 5 w 35"/>
                <a:gd name="T17" fmla="*/ 34 h 34"/>
                <a:gd name="T18" fmla="*/ 9 w 35"/>
                <a:gd name="T19" fmla="*/ 9 h 34"/>
                <a:gd name="T20" fmla="*/ 25 w 35"/>
                <a:gd name="T21" fmla="*/ 9 h 34"/>
                <a:gd name="T22" fmla="*/ 25 w 35"/>
                <a:gd name="T23" fmla="*/ 24 h 34"/>
                <a:gd name="T24" fmla="*/ 9 w 35"/>
                <a:gd name="T25" fmla="*/ 24 h 34"/>
                <a:gd name="T26" fmla="*/ 9 w 35"/>
                <a:gd name="T27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4">
                  <a:moveTo>
                    <a:pt x="5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3" y="34"/>
                    <a:pt x="35" y="32"/>
                    <a:pt x="35" y="29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5" y="34"/>
                  </a:cubicBezTo>
                  <a:close/>
                  <a:moveTo>
                    <a:pt x="9" y="9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222"/>
            <p:cNvSpPr>
              <a:spLocks noEditPoints="1"/>
            </p:cNvSpPr>
            <p:nvPr/>
          </p:nvSpPr>
          <p:spPr bwMode="auto">
            <a:xfrm>
              <a:off x="6196013" y="3925888"/>
              <a:ext cx="85725" cy="82550"/>
            </a:xfrm>
            <a:custGeom>
              <a:avLst/>
              <a:gdLst>
                <a:gd name="T0" fmla="*/ 5 w 35"/>
                <a:gd name="T1" fmla="*/ 34 h 34"/>
                <a:gd name="T2" fmla="*/ 30 w 35"/>
                <a:gd name="T3" fmla="*/ 34 h 34"/>
                <a:gd name="T4" fmla="*/ 35 w 35"/>
                <a:gd name="T5" fmla="*/ 29 h 34"/>
                <a:gd name="T6" fmla="*/ 35 w 35"/>
                <a:gd name="T7" fmla="*/ 5 h 34"/>
                <a:gd name="T8" fmla="*/ 30 w 35"/>
                <a:gd name="T9" fmla="*/ 0 h 34"/>
                <a:gd name="T10" fmla="*/ 5 w 35"/>
                <a:gd name="T11" fmla="*/ 0 h 34"/>
                <a:gd name="T12" fmla="*/ 0 w 35"/>
                <a:gd name="T13" fmla="*/ 5 h 34"/>
                <a:gd name="T14" fmla="*/ 0 w 35"/>
                <a:gd name="T15" fmla="*/ 29 h 34"/>
                <a:gd name="T16" fmla="*/ 5 w 35"/>
                <a:gd name="T17" fmla="*/ 34 h 34"/>
                <a:gd name="T18" fmla="*/ 9 w 35"/>
                <a:gd name="T19" fmla="*/ 10 h 34"/>
                <a:gd name="T20" fmla="*/ 25 w 35"/>
                <a:gd name="T21" fmla="*/ 10 h 34"/>
                <a:gd name="T22" fmla="*/ 25 w 35"/>
                <a:gd name="T23" fmla="*/ 25 h 34"/>
                <a:gd name="T24" fmla="*/ 9 w 35"/>
                <a:gd name="T25" fmla="*/ 25 h 34"/>
                <a:gd name="T26" fmla="*/ 9 w 35"/>
                <a:gd name="T27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4">
                  <a:moveTo>
                    <a:pt x="5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3" y="34"/>
                    <a:pt x="35" y="32"/>
                    <a:pt x="35" y="29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5" y="34"/>
                  </a:cubicBezTo>
                  <a:close/>
                  <a:moveTo>
                    <a:pt x="9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223"/>
            <p:cNvSpPr>
              <a:spLocks noEditPoints="1"/>
            </p:cNvSpPr>
            <p:nvPr/>
          </p:nvSpPr>
          <p:spPr bwMode="auto">
            <a:xfrm>
              <a:off x="6075363" y="3614738"/>
              <a:ext cx="504825" cy="569912"/>
            </a:xfrm>
            <a:custGeom>
              <a:avLst/>
              <a:gdLst>
                <a:gd name="T0" fmla="*/ 202 w 206"/>
                <a:gd name="T1" fmla="*/ 96 h 233"/>
                <a:gd name="T2" fmla="*/ 133 w 206"/>
                <a:gd name="T3" fmla="*/ 81 h 233"/>
                <a:gd name="T4" fmla="*/ 133 w 206"/>
                <a:gd name="T5" fmla="*/ 7 h 233"/>
                <a:gd name="T6" fmla="*/ 133 w 206"/>
                <a:gd name="T7" fmla="*/ 6 h 233"/>
                <a:gd name="T8" fmla="*/ 133 w 206"/>
                <a:gd name="T9" fmla="*/ 5 h 233"/>
                <a:gd name="T10" fmla="*/ 127 w 206"/>
                <a:gd name="T11" fmla="*/ 1 h 233"/>
                <a:gd name="T12" fmla="*/ 4 w 206"/>
                <a:gd name="T13" fmla="*/ 20 h 233"/>
                <a:gd name="T14" fmla="*/ 0 w 206"/>
                <a:gd name="T15" fmla="*/ 25 h 233"/>
                <a:gd name="T16" fmla="*/ 0 w 206"/>
                <a:gd name="T17" fmla="*/ 25 h 233"/>
                <a:gd name="T18" fmla="*/ 0 w 206"/>
                <a:gd name="T19" fmla="*/ 26 h 233"/>
                <a:gd name="T20" fmla="*/ 0 w 206"/>
                <a:gd name="T21" fmla="*/ 228 h 233"/>
                <a:gd name="T22" fmla="*/ 5 w 206"/>
                <a:gd name="T23" fmla="*/ 233 h 233"/>
                <a:gd name="T24" fmla="*/ 54 w 206"/>
                <a:gd name="T25" fmla="*/ 233 h 233"/>
                <a:gd name="T26" fmla="*/ 79 w 206"/>
                <a:gd name="T27" fmla="*/ 233 h 233"/>
                <a:gd name="T28" fmla="*/ 128 w 206"/>
                <a:gd name="T29" fmla="*/ 233 h 233"/>
                <a:gd name="T30" fmla="*/ 201 w 206"/>
                <a:gd name="T31" fmla="*/ 233 h 233"/>
                <a:gd name="T32" fmla="*/ 206 w 206"/>
                <a:gd name="T33" fmla="*/ 228 h 233"/>
                <a:gd name="T34" fmla="*/ 206 w 206"/>
                <a:gd name="T35" fmla="*/ 101 h 233"/>
                <a:gd name="T36" fmla="*/ 202 w 206"/>
                <a:gd name="T37" fmla="*/ 96 h 233"/>
                <a:gd name="T38" fmla="*/ 9 w 206"/>
                <a:gd name="T39" fmla="*/ 30 h 233"/>
                <a:gd name="T40" fmla="*/ 123 w 206"/>
                <a:gd name="T41" fmla="*/ 12 h 233"/>
                <a:gd name="T42" fmla="*/ 123 w 206"/>
                <a:gd name="T43" fmla="*/ 85 h 233"/>
                <a:gd name="T44" fmla="*/ 123 w 206"/>
                <a:gd name="T45" fmla="*/ 224 h 233"/>
                <a:gd name="T46" fmla="*/ 84 w 206"/>
                <a:gd name="T47" fmla="*/ 224 h 233"/>
                <a:gd name="T48" fmla="*/ 84 w 206"/>
                <a:gd name="T49" fmla="*/ 180 h 233"/>
                <a:gd name="T50" fmla="*/ 79 w 206"/>
                <a:gd name="T51" fmla="*/ 175 h 233"/>
                <a:gd name="T52" fmla="*/ 54 w 206"/>
                <a:gd name="T53" fmla="*/ 175 h 233"/>
                <a:gd name="T54" fmla="*/ 49 w 206"/>
                <a:gd name="T55" fmla="*/ 180 h 233"/>
                <a:gd name="T56" fmla="*/ 49 w 206"/>
                <a:gd name="T57" fmla="*/ 224 h 233"/>
                <a:gd name="T58" fmla="*/ 9 w 206"/>
                <a:gd name="T59" fmla="*/ 224 h 233"/>
                <a:gd name="T60" fmla="*/ 9 w 206"/>
                <a:gd name="T61" fmla="*/ 30 h 233"/>
                <a:gd name="T62" fmla="*/ 58 w 206"/>
                <a:gd name="T63" fmla="*/ 224 h 233"/>
                <a:gd name="T64" fmla="*/ 58 w 206"/>
                <a:gd name="T65" fmla="*/ 184 h 233"/>
                <a:gd name="T66" fmla="*/ 74 w 206"/>
                <a:gd name="T67" fmla="*/ 184 h 233"/>
                <a:gd name="T68" fmla="*/ 74 w 206"/>
                <a:gd name="T69" fmla="*/ 224 h 233"/>
                <a:gd name="T70" fmla="*/ 58 w 206"/>
                <a:gd name="T71" fmla="*/ 224 h 233"/>
                <a:gd name="T72" fmla="*/ 196 w 206"/>
                <a:gd name="T73" fmla="*/ 224 h 233"/>
                <a:gd name="T74" fmla="*/ 170 w 206"/>
                <a:gd name="T75" fmla="*/ 224 h 233"/>
                <a:gd name="T76" fmla="*/ 170 w 206"/>
                <a:gd name="T77" fmla="*/ 199 h 233"/>
                <a:gd name="T78" fmla="*/ 165 w 206"/>
                <a:gd name="T79" fmla="*/ 195 h 233"/>
                <a:gd name="T80" fmla="*/ 164 w 206"/>
                <a:gd name="T81" fmla="*/ 195 h 233"/>
                <a:gd name="T82" fmla="*/ 159 w 206"/>
                <a:gd name="T83" fmla="*/ 199 h 233"/>
                <a:gd name="T84" fmla="*/ 159 w 206"/>
                <a:gd name="T85" fmla="*/ 224 h 233"/>
                <a:gd name="T86" fmla="*/ 133 w 206"/>
                <a:gd name="T87" fmla="*/ 224 h 233"/>
                <a:gd name="T88" fmla="*/ 133 w 206"/>
                <a:gd name="T89" fmla="*/ 90 h 233"/>
                <a:gd name="T90" fmla="*/ 196 w 206"/>
                <a:gd name="T91" fmla="*/ 105 h 233"/>
                <a:gd name="T92" fmla="*/ 196 w 206"/>
                <a:gd name="T93" fmla="*/ 22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6" h="233">
                  <a:moveTo>
                    <a:pt x="202" y="96"/>
                  </a:moveTo>
                  <a:cubicBezTo>
                    <a:pt x="133" y="81"/>
                    <a:pt x="133" y="81"/>
                    <a:pt x="133" y="81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3" y="6"/>
                    <a:pt x="133" y="5"/>
                    <a:pt x="133" y="5"/>
                  </a:cubicBezTo>
                  <a:cubicBezTo>
                    <a:pt x="132" y="2"/>
                    <a:pt x="130" y="0"/>
                    <a:pt x="127" y="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0" y="23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31"/>
                    <a:pt x="2" y="233"/>
                    <a:pt x="5" y="233"/>
                  </a:cubicBezTo>
                  <a:cubicBezTo>
                    <a:pt x="54" y="233"/>
                    <a:pt x="54" y="233"/>
                    <a:pt x="54" y="233"/>
                  </a:cubicBezTo>
                  <a:cubicBezTo>
                    <a:pt x="79" y="233"/>
                    <a:pt x="79" y="233"/>
                    <a:pt x="79" y="233"/>
                  </a:cubicBezTo>
                  <a:cubicBezTo>
                    <a:pt x="128" y="233"/>
                    <a:pt x="128" y="233"/>
                    <a:pt x="128" y="233"/>
                  </a:cubicBezTo>
                  <a:cubicBezTo>
                    <a:pt x="201" y="233"/>
                    <a:pt x="201" y="233"/>
                    <a:pt x="201" y="233"/>
                  </a:cubicBezTo>
                  <a:cubicBezTo>
                    <a:pt x="204" y="233"/>
                    <a:pt x="206" y="231"/>
                    <a:pt x="206" y="228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99"/>
                    <a:pt x="204" y="97"/>
                    <a:pt x="202" y="96"/>
                  </a:cubicBezTo>
                  <a:close/>
                  <a:moveTo>
                    <a:pt x="9" y="30"/>
                  </a:moveTo>
                  <a:cubicBezTo>
                    <a:pt x="123" y="12"/>
                    <a:pt x="123" y="12"/>
                    <a:pt x="123" y="12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123" y="224"/>
                    <a:pt x="123" y="224"/>
                    <a:pt x="123" y="224"/>
                  </a:cubicBezTo>
                  <a:cubicBezTo>
                    <a:pt x="84" y="224"/>
                    <a:pt x="84" y="224"/>
                    <a:pt x="84" y="224"/>
                  </a:cubicBezTo>
                  <a:cubicBezTo>
                    <a:pt x="84" y="180"/>
                    <a:pt x="84" y="180"/>
                    <a:pt x="84" y="180"/>
                  </a:cubicBezTo>
                  <a:cubicBezTo>
                    <a:pt x="84" y="177"/>
                    <a:pt x="82" y="175"/>
                    <a:pt x="79" y="175"/>
                  </a:cubicBezTo>
                  <a:cubicBezTo>
                    <a:pt x="54" y="175"/>
                    <a:pt x="54" y="175"/>
                    <a:pt x="54" y="175"/>
                  </a:cubicBezTo>
                  <a:cubicBezTo>
                    <a:pt x="51" y="175"/>
                    <a:pt x="49" y="177"/>
                    <a:pt x="49" y="180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9" y="224"/>
                    <a:pt x="9" y="224"/>
                    <a:pt x="9" y="224"/>
                  </a:cubicBezTo>
                  <a:lnTo>
                    <a:pt x="9" y="30"/>
                  </a:lnTo>
                  <a:close/>
                  <a:moveTo>
                    <a:pt x="58" y="224"/>
                  </a:moveTo>
                  <a:cubicBezTo>
                    <a:pt x="58" y="184"/>
                    <a:pt x="58" y="184"/>
                    <a:pt x="58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224"/>
                    <a:pt x="74" y="224"/>
                    <a:pt x="74" y="224"/>
                  </a:cubicBezTo>
                  <a:lnTo>
                    <a:pt x="58" y="224"/>
                  </a:lnTo>
                  <a:close/>
                  <a:moveTo>
                    <a:pt x="196" y="224"/>
                  </a:moveTo>
                  <a:cubicBezTo>
                    <a:pt x="170" y="224"/>
                    <a:pt x="170" y="224"/>
                    <a:pt x="170" y="224"/>
                  </a:cubicBezTo>
                  <a:cubicBezTo>
                    <a:pt x="170" y="199"/>
                    <a:pt x="170" y="199"/>
                    <a:pt x="170" y="199"/>
                  </a:cubicBezTo>
                  <a:cubicBezTo>
                    <a:pt x="170" y="197"/>
                    <a:pt x="167" y="195"/>
                    <a:pt x="165" y="195"/>
                  </a:cubicBezTo>
                  <a:cubicBezTo>
                    <a:pt x="164" y="195"/>
                    <a:pt x="164" y="195"/>
                    <a:pt x="164" y="195"/>
                  </a:cubicBezTo>
                  <a:cubicBezTo>
                    <a:pt x="161" y="195"/>
                    <a:pt x="159" y="197"/>
                    <a:pt x="159" y="199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33" y="224"/>
                    <a:pt x="133" y="224"/>
                    <a:pt x="133" y="224"/>
                  </a:cubicBezTo>
                  <a:cubicBezTo>
                    <a:pt x="133" y="90"/>
                    <a:pt x="133" y="90"/>
                    <a:pt x="133" y="90"/>
                  </a:cubicBezTo>
                  <a:cubicBezTo>
                    <a:pt x="196" y="105"/>
                    <a:pt x="196" y="105"/>
                    <a:pt x="196" y="105"/>
                  </a:cubicBezTo>
                  <a:lnTo>
                    <a:pt x="196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224"/>
            <p:cNvSpPr>
              <a:spLocks/>
            </p:cNvSpPr>
            <p:nvPr/>
          </p:nvSpPr>
          <p:spPr bwMode="auto">
            <a:xfrm>
              <a:off x="6464301" y="3911600"/>
              <a:ext cx="26988" cy="58737"/>
            </a:xfrm>
            <a:custGeom>
              <a:avLst/>
              <a:gdLst>
                <a:gd name="T0" fmla="*/ 5 w 11"/>
                <a:gd name="T1" fmla="*/ 24 h 24"/>
                <a:gd name="T2" fmla="*/ 6 w 11"/>
                <a:gd name="T3" fmla="*/ 24 h 24"/>
                <a:gd name="T4" fmla="*/ 11 w 11"/>
                <a:gd name="T5" fmla="*/ 20 h 24"/>
                <a:gd name="T6" fmla="*/ 11 w 11"/>
                <a:gd name="T7" fmla="*/ 5 h 24"/>
                <a:gd name="T8" fmla="*/ 6 w 11"/>
                <a:gd name="T9" fmla="*/ 0 h 24"/>
                <a:gd name="T10" fmla="*/ 5 w 11"/>
                <a:gd name="T11" fmla="*/ 0 h 24"/>
                <a:gd name="T12" fmla="*/ 0 w 11"/>
                <a:gd name="T13" fmla="*/ 5 h 24"/>
                <a:gd name="T14" fmla="*/ 0 w 11"/>
                <a:gd name="T15" fmla="*/ 20 h 24"/>
                <a:gd name="T16" fmla="*/ 5 w 11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4">
                  <a:moveTo>
                    <a:pt x="5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8" y="24"/>
                    <a:pt x="11" y="22"/>
                    <a:pt x="11" y="2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225"/>
            <p:cNvSpPr>
              <a:spLocks/>
            </p:cNvSpPr>
            <p:nvPr/>
          </p:nvSpPr>
          <p:spPr bwMode="auto">
            <a:xfrm>
              <a:off x="6464301" y="3994150"/>
              <a:ext cx="26988" cy="58737"/>
            </a:xfrm>
            <a:custGeom>
              <a:avLst/>
              <a:gdLst>
                <a:gd name="T0" fmla="*/ 5 w 11"/>
                <a:gd name="T1" fmla="*/ 24 h 24"/>
                <a:gd name="T2" fmla="*/ 6 w 11"/>
                <a:gd name="T3" fmla="*/ 24 h 24"/>
                <a:gd name="T4" fmla="*/ 11 w 11"/>
                <a:gd name="T5" fmla="*/ 19 h 24"/>
                <a:gd name="T6" fmla="*/ 11 w 11"/>
                <a:gd name="T7" fmla="*/ 5 h 24"/>
                <a:gd name="T8" fmla="*/ 6 w 11"/>
                <a:gd name="T9" fmla="*/ 0 h 24"/>
                <a:gd name="T10" fmla="*/ 5 w 11"/>
                <a:gd name="T11" fmla="*/ 0 h 24"/>
                <a:gd name="T12" fmla="*/ 0 w 11"/>
                <a:gd name="T13" fmla="*/ 5 h 24"/>
                <a:gd name="T14" fmla="*/ 0 w 11"/>
                <a:gd name="T15" fmla="*/ 19 h 24"/>
                <a:gd name="T16" fmla="*/ 5 w 11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4">
                  <a:moveTo>
                    <a:pt x="5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8" y="24"/>
                    <a:pt x="11" y="22"/>
                    <a:pt x="11" y="1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165059" y="843558"/>
            <a:ext cx="2390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NCPeH-B </a:t>
            </a:r>
            <a:r>
              <a:rPr lang="en-GB" sz="1000" dirty="0" smtClean="0"/>
              <a:t>(Country of Treatment)</a:t>
            </a:r>
            <a:endParaRPr lang="en-GB" sz="1000" dirty="0"/>
          </a:p>
          <a:p>
            <a:r>
              <a:rPr lang="en-GB" sz="1000" dirty="0" smtClean="0"/>
              <a:t>Portugal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786083" y="843558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NCPeH-A </a:t>
            </a:r>
            <a:r>
              <a:rPr lang="en-GB" sz="1000" dirty="0" smtClean="0"/>
              <a:t>(Country of Affiliation)</a:t>
            </a:r>
          </a:p>
          <a:p>
            <a:r>
              <a:rPr lang="en-GB" sz="1000" dirty="0"/>
              <a:t>Czech Republic</a:t>
            </a:r>
            <a:endParaRPr lang="en-GB" sz="1000" dirty="0" smtClean="0"/>
          </a:p>
        </p:txBody>
      </p:sp>
      <p:sp>
        <p:nvSpPr>
          <p:cNvPr id="64" name="TextBox 63"/>
          <p:cNvSpPr txBox="1"/>
          <p:nvPr/>
        </p:nvSpPr>
        <p:spPr>
          <a:xfrm rot="16200000">
            <a:off x="-106584" y="3188471"/>
            <a:ext cx="161224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000" kern="0" dirty="0" smtClea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rPr>
              <a:t>Messaging and Transport</a:t>
            </a:r>
            <a:endParaRPr lang="en-GB" sz="1000" kern="0" dirty="0">
              <a:solidFill>
                <a:schemeClr val="tx1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812360" y="2014220"/>
            <a:ext cx="911926" cy="2769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- Patient Summary</a:t>
            </a:r>
            <a:br>
              <a:rPr lang="en-US" dirty="0" smtClean="0"/>
            </a:br>
            <a:endParaRPr lang="en-US" dirty="0" smtClean="0"/>
          </a:p>
          <a:p>
            <a:pPr algn="l"/>
            <a:r>
              <a:rPr lang="en-US" dirty="0" smtClean="0"/>
              <a:t>- ePrescription</a:t>
            </a:r>
            <a:endParaRPr lang="en-US" dirty="0"/>
          </a:p>
        </p:txBody>
      </p:sp>
      <p:pic>
        <p:nvPicPr>
          <p:cNvPr id="2050" name="Picture 2" descr="https://cdn.shopify.com/s/files/1/1061/1924/files/Face_With_Thermometer_Emoji_42x42.png?61354889892792645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127" y="996575"/>
            <a:ext cx="152672" cy="1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725" y="946490"/>
            <a:ext cx="197653" cy="212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Resultado de imagem para databas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40633"/>
            <a:ext cx="227148" cy="22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6259324" y="1059749"/>
            <a:ext cx="124000" cy="111671"/>
            <a:chOff x="3657600" y="4200526"/>
            <a:chExt cx="776288" cy="661988"/>
          </a:xfrm>
          <a:solidFill>
            <a:srgbClr val="0F5494"/>
          </a:solidFill>
        </p:grpSpPr>
        <p:sp>
          <p:nvSpPr>
            <p:cNvPr id="67" name="Freeform 62"/>
            <p:cNvSpPr>
              <a:spLocks noEditPoints="1"/>
            </p:cNvSpPr>
            <p:nvPr/>
          </p:nvSpPr>
          <p:spPr bwMode="auto">
            <a:xfrm>
              <a:off x="3657600" y="4200526"/>
              <a:ext cx="776288" cy="661988"/>
            </a:xfrm>
            <a:custGeom>
              <a:avLst/>
              <a:gdLst>
                <a:gd name="T0" fmla="*/ 186 w 187"/>
                <a:gd name="T1" fmla="*/ 5 h 160"/>
                <a:gd name="T2" fmla="*/ 183 w 187"/>
                <a:gd name="T3" fmla="*/ 4 h 160"/>
                <a:gd name="T4" fmla="*/ 66 w 187"/>
                <a:gd name="T5" fmla="*/ 1 h 160"/>
                <a:gd name="T6" fmla="*/ 62 w 187"/>
                <a:gd name="T7" fmla="*/ 4 h 160"/>
                <a:gd name="T8" fmla="*/ 42 w 187"/>
                <a:gd name="T9" fmla="*/ 103 h 160"/>
                <a:gd name="T10" fmla="*/ 44 w 187"/>
                <a:gd name="T11" fmla="*/ 108 h 160"/>
                <a:gd name="T12" fmla="*/ 49 w 187"/>
                <a:gd name="T13" fmla="*/ 106 h 160"/>
                <a:gd name="T14" fmla="*/ 69 w 187"/>
                <a:gd name="T15" fmla="*/ 8 h 160"/>
                <a:gd name="T16" fmla="*/ 179 w 187"/>
                <a:gd name="T17" fmla="*/ 11 h 160"/>
                <a:gd name="T18" fmla="*/ 139 w 187"/>
                <a:gd name="T19" fmla="*/ 152 h 160"/>
                <a:gd name="T20" fmla="*/ 110 w 187"/>
                <a:gd name="T21" fmla="*/ 120 h 160"/>
                <a:gd name="T22" fmla="*/ 107 w 187"/>
                <a:gd name="T23" fmla="*/ 118 h 160"/>
                <a:gd name="T24" fmla="*/ 4 w 187"/>
                <a:gd name="T25" fmla="*/ 116 h 160"/>
                <a:gd name="T26" fmla="*/ 1 w 187"/>
                <a:gd name="T27" fmla="*/ 117 h 160"/>
                <a:gd name="T28" fmla="*/ 0 w 187"/>
                <a:gd name="T29" fmla="*/ 121 h 160"/>
                <a:gd name="T30" fmla="*/ 37 w 187"/>
                <a:gd name="T31" fmla="*/ 159 h 160"/>
                <a:gd name="T32" fmla="*/ 137 w 187"/>
                <a:gd name="T33" fmla="*/ 160 h 160"/>
                <a:gd name="T34" fmla="*/ 137 w 187"/>
                <a:gd name="T35" fmla="*/ 160 h 160"/>
                <a:gd name="T36" fmla="*/ 139 w 187"/>
                <a:gd name="T37" fmla="*/ 160 h 160"/>
                <a:gd name="T38" fmla="*/ 140 w 187"/>
                <a:gd name="T39" fmla="*/ 159 h 160"/>
                <a:gd name="T40" fmla="*/ 187 w 187"/>
                <a:gd name="T41" fmla="*/ 8 h 160"/>
                <a:gd name="T42" fmla="*/ 186 w 187"/>
                <a:gd name="T43" fmla="*/ 5 h 160"/>
                <a:gd name="T44" fmla="*/ 37 w 187"/>
                <a:gd name="T45" fmla="*/ 151 h 160"/>
                <a:gd name="T46" fmla="*/ 9 w 187"/>
                <a:gd name="T47" fmla="*/ 124 h 160"/>
                <a:gd name="T48" fmla="*/ 105 w 187"/>
                <a:gd name="T49" fmla="*/ 126 h 160"/>
                <a:gd name="T50" fmla="*/ 122 w 187"/>
                <a:gd name="T51" fmla="*/ 152 h 160"/>
                <a:gd name="T52" fmla="*/ 37 w 187"/>
                <a:gd name="T53" fmla="*/ 1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7" h="160">
                  <a:moveTo>
                    <a:pt x="186" y="5"/>
                  </a:moveTo>
                  <a:cubicBezTo>
                    <a:pt x="185" y="4"/>
                    <a:pt x="184" y="4"/>
                    <a:pt x="183" y="4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4" y="0"/>
                    <a:pt x="62" y="2"/>
                    <a:pt x="62" y="4"/>
                  </a:cubicBezTo>
                  <a:cubicBezTo>
                    <a:pt x="62" y="5"/>
                    <a:pt x="58" y="68"/>
                    <a:pt x="42" y="103"/>
                  </a:cubicBezTo>
                  <a:cubicBezTo>
                    <a:pt x="41" y="105"/>
                    <a:pt x="42" y="107"/>
                    <a:pt x="44" y="108"/>
                  </a:cubicBezTo>
                  <a:cubicBezTo>
                    <a:pt x="45" y="109"/>
                    <a:pt x="48" y="108"/>
                    <a:pt x="49" y="106"/>
                  </a:cubicBezTo>
                  <a:cubicBezTo>
                    <a:pt x="63" y="75"/>
                    <a:pt x="68" y="23"/>
                    <a:pt x="69" y="8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3" y="77"/>
                    <a:pt x="158" y="149"/>
                    <a:pt x="139" y="152"/>
                  </a:cubicBezTo>
                  <a:cubicBezTo>
                    <a:pt x="131" y="153"/>
                    <a:pt x="121" y="142"/>
                    <a:pt x="110" y="120"/>
                  </a:cubicBezTo>
                  <a:cubicBezTo>
                    <a:pt x="110" y="119"/>
                    <a:pt x="108" y="118"/>
                    <a:pt x="107" y="11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3" y="116"/>
                    <a:pt x="1" y="116"/>
                    <a:pt x="1" y="117"/>
                  </a:cubicBezTo>
                  <a:cubicBezTo>
                    <a:pt x="0" y="118"/>
                    <a:pt x="0" y="119"/>
                    <a:pt x="0" y="121"/>
                  </a:cubicBezTo>
                  <a:cubicBezTo>
                    <a:pt x="0" y="122"/>
                    <a:pt x="8" y="158"/>
                    <a:pt x="37" y="159"/>
                  </a:cubicBezTo>
                  <a:cubicBezTo>
                    <a:pt x="71" y="159"/>
                    <a:pt x="136" y="160"/>
                    <a:pt x="137" y="160"/>
                  </a:cubicBezTo>
                  <a:cubicBezTo>
                    <a:pt x="137" y="160"/>
                    <a:pt x="137" y="160"/>
                    <a:pt x="137" y="160"/>
                  </a:cubicBezTo>
                  <a:cubicBezTo>
                    <a:pt x="138" y="160"/>
                    <a:pt x="138" y="160"/>
                    <a:pt x="139" y="160"/>
                  </a:cubicBezTo>
                  <a:cubicBezTo>
                    <a:pt x="139" y="160"/>
                    <a:pt x="139" y="160"/>
                    <a:pt x="140" y="159"/>
                  </a:cubicBezTo>
                  <a:cubicBezTo>
                    <a:pt x="172" y="154"/>
                    <a:pt x="184" y="42"/>
                    <a:pt x="187" y="8"/>
                  </a:cubicBezTo>
                  <a:cubicBezTo>
                    <a:pt x="187" y="7"/>
                    <a:pt x="186" y="6"/>
                    <a:pt x="186" y="5"/>
                  </a:cubicBezTo>
                  <a:close/>
                  <a:moveTo>
                    <a:pt x="37" y="151"/>
                  </a:moveTo>
                  <a:cubicBezTo>
                    <a:pt x="20" y="151"/>
                    <a:pt x="12" y="132"/>
                    <a:pt x="9" y="124"/>
                  </a:cubicBezTo>
                  <a:cubicBezTo>
                    <a:pt x="105" y="126"/>
                    <a:pt x="105" y="126"/>
                    <a:pt x="105" y="126"/>
                  </a:cubicBezTo>
                  <a:cubicBezTo>
                    <a:pt x="110" y="138"/>
                    <a:pt x="116" y="147"/>
                    <a:pt x="122" y="152"/>
                  </a:cubicBezTo>
                  <a:cubicBezTo>
                    <a:pt x="100" y="152"/>
                    <a:pt x="61" y="152"/>
                    <a:pt x="37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4014788" y="4344988"/>
              <a:ext cx="277813" cy="41275"/>
            </a:xfrm>
            <a:custGeom>
              <a:avLst/>
              <a:gdLst>
                <a:gd name="T0" fmla="*/ 63 w 67"/>
                <a:gd name="T1" fmla="*/ 10 h 10"/>
                <a:gd name="T2" fmla="*/ 64 w 67"/>
                <a:gd name="T3" fmla="*/ 10 h 10"/>
                <a:gd name="T4" fmla="*/ 67 w 67"/>
                <a:gd name="T5" fmla="*/ 6 h 10"/>
                <a:gd name="T6" fmla="*/ 64 w 67"/>
                <a:gd name="T7" fmla="*/ 2 h 10"/>
                <a:gd name="T8" fmla="*/ 4 w 67"/>
                <a:gd name="T9" fmla="*/ 0 h 10"/>
                <a:gd name="T10" fmla="*/ 0 w 67"/>
                <a:gd name="T11" fmla="*/ 4 h 10"/>
                <a:gd name="T12" fmla="*/ 4 w 67"/>
                <a:gd name="T13" fmla="*/ 8 h 10"/>
                <a:gd name="T14" fmla="*/ 63 w 67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0">
                  <a:moveTo>
                    <a:pt x="63" y="10"/>
                  </a:moveTo>
                  <a:cubicBezTo>
                    <a:pt x="63" y="10"/>
                    <a:pt x="63" y="10"/>
                    <a:pt x="64" y="10"/>
                  </a:cubicBezTo>
                  <a:cubicBezTo>
                    <a:pt x="66" y="10"/>
                    <a:pt x="67" y="8"/>
                    <a:pt x="67" y="6"/>
                  </a:cubicBezTo>
                  <a:cubicBezTo>
                    <a:pt x="67" y="4"/>
                    <a:pt x="66" y="3"/>
                    <a:pt x="64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6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3997325" y="4457701"/>
              <a:ext cx="261938" cy="41275"/>
            </a:xfrm>
            <a:custGeom>
              <a:avLst/>
              <a:gdLst>
                <a:gd name="T0" fmla="*/ 0 w 63"/>
                <a:gd name="T1" fmla="*/ 4 h 10"/>
                <a:gd name="T2" fmla="*/ 3 w 63"/>
                <a:gd name="T3" fmla="*/ 8 h 10"/>
                <a:gd name="T4" fmla="*/ 59 w 63"/>
                <a:gd name="T5" fmla="*/ 10 h 10"/>
                <a:gd name="T6" fmla="*/ 59 w 63"/>
                <a:gd name="T7" fmla="*/ 10 h 10"/>
                <a:gd name="T8" fmla="*/ 63 w 63"/>
                <a:gd name="T9" fmla="*/ 6 h 10"/>
                <a:gd name="T10" fmla="*/ 59 w 63"/>
                <a:gd name="T11" fmla="*/ 2 h 10"/>
                <a:gd name="T12" fmla="*/ 4 w 63"/>
                <a:gd name="T13" fmla="*/ 0 h 10"/>
                <a:gd name="T14" fmla="*/ 0 w 63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0">
                  <a:moveTo>
                    <a:pt x="0" y="4"/>
                  </a:moveTo>
                  <a:cubicBezTo>
                    <a:pt x="0" y="6"/>
                    <a:pt x="1" y="8"/>
                    <a:pt x="3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3" y="8"/>
                    <a:pt x="63" y="6"/>
                  </a:cubicBezTo>
                  <a:cubicBezTo>
                    <a:pt x="63" y="4"/>
                    <a:pt x="61" y="2"/>
                    <a:pt x="59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3968750" y="4568826"/>
              <a:ext cx="161925" cy="36513"/>
            </a:xfrm>
            <a:custGeom>
              <a:avLst/>
              <a:gdLst>
                <a:gd name="T0" fmla="*/ 0 w 39"/>
                <a:gd name="T1" fmla="*/ 4 h 9"/>
                <a:gd name="T2" fmla="*/ 3 w 39"/>
                <a:gd name="T3" fmla="*/ 8 h 9"/>
                <a:gd name="T4" fmla="*/ 35 w 39"/>
                <a:gd name="T5" fmla="*/ 9 h 9"/>
                <a:gd name="T6" fmla="*/ 35 w 39"/>
                <a:gd name="T7" fmla="*/ 9 h 9"/>
                <a:gd name="T8" fmla="*/ 39 w 39"/>
                <a:gd name="T9" fmla="*/ 5 h 9"/>
                <a:gd name="T10" fmla="*/ 35 w 39"/>
                <a:gd name="T11" fmla="*/ 2 h 9"/>
                <a:gd name="T12" fmla="*/ 4 w 39"/>
                <a:gd name="T13" fmla="*/ 0 h 9"/>
                <a:gd name="T14" fmla="*/ 0 w 39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9">
                  <a:moveTo>
                    <a:pt x="0" y="4"/>
                  </a:moveTo>
                  <a:cubicBezTo>
                    <a:pt x="0" y="6"/>
                    <a:pt x="1" y="8"/>
                    <a:pt x="3" y="8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9"/>
                    <a:pt x="39" y="7"/>
                    <a:pt x="39" y="5"/>
                  </a:cubicBezTo>
                  <a:cubicBezTo>
                    <a:pt x="39" y="3"/>
                    <a:pt x="37" y="2"/>
                    <a:pt x="3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73" name="Rectangle 72"/>
          <p:cNvSpPr/>
          <p:nvPr/>
        </p:nvSpPr>
        <p:spPr bwMode="auto">
          <a:xfrm>
            <a:off x="5852705" y="2900432"/>
            <a:ext cx="2744635" cy="783426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11500" b="1" kern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1152439" y="2900432"/>
            <a:ext cx="2715672" cy="783426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11500" b="1" kern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75" name="Rectangle 74">
            <a:hlinkClick r:id="" action="ppaction://noaction"/>
          </p:cNvPr>
          <p:cNvSpPr/>
          <p:nvPr/>
        </p:nvSpPr>
        <p:spPr bwMode="auto">
          <a:xfrm>
            <a:off x="2555776" y="3147814"/>
            <a:ext cx="1004646" cy="432048"/>
          </a:xfrm>
          <a:prstGeom prst="rect">
            <a:avLst/>
          </a:prstGeom>
          <a:solidFill>
            <a:srgbClr val="0F5494"/>
          </a:solidFill>
          <a:ln w="9525" cap="flat" cmpd="sng" algn="ctr">
            <a:solidFill>
              <a:srgbClr val="00206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 smtClean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NCPeH</a:t>
            </a:r>
            <a:endParaRPr lang="en-GB" sz="1000" kern="0" dirty="0">
              <a:solidFill>
                <a:srgbClr val="FFFFFF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76" name="Rectangle 75">
            <a:hlinkClick r:id="" action="ppaction://noaction"/>
          </p:cNvPr>
          <p:cNvSpPr/>
          <p:nvPr/>
        </p:nvSpPr>
        <p:spPr bwMode="auto">
          <a:xfrm>
            <a:off x="6102930" y="3147814"/>
            <a:ext cx="1033562" cy="432048"/>
          </a:xfrm>
          <a:prstGeom prst="rect">
            <a:avLst/>
          </a:prstGeom>
          <a:solidFill>
            <a:srgbClr val="0F5494"/>
          </a:solidFill>
          <a:ln w="9525" cap="flat" cmpd="sng" algn="ctr">
            <a:solidFill>
              <a:srgbClr val="00206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NCPeH</a:t>
            </a:r>
          </a:p>
        </p:txBody>
      </p:sp>
      <p:sp>
        <p:nvSpPr>
          <p:cNvPr id="72" name="Rectangle 71">
            <a:hlinkClick r:id="" action="ppaction://noaction"/>
          </p:cNvPr>
          <p:cNvSpPr/>
          <p:nvPr/>
        </p:nvSpPr>
        <p:spPr bwMode="auto">
          <a:xfrm>
            <a:off x="6131846" y="2367297"/>
            <a:ext cx="1004646" cy="6365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nl-BE" sz="1000" b="1" kern="0" dirty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Connector</a:t>
            </a:r>
            <a:endParaRPr lang="en-US" sz="10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cxnSp>
        <p:nvCxnSpPr>
          <p:cNvPr id="77" name="Straight Connector 76"/>
          <p:cNvCxnSpPr/>
          <p:nvPr/>
        </p:nvCxnSpPr>
        <p:spPr bwMode="auto">
          <a:xfrm>
            <a:off x="3547859" y="3292145"/>
            <a:ext cx="2520000" cy="0"/>
          </a:xfrm>
          <a:prstGeom prst="line">
            <a:avLst/>
          </a:prstGeom>
          <a:noFill/>
          <a:ln w="635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>
            <a:off x="3561287" y="3507854"/>
            <a:ext cx="2484000" cy="0"/>
          </a:xfrm>
          <a:prstGeom prst="line">
            <a:avLst/>
          </a:prstGeom>
          <a:noFill/>
          <a:ln w="6350" cap="sq" cmpd="sng" algn="ctr">
            <a:solidFill>
              <a:schemeClr val="tx1"/>
            </a:solidFill>
            <a:prstDash val="dash"/>
            <a:bevel/>
            <a:headEnd type="triangle" w="med" len="med"/>
            <a:tailEnd type="none" w="med" len="med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1211802" y="2951487"/>
            <a:ext cx="911926" cy="9233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REQUESTER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7596336" y="2951487"/>
            <a:ext cx="911926" cy="9233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r"/>
            <a:r>
              <a:rPr lang="en-US" dirty="0" smtClean="0"/>
              <a:t>PROVIDER</a:t>
            </a:r>
            <a:endParaRPr lang="en-US" dirty="0"/>
          </a:p>
        </p:txBody>
      </p:sp>
      <p:cxnSp>
        <p:nvCxnSpPr>
          <p:cNvPr id="82" name="Straight Connector 81"/>
          <p:cNvCxnSpPr/>
          <p:nvPr/>
        </p:nvCxnSpPr>
        <p:spPr bwMode="auto">
          <a:xfrm rot="5400000">
            <a:off x="1529744" y="2654097"/>
            <a:ext cx="1476000" cy="0"/>
          </a:xfrm>
          <a:prstGeom prst="line">
            <a:avLst/>
          </a:prstGeom>
          <a:noFill/>
          <a:ln w="635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71" name="Rectangle 70">
            <a:hlinkClick r:id="" action="ppaction://noaction"/>
          </p:cNvPr>
          <p:cNvSpPr/>
          <p:nvPr/>
        </p:nvSpPr>
        <p:spPr bwMode="auto">
          <a:xfrm>
            <a:off x="2556641" y="2336248"/>
            <a:ext cx="1004646" cy="667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nl-BE" sz="1000" b="1" kern="0" dirty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Connector</a:t>
            </a:r>
            <a:endParaRPr lang="en-US" sz="10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cxnSp>
        <p:nvCxnSpPr>
          <p:cNvPr id="83" name="Straight Connector 82"/>
          <p:cNvCxnSpPr/>
          <p:nvPr/>
        </p:nvCxnSpPr>
        <p:spPr bwMode="auto">
          <a:xfrm rot="16200000">
            <a:off x="1655239" y="2650526"/>
            <a:ext cx="1476000" cy="0"/>
          </a:xfrm>
          <a:prstGeom prst="line">
            <a:avLst/>
          </a:prstGeom>
          <a:noFill/>
          <a:ln w="6350" cap="sq" cmpd="sng" algn="ctr">
            <a:solidFill>
              <a:schemeClr val="tx1"/>
            </a:solidFill>
            <a:prstDash val="dash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rot="16200000">
            <a:off x="6577023" y="2859710"/>
            <a:ext cx="1296000" cy="0"/>
          </a:xfrm>
          <a:prstGeom prst="line">
            <a:avLst/>
          </a:prstGeom>
          <a:noFill/>
          <a:ln w="635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 rot="5400000">
            <a:off x="6702518" y="2859711"/>
            <a:ext cx="1296000" cy="0"/>
          </a:xfrm>
          <a:prstGeom prst="line">
            <a:avLst/>
          </a:prstGeom>
          <a:noFill/>
          <a:ln w="6350" cap="sq" cmpd="sng" algn="ctr">
            <a:solidFill>
              <a:schemeClr val="tx1"/>
            </a:solidFill>
            <a:prstDash val="dash"/>
            <a:bevel/>
            <a:headEnd type="none" w="med" len="med"/>
            <a:tailEnd type="triangle" w="med" len="med"/>
          </a:ln>
          <a:effectLst/>
        </p:spPr>
      </p:cxnSp>
      <p:grpSp>
        <p:nvGrpSpPr>
          <p:cNvPr id="108" name="Group 107"/>
          <p:cNvGrpSpPr/>
          <p:nvPr/>
        </p:nvGrpSpPr>
        <p:grpSpPr>
          <a:xfrm>
            <a:off x="4284905" y="2908243"/>
            <a:ext cx="825728" cy="743627"/>
            <a:chOff x="2907311" y="1779663"/>
            <a:chExt cx="1945141" cy="1751738"/>
          </a:xfrm>
        </p:grpSpPr>
        <p:sp>
          <p:nvSpPr>
            <p:cNvPr id="109" name="Freeform 62"/>
            <p:cNvSpPr>
              <a:spLocks noEditPoints="1"/>
            </p:cNvSpPr>
            <p:nvPr/>
          </p:nvSpPr>
          <p:spPr bwMode="auto">
            <a:xfrm>
              <a:off x="2907311" y="1779663"/>
              <a:ext cx="1945141" cy="1751738"/>
            </a:xfrm>
            <a:custGeom>
              <a:avLst/>
              <a:gdLst>
                <a:gd name="T0" fmla="*/ 186 w 187"/>
                <a:gd name="T1" fmla="*/ 5 h 160"/>
                <a:gd name="T2" fmla="*/ 183 w 187"/>
                <a:gd name="T3" fmla="*/ 4 h 160"/>
                <a:gd name="T4" fmla="*/ 66 w 187"/>
                <a:gd name="T5" fmla="*/ 1 h 160"/>
                <a:gd name="T6" fmla="*/ 62 w 187"/>
                <a:gd name="T7" fmla="*/ 4 h 160"/>
                <a:gd name="T8" fmla="*/ 42 w 187"/>
                <a:gd name="T9" fmla="*/ 103 h 160"/>
                <a:gd name="T10" fmla="*/ 44 w 187"/>
                <a:gd name="T11" fmla="*/ 108 h 160"/>
                <a:gd name="T12" fmla="*/ 49 w 187"/>
                <a:gd name="T13" fmla="*/ 106 h 160"/>
                <a:gd name="T14" fmla="*/ 69 w 187"/>
                <a:gd name="T15" fmla="*/ 8 h 160"/>
                <a:gd name="T16" fmla="*/ 179 w 187"/>
                <a:gd name="T17" fmla="*/ 11 h 160"/>
                <a:gd name="T18" fmla="*/ 139 w 187"/>
                <a:gd name="T19" fmla="*/ 152 h 160"/>
                <a:gd name="T20" fmla="*/ 110 w 187"/>
                <a:gd name="T21" fmla="*/ 120 h 160"/>
                <a:gd name="T22" fmla="*/ 107 w 187"/>
                <a:gd name="T23" fmla="*/ 118 h 160"/>
                <a:gd name="T24" fmla="*/ 4 w 187"/>
                <a:gd name="T25" fmla="*/ 116 h 160"/>
                <a:gd name="T26" fmla="*/ 1 w 187"/>
                <a:gd name="T27" fmla="*/ 117 h 160"/>
                <a:gd name="T28" fmla="*/ 0 w 187"/>
                <a:gd name="T29" fmla="*/ 121 h 160"/>
                <a:gd name="T30" fmla="*/ 37 w 187"/>
                <a:gd name="T31" fmla="*/ 159 h 160"/>
                <a:gd name="T32" fmla="*/ 137 w 187"/>
                <a:gd name="T33" fmla="*/ 160 h 160"/>
                <a:gd name="T34" fmla="*/ 137 w 187"/>
                <a:gd name="T35" fmla="*/ 160 h 160"/>
                <a:gd name="T36" fmla="*/ 139 w 187"/>
                <a:gd name="T37" fmla="*/ 160 h 160"/>
                <a:gd name="T38" fmla="*/ 140 w 187"/>
                <a:gd name="T39" fmla="*/ 159 h 160"/>
                <a:gd name="T40" fmla="*/ 187 w 187"/>
                <a:gd name="T41" fmla="*/ 8 h 160"/>
                <a:gd name="T42" fmla="*/ 186 w 187"/>
                <a:gd name="T43" fmla="*/ 5 h 160"/>
                <a:gd name="T44" fmla="*/ 37 w 187"/>
                <a:gd name="T45" fmla="*/ 151 h 160"/>
                <a:gd name="T46" fmla="*/ 9 w 187"/>
                <a:gd name="T47" fmla="*/ 124 h 160"/>
                <a:gd name="T48" fmla="*/ 105 w 187"/>
                <a:gd name="T49" fmla="*/ 126 h 160"/>
                <a:gd name="T50" fmla="*/ 122 w 187"/>
                <a:gd name="T51" fmla="*/ 152 h 160"/>
                <a:gd name="T52" fmla="*/ 37 w 187"/>
                <a:gd name="T53" fmla="*/ 1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7" h="160">
                  <a:moveTo>
                    <a:pt x="186" y="5"/>
                  </a:moveTo>
                  <a:cubicBezTo>
                    <a:pt x="185" y="4"/>
                    <a:pt x="184" y="4"/>
                    <a:pt x="183" y="4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4" y="0"/>
                    <a:pt x="62" y="2"/>
                    <a:pt x="62" y="4"/>
                  </a:cubicBezTo>
                  <a:cubicBezTo>
                    <a:pt x="62" y="5"/>
                    <a:pt x="58" y="68"/>
                    <a:pt x="42" y="103"/>
                  </a:cubicBezTo>
                  <a:cubicBezTo>
                    <a:pt x="41" y="105"/>
                    <a:pt x="42" y="107"/>
                    <a:pt x="44" y="108"/>
                  </a:cubicBezTo>
                  <a:cubicBezTo>
                    <a:pt x="45" y="109"/>
                    <a:pt x="48" y="108"/>
                    <a:pt x="49" y="106"/>
                  </a:cubicBezTo>
                  <a:cubicBezTo>
                    <a:pt x="63" y="75"/>
                    <a:pt x="68" y="23"/>
                    <a:pt x="69" y="8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3" y="77"/>
                    <a:pt x="158" y="149"/>
                    <a:pt x="139" y="152"/>
                  </a:cubicBezTo>
                  <a:cubicBezTo>
                    <a:pt x="131" y="153"/>
                    <a:pt x="121" y="142"/>
                    <a:pt x="110" y="120"/>
                  </a:cubicBezTo>
                  <a:cubicBezTo>
                    <a:pt x="110" y="119"/>
                    <a:pt x="108" y="118"/>
                    <a:pt x="107" y="11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3" y="116"/>
                    <a:pt x="1" y="116"/>
                    <a:pt x="1" y="117"/>
                  </a:cubicBezTo>
                  <a:cubicBezTo>
                    <a:pt x="0" y="118"/>
                    <a:pt x="0" y="119"/>
                    <a:pt x="0" y="121"/>
                  </a:cubicBezTo>
                  <a:cubicBezTo>
                    <a:pt x="0" y="122"/>
                    <a:pt x="8" y="158"/>
                    <a:pt x="37" y="159"/>
                  </a:cubicBezTo>
                  <a:cubicBezTo>
                    <a:pt x="71" y="159"/>
                    <a:pt x="136" y="160"/>
                    <a:pt x="137" y="160"/>
                  </a:cubicBezTo>
                  <a:cubicBezTo>
                    <a:pt x="137" y="160"/>
                    <a:pt x="137" y="160"/>
                    <a:pt x="137" y="160"/>
                  </a:cubicBezTo>
                  <a:cubicBezTo>
                    <a:pt x="138" y="160"/>
                    <a:pt x="138" y="160"/>
                    <a:pt x="139" y="160"/>
                  </a:cubicBezTo>
                  <a:cubicBezTo>
                    <a:pt x="139" y="160"/>
                    <a:pt x="139" y="160"/>
                    <a:pt x="140" y="159"/>
                  </a:cubicBezTo>
                  <a:cubicBezTo>
                    <a:pt x="172" y="154"/>
                    <a:pt x="184" y="42"/>
                    <a:pt x="187" y="8"/>
                  </a:cubicBezTo>
                  <a:cubicBezTo>
                    <a:pt x="187" y="7"/>
                    <a:pt x="186" y="6"/>
                    <a:pt x="186" y="5"/>
                  </a:cubicBezTo>
                  <a:close/>
                  <a:moveTo>
                    <a:pt x="37" y="151"/>
                  </a:moveTo>
                  <a:cubicBezTo>
                    <a:pt x="20" y="151"/>
                    <a:pt x="12" y="132"/>
                    <a:pt x="9" y="124"/>
                  </a:cubicBezTo>
                  <a:cubicBezTo>
                    <a:pt x="105" y="126"/>
                    <a:pt x="105" y="126"/>
                    <a:pt x="105" y="126"/>
                  </a:cubicBezTo>
                  <a:cubicBezTo>
                    <a:pt x="110" y="138"/>
                    <a:pt x="116" y="147"/>
                    <a:pt x="122" y="152"/>
                  </a:cubicBezTo>
                  <a:cubicBezTo>
                    <a:pt x="100" y="152"/>
                    <a:pt x="61" y="152"/>
                    <a:pt x="37" y="151"/>
                  </a:cubicBezTo>
                  <a:close/>
                </a:path>
              </a:pathLst>
            </a:custGeom>
            <a:solidFill>
              <a:srgbClr val="0F5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Cross 109"/>
            <p:cNvSpPr/>
            <p:nvPr/>
          </p:nvSpPr>
          <p:spPr bwMode="auto">
            <a:xfrm>
              <a:off x="3827600" y="2211774"/>
              <a:ext cx="576000" cy="576000"/>
            </a:xfrm>
            <a:prstGeom prst="plus">
              <a:avLst>
                <a:gd name="adj" fmla="val 39525"/>
              </a:avLst>
            </a:prstGeom>
            <a:solidFill>
              <a:srgbClr val="FF0000"/>
            </a:solidFill>
            <a:ln>
              <a:noFill/>
            </a:ln>
          </p:spPr>
          <p:txBody>
            <a:bodyPr rtlCol="0" anchor="t"/>
            <a:lstStyle/>
            <a:p>
              <a:pPr algn="ctr"/>
              <a:endParaRPr lang="en-GB" sz="1100" b="0" dirty="0" smtClean="0">
                <a:solidFill>
                  <a:srgbClr val="6465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750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900" b="0" dirty="0" smtClean="0">
                <a:solidFill>
                  <a:schemeClr val="accent3"/>
                </a:solidFill>
              </a:rPr>
              <a:t>eHealth DSI</a:t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900" b="0" dirty="0" smtClean="0">
                <a:solidFill>
                  <a:schemeClr val="accent3"/>
                </a:solidFill>
              </a:rPr>
              <a:t/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1600" dirty="0" smtClean="0"/>
              <a:t>4. </a:t>
            </a:r>
            <a:r>
              <a:rPr lang="en-GB" sz="1600" dirty="0"/>
              <a:t>eHDSI Core Services</a:t>
            </a:r>
            <a:br>
              <a:rPr lang="en-GB" sz="1600" dirty="0"/>
            </a:br>
            <a:r>
              <a:rPr lang="en-GB" sz="1600" dirty="0"/>
              <a:t/>
            </a:r>
            <a:br>
              <a:rPr lang="en-GB" sz="1600" dirty="0"/>
            </a:b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Updated 2016-11-14, Solution Provider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4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eHDSI </a:t>
            </a:r>
            <a:r>
              <a:rPr lang="en-GB" dirty="0"/>
              <a:t>Core </a:t>
            </a:r>
            <a:r>
              <a:rPr lang="en-GB" dirty="0" smtClean="0"/>
              <a:t>Services (1 of 2)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Provided by:</a:t>
            </a:r>
          </a:p>
          <a:p>
            <a:pPr>
              <a:buNone/>
            </a:pPr>
            <a:endParaRPr lang="en-GB" dirty="0" smtClean="0"/>
          </a:p>
          <a:p>
            <a:pPr marL="285750" indent="-285750"/>
            <a:r>
              <a:rPr lang="en-GB" dirty="0" smtClean="0"/>
              <a:t>eHDSI</a:t>
            </a:r>
          </a:p>
          <a:p>
            <a:pPr marL="644525" lvl="1" indent="-285750"/>
            <a:r>
              <a:rPr lang="en-GB" dirty="0" smtClean="0">
                <a:solidFill>
                  <a:srgbClr val="FFD624"/>
                </a:solidFill>
              </a:rPr>
              <a:t>Owner (DG SANTE)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pPr marL="644525" lvl="1" indent="-285750"/>
            <a:r>
              <a:rPr lang="en-GB" dirty="0" smtClean="0">
                <a:solidFill>
                  <a:srgbClr val="FFD624"/>
                </a:solidFill>
              </a:rPr>
              <a:t>Solution Provider</a:t>
            </a:r>
            <a:r>
              <a:rPr lang="en-GB" dirty="0">
                <a:solidFill>
                  <a:srgbClr val="FFD624"/>
                </a:solidFill>
              </a:rPr>
              <a:t> (DG </a:t>
            </a:r>
            <a:r>
              <a:rPr lang="en-GB" dirty="0" smtClean="0">
                <a:solidFill>
                  <a:srgbClr val="FFD624"/>
                </a:solidFill>
              </a:rPr>
              <a:t>SANTE)</a:t>
            </a:r>
            <a:endParaRPr lang="en-GB" dirty="0">
              <a:solidFill>
                <a:srgbClr val="FFD624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337673"/>
              </p:ext>
            </p:extLst>
          </p:nvPr>
        </p:nvGraphicFramePr>
        <p:xfrm>
          <a:off x="251520" y="771550"/>
          <a:ext cx="5112568" cy="39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5917"/>
                <a:gridCol w="3286651"/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SERVICE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72000" marB="720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PURPOSE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72000" marB="72000"/>
                </a:tc>
              </a:tr>
              <a:tr h="419492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Services REQUIREMENTS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Provide a clear set of policy and business requirements elicit from Regulation, Directives, Implementing acts, policies and guidelines, that drive the specification, implementation and operation </a:t>
                      </a: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Services SPECIFICATION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Provide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</a:rPr>
                        <a:t>eHDSI Interoperability specifications 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that enable the building of NCPeH and the Service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</a:rPr>
                        <a:t>Network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</a:tr>
              <a:tr h="286018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CONFIGURATION services 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rgbClr val="FFD62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Enable NCPeH Service Network establishment </a:t>
                      </a:r>
                      <a:r>
                        <a:rPr lang="en-GB" sz="1100" dirty="0" smtClean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and trust bootstrap through </a:t>
                      </a:r>
                      <a:r>
                        <a:rPr lang="en-GB" sz="1100" dirty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automated configuration management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rgbClr val="FFD624"/>
                    </a:solidFill>
                  </a:tcPr>
                </a:tc>
              </a:tr>
              <a:tr h="443327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TERMINOLOGY services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Enable MVC distribution and support MTC management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</a:tr>
              <a:tr h="314619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TEST AND AUDIT services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Establish the Tests and Audit requirements that must be fulfilled to enter in the NCPeH Operational Network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eHDSI </a:t>
            </a:r>
            <a:r>
              <a:rPr lang="en-GB" dirty="0"/>
              <a:t>Core </a:t>
            </a:r>
            <a:r>
              <a:rPr lang="en-GB" dirty="0" smtClean="0"/>
              <a:t>Services (2 of 2)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Provided by:</a:t>
            </a:r>
          </a:p>
          <a:p>
            <a:pPr>
              <a:buNone/>
            </a:pPr>
            <a:endParaRPr lang="en-GB" dirty="0" smtClean="0"/>
          </a:p>
          <a:p>
            <a:pPr marL="285750" indent="-285750"/>
            <a:r>
              <a:rPr lang="en-GB" dirty="0" smtClean="0"/>
              <a:t>eHDSI</a:t>
            </a:r>
          </a:p>
          <a:p>
            <a:pPr marL="644525" lvl="1" indent="-285750"/>
            <a:r>
              <a:rPr lang="en-GB" dirty="0" smtClean="0">
                <a:solidFill>
                  <a:srgbClr val="FFD624"/>
                </a:solidFill>
              </a:rPr>
              <a:t>Owner (DG SANTE)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pPr marL="644525" lvl="1" indent="-285750"/>
            <a:r>
              <a:rPr lang="en-GB" dirty="0" smtClean="0">
                <a:solidFill>
                  <a:srgbClr val="FFD624"/>
                </a:solidFill>
              </a:rPr>
              <a:t>Solution Provider</a:t>
            </a:r>
            <a:r>
              <a:rPr lang="en-GB" dirty="0">
                <a:solidFill>
                  <a:srgbClr val="FFD624"/>
                </a:solidFill>
              </a:rPr>
              <a:t> (DG </a:t>
            </a:r>
            <a:r>
              <a:rPr lang="en-GB" dirty="0" smtClean="0">
                <a:solidFill>
                  <a:srgbClr val="FFD624"/>
                </a:solidFill>
              </a:rPr>
              <a:t>SANTE)</a:t>
            </a:r>
            <a:endParaRPr lang="en-GB" dirty="0">
              <a:solidFill>
                <a:srgbClr val="FFD624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24424"/>
              </p:ext>
            </p:extLst>
          </p:nvPr>
        </p:nvGraphicFramePr>
        <p:xfrm>
          <a:off x="251520" y="771550"/>
          <a:ext cx="5112568" cy="293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5917"/>
                <a:gridCol w="3286651"/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SERVICE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72000" marB="720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PURPOSE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72000" marB="7200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COMMUNICATION services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 err="1" smtClean="0"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Multistakeholder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 dissemination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SERVICE DESK services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Resolve End-Users issues (of CORE SERVICES)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</a:tr>
              <a:tr h="286018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COLLABORATION services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Streamline stakeholders interaction and joint work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</a:tr>
              <a:tr h="443327"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200" dirty="0" smtClean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NCPeH Reference Implementation</a:t>
                      </a:r>
                      <a:endParaRPr lang="en-GB" sz="1100" b="1" kern="12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rgbClr val="BDDE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Ease MS effort by providing a jointly build NCPeH reference implementation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rgbClr val="BDDEFF"/>
                    </a:solidFill>
                  </a:tcPr>
                </a:tc>
              </a:tr>
              <a:tr h="314619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F5494"/>
                          </a:solidFill>
                          <a:effectLst/>
                          <a:latin typeface="Calibri" panose="020F0502020204030204" pitchFamily="34" charset="0"/>
                        </a:rPr>
                        <a:t>MONITORING services</a:t>
                      </a:r>
                      <a:endParaRPr lang="en-GB" sz="1100" dirty="0">
                        <a:solidFill>
                          <a:srgbClr val="0F5494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Gather evidence about core and generic services performance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noFill/>
                  </a:tcPr>
                </a:tc>
              </a:tr>
              <a:tr h="314619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00" dirty="0">
                        <a:solidFill>
                          <a:srgbClr val="0F5494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None/>
                      </a:pP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8000" marR="108000" marT="108000" marB="10800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1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indent="0">
              <a:buNone/>
            </a:pPr>
            <a:r>
              <a:rPr lang="en-GB" sz="1600" dirty="0" smtClean="0">
                <a:solidFill>
                  <a:srgbClr val="0F5494"/>
                </a:solidFill>
              </a:rPr>
              <a:t>Dynamic Discovery </a:t>
            </a:r>
            <a:r>
              <a:rPr lang="en-GB" sz="1600" dirty="0">
                <a:solidFill>
                  <a:srgbClr val="0F5494"/>
                </a:solidFill>
              </a:rPr>
              <a:t>models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CORE Services: </a:t>
            </a:r>
            <a:r>
              <a:rPr lang="en-GB" b="1" dirty="0" smtClean="0"/>
              <a:t>CONFIGURATION </a:t>
            </a:r>
            <a:r>
              <a:rPr lang="en-GB" b="1" dirty="0"/>
              <a:t>services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Text Placeholder 17"/>
          <p:cNvSpPr txBox="1">
            <a:spLocks/>
          </p:cNvSpPr>
          <p:nvPr/>
        </p:nvSpPr>
        <p:spPr>
          <a:xfrm>
            <a:off x="467544" y="1635646"/>
            <a:ext cx="4392488" cy="324459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bg1"/>
              </a:buClr>
              <a:buChar char="•"/>
              <a:defRPr sz="14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1pPr>
            <a:lvl2pPr marL="358775" indent="-1793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9FBA"/>
              </a:buClr>
              <a:buChar char="•"/>
              <a:defRPr sz="12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2pPr>
            <a:lvl3pPr marL="719138" indent="-179388" algn="l" rtl="0" eaLnBrk="0" fontAlgn="base" hangingPunct="0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sz="10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sz="1000" dirty="0" smtClean="0"/>
              <a:t>1. enables </a:t>
            </a:r>
            <a:r>
              <a:rPr lang="en-US" sz="1000" dirty="0"/>
              <a:t>the sender to dynamically discover the endpoint address and other capabilities of the receiver (e.g., certificates and digital identities of services). </a:t>
            </a:r>
          </a:p>
          <a:p>
            <a:pPr>
              <a:lnSpc>
                <a:spcPct val="150000"/>
              </a:lnSpc>
              <a:buNone/>
            </a:pPr>
            <a:r>
              <a:rPr lang="en-US" sz="1000" dirty="0" smtClean="0"/>
              <a:t>2. Enable </a:t>
            </a:r>
            <a:r>
              <a:rPr lang="en-US" sz="1000" dirty="0"/>
              <a:t>Trust Bootstrap in the defined Direct Brokered Trust</a:t>
            </a:r>
          </a:p>
          <a:p>
            <a:pPr>
              <a:lnSpc>
                <a:spcPct val="150000"/>
              </a:lnSpc>
              <a:buNone/>
            </a:pPr>
            <a:r>
              <a:rPr lang="en-US" sz="1000" dirty="0" smtClean="0"/>
              <a:t>3. Instead </a:t>
            </a:r>
            <a:r>
              <a:rPr lang="en-US" sz="1000" dirty="0"/>
              <a:t>of looking at a static list of IP addresses, the sender consults a </a:t>
            </a:r>
            <a:r>
              <a:rPr lang="en-US" sz="1000" b="1" dirty="0"/>
              <a:t>Service Metadata Publisher (SMP) </a:t>
            </a:r>
            <a:r>
              <a:rPr lang="en-US" sz="1000" dirty="0"/>
              <a:t>where information about every participant in the data exchange network is kept up to date</a:t>
            </a:r>
          </a:p>
          <a:p>
            <a:pPr>
              <a:lnSpc>
                <a:spcPct val="150000"/>
              </a:lnSpc>
              <a:buNone/>
            </a:pPr>
            <a:r>
              <a:rPr lang="en-US" sz="1000" dirty="0" smtClean="0"/>
              <a:t>4. The </a:t>
            </a:r>
            <a:r>
              <a:rPr lang="en-US" sz="1000" dirty="0"/>
              <a:t>correct URL of the SMP service is obtained by performing a Domain Name System (DNS) lookup in the </a:t>
            </a:r>
            <a:r>
              <a:rPr lang="en-US" sz="1000" b="1" dirty="0"/>
              <a:t>Service Metadata Locator (SML)</a:t>
            </a:r>
          </a:p>
          <a:p>
            <a:pPr>
              <a:lnSpc>
                <a:spcPct val="150000"/>
              </a:lnSpc>
              <a:buNone/>
            </a:pPr>
            <a:r>
              <a:rPr lang="en-US" sz="1000" dirty="0" smtClean="0"/>
              <a:t>5. By </a:t>
            </a:r>
            <a:r>
              <a:rPr lang="en-US" sz="1000" dirty="0"/>
              <a:t>knowing this URL, the sender is able to dynamically </a:t>
            </a:r>
            <a:r>
              <a:rPr lang="en-US" sz="1000" dirty="0" smtClean="0"/>
              <a:t>locate </a:t>
            </a:r>
            <a:r>
              <a:rPr lang="en-US" sz="1000" dirty="0"/>
              <a:t>the right SMP and therefore the right receiver.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sz="1050" dirty="0" smtClean="0"/>
          </a:p>
        </p:txBody>
      </p:sp>
      <p:sp>
        <p:nvSpPr>
          <p:cNvPr id="8" name="Rectangle 7"/>
          <p:cNvSpPr/>
          <p:nvPr/>
        </p:nvSpPr>
        <p:spPr>
          <a:xfrm>
            <a:off x="1465373" y="1507451"/>
            <a:ext cx="1327940" cy="30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sz="1050" b="1" dirty="0"/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4644008" y="1563638"/>
            <a:ext cx="3816424" cy="324459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bg1"/>
              </a:buClr>
              <a:buChar char="•"/>
              <a:defRPr sz="14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1pPr>
            <a:lvl2pPr marL="358775" indent="-1793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9FBA"/>
              </a:buClr>
              <a:buChar char="•"/>
              <a:defRPr sz="12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2pPr>
            <a:lvl3pPr marL="719138" indent="-179388" algn="l" rtl="0" eaLnBrk="0" fontAlgn="base" hangingPunct="0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sz="10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endParaRPr lang="en-US" sz="1200" dirty="0" smtClean="0"/>
          </a:p>
        </p:txBody>
      </p:sp>
      <p:pic>
        <p:nvPicPr>
          <p:cNvPr id="21" name="Picture 2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203598"/>
            <a:ext cx="3622629" cy="219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5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Dynamic discovery </a:t>
            </a:r>
            <a:br>
              <a:rPr lang="en-GB" b="0" dirty="0" smtClean="0"/>
            </a:br>
            <a:r>
              <a:rPr lang="en-GB" b="0" dirty="0" smtClean="0"/>
              <a:t>in detail</a:t>
            </a:r>
            <a:endParaRPr lang="en-GB" b="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SML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The role of the SML </a:t>
            </a:r>
            <a:r>
              <a:rPr lang="en-US" dirty="0" smtClean="0"/>
              <a:t>(Service Metadata Locator) </a:t>
            </a:r>
            <a:r>
              <a:rPr lang="en-GB" dirty="0" smtClean="0"/>
              <a:t>is to manage the resource records of the participants and SMPs </a:t>
            </a:r>
            <a:r>
              <a:rPr lang="en-US" dirty="0" smtClean="0"/>
              <a:t>(Service Metadata Publisher)</a:t>
            </a:r>
            <a:r>
              <a:rPr lang="en-GB" dirty="0" smtClean="0"/>
              <a:t> in the DNS (Domain Name System)</a:t>
            </a:r>
            <a:r>
              <a:rPr lang="en-US" dirty="0" smtClean="0"/>
              <a:t>. The SML is usually a centralised component in an eDelivery Messaging Infrastructure.</a:t>
            </a:r>
          </a:p>
          <a:p>
            <a:pPr marL="0" indent="0">
              <a:lnSpc>
                <a:spcPct val="150000"/>
              </a:lnSpc>
            </a:pPr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SMP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Once the sender discovers the address of the receiver’s </a:t>
            </a:r>
            <a:r>
              <a:rPr lang="en-US" dirty="0" smtClean="0"/>
              <a:t>SMP, </a:t>
            </a:r>
            <a:r>
              <a:rPr lang="en-US" dirty="0"/>
              <a:t>it is able to retrieve the needed information (i.e. metadata) about the receiver. With such information, the message can be sent. The </a:t>
            </a:r>
            <a:r>
              <a:rPr lang="en-US" dirty="0" smtClean="0"/>
              <a:t>SMP </a:t>
            </a:r>
            <a:r>
              <a:rPr lang="en-US" dirty="0"/>
              <a:t>is </a:t>
            </a:r>
            <a:r>
              <a:rPr lang="en-US" dirty="0" smtClean="0"/>
              <a:t>usually a distributed component </a:t>
            </a:r>
            <a:r>
              <a:rPr lang="en-US" dirty="0"/>
              <a:t>in an eDelivery Messaging Infrastructure.</a:t>
            </a:r>
          </a:p>
          <a:p>
            <a:pPr marL="0" indent="0">
              <a:lnSpc>
                <a:spcPct val="150000"/>
              </a:lnSpc>
            </a:pPr>
            <a:endParaRPr lang="en-GB" dirty="0" smtClean="0"/>
          </a:p>
        </p:txBody>
      </p:sp>
      <p:sp>
        <p:nvSpPr>
          <p:cNvPr id="97" name="Freeform 220"/>
          <p:cNvSpPr>
            <a:spLocks noEditPoints="1"/>
          </p:cNvSpPr>
          <p:nvPr/>
        </p:nvSpPr>
        <p:spPr bwMode="auto">
          <a:xfrm>
            <a:off x="4497529" y="1230081"/>
            <a:ext cx="43492" cy="49093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30 h 34"/>
              <a:gd name="T6" fmla="*/ 35 w 35"/>
              <a:gd name="T7" fmla="*/ 5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5 h 34"/>
              <a:gd name="T14" fmla="*/ 0 w 35"/>
              <a:gd name="T15" fmla="*/ 30 h 34"/>
              <a:gd name="T16" fmla="*/ 5 w 35"/>
              <a:gd name="T17" fmla="*/ 34 h 34"/>
              <a:gd name="T18" fmla="*/ 9 w 35"/>
              <a:gd name="T19" fmla="*/ 10 h 34"/>
              <a:gd name="T20" fmla="*/ 25 w 35"/>
              <a:gd name="T21" fmla="*/ 10 h 34"/>
              <a:gd name="T22" fmla="*/ 25 w 35"/>
              <a:gd name="T23" fmla="*/ 25 h 34"/>
              <a:gd name="T24" fmla="*/ 9 w 35"/>
              <a:gd name="T25" fmla="*/ 25 h 34"/>
              <a:gd name="T26" fmla="*/ 9 w 35"/>
              <a:gd name="T2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30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25"/>
                  <a:pt x="25" y="25"/>
                  <a:pt x="25" y="25"/>
                </a:cubicBezTo>
                <a:cubicBezTo>
                  <a:pt x="9" y="25"/>
                  <a:pt x="9" y="25"/>
                  <a:pt x="9" y="25"/>
                </a:cubicBezTo>
                <a:lnTo>
                  <a:pt x="9" y="1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8" name="Freeform 221"/>
          <p:cNvSpPr>
            <a:spLocks noEditPoints="1"/>
          </p:cNvSpPr>
          <p:nvPr/>
        </p:nvSpPr>
        <p:spPr bwMode="auto">
          <a:xfrm>
            <a:off x="4497529" y="1295223"/>
            <a:ext cx="43492" cy="50037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29 h 34"/>
              <a:gd name="T6" fmla="*/ 35 w 35"/>
              <a:gd name="T7" fmla="*/ 4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4 h 34"/>
              <a:gd name="T14" fmla="*/ 0 w 35"/>
              <a:gd name="T15" fmla="*/ 29 h 34"/>
              <a:gd name="T16" fmla="*/ 5 w 35"/>
              <a:gd name="T17" fmla="*/ 34 h 34"/>
              <a:gd name="T18" fmla="*/ 9 w 35"/>
              <a:gd name="T19" fmla="*/ 9 h 34"/>
              <a:gd name="T20" fmla="*/ 25 w 35"/>
              <a:gd name="T21" fmla="*/ 9 h 34"/>
              <a:gd name="T22" fmla="*/ 25 w 35"/>
              <a:gd name="T23" fmla="*/ 24 h 34"/>
              <a:gd name="T24" fmla="*/ 9 w 35"/>
              <a:gd name="T25" fmla="*/ 24 h 34"/>
              <a:gd name="T26" fmla="*/ 9 w 35"/>
              <a:gd name="T27" fmla="*/ 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29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9"/>
                </a:moveTo>
                <a:cubicBezTo>
                  <a:pt x="25" y="9"/>
                  <a:pt x="25" y="9"/>
                  <a:pt x="25" y="9"/>
                </a:cubicBezTo>
                <a:cubicBezTo>
                  <a:pt x="25" y="24"/>
                  <a:pt x="25" y="24"/>
                  <a:pt x="25" y="24"/>
                </a:cubicBezTo>
                <a:cubicBezTo>
                  <a:pt x="9" y="24"/>
                  <a:pt x="9" y="24"/>
                  <a:pt x="9" y="24"/>
                </a:cubicBezTo>
                <a:lnTo>
                  <a:pt x="9" y="9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9" name="Freeform 222"/>
          <p:cNvSpPr>
            <a:spLocks noEditPoints="1"/>
          </p:cNvSpPr>
          <p:nvPr/>
        </p:nvSpPr>
        <p:spPr bwMode="auto">
          <a:xfrm>
            <a:off x="4497529" y="1359422"/>
            <a:ext cx="43492" cy="49093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29 h 34"/>
              <a:gd name="T6" fmla="*/ 35 w 35"/>
              <a:gd name="T7" fmla="*/ 5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5 h 34"/>
              <a:gd name="T14" fmla="*/ 0 w 35"/>
              <a:gd name="T15" fmla="*/ 29 h 34"/>
              <a:gd name="T16" fmla="*/ 5 w 35"/>
              <a:gd name="T17" fmla="*/ 34 h 34"/>
              <a:gd name="T18" fmla="*/ 9 w 35"/>
              <a:gd name="T19" fmla="*/ 10 h 34"/>
              <a:gd name="T20" fmla="*/ 25 w 35"/>
              <a:gd name="T21" fmla="*/ 10 h 34"/>
              <a:gd name="T22" fmla="*/ 25 w 35"/>
              <a:gd name="T23" fmla="*/ 25 h 34"/>
              <a:gd name="T24" fmla="*/ 9 w 35"/>
              <a:gd name="T25" fmla="*/ 25 h 34"/>
              <a:gd name="T26" fmla="*/ 9 w 35"/>
              <a:gd name="T2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29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25"/>
                  <a:pt x="25" y="25"/>
                  <a:pt x="25" y="25"/>
                </a:cubicBezTo>
                <a:cubicBezTo>
                  <a:pt x="9" y="25"/>
                  <a:pt x="9" y="25"/>
                  <a:pt x="9" y="25"/>
                </a:cubicBezTo>
                <a:lnTo>
                  <a:pt x="9" y="1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100" name="Freeform 223"/>
          <p:cNvSpPr>
            <a:spLocks noEditPoints="1"/>
          </p:cNvSpPr>
          <p:nvPr/>
        </p:nvSpPr>
        <p:spPr bwMode="auto">
          <a:xfrm>
            <a:off x="4436317" y="1174380"/>
            <a:ext cx="256122" cy="338929"/>
          </a:xfrm>
          <a:custGeom>
            <a:avLst/>
            <a:gdLst>
              <a:gd name="T0" fmla="*/ 202 w 206"/>
              <a:gd name="T1" fmla="*/ 96 h 233"/>
              <a:gd name="T2" fmla="*/ 133 w 206"/>
              <a:gd name="T3" fmla="*/ 81 h 233"/>
              <a:gd name="T4" fmla="*/ 133 w 206"/>
              <a:gd name="T5" fmla="*/ 7 h 233"/>
              <a:gd name="T6" fmla="*/ 133 w 206"/>
              <a:gd name="T7" fmla="*/ 6 h 233"/>
              <a:gd name="T8" fmla="*/ 133 w 206"/>
              <a:gd name="T9" fmla="*/ 5 h 233"/>
              <a:gd name="T10" fmla="*/ 127 w 206"/>
              <a:gd name="T11" fmla="*/ 1 h 233"/>
              <a:gd name="T12" fmla="*/ 4 w 206"/>
              <a:gd name="T13" fmla="*/ 20 h 233"/>
              <a:gd name="T14" fmla="*/ 0 w 206"/>
              <a:gd name="T15" fmla="*/ 25 h 233"/>
              <a:gd name="T16" fmla="*/ 0 w 206"/>
              <a:gd name="T17" fmla="*/ 25 h 233"/>
              <a:gd name="T18" fmla="*/ 0 w 206"/>
              <a:gd name="T19" fmla="*/ 26 h 233"/>
              <a:gd name="T20" fmla="*/ 0 w 206"/>
              <a:gd name="T21" fmla="*/ 228 h 233"/>
              <a:gd name="T22" fmla="*/ 5 w 206"/>
              <a:gd name="T23" fmla="*/ 233 h 233"/>
              <a:gd name="T24" fmla="*/ 54 w 206"/>
              <a:gd name="T25" fmla="*/ 233 h 233"/>
              <a:gd name="T26" fmla="*/ 79 w 206"/>
              <a:gd name="T27" fmla="*/ 233 h 233"/>
              <a:gd name="T28" fmla="*/ 128 w 206"/>
              <a:gd name="T29" fmla="*/ 233 h 233"/>
              <a:gd name="T30" fmla="*/ 201 w 206"/>
              <a:gd name="T31" fmla="*/ 233 h 233"/>
              <a:gd name="T32" fmla="*/ 206 w 206"/>
              <a:gd name="T33" fmla="*/ 228 h 233"/>
              <a:gd name="T34" fmla="*/ 206 w 206"/>
              <a:gd name="T35" fmla="*/ 101 h 233"/>
              <a:gd name="T36" fmla="*/ 202 w 206"/>
              <a:gd name="T37" fmla="*/ 96 h 233"/>
              <a:gd name="T38" fmla="*/ 9 w 206"/>
              <a:gd name="T39" fmla="*/ 30 h 233"/>
              <a:gd name="T40" fmla="*/ 123 w 206"/>
              <a:gd name="T41" fmla="*/ 12 h 233"/>
              <a:gd name="T42" fmla="*/ 123 w 206"/>
              <a:gd name="T43" fmla="*/ 85 h 233"/>
              <a:gd name="T44" fmla="*/ 123 w 206"/>
              <a:gd name="T45" fmla="*/ 224 h 233"/>
              <a:gd name="T46" fmla="*/ 84 w 206"/>
              <a:gd name="T47" fmla="*/ 224 h 233"/>
              <a:gd name="T48" fmla="*/ 84 w 206"/>
              <a:gd name="T49" fmla="*/ 180 h 233"/>
              <a:gd name="T50" fmla="*/ 79 w 206"/>
              <a:gd name="T51" fmla="*/ 175 h 233"/>
              <a:gd name="T52" fmla="*/ 54 w 206"/>
              <a:gd name="T53" fmla="*/ 175 h 233"/>
              <a:gd name="T54" fmla="*/ 49 w 206"/>
              <a:gd name="T55" fmla="*/ 180 h 233"/>
              <a:gd name="T56" fmla="*/ 49 w 206"/>
              <a:gd name="T57" fmla="*/ 224 h 233"/>
              <a:gd name="T58" fmla="*/ 9 w 206"/>
              <a:gd name="T59" fmla="*/ 224 h 233"/>
              <a:gd name="T60" fmla="*/ 9 w 206"/>
              <a:gd name="T61" fmla="*/ 30 h 233"/>
              <a:gd name="T62" fmla="*/ 58 w 206"/>
              <a:gd name="T63" fmla="*/ 224 h 233"/>
              <a:gd name="T64" fmla="*/ 58 w 206"/>
              <a:gd name="T65" fmla="*/ 184 h 233"/>
              <a:gd name="T66" fmla="*/ 74 w 206"/>
              <a:gd name="T67" fmla="*/ 184 h 233"/>
              <a:gd name="T68" fmla="*/ 74 w 206"/>
              <a:gd name="T69" fmla="*/ 224 h 233"/>
              <a:gd name="T70" fmla="*/ 58 w 206"/>
              <a:gd name="T71" fmla="*/ 224 h 233"/>
              <a:gd name="T72" fmla="*/ 196 w 206"/>
              <a:gd name="T73" fmla="*/ 224 h 233"/>
              <a:gd name="T74" fmla="*/ 170 w 206"/>
              <a:gd name="T75" fmla="*/ 224 h 233"/>
              <a:gd name="T76" fmla="*/ 170 w 206"/>
              <a:gd name="T77" fmla="*/ 199 h 233"/>
              <a:gd name="T78" fmla="*/ 165 w 206"/>
              <a:gd name="T79" fmla="*/ 195 h 233"/>
              <a:gd name="T80" fmla="*/ 164 w 206"/>
              <a:gd name="T81" fmla="*/ 195 h 233"/>
              <a:gd name="T82" fmla="*/ 159 w 206"/>
              <a:gd name="T83" fmla="*/ 199 h 233"/>
              <a:gd name="T84" fmla="*/ 159 w 206"/>
              <a:gd name="T85" fmla="*/ 224 h 233"/>
              <a:gd name="T86" fmla="*/ 133 w 206"/>
              <a:gd name="T87" fmla="*/ 224 h 233"/>
              <a:gd name="T88" fmla="*/ 133 w 206"/>
              <a:gd name="T89" fmla="*/ 90 h 233"/>
              <a:gd name="T90" fmla="*/ 196 w 206"/>
              <a:gd name="T91" fmla="*/ 105 h 233"/>
              <a:gd name="T92" fmla="*/ 196 w 206"/>
              <a:gd name="T93" fmla="*/ 22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6" h="233">
                <a:moveTo>
                  <a:pt x="202" y="96"/>
                </a:moveTo>
                <a:cubicBezTo>
                  <a:pt x="133" y="81"/>
                  <a:pt x="133" y="81"/>
                  <a:pt x="133" y="81"/>
                </a:cubicBezTo>
                <a:cubicBezTo>
                  <a:pt x="133" y="7"/>
                  <a:pt x="133" y="7"/>
                  <a:pt x="133" y="7"/>
                </a:cubicBezTo>
                <a:cubicBezTo>
                  <a:pt x="133" y="6"/>
                  <a:pt x="133" y="6"/>
                  <a:pt x="133" y="6"/>
                </a:cubicBezTo>
                <a:cubicBezTo>
                  <a:pt x="133" y="6"/>
                  <a:pt x="133" y="5"/>
                  <a:pt x="133" y="5"/>
                </a:cubicBezTo>
                <a:cubicBezTo>
                  <a:pt x="132" y="2"/>
                  <a:pt x="130" y="0"/>
                  <a:pt x="127" y="1"/>
                </a:cubicBezTo>
                <a:cubicBezTo>
                  <a:pt x="4" y="20"/>
                  <a:pt x="4" y="20"/>
                  <a:pt x="4" y="20"/>
                </a:cubicBezTo>
                <a:cubicBezTo>
                  <a:pt x="1" y="20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31"/>
                  <a:pt x="2" y="233"/>
                  <a:pt x="5" y="233"/>
                </a:cubicBezTo>
                <a:cubicBezTo>
                  <a:pt x="54" y="233"/>
                  <a:pt x="54" y="233"/>
                  <a:pt x="54" y="233"/>
                </a:cubicBezTo>
                <a:cubicBezTo>
                  <a:pt x="79" y="233"/>
                  <a:pt x="79" y="233"/>
                  <a:pt x="79" y="233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201" y="233"/>
                  <a:pt x="201" y="233"/>
                  <a:pt x="201" y="233"/>
                </a:cubicBezTo>
                <a:cubicBezTo>
                  <a:pt x="204" y="233"/>
                  <a:pt x="206" y="231"/>
                  <a:pt x="206" y="228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06" y="99"/>
                  <a:pt x="204" y="97"/>
                  <a:pt x="202" y="96"/>
                </a:cubicBezTo>
                <a:close/>
                <a:moveTo>
                  <a:pt x="9" y="30"/>
                </a:moveTo>
                <a:cubicBezTo>
                  <a:pt x="123" y="12"/>
                  <a:pt x="123" y="12"/>
                  <a:pt x="123" y="12"/>
                </a:cubicBezTo>
                <a:cubicBezTo>
                  <a:pt x="123" y="85"/>
                  <a:pt x="123" y="85"/>
                  <a:pt x="123" y="85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84" y="224"/>
                  <a:pt x="84" y="224"/>
                  <a:pt x="84" y="224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4" y="177"/>
                  <a:pt x="82" y="175"/>
                  <a:pt x="79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5"/>
                  <a:pt x="49" y="177"/>
                  <a:pt x="49" y="180"/>
                </a:cubicBezTo>
                <a:cubicBezTo>
                  <a:pt x="49" y="224"/>
                  <a:pt x="49" y="224"/>
                  <a:pt x="49" y="224"/>
                </a:cubicBezTo>
                <a:cubicBezTo>
                  <a:pt x="9" y="224"/>
                  <a:pt x="9" y="224"/>
                  <a:pt x="9" y="224"/>
                </a:cubicBezTo>
                <a:lnTo>
                  <a:pt x="9" y="30"/>
                </a:lnTo>
                <a:close/>
                <a:moveTo>
                  <a:pt x="58" y="224"/>
                </a:moveTo>
                <a:cubicBezTo>
                  <a:pt x="58" y="184"/>
                  <a:pt x="58" y="184"/>
                  <a:pt x="58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224"/>
                  <a:pt x="74" y="224"/>
                  <a:pt x="74" y="224"/>
                </a:cubicBezTo>
                <a:lnTo>
                  <a:pt x="58" y="224"/>
                </a:lnTo>
                <a:close/>
                <a:moveTo>
                  <a:pt x="196" y="224"/>
                </a:moveTo>
                <a:cubicBezTo>
                  <a:pt x="170" y="224"/>
                  <a:pt x="170" y="224"/>
                  <a:pt x="170" y="224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170" y="197"/>
                  <a:pt x="167" y="195"/>
                  <a:pt x="165" y="195"/>
                </a:cubicBezTo>
                <a:cubicBezTo>
                  <a:pt x="164" y="195"/>
                  <a:pt x="164" y="195"/>
                  <a:pt x="164" y="195"/>
                </a:cubicBezTo>
                <a:cubicBezTo>
                  <a:pt x="161" y="195"/>
                  <a:pt x="159" y="197"/>
                  <a:pt x="159" y="199"/>
                </a:cubicBezTo>
                <a:cubicBezTo>
                  <a:pt x="159" y="224"/>
                  <a:pt x="159" y="224"/>
                  <a:pt x="159" y="224"/>
                </a:cubicBezTo>
                <a:cubicBezTo>
                  <a:pt x="133" y="224"/>
                  <a:pt x="133" y="224"/>
                  <a:pt x="133" y="224"/>
                </a:cubicBezTo>
                <a:cubicBezTo>
                  <a:pt x="133" y="90"/>
                  <a:pt x="133" y="90"/>
                  <a:pt x="133" y="90"/>
                </a:cubicBezTo>
                <a:cubicBezTo>
                  <a:pt x="196" y="105"/>
                  <a:pt x="196" y="105"/>
                  <a:pt x="196" y="105"/>
                </a:cubicBezTo>
                <a:lnTo>
                  <a:pt x="196" y="224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101" name="Freeform 224"/>
          <p:cNvSpPr>
            <a:spLocks/>
          </p:cNvSpPr>
          <p:nvPr/>
        </p:nvSpPr>
        <p:spPr bwMode="auto">
          <a:xfrm>
            <a:off x="4633644" y="1350925"/>
            <a:ext cx="13692" cy="34931"/>
          </a:xfrm>
          <a:custGeom>
            <a:avLst/>
            <a:gdLst>
              <a:gd name="T0" fmla="*/ 5 w 11"/>
              <a:gd name="T1" fmla="*/ 24 h 24"/>
              <a:gd name="T2" fmla="*/ 6 w 11"/>
              <a:gd name="T3" fmla="*/ 24 h 24"/>
              <a:gd name="T4" fmla="*/ 11 w 11"/>
              <a:gd name="T5" fmla="*/ 20 h 24"/>
              <a:gd name="T6" fmla="*/ 11 w 11"/>
              <a:gd name="T7" fmla="*/ 5 h 24"/>
              <a:gd name="T8" fmla="*/ 6 w 11"/>
              <a:gd name="T9" fmla="*/ 0 h 24"/>
              <a:gd name="T10" fmla="*/ 5 w 11"/>
              <a:gd name="T11" fmla="*/ 0 h 24"/>
              <a:gd name="T12" fmla="*/ 0 w 11"/>
              <a:gd name="T13" fmla="*/ 5 h 24"/>
              <a:gd name="T14" fmla="*/ 0 w 11"/>
              <a:gd name="T15" fmla="*/ 20 h 24"/>
              <a:gd name="T16" fmla="*/ 5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5" y="24"/>
                </a:moveTo>
                <a:cubicBezTo>
                  <a:pt x="6" y="24"/>
                  <a:pt x="6" y="24"/>
                  <a:pt x="6" y="24"/>
                </a:cubicBezTo>
                <a:cubicBezTo>
                  <a:pt x="8" y="24"/>
                  <a:pt x="11" y="22"/>
                  <a:pt x="11" y="20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2" y="24"/>
                  <a:pt x="5" y="24"/>
                </a:cubicBez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102" name="Freeform 225"/>
          <p:cNvSpPr>
            <a:spLocks/>
          </p:cNvSpPr>
          <p:nvPr/>
        </p:nvSpPr>
        <p:spPr bwMode="auto">
          <a:xfrm>
            <a:off x="4633644" y="1400018"/>
            <a:ext cx="13692" cy="34931"/>
          </a:xfrm>
          <a:custGeom>
            <a:avLst/>
            <a:gdLst>
              <a:gd name="T0" fmla="*/ 5 w 11"/>
              <a:gd name="T1" fmla="*/ 24 h 24"/>
              <a:gd name="T2" fmla="*/ 6 w 11"/>
              <a:gd name="T3" fmla="*/ 24 h 24"/>
              <a:gd name="T4" fmla="*/ 11 w 11"/>
              <a:gd name="T5" fmla="*/ 19 h 24"/>
              <a:gd name="T6" fmla="*/ 11 w 11"/>
              <a:gd name="T7" fmla="*/ 5 h 24"/>
              <a:gd name="T8" fmla="*/ 6 w 11"/>
              <a:gd name="T9" fmla="*/ 0 h 24"/>
              <a:gd name="T10" fmla="*/ 5 w 11"/>
              <a:gd name="T11" fmla="*/ 0 h 24"/>
              <a:gd name="T12" fmla="*/ 0 w 11"/>
              <a:gd name="T13" fmla="*/ 5 h 24"/>
              <a:gd name="T14" fmla="*/ 0 w 11"/>
              <a:gd name="T15" fmla="*/ 19 h 24"/>
              <a:gd name="T16" fmla="*/ 5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5" y="24"/>
                </a:moveTo>
                <a:cubicBezTo>
                  <a:pt x="6" y="24"/>
                  <a:pt x="6" y="24"/>
                  <a:pt x="6" y="24"/>
                </a:cubicBezTo>
                <a:cubicBezTo>
                  <a:pt x="8" y="24"/>
                  <a:pt x="11" y="22"/>
                  <a:pt x="11" y="19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2"/>
                  <a:pt x="2" y="24"/>
                  <a:pt x="5" y="24"/>
                </a:cubicBez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1" name="Freeform 220"/>
          <p:cNvSpPr>
            <a:spLocks noEditPoints="1"/>
          </p:cNvSpPr>
          <p:nvPr/>
        </p:nvSpPr>
        <p:spPr bwMode="auto">
          <a:xfrm>
            <a:off x="7872357" y="1230081"/>
            <a:ext cx="43492" cy="49093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30 h 34"/>
              <a:gd name="T6" fmla="*/ 35 w 35"/>
              <a:gd name="T7" fmla="*/ 5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5 h 34"/>
              <a:gd name="T14" fmla="*/ 0 w 35"/>
              <a:gd name="T15" fmla="*/ 30 h 34"/>
              <a:gd name="T16" fmla="*/ 5 w 35"/>
              <a:gd name="T17" fmla="*/ 34 h 34"/>
              <a:gd name="T18" fmla="*/ 9 w 35"/>
              <a:gd name="T19" fmla="*/ 10 h 34"/>
              <a:gd name="T20" fmla="*/ 25 w 35"/>
              <a:gd name="T21" fmla="*/ 10 h 34"/>
              <a:gd name="T22" fmla="*/ 25 w 35"/>
              <a:gd name="T23" fmla="*/ 25 h 34"/>
              <a:gd name="T24" fmla="*/ 9 w 35"/>
              <a:gd name="T25" fmla="*/ 25 h 34"/>
              <a:gd name="T26" fmla="*/ 9 w 35"/>
              <a:gd name="T2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30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25"/>
                  <a:pt x="25" y="25"/>
                  <a:pt x="25" y="25"/>
                </a:cubicBezTo>
                <a:cubicBezTo>
                  <a:pt x="9" y="25"/>
                  <a:pt x="9" y="25"/>
                  <a:pt x="9" y="25"/>
                </a:cubicBezTo>
                <a:lnTo>
                  <a:pt x="9" y="1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2" name="Freeform 221"/>
          <p:cNvSpPr>
            <a:spLocks noEditPoints="1"/>
          </p:cNvSpPr>
          <p:nvPr/>
        </p:nvSpPr>
        <p:spPr bwMode="auto">
          <a:xfrm>
            <a:off x="7872357" y="1295223"/>
            <a:ext cx="43492" cy="50037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29 h 34"/>
              <a:gd name="T6" fmla="*/ 35 w 35"/>
              <a:gd name="T7" fmla="*/ 4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4 h 34"/>
              <a:gd name="T14" fmla="*/ 0 w 35"/>
              <a:gd name="T15" fmla="*/ 29 h 34"/>
              <a:gd name="T16" fmla="*/ 5 w 35"/>
              <a:gd name="T17" fmla="*/ 34 h 34"/>
              <a:gd name="T18" fmla="*/ 9 w 35"/>
              <a:gd name="T19" fmla="*/ 9 h 34"/>
              <a:gd name="T20" fmla="*/ 25 w 35"/>
              <a:gd name="T21" fmla="*/ 9 h 34"/>
              <a:gd name="T22" fmla="*/ 25 w 35"/>
              <a:gd name="T23" fmla="*/ 24 h 34"/>
              <a:gd name="T24" fmla="*/ 9 w 35"/>
              <a:gd name="T25" fmla="*/ 24 h 34"/>
              <a:gd name="T26" fmla="*/ 9 w 35"/>
              <a:gd name="T27" fmla="*/ 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29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9"/>
                </a:moveTo>
                <a:cubicBezTo>
                  <a:pt x="25" y="9"/>
                  <a:pt x="25" y="9"/>
                  <a:pt x="25" y="9"/>
                </a:cubicBezTo>
                <a:cubicBezTo>
                  <a:pt x="25" y="24"/>
                  <a:pt x="25" y="24"/>
                  <a:pt x="25" y="24"/>
                </a:cubicBezTo>
                <a:cubicBezTo>
                  <a:pt x="9" y="24"/>
                  <a:pt x="9" y="24"/>
                  <a:pt x="9" y="24"/>
                </a:cubicBezTo>
                <a:lnTo>
                  <a:pt x="9" y="9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3" name="Freeform 222"/>
          <p:cNvSpPr>
            <a:spLocks noEditPoints="1"/>
          </p:cNvSpPr>
          <p:nvPr/>
        </p:nvSpPr>
        <p:spPr bwMode="auto">
          <a:xfrm>
            <a:off x="7872357" y="1359422"/>
            <a:ext cx="43492" cy="49093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29 h 34"/>
              <a:gd name="T6" fmla="*/ 35 w 35"/>
              <a:gd name="T7" fmla="*/ 5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5 h 34"/>
              <a:gd name="T14" fmla="*/ 0 w 35"/>
              <a:gd name="T15" fmla="*/ 29 h 34"/>
              <a:gd name="T16" fmla="*/ 5 w 35"/>
              <a:gd name="T17" fmla="*/ 34 h 34"/>
              <a:gd name="T18" fmla="*/ 9 w 35"/>
              <a:gd name="T19" fmla="*/ 10 h 34"/>
              <a:gd name="T20" fmla="*/ 25 w 35"/>
              <a:gd name="T21" fmla="*/ 10 h 34"/>
              <a:gd name="T22" fmla="*/ 25 w 35"/>
              <a:gd name="T23" fmla="*/ 25 h 34"/>
              <a:gd name="T24" fmla="*/ 9 w 35"/>
              <a:gd name="T25" fmla="*/ 25 h 34"/>
              <a:gd name="T26" fmla="*/ 9 w 35"/>
              <a:gd name="T2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29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25"/>
                  <a:pt x="25" y="25"/>
                  <a:pt x="25" y="25"/>
                </a:cubicBezTo>
                <a:cubicBezTo>
                  <a:pt x="9" y="25"/>
                  <a:pt x="9" y="25"/>
                  <a:pt x="9" y="25"/>
                </a:cubicBezTo>
                <a:lnTo>
                  <a:pt x="9" y="1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4" name="Freeform 223"/>
          <p:cNvSpPr>
            <a:spLocks noEditPoints="1"/>
          </p:cNvSpPr>
          <p:nvPr/>
        </p:nvSpPr>
        <p:spPr bwMode="auto">
          <a:xfrm>
            <a:off x="7811151" y="1174380"/>
            <a:ext cx="256122" cy="338929"/>
          </a:xfrm>
          <a:custGeom>
            <a:avLst/>
            <a:gdLst>
              <a:gd name="T0" fmla="*/ 202 w 206"/>
              <a:gd name="T1" fmla="*/ 96 h 233"/>
              <a:gd name="T2" fmla="*/ 133 w 206"/>
              <a:gd name="T3" fmla="*/ 81 h 233"/>
              <a:gd name="T4" fmla="*/ 133 w 206"/>
              <a:gd name="T5" fmla="*/ 7 h 233"/>
              <a:gd name="T6" fmla="*/ 133 w 206"/>
              <a:gd name="T7" fmla="*/ 6 h 233"/>
              <a:gd name="T8" fmla="*/ 133 w 206"/>
              <a:gd name="T9" fmla="*/ 5 h 233"/>
              <a:gd name="T10" fmla="*/ 127 w 206"/>
              <a:gd name="T11" fmla="*/ 1 h 233"/>
              <a:gd name="T12" fmla="*/ 4 w 206"/>
              <a:gd name="T13" fmla="*/ 20 h 233"/>
              <a:gd name="T14" fmla="*/ 0 w 206"/>
              <a:gd name="T15" fmla="*/ 25 h 233"/>
              <a:gd name="T16" fmla="*/ 0 w 206"/>
              <a:gd name="T17" fmla="*/ 25 h 233"/>
              <a:gd name="T18" fmla="*/ 0 w 206"/>
              <a:gd name="T19" fmla="*/ 26 h 233"/>
              <a:gd name="T20" fmla="*/ 0 w 206"/>
              <a:gd name="T21" fmla="*/ 228 h 233"/>
              <a:gd name="T22" fmla="*/ 5 w 206"/>
              <a:gd name="T23" fmla="*/ 233 h 233"/>
              <a:gd name="T24" fmla="*/ 54 w 206"/>
              <a:gd name="T25" fmla="*/ 233 h 233"/>
              <a:gd name="T26" fmla="*/ 79 w 206"/>
              <a:gd name="T27" fmla="*/ 233 h 233"/>
              <a:gd name="T28" fmla="*/ 128 w 206"/>
              <a:gd name="T29" fmla="*/ 233 h 233"/>
              <a:gd name="T30" fmla="*/ 201 w 206"/>
              <a:gd name="T31" fmla="*/ 233 h 233"/>
              <a:gd name="T32" fmla="*/ 206 w 206"/>
              <a:gd name="T33" fmla="*/ 228 h 233"/>
              <a:gd name="T34" fmla="*/ 206 w 206"/>
              <a:gd name="T35" fmla="*/ 101 h 233"/>
              <a:gd name="T36" fmla="*/ 202 w 206"/>
              <a:gd name="T37" fmla="*/ 96 h 233"/>
              <a:gd name="T38" fmla="*/ 9 w 206"/>
              <a:gd name="T39" fmla="*/ 30 h 233"/>
              <a:gd name="T40" fmla="*/ 123 w 206"/>
              <a:gd name="T41" fmla="*/ 12 h 233"/>
              <a:gd name="T42" fmla="*/ 123 w 206"/>
              <a:gd name="T43" fmla="*/ 85 h 233"/>
              <a:gd name="T44" fmla="*/ 123 w 206"/>
              <a:gd name="T45" fmla="*/ 224 h 233"/>
              <a:gd name="T46" fmla="*/ 84 w 206"/>
              <a:gd name="T47" fmla="*/ 224 h 233"/>
              <a:gd name="T48" fmla="*/ 84 w 206"/>
              <a:gd name="T49" fmla="*/ 180 h 233"/>
              <a:gd name="T50" fmla="*/ 79 w 206"/>
              <a:gd name="T51" fmla="*/ 175 h 233"/>
              <a:gd name="T52" fmla="*/ 54 w 206"/>
              <a:gd name="T53" fmla="*/ 175 h 233"/>
              <a:gd name="T54" fmla="*/ 49 w 206"/>
              <a:gd name="T55" fmla="*/ 180 h 233"/>
              <a:gd name="T56" fmla="*/ 49 w 206"/>
              <a:gd name="T57" fmla="*/ 224 h 233"/>
              <a:gd name="T58" fmla="*/ 9 w 206"/>
              <a:gd name="T59" fmla="*/ 224 h 233"/>
              <a:gd name="T60" fmla="*/ 9 w 206"/>
              <a:gd name="T61" fmla="*/ 30 h 233"/>
              <a:gd name="T62" fmla="*/ 58 w 206"/>
              <a:gd name="T63" fmla="*/ 224 h 233"/>
              <a:gd name="T64" fmla="*/ 58 w 206"/>
              <a:gd name="T65" fmla="*/ 184 h 233"/>
              <a:gd name="T66" fmla="*/ 74 w 206"/>
              <a:gd name="T67" fmla="*/ 184 h 233"/>
              <a:gd name="T68" fmla="*/ 74 w 206"/>
              <a:gd name="T69" fmla="*/ 224 h 233"/>
              <a:gd name="T70" fmla="*/ 58 w 206"/>
              <a:gd name="T71" fmla="*/ 224 h 233"/>
              <a:gd name="T72" fmla="*/ 196 w 206"/>
              <a:gd name="T73" fmla="*/ 224 h 233"/>
              <a:gd name="T74" fmla="*/ 170 w 206"/>
              <a:gd name="T75" fmla="*/ 224 h 233"/>
              <a:gd name="T76" fmla="*/ 170 w 206"/>
              <a:gd name="T77" fmla="*/ 199 h 233"/>
              <a:gd name="T78" fmla="*/ 165 w 206"/>
              <a:gd name="T79" fmla="*/ 195 h 233"/>
              <a:gd name="T80" fmla="*/ 164 w 206"/>
              <a:gd name="T81" fmla="*/ 195 h 233"/>
              <a:gd name="T82" fmla="*/ 159 w 206"/>
              <a:gd name="T83" fmla="*/ 199 h 233"/>
              <a:gd name="T84" fmla="*/ 159 w 206"/>
              <a:gd name="T85" fmla="*/ 224 h 233"/>
              <a:gd name="T86" fmla="*/ 133 w 206"/>
              <a:gd name="T87" fmla="*/ 224 h 233"/>
              <a:gd name="T88" fmla="*/ 133 w 206"/>
              <a:gd name="T89" fmla="*/ 90 h 233"/>
              <a:gd name="T90" fmla="*/ 196 w 206"/>
              <a:gd name="T91" fmla="*/ 105 h 233"/>
              <a:gd name="T92" fmla="*/ 196 w 206"/>
              <a:gd name="T93" fmla="*/ 22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6" h="233">
                <a:moveTo>
                  <a:pt x="202" y="96"/>
                </a:moveTo>
                <a:cubicBezTo>
                  <a:pt x="133" y="81"/>
                  <a:pt x="133" y="81"/>
                  <a:pt x="133" y="81"/>
                </a:cubicBezTo>
                <a:cubicBezTo>
                  <a:pt x="133" y="7"/>
                  <a:pt x="133" y="7"/>
                  <a:pt x="133" y="7"/>
                </a:cubicBezTo>
                <a:cubicBezTo>
                  <a:pt x="133" y="6"/>
                  <a:pt x="133" y="6"/>
                  <a:pt x="133" y="6"/>
                </a:cubicBezTo>
                <a:cubicBezTo>
                  <a:pt x="133" y="6"/>
                  <a:pt x="133" y="5"/>
                  <a:pt x="133" y="5"/>
                </a:cubicBezTo>
                <a:cubicBezTo>
                  <a:pt x="132" y="2"/>
                  <a:pt x="130" y="0"/>
                  <a:pt x="127" y="1"/>
                </a:cubicBezTo>
                <a:cubicBezTo>
                  <a:pt x="4" y="20"/>
                  <a:pt x="4" y="20"/>
                  <a:pt x="4" y="20"/>
                </a:cubicBezTo>
                <a:cubicBezTo>
                  <a:pt x="1" y="20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31"/>
                  <a:pt x="2" y="233"/>
                  <a:pt x="5" y="233"/>
                </a:cubicBezTo>
                <a:cubicBezTo>
                  <a:pt x="54" y="233"/>
                  <a:pt x="54" y="233"/>
                  <a:pt x="54" y="233"/>
                </a:cubicBezTo>
                <a:cubicBezTo>
                  <a:pt x="79" y="233"/>
                  <a:pt x="79" y="233"/>
                  <a:pt x="79" y="233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201" y="233"/>
                  <a:pt x="201" y="233"/>
                  <a:pt x="201" y="233"/>
                </a:cubicBezTo>
                <a:cubicBezTo>
                  <a:pt x="204" y="233"/>
                  <a:pt x="206" y="231"/>
                  <a:pt x="206" y="228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06" y="99"/>
                  <a:pt x="204" y="97"/>
                  <a:pt x="202" y="96"/>
                </a:cubicBezTo>
                <a:close/>
                <a:moveTo>
                  <a:pt x="9" y="30"/>
                </a:moveTo>
                <a:cubicBezTo>
                  <a:pt x="123" y="12"/>
                  <a:pt x="123" y="12"/>
                  <a:pt x="123" y="12"/>
                </a:cubicBezTo>
                <a:cubicBezTo>
                  <a:pt x="123" y="85"/>
                  <a:pt x="123" y="85"/>
                  <a:pt x="123" y="85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84" y="224"/>
                  <a:pt x="84" y="224"/>
                  <a:pt x="84" y="224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4" y="177"/>
                  <a:pt x="82" y="175"/>
                  <a:pt x="79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5"/>
                  <a:pt x="49" y="177"/>
                  <a:pt x="49" y="180"/>
                </a:cubicBezTo>
                <a:cubicBezTo>
                  <a:pt x="49" y="224"/>
                  <a:pt x="49" y="224"/>
                  <a:pt x="49" y="224"/>
                </a:cubicBezTo>
                <a:cubicBezTo>
                  <a:pt x="9" y="224"/>
                  <a:pt x="9" y="224"/>
                  <a:pt x="9" y="224"/>
                </a:cubicBezTo>
                <a:lnTo>
                  <a:pt x="9" y="30"/>
                </a:lnTo>
                <a:close/>
                <a:moveTo>
                  <a:pt x="58" y="224"/>
                </a:moveTo>
                <a:cubicBezTo>
                  <a:pt x="58" y="184"/>
                  <a:pt x="58" y="184"/>
                  <a:pt x="58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224"/>
                  <a:pt x="74" y="224"/>
                  <a:pt x="74" y="224"/>
                </a:cubicBezTo>
                <a:lnTo>
                  <a:pt x="58" y="224"/>
                </a:lnTo>
                <a:close/>
                <a:moveTo>
                  <a:pt x="196" y="224"/>
                </a:moveTo>
                <a:cubicBezTo>
                  <a:pt x="170" y="224"/>
                  <a:pt x="170" y="224"/>
                  <a:pt x="170" y="224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170" y="197"/>
                  <a:pt x="167" y="195"/>
                  <a:pt x="165" y="195"/>
                </a:cubicBezTo>
                <a:cubicBezTo>
                  <a:pt x="164" y="195"/>
                  <a:pt x="164" y="195"/>
                  <a:pt x="164" y="195"/>
                </a:cubicBezTo>
                <a:cubicBezTo>
                  <a:pt x="161" y="195"/>
                  <a:pt x="159" y="197"/>
                  <a:pt x="159" y="199"/>
                </a:cubicBezTo>
                <a:cubicBezTo>
                  <a:pt x="159" y="224"/>
                  <a:pt x="159" y="224"/>
                  <a:pt x="159" y="224"/>
                </a:cubicBezTo>
                <a:cubicBezTo>
                  <a:pt x="133" y="224"/>
                  <a:pt x="133" y="224"/>
                  <a:pt x="133" y="224"/>
                </a:cubicBezTo>
                <a:cubicBezTo>
                  <a:pt x="133" y="90"/>
                  <a:pt x="133" y="90"/>
                  <a:pt x="133" y="90"/>
                </a:cubicBezTo>
                <a:cubicBezTo>
                  <a:pt x="196" y="105"/>
                  <a:pt x="196" y="105"/>
                  <a:pt x="196" y="105"/>
                </a:cubicBezTo>
                <a:lnTo>
                  <a:pt x="196" y="224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5" name="Freeform 224"/>
          <p:cNvSpPr>
            <a:spLocks/>
          </p:cNvSpPr>
          <p:nvPr/>
        </p:nvSpPr>
        <p:spPr bwMode="auto">
          <a:xfrm>
            <a:off x="8008472" y="1350925"/>
            <a:ext cx="13692" cy="34931"/>
          </a:xfrm>
          <a:custGeom>
            <a:avLst/>
            <a:gdLst>
              <a:gd name="T0" fmla="*/ 5 w 11"/>
              <a:gd name="T1" fmla="*/ 24 h 24"/>
              <a:gd name="T2" fmla="*/ 6 w 11"/>
              <a:gd name="T3" fmla="*/ 24 h 24"/>
              <a:gd name="T4" fmla="*/ 11 w 11"/>
              <a:gd name="T5" fmla="*/ 20 h 24"/>
              <a:gd name="T6" fmla="*/ 11 w 11"/>
              <a:gd name="T7" fmla="*/ 5 h 24"/>
              <a:gd name="T8" fmla="*/ 6 w 11"/>
              <a:gd name="T9" fmla="*/ 0 h 24"/>
              <a:gd name="T10" fmla="*/ 5 w 11"/>
              <a:gd name="T11" fmla="*/ 0 h 24"/>
              <a:gd name="T12" fmla="*/ 0 w 11"/>
              <a:gd name="T13" fmla="*/ 5 h 24"/>
              <a:gd name="T14" fmla="*/ 0 w 11"/>
              <a:gd name="T15" fmla="*/ 20 h 24"/>
              <a:gd name="T16" fmla="*/ 5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5" y="24"/>
                </a:moveTo>
                <a:cubicBezTo>
                  <a:pt x="6" y="24"/>
                  <a:pt x="6" y="24"/>
                  <a:pt x="6" y="24"/>
                </a:cubicBezTo>
                <a:cubicBezTo>
                  <a:pt x="8" y="24"/>
                  <a:pt x="11" y="22"/>
                  <a:pt x="11" y="20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2" y="24"/>
                  <a:pt x="5" y="24"/>
                </a:cubicBez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6" name="Freeform 225"/>
          <p:cNvSpPr>
            <a:spLocks/>
          </p:cNvSpPr>
          <p:nvPr/>
        </p:nvSpPr>
        <p:spPr bwMode="auto">
          <a:xfrm>
            <a:off x="8008472" y="1400018"/>
            <a:ext cx="13692" cy="34931"/>
          </a:xfrm>
          <a:custGeom>
            <a:avLst/>
            <a:gdLst>
              <a:gd name="T0" fmla="*/ 5 w 11"/>
              <a:gd name="T1" fmla="*/ 24 h 24"/>
              <a:gd name="T2" fmla="*/ 6 w 11"/>
              <a:gd name="T3" fmla="*/ 24 h 24"/>
              <a:gd name="T4" fmla="*/ 11 w 11"/>
              <a:gd name="T5" fmla="*/ 19 h 24"/>
              <a:gd name="T6" fmla="*/ 11 w 11"/>
              <a:gd name="T7" fmla="*/ 5 h 24"/>
              <a:gd name="T8" fmla="*/ 6 w 11"/>
              <a:gd name="T9" fmla="*/ 0 h 24"/>
              <a:gd name="T10" fmla="*/ 5 w 11"/>
              <a:gd name="T11" fmla="*/ 0 h 24"/>
              <a:gd name="T12" fmla="*/ 0 w 11"/>
              <a:gd name="T13" fmla="*/ 5 h 24"/>
              <a:gd name="T14" fmla="*/ 0 w 11"/>
              <a:gd name="T15" fmla="*/ 19 h 24"/>
              <a:gd name="T16" fmla="*/ 5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5" y="24"/>
                </a:moveTo>
                <a:cubicBezTo>
                  <a:pt x="6" y="24"/>
                  <a:pt x="6" y="24"/>
                  <a:pt x="6" y="24"/>
                </a:cubicBezTo>
                <a:cubicBezTo>
                  <a:pt x="8" y="24"/>
                  <a:pt x="11" y="22"/>
                  <a:pt x="11" y="19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2"/>
                  <a:pt x="2" y="24"/>
                  <a:pt x="5" y="24"/>
                </a:cubicBez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53" name="Rectangle 52"/>
          <p:cNvSpPr/>
          <p:nvPr/>
        </p:nvSpPr>
        <p:spPr bwMode="auto">
          <a:xfrm>
            <a:off x="7009226" y="2701584"/>
            <a:ext cx="2017221" cy="899218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8000" b="1" kern="0" dirty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54" name="Freeform 9198"/>
          <p:cNvSpPr>
            <a:spLocks/>
          </p:cNvSpPr>
          <p:nvPr/>
        </p:nvSpPr>
        <p:spPr bwMode="auto">
          <a:xfrm>
            <a:off x="5522751" y="2942275"/>
            <a:ext cx="1432987" cy="1141643"/>
          </a:xfrm>
          <a:custGeom>
            <a:avLst/>
            <a:gdLst>
              <a:gd name="T0" fmla="*/ 70414064 w 1439"/>
              <a:gd name="T1" fmla="*/ 17862886 h 935"/>
              <a:gd name="T2" fmla="*/ 66680858 w 1439"/>
              <a:gd name="T3" fmla="*/ 18205151 h 935"/>
              <a:gd name="T4" fmla="*/ 43123825 w 1439"/>
              <a:gd name="T5" fmla="*/ 0 h 935"/>
              <a:gd name="T6" fmla="*/ 18472432 w 1439"/>
              <a:gd name="T7" fmla="*/ 25596663 h 935"/>
              <a:gd name="T8" fmla="*/ 18729974 w 1439"/>
              <a:gd name="T9" fmla="*/ 29292289 h 935"/>
              <a:gd name="T10" fmla="*/ 16734600 w 1439"/>
              <a:gd name="T11" fmla="*/ 29155539 h 935"/>
              <a:gd name="T12" fmla="*/ 0 w 1439"/>
              <a:gd name="T13" fmla="*/ 46539411 h 935"/>
              <a:gd name="T14" fmla="*/ 16734600 w 1439"/>
              <a:gd name="T15" fmla="*/ 63991527 h 935"/>
              <a:gd name="T16" fmla="*/ 70414064 w 1439"/>
              <a:gd name="T17" fmla="*/ 63991527 h 935"/>
              <a:gd name="T18" fmla="*/ 92619450 w 1439"/>
              <a:gd name="T19" fmla="*/ 40927207 h 935"/>
              <a:gd name="T20" fmla="*/ 70414064 w 1439"/>
              <a:gd name="T21" fmla="*/ 17862886 h 9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39" h="935">
                <a:moveTo>
                  <a:pt x="1094" y="261"/>
                </a:moveTo>
                <a:cubicBezTo>
                  <a:pt x="1075" y="261"/>
                  <a:pt x="1055" y="263"/>
                  <a:pt x="1036" y="266"/>
                </a:cubicBezTo>
                <a:cubicBezTo>
                  <a:pt x="989" y="112"/>
                  <a:pt x="843" y="0"/>
                  <a:pt x="670" y="0"/>
                </a:cubicBezTo>
                <a:cubicBezTo>
                  <a:pt x="458" y="0"/>
                  <a:pt x="287" y="167"/>
                  <a:pt x="287" y="374"/>
                </a:cubicBezTo>
                <a:cubicBezTo>
                  <a:pt x="287" y="392"/>
                  <a:pt x="288" y="410"/>
                  <a:pt x="291" y="428"/>
                </a:cubicBezTo>
                <a:cubicBezTo>
                  <a:pt x="281" y="427"/>
                  <a:pt x="271" y="426"/>
                  <a:pt x="260" y="426"/>
                </a:cubicBezTo>
                <a:cubicBezTo>
                  <a:pt x="116" y="426"/>
                  <a:pt x="0" y="540"/>
                  <a:pt x="0" y="680"/>
                </a:cubicBezTo>
                <a:cubicBezTo>
                  <a:pt x="0" y="821"/>
                  <a:pt x="116" y="935"/>
                  <a:pt x="260" y="935"/>
                </a:cubicBezTo>
                <a:lnTo>
                  <a:pt x="1094" y="935"/>
                </a:lnTo>
                <a:cubicBezTo>
                  <a:pt x="1285" y="935"/>
                  <a:pt x="1439" y="784"/>
                  <a:pt x="1439" y="598"/>
                </a:cubicBezTo>
                <a:cubicBezTo>
                  <a:pt x="1439" y="412"/>
                  <a:pt x="1285" y="261"/>
                  <a:pt x="1094" y="261"/>
                </a:cubicBezTo>
              </a:path>
            </a:pathLst>
          </a:custGeom>
          <a:solidFill>
            <a:srgbClr val="FFFFFF">
              <a:lumMod val="95000"/>
            </a:srgbClr>
          </a:solidFill>
          <a:ln>
            <a:noFill/>
          </a:ln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8000" b="1" kern="0" dirty="0" smtClean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491880" y="2710971"/>
            <a:ext cx="2017221" cy="899218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8000" b="1" kern="0" dirty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6997759" y="1592862"/>
            <a:ext cx="2038737" cy="1010304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8000" b="1" kern="0" dirty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3494358" y="1587065"/>
            <a:ext cx="2010598" cy="1021958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8000" b="1" kern="0" dirty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62" name="Rectangle 61">
            <a:hlinkClick r:id="" action="ppaction://noaction"/>
          </p:cNvPr>
          <p:cNvSpPr/>
          <p:nvPr/>
        </p:nvSpPr>
        <p:spPr bwMode="auto">
          <a:xfrm>
            <a:off x="4158605" y="1870943"/>
            <a:ext cx="746258" cy="394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00" b="1" kern="0" dirty="0" smtClean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Health Portal</a:t>
            </a:r>
            <a:endParaRPr lang="en-US" sz="7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63" name="Rectangle 62">
            <a:hlinkClick r:id="" action="ppaction://noaction"/>
          </p:cNvPr>
          <p:cNvSpPr/>
          <p:nvPr/>
        </p:nvSpPr>
        <p:spPr bwMode="auto">
          <a:xfrm>
            <a:off x="7621179" y="1848828"/>
            <a:ext cx="746258" cy="394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00" b="1" kern="0" dirty="0" smtClean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Clinical Document Repository</a:t>
            </a:r>
            <a:endParaRPr lang="en-US" sz="7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190631" y="3743217"/>
            <a:ext cx="2112413" cy="2366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GB"/>
            </a:defPPr>
            <a:lvl1pPr algn="r" eaLnBrk="0" hangingPunct="0">
              <a:defRPr sz="1100" ker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ctr"/>
            <a:r>
              <a:rPr lang="en-GB" sz="900" dirty="0">
                <a:solidFill>
                  <a:srgbClr val="000000"/>
                </a:solidFill>
              </a:rPr>
              <a:t>Internet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758711" y="1332374"/>
            <a:ext cx="677385" cy="18466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ORIGINAL SENDER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8129426" y="1324754"/>
            <a:ext cx="508930" cy="18466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FINAL RECIPIENT</a:t>
            </a:r>
            <a:endParaRPr lang="en-US" dirty="0"/>
          </a:p>
        </p:txBody>
      </p:sp>
      <p:sp>
        <p:nvSpPr>
          <p:cNvPr id="83" name="Oval 82"/>
          <p:cNvSpPr/>
          <p:nvPr/>
        </p:nvSpPr>
        <p:spPr bwMode="auto">
          <a:xfrm>
            <a:off x="5352494" y="2704567"/>
            <a:ext cx="171932" cy="163889"/>
          </a:xfrm>
          <a:prstGeom prst="ellipse">
            <a:avLst/>
          </a:prstGeom>
          <a:solidFill>
            <a:srgbClr val="FFD624"/>
          </a:solidFill>
          <a:ln>
            <a:noFill/>
          </a:ln>
        </p:spPr>
        <p:txBody>
          <a:bodyPr lIns="0" tIns="0" rIns="0" bIns="0" rtlCol="0" anchor="t"/>
          <a:lstStyle/>
          <a:p>
            <a:pPr algn="ctr"/>
            <a:r>
              <a:rPr lang="en-US" sz="500" b="1" dirty="0" smtClean="0">
                <a:solidFill>
                  <a:srgbClr val="646567"/>
                </a:solidFill>
              </a:rPr>
              <a:t>C2</a:t>
            </a:r>
            <a:endParaRPr lang="en-GB" sz="500" b="1" dirty="0" smtClean="0">
              <a:solidFill>
                <a:srgbClr val="646567"/>
              </a:solidFill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7010624" y="2704567"/>
            <a:ext cx="171932" cy="163889"/>
          </a:xfrm>
          <a:prstGeom prst="ellipse">
            <a:avLst/>
          </a:prstGeom>
          <a:solidFill>
            <a:srgbClr val="FFD624"/>
          </a:solidFill>
          <a:ln>
            <a:noFill/>
          </a:ln>
        </p:spPr>
        <p:txBody>
          <a:bodyPr lIns="0" tIns="0" rIns="0" bIns="0" rtlCol="0" anchor="t"/>
          <a:lstStyle/>
          <a:p>
            <a:pPr algn="ctr"/>
            <a:r>
              <a:rPr lang="en-US" sz="500" b="1" dirty="0" smtClean="0">
                <a:solidFill>
                  <a:srgbClr val="646567"/>
                </a:solidFill>
              </a:rPr>
              <a:t>C3</a:t>
            </a:r>
            <a:endParaRPr lang="en-GB" sz="500" b="1" dirty="0" smtClean="0">
              <a:solidFill>
                <a:srgbClr val="646567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960440" y="2741052"/>
            <a:ext cx="391558" cy="16787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CORNER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7236296" y="2741052"/>
            <a:ext cx="391558" cy="16787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CORNER</a:t>
            </a:r>
            <a:endParaRPr lang="en-US" dirty="0"/>
          </a:p>
        </p:txBody>
      </p:sp>
      <p:sp>
        <p:nvSpPr>
          <p:cNvPr id="87" name="Oval 86"/>
          <p:cNvSpPr/>
          <p:nvPr/>
        </p:nvSpPr>
        <p:spPr bwMode="auto">
          <a:xfrm>
            <a:off x="5310474" y="1576007"/>
            <a:ext cx="171932" cy="163889"/>
          </a:xfrm>
          <a:prstGeom prst="ellipse">
            <a:avLst/>
          </a:prstGeom>
          <a:solidFill>
            <a:srgbClr val="FFD624"/>
          </a:solidFill>
          <a:ln>
            <a:noFill/>
          </a:ln>
        </p:spPr>
        <p:txBody>
          <a:bodyPr lIns="0" tIns="0" rIns="0" bIns="0" rtlCol="0" anchor="t"/>
          <a:lstStyle/>
          <a:p>
            <a:pPr algn="ctr"/>
            <a:r>
              <a:rPr lang="en-US" sz="500" b="1" dirty="0" smtClean="0">
                <a:solidFill>
                  <a:srgbClr val="646567"/>
                </a:solidFill>
              </a:rPr>
              <a:t>C1</a:t>
            </a:r>
            <a:endParaRPr lang="en-GB" sz="500" b="1" dirty="0" smtClean="0">
              <a:solidFill>
                <a:srgbClr val="646567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960440" y="1600189"/>
            <a:ext cx="391558" cy="16787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CORNER</a:t>
            </a:r>
            <a:endParaRPr lang="en-US" dirty="0"/>
          </a:p>
        </p:txBody>
      </p:sp>
      <p:sp>
        <p:nvSpPr>
          <p:cNvPr id="89" name="Oval 88"/>
          <p:cNvSpPr/>
          <p:nvPr/>
        </p:nvSpPr>
        <p:spPr bwMode="auto">
          <a:xfrm>
            <a:off x="7010624" y="1592189"/>
            <a:ext cx="171932" cy="163889"/>
          </a:xfrm>
          <a:prstGeom prst="ellipse">
            <a:avLst/>
          </a:prstGeom>
          <a:solidFill>
            <a:srgbClr val="FFD624"/>
          </a:solidFill>
          <a:ln>
            <a:noFill/>
          </a:ln>
        </p:spPr>
        <p:txBody>
          <a:bodyPr lIns="0" tIns="0" rIns="0" bIns="0" rtlCol="0" anchor="t"/>
          <a:lstStyle/>
          <a:p>
            <a:pPr algn="ctr"/>
            <a:r>
              <a:rPr lang="en-US" sz="500" b="1" dirty="0" smtClean="0">
                <a:solidFill>
                  <a:srgbClr val="646567"/>
                </a:solidFill>
              </a:rPr>
              <a:t>C4</a:t>
            </a:r>
            <a:endParaRPr lang="en-GB" sz="500" b="1" dirty="0" smtClean="0">
              <a:solidFill>
                <a:srgbClr val="646567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236296" y="1600189"/>
            <a:ext cx="391558" cy="16787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CORNER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3442506" y="1584581"/>
            <a:ext cx="14590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/>
              <a:t>National Infrastructure B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614231" y="1576007"/>
            <a:ext cx="14942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/>
              <a:t>National </a:t>
            </a:r>
            <a:r>
              <a:rPr lang="en-GB" sz="700" b="1" dirty="0" smtClean="0"/>
              <a:t>Infrastructure A</a:t>
            </a:r>
          </a:p>
        </p:txBody>
      </p:sp>
      <p:sp>
        <p:nvSpPr>
          <p:cNvPr id="49" name="Rectangle 48">
            <a:hlinkClick r:id="" action="ppaction://noaction"/>
          </p:cNvPr>
          <p:cNvSpPr/>
          <p:nvPr/>
        </p:nvSpPr>
        <p:spPr bwMode="auto">
          <a:xfrm>
            <a:off x="4885124" y="3216357"/>
            <a:ext cx="627920" cy="336498"/>
          </a:xfrm>
          <a:prstGeom prst="rect">
            <a:avLst/>
          </a:prstGeom>
          <a:solidFill>
            <a:srgbClr val="0F5494"/>
          </a:solidFill>
          <a:ln w="9525" cap="flat" cmpd="sng" algn="ctr">
            <a:solidFill>
              <a:srgbClr val="00206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700" kern="0" dirty="0" smtClean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NCPeH</a:t>
            </a:r>
            <a:endParaRPr lang="en-GB" sz="700" kern="0" dirty="0">
              <a:solidFill>
                <a:srgbClr val="FFFFFF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50" name="Rectangle 49">
            <a:hlinkClick r:id="" action="ppaction://noaction"/>
          </p:cNvPr>
          <p:cNvSpPr/>
          <p:nvPr/>
        </p:nvSpPr>
        <p:spPr bwMode="auto">
          <a:xfrm>
            <a:off x="7017314" y="3216357"/>
            <a:ext cx="627920" cy="336498"/>
          </a:xfrm>
          <a:prstGeom prst="rect">
            <a:avLst/>
          </a:prstGeom>
          <a:solidFill>
            <a:srgbClr val="0F5494"/>
          </a:solidFill>
          <a:ln w="9525" cap="flat" cmpd="sng" algn="ctr">
            <a:solidFill>
              <a:srgbClr val="00206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700" kern="0" dirty="0" smtClean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NCPeH</a:t>
            </a:r>
            <a:endParaRPr lang="en-GB" sz="700" kern="0" dirty="0">
              <a:solidFill>
                <a:srgbClr val="FFFFFF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/>
        </p:nvSpPr>
        <p:spPr bwMode="auto">
          <a:xfrm>
            <a:off x="4187225" y="3214443"/>
            <a:ext cx="702492" cy="340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nl-BE" sz="700" b="1" kern="0" dirty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Connector</a:t>
            </a:r>
            <a:endParaRPr lang="en-US" sz="7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52" name="Rectangle 51">
            <a:hlinkClick r:id="" action="ppaction://noaction"/>
          </p:cNvPr>
          <p:cNvSpPr/>
          <p:nvPr/>
        </p:nvSpPr>
        <p:spPr bwMode="auto">
          <a:xfrm>
            <a:off x="7649727" y="3215376"/>
            <a:ext cx="702492" cy="340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nl-BE" sz="700" b="1" kern="0" dirty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Connector</a:t>
            </a:r>
            <a:endParaRPr lang="en-US" sz="7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03" name="Rectangle 102">
            <a:hlinkClick r:id="" action="ppaction://noaction"/>
          </p:cNvPr>
          <p:cNvSpPr/>
          <p:nvPr/>
        </p:nvSpPr>
        <p:spPr bwMode="auto">
          <a:xfrm>
            <a:off x="6018054" y="4387835"/>
            <a:ext cx="560892" cy="280917"/>
          </a:xfrm>
          <a:prstGeom prst="rect">
            <a:avLst/>
          </a:prstGeom>
          <a:solidFill>
            <a:srgbClr val="00A0AA">
              <a:alpha val="25000"/>
            </a:srgb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SMP</a:t>
            </a:r>
          </a:p>
        </p:txBody>
      </p:sp>
      <p:sp>
        <p:nvSpPr>
          <p:cNvPr id="104" name="Rectangle 103">
            <a:hlinkClick r:id="" action="ppaction://noaction"/>
          </p:cNvPr>
          <p:cNvSpPr/>
          <p:nvPr/>
        </p:nvSpPr>
        <p:spPr bwMode="auto">
          <a:xfrm>
            <a:off x="5937447" y="2449003"/>
            <a:ext cx="560892" cy="280917"/>
          </a:xfrm>
          <a:prstGeom prst="rect">
            <a:avLst/>
          </a:prstGeom>
          <a:solidFill>
            <a:srgbClr val="5B527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 smtClean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SML</a:t>
            </a:r>
          </a:p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fr-BE" sz="500" kern="0" dirty="0" smtClean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(centralised)</a:t>
            </a:r>
            <a:endParaRPr lang="en-GB" sz="500" kern="0" dirty="0">
              <a:solidFill>
                <a:srgbClr val="FFFFFF"/>
              </a:solidFill>
              <a:latin typeface="Verdana"/>
              <a:ea typeface="Verdana" charset="0"/>
              <a:cs typeface="Verdana" charset="0"/>
            </a:endParaRPr>
          </a:p>
        </p:txBody>
      </p:sp>
      <p:cxnSp>
        <p:nvCxnSpPr>
          <p:cNvPr id="105" name="Curved Connector 104"/>
          <p:cNvCxnSpPr>
            <a:endCxn id="104" idx="3"/>
          </p:cNvCxnSpPr>
          <p:nvPr/>
        </p:nvCxnSpPr>
        <p:spPr bwMode="auto">
          <a:xfrm rot="5400000" flipH="1" flipV="1">
            <a:off x="6180110" y="2634832"/>
            <a:ext cx="363599" cy="272860"/>
          </a:xfrm>
          <a:prstGeom prst="curvedConnector4">
            <a:avLst>
              <a:gd name="adj1" fmla="val 30685"/>
              <a:gd name="adj2" fmla="val 183779"/>
            </a:avLst>
          </a:prstGeom>
          <a:noFill/>
          <a:ln w="6350" cap="sq" cmpd="sng" algn="ctr">
            <a:solidFill>
              <a:schemeClr val="bg1">
                <a:lumMod val="50000"/>
              </a:schemeClr>
            </a:solidFill>
            <a:prstDash val="dash"/>
            <a:bevel/>
            <a:headEnd type="triangle" w="med" len="med"/>
            <a:tailEnd type="none" w="med" len="med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5161687" y="2973683"/>
            <a:ext cx="2112413" cy="2366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GB"/>
            </a:defPPr>
            <a:lvl1pPr algn="r" eaLnBrk="0" hangingPunct="0">
              <a:defRPr sz="1100" ker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ctr"/>
            <a:r>
              <a:rPr lang="en-GB" sz="900" dirty="0" smtClean="0">
                <a:solidFill>
                  <a:srgbClr val="000000"/>
                </a:solidFill>
              </a:rPr>
              <a:t>DNS</a:t>
            </a: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109" name="Rectangle 108">
            <a:hlinkClick r:id="" action="ppaction://noaction"/>
          </p:cNvPr>
          <p:cNvSpPr/>
          <p:nvPr/>
        </p:nvSpPr>
        <p:spPr bwMode="auto">
          <a:xfrm>
            <a:off x="6018054" y="4052560"/>
            <a:ext cx="560892" cy="280917"/>
          </a:xfrm>
          <a:prstGeom prst="rect">
            <a:avLst/>
          </a:prstGeom>
          <a:solidFill>
            <a:srgbClr val="00A0AA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SMP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39769" y="422543"/>
            <a:ext cx="2215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Phase 1: Registration</a:t>
            </a:r>
            <a:endParaRPr lang="en-GB" dirty="0"/>
          </a:p>
        </p:txBody>
      </p:sp>
      <p:sp>
        <p:nvSpPr>
          <p:cNvPr id="119" name="TextBox 118"/>
          <p:cNvSpPr txBox="1"/>
          <p:nvPr/>
        </p:nvSpPr>
        <p:spPr>
          <a:xfrm>
            <a:off x="5652120" y="3363838"/>
            <a:ext cx="890563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eaLnBrk="0" hangingPunct="0"/>
            <a:r>
              <a:rPr lang="en-GB" sz="600" b="1" kern="0" dirty="0" smtClean="0">
                <a:latin typeface="Verdana"/>
                <a:ea typeface="Verdana" charset="0"/>
                <a:cs typeface="Verdana" charset="0"/>
              </a:rPr>
              <a:t>STEP2. CREATE PARTICIPANT</a:t>
            </a:r>
            <a:endParaRPr lang="en-GB" sz="600" b="1" kern="0" dirty="0"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8100392" y="3867894"/>
            <a:ext cx="931682" cy="18466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eaLnBrk="0" hangingPunct="0"/>
            <a:r>
              <a:rPr lang="en-GB" sz="600" b="1" kern="0" dirty="0" smtClea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rPr>
              <a:t>ADMINISTRATOR</a:t>
            </a:r>
            <a:endParaRPr lang="en-GB" sz="600" b="1" kern="0" dirty="0">
              <a:solidFill>
                <a:srgbClr val="646567"/>
              </a:solidFill>
              <a:latin typeface="Verdana"/>
              <a:ea typeface="Verdana" charset="0"/>
              <a:cs typeface="Verdana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7772071" y="3795886"/>
            <a:ext cx="309739" cy="309739"/>
            <a:chOff x="4341611" y="3147815"/>
            <a:chExt cx="1084623" cy="1084622"/>
          </a:xfrm>
        </p:grpSpPr>
        <p:sp>
          <p:nvSpPr>
            <p:cNvPr id="123" name="Oval 122"/>
            <p:cNvSpPr/>
            <p:nvPr/>
          </p:nvSpPr>
          <p:spPr bwMode="auto">
            <a:xfrm>
              <a:off x="4341611" y="3147815"/>
              <a:ext cx="1084623" cy="1084622"/>
            </a:xfrm>
            <a:prstGeom prst="ellipse">
              <a:avLst/>
            </a:prstGeom>
            <a:solidFill>
              <a:srgbClr val="0F5494"/>
            </a:solidFill>
            <a:ln>
              <a:noFill/>
            </a:ln>
          </p:spPr>
          <p:txBody>
            <a:bodyPr rtlCol="0" anchor="t"/>
            <a:lstStyle/>
            <a:p>
              <a:pPr algn="ctr"/>
              <a:endParaRPr lang="en-GB" sz="1100" dirty="0" smtClean="0">
                <a:solidFill>
                  <a:srgbClr val="646567"/>
                </a:solidFill>
              </a:endParaRPr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4524891" y="3430997"/>
              <a:ext cx="718057" cy="518251"/>
              <a:chOff x="7635876" y="1039813"/>
              <a:chExt cx="547687" cy="395288"/>
            </a:xfrm>
            <a:solidFill>
              <a:schemeClr val="bg1"/>
            </a:solidFill>
          </p:grpSpPr>
          <p:sp>
            <p:nvSpPr>
              <p:cNvPr id="125" name="Freeform 371"/>
              <p:cNvSpPr>
                <a:spLocks noEditPoints="1"/>
              </p:cNvSpPr>
              <p:nvPr/>
            </p:nvSpPr>
            <p:spPr bwMode="auto">
              <a:xfrm>
                <a:off x="7635876" y="1039813"/>
                <a:ext cx="398463" cy="395288"/>
              </a:xfrm>
              <a:custGeom>
                <a:avLst/>
                <a:gdLst>
                  <a:gd name="T0" fmla="*/ 166 w 173"/>
                  <a:gd name="T1" fmla="*/ 131 h 172"/>
                  <a:gd name="T2" fmla="*/ 111 w 173"/>
                  <a:gd name="T3" fmla="*/ 104 h 172"/>
                  <a:gd name="T4" fmla="*/ 111 w 173"/>
                  <a:gd name="T5" fmla="*/ 99 h 172"/>
                  <a:gd name="T6" fmla="*/ 123 w 173"/>
                  <a:gd name="T7" fmla="*/ 77 h 172"/>
                  <a:gd name="T8" fmla="*/ 129 w 173"/>
                  <a:gd name="T9" fmla="*/ 63 h 172"/>
                  <a:gd name="T10" fmla="*/ 126 w 173"/>
                  <a:gd name="T11" fmla="*/ 53 h 172"/>
                  <a:gd name="T12" fmla="*/ 126 w 173"/>
                  <a:gd name="T13" fmla="*/ 37 h 172"/>
                  <a:gd name="T14" fmla="*/ 86 w 173"/>
                  <a:gd name="T15" fmla="*/ 0 h 172"/>
                  <a:gd name="T16" fmla="*/ 47 w 173"/>
                  <a:gd name="T17" fmla="*/ 37 h 172"/>
                  <a:gd name="T18" fmla="*/ 47 w 173"/>
                  <a:gd name="T19" fmla="*/ 53 h 172"/>
                  <a:gd name="T20" fmla="*/ 44 w 173"/>
                  <a:gd name="T21" fmla="*/ 63 h 172"/>
                  <a:gd name="T22" fmla="*/ 50 w 173"/>
                  <a:gd name="T23" fmla="*/ 77 h 172"/>
                  <a:gd name="T24" fmla="*/ 62 w 173"/>
                  <a:gd name="T25" fmla="*/ 99 h 172"/>
                  <a:gd name="T26" fmla="*/ 62 w 173"/>
                  <a:gd name="T27" fmla="*/ 104 h 172"/>
                  <a:gd name="T28" fmla="*/ 7 w 173"/>
                  <a:gd name="T29" fmla="*/ 131 h 172"/>
                  <a:gd name="T30" fmla="*/ 0 w 173"/>
                  <a:gd name="T31" fmla="*/ 141 h 172"/>
                  <a:gd name="T32" fmla="*/ 0 w 173"/>
                  <a:gd name="T33" fmla="*/ 162 h 172"/>
                  <a:gd name="T34" fmla="*/ 11 w 173"/>
                  <a:gd name="T35" fmla="*/ 172 h 172"/>
                  <a:gd name="T36" fmla="*/ 162 w 173"/>
                  <a:gd name="T37" fmla="*/ 172 h 172"/>
                  <a:gd name="T38" fmla="*/ 173 w 173"/>
                  <a:gd name="T39" fmla="*/ 162 h 172"/>
                  <a:gd name="T40" fmla="*/ 173 w 173"/>
                  <a:gd name="T41" fmla="*/ 141 h 172"/>
                  <a:gd name="T42" fmla="*/ 166 w 173"/>
                  <a:gd name="T43" fmla="*/ 131 h 172"/>
                  <a:gd name="T44" fmla="*/ 163 w 173"/>
                  <a:gd name="T45" fmla="*/ 162 h 172"/>
                  <a:gd name="T46" fmla="*/ 162 w 173"/>
                  <a:gd name="T47" fmla="*/ 163 h 172"/>
                  <a:gd name="T48" fmla="*/ 11 w 173"/>
                  <a:gd name="T49" fmla="*/ 163 h 172"/>
                  <a:gd name="T50" fmla="*/ 10 w 173"/>
                  <a:gd name="T51" fmla="*/ 162 h 172"/>
                  <a:gd name="T52" fmla="*/ 10 w 173"/>
                  <a:gd name="T53" fmla="*/ 141 h 172"/>
                  <a:gd name="T54" fmla="*/ 10 w 173"/>
                  <a:gd name="T55" fmla="*/ 140 h 172"/>
                  <a:gd name="T56" fmla="*/ 71 w 173"/>
                  <a:gd name="T57" fmla="*/ 106 h 172"/>
                  <a:gd name="T58" fmla="*/ 71 w 173"/>
                  <a:gd name="T59" fmla="*/ 105 h 172"/>
                  <a:gd name="T60" fmla="*/ 71 w 173"/>
                  <a:gd name="T61" fmla="*/ 97 h 172"/>
                  <a:gd name="T62" fmla="*/ 70 w 173"/>
                  <a:gd name="T63" fmla="*/ 93 h 172"/>
                  <a:gd name="T64" fmla="*/ 59 w 173"/>
                  <a:gd name="T65" fmla="*/ 73 h 172"/>
                  <a:gd name="T66" fmla="*/ 57 w 173"/>
                  <a:gd name="T67" fmla="*/ 70 h 172"/>
                  <a:gd name="T68" fmla="*/ 53 w 173"/>
                  <a:gd name="T69" fmla="*/ 63 h 172"/>
                  <a:gd name="T70" fmla="*/ 55 w 173"/>
                  <a:gd name="T71" fmla="*/ 58 h 172"/>
                  <a:gd name="T72" fmla="*/ 56 w 173"/>
                  <a:gd name="T73" fmla="*/ 55 h 172"/>
                  <a:gd name="T74" fmla="*/ 56 w 173"/>
                  <a:gd name="T75" fmla="*/ 37 h 172"/>
                  <a:gd name="T76" fmla="*/ 86 w 173"/>
                  <a:gd name="T77" fmla="*/ 9 h 172"/>
                  <a:gd name="T78" fmla="*/ 116 w 173"/>
                  <a:gd name="T79" fmla="*/ 37 h 172"/>
                  <a:gd name="T80" fmla="*/ 116 w 173"/>
                  <a:gd name="T81" fmla="*/ 55 h 172"/>
                  <a:gd name="T82" fmla="*/ 118 w 173"/>
                  <a:gd name="T83" fmla="*/ 58 h 172"/>
                  <a:gd name="T84" fmla="*/ 119 w 173"/>
                  <a:gd name="T85" fmla="*/ 63 h 172"/>
                  <a:gd name="T86" fmla="*/ 116 w 173"/>
                  <a:gd name="T87" fmla="*/ 70 h 172"/>
                  <a:gd name="T88" fmla="*/ 114 w 173"/>
                  <a:gd name="T89" fmla="*/ 73 h 172"/>
                  <a:gd name="T90" fmla="*/ 103 w 173"/>
                  <a:gd name="T91" fmla="*/ 93 h 172"/>
                  <a:gd name="T92" fmla="*/ 102 w 173"/>
                  <a:gd name="T93" fmla="*/ 97 h 172"/>
                  <a:gd name="T94" fmla="*/ 102 w 173"/>
                  <a:gd name="T95" fmla="*/ 105 h 172"/>
                  <a:gd name="T96" fmla="*/ 102 w 173"/>
                  <a:gd name="T97" fmla="*/ 106 h 172"/>
                  <a:gd name="T98" fmla="*/ 162 w 173"/>
                  <a:gd name="T99" fmla="*/ 140 h 172"/>
                  <a:gd name="T100" fmla="*/ 163 w 173"/>
                  <a:gd name="T101" fmla="*/ 141 h 172"/>
                  <a:gd name="T102" fmla="*/ 163 w 173"/>
                  <a:gd name="T103" fmla="*/ 16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3" h="172">
                    <a:moveTo>
                      <a:pt x="166" y="131"/>
                    </a:moveTo>
                    <a:cubicBezTo>
                      <a:pt x="121" y="114"/>
                      <a:pt x="113" y="106"/>
                      <a:pt x="111" y="104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6" y="93"/>
                      <a:pt x="120" y="86"/>
                      <a:pt x="123" y="77"/>
                    </a:cubicBezTo>
                    <a:cubicBezTo>
                      <a:pt x="127" y="74"/>
                      <a:pt x="129" y="69"/>
                      <a:pt x="129" y="63"/>
                    </a:cubicBezTo>
                    <a:cubicBezTo>
                      <a:pt x="129" y="60"/>
                      <a:pt x="128" y="56"/>
                      <a:pt x="126" y="53"/>
                    </a:cubicBezTo>
                    <a:cubicBezTo>
                      <a:pt x="126" y="37"/>
                      <a:pt x="126" y="37"/>
                      <a:pt x="126" y="37"/>
                    </a:cubicBezTo>
                    <a:cubicBezTo>
                      <a:pt x="126" y="13"/>
                      <a:pt x="112" y="0"/>
                      <a:pt x="86" y="0"/>
                    </a:cubicBezTo>
                    <a:cubicBezTo>
                      <a:pt x="62" y="0"/>
                      <a:pt x="47" y="14"/>
                      <a:pt x="47" y="37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5" y="56"/>
                      <a:pt x="44" y="60"/>
                      <a:pt x="44" y="63"/>
                    </a:cubicBezTo>
                    <a:cubicBezTo>
                      <a:pt x="44" y="69"/>
                      <a:pt x="46" y="74"/>
                      <a:pt x="50" y="77"/>
                    </a:cubicBezTo>
                    <a:cubicBezTo>
                      <a:pt x="53" y="86"/>
                      <a:pt x="57" y="93"/>
                      <a:pt x="62" y="99"/>
                    </a:cubicBezTo>
                    <a:cubicBezTo>
                      <a:pt x="62" y="104"/>
                      <a:pt x="62" y="104"/>
                      <a:pt x="62" y="104"/>
                    </a:cubicBezTo>
                    <a:cubicBezTo>
                      <a:pt x="60" y="106"/>
                      <a:pt x="52" y="114"/>
                      <a:pt x="7" y="131"/>
                    </a:cubicBezTo>
                    <a:cubicBezTo>
                      <a:pt x="3" y="133"/>
                      <a:pt x="0" y="137"/>
                      <a:pt x="0" y="141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8"/>
                      <a:pt x="5" y="172"/>
                      <a:pt x="11" y="172"/>
                    </a:cubicBezTo>
                    <a:cubicBezTo>
                      <a:pt x="162" y="172"/>
                      <a:pt x="162" y="172"/>
                      <a:pt x="162" y="172"/>
                    </a:cubicBezTo>
                    <a:cubicBezTo>
                      <a:pt x="168" y="172"/>
                      <a:pt x="173" y="168"/>
                      <a:pt x="173" y="162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3" y="137"/>
                      <a:pt x="170" y="133"/>
                      <a:pt x="166" y="131"/>
                    </a:cubicBezTo>
                    <a:close/>
                    <a:moveTo>
                      <a:pt x="163" y="162"/>
                    </a:moveTo>
                    <a:cubicBezTo>
                      <a:pt x="163" y="162"/>
                      <a:pt x="163" y="163"/>
                      <a:pt x="162" y="163"/>
                    </a:cubicBezTo>
                    <a:cubicBezTo>
                      <a:pt x="11" y="163"/>
                      <a:pt x="11" y="163"/>
                      <a:pt x="11" y="163"/>
                    </a:cubicBezTo>
                    <a:cubicBezTo>
                      <a:pt x="10" y="163"/>
                      <a:pt x="10" y="162"/>
                      <a:pt x="10" y="162"/>
                    </a:cubicBezTo>
                    <a:cubicBezTo>
                      <a:pt x="10" y="141"/>
                      <a:pt x="10" y="141"/>
                      <a:pt x="10" y="141"/>
                    </a:cubicBezTo>
                    <a:cubicBezTo>
                      <a:pt x="10" y="141"/>
                      <a:pt x="10" y="140"/>
                      <a:pt x="10" y="140"/>
                    </a:cubicBezTo>
                    <a:cubicBezTo>
                      <a:pt x="61" y="121"/>
                      <a:pt x="69" y="112"/>
                      <a:pt x="71" y="106"/>
                    </a:cubicBezTo>
                    <a:cubicBezTo>
                      <a:pt x="71" y="106"/>
                      <a:pt x="71" y="106"/>
                      <a:pt x="71" y="105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71" y="96"/>
                      <a:pt x="71" y="94"/>
                      <a:pt x="70" y="93"/>
                    </a:cubicBezTo>
                    <a:cubicBezTo>
                      <a:pt x="65" y="88"/>
                      <a:pt x="61" y="81"/>
                      <a:pt x="59" y="73"/>
                    </a:cubicBezTo>
                    <a:cubicBezTo>
                      <a:pt x="59" y="72"/>
                      <a:pt x="58" y="71"/>
                      <a:pt x="57" y="70"/>
                    </a:cubicBezTo>
                    <a:cubicBezTo>
                      <a:pt x="55" y="69"/>
                      <a:pt x="53" y="66"/>
                      <a:pt x="53" y="63"/>
                    </a:cubicBezTo>
                    <a:cubicBezTo>
                      <a:pt x="53" y="61"/>
                      <a:pt x="54" y="59"/>
                      <a:pt x="55" y="58"/>
                    </a:cubicBezTo>
                    <a:cubicBezTo>
                      <a:pt x="56" y="57"/>
                      <a:pt x="56" y="56"/>
                      <a:pt x="56" y="55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19"/>
                      <a:pt x="67" y="9"/>
                      <a:pt x="86" y="9"/>
                    </a:cubicBezTo>
                    <a:cubicBezTo>
                      <a:pt x="106" y="9"/>
                      <a:pt x="116" y="19"/>
                      <a:pt x="116" y="37"/>
                    </a:cubicBezTo>
                    <a:cubicBezTo>
                      <a:pt x="116" y="55"/>
                      <a:pt x="116" y="55"/>
                      <a:pt x="116" y="55"/>
                    </a:cubicBezTo>
                    <a:cubicBezTo>
                      <a:pt x="116" y="56"/>
                      <a:pt x="117" y="57"/>
                      <a:pt x="118" y="58"/>
                    </a:cubicBezTo>
                    <a:cubicBezTo>
                      <a:pt x="118" y="59"/>
                      <a:pt x="119" y="61"/>
                      <a:pt x="119" y="63"/>
                    </a:cubicBezTo>
                    <a:cubicBezTo>
                      <a:pt x="119" y="66"/>
                      <a:pt x="118" y="69"/>
                      <a:pt x="116" y="70"/>
                    </a:cubicBezTo>
                    <a:cubicBezTo>
                      <a:pt x="115" y="71"/>
                      <a:pt x="114" y="72"/>
                      <a:pt x="114" y="73"/>
                    </a:cubicBezTo>
                    <a:cubicBezTo>
                      <a:pt x="112" y="81"/>
                      <a:pt x="108" y="88"/>
                      <a:pt x="103" y="93"/>
                    </a:cubicBezTo>
                    <a:cubicBezTo>
                      <a:pt x="102" y="94"/>
                      <a:pt x="102" y="96"/>
                      <a:pt x="102" y="97"/>
                    </a:cubicBezTo>
                    <a:cubicBezTo>
                      <a:pt x="102" y="105"/>
                      <a:pt x="102" y="105"/>
                      <a:pt x="102" y="105"/>
                    </a:cubicBezTo>
                    <a:cubicBezTo>
                      <a:pt x="102" y="106"/>
                      <a:pt x="102" y="106"/>
                      <a:pt x="102" y="106"/>
                    </a:cubicBezTo>
                    <a:cubicBezTo>
                      <a:pt x="104" y="112"/>
                      <a:pt x="112" y="121"/>
                      <a:pt x="162" y="140"/>
                    </a:cubicBezTo>
                    <a:cubicBezTo>
                      <a:pt x="163" y="140"/>
                      <a:pt x="163" y="141"/>
                      <a:pt x="163" y="141"/>
                    </a:cubicBezTo>
                    <a:lnTo>
                      <a:pt x="163" y="1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372"/>
              <p:cNvSpPr>
                <a:spLocks/>
              </p:cNvSpPr>
              <p:nvPr/>
            </p:nvSpPr>
            <p:spPr bwMode="auto">
              <a:xfrm>
                <a:off x="7932738" y="1062038"/>
                <a:ext cx="250825" cy="373063"/>
              </a:xfrm>
              <a:custGeom>
                <a:avLst/>
                <a:gdLst>
                  <a:gd name="T0" fmla="*/ 102 w 109"/>
                  <a:gd name="T1" fmla="*/ 123 h 162"/>
                  <a:gd name="T2" fmla="*/ 69 w 109"/>
                  <a:gd name="T3" fmla="*/ 115 h 162"/>
                  <a:gd name="T4" fmla="*/ 51 w 109"/>
                  <a:gd name="T5" fmla="*/ 110 h 162"/>
                  <a:gd name="T6" fmla="*/ 51 w 109"/>
                  <a:gd name="T7" fmla="*/ 105 h 162"/>
                  <a:gd name="T8" fmla="*/ 84 w 109"/>
                  <a:gd name="T9" fmla="*/ 96 h 162"/>
                  <a:gd name="T10" fmla="*/ 85 w 109"/>
                  <a:gd name="T11" fmla="*/ 92 h 162"/>
                  <a:gd name="T12" fmla="*/ 83 w 109"/>
                  <a:gd name="T13" fmla="*/ 89 h 162"/>
                  <a:gd name="T14" fmla="*/ 72 w 109"/>
                  <a:gd name="T15" fmla="*/ 47 h 162"/>
                  <a:gd name="T16" fmla="*/ 57 w 109"/>
                  <a:gd name="T17" fmla="*/ 12 h 162"/>
                  <a:gd name="T18" fmla="*/ 43 w 109"/>
                  <a:gd name="T19" fmla="*/ 3 h 162"/>
                  <a:gd name="T20" fmla="*/ 13 w 109"/>
                  <a:gd name="T21" fmla="*/ 4 h 162"/>
                  <a:gd name="T22" fmla="*/ 2 w 109"/>
                  <a:gd name="T23" fmla="*/ 9 h 162"/>
                  <a:gd name="T24" fmla="*/ 2 w 109"/>
                  <a:gd name="T25" fmla="*/ 16 h 162"/>
                  <a:gd name="T26" fmla="*/ 8 w 109"/>
                  <a:gd name="T27" fmla="*/ 17 h 162"/>
                  <a:gd name="T28" fmla="*/ 16 w 109"/>
                  <a:gd name="T29" fmla="*/ 13 h 162"/>
                  <a:gd name="T30" fmla="*/ 40 w 109"/>
                  <a:gd name="T31" fmla="*/ 12 h 162"/>
                  <a:gd name="T32" fmla="*/ 50 w 109"/>
                  <a:gd name="T33" fmla="*/ 19 h 162"/>
                  <a:gd name="T34" fmla="*/ 51 w 109"/>
                  <a:gd name="T35" fmla="*/ 19 h 162"/>
                  <a:gd name="T36" fmla="*/ 62 w 109"/>
                  <a:gd name="T37" fmla="*/ 47 h 162"/>
                  <a:gd name="T38" fmla="*/ 73 w 109"/>
                  <a:gd name="T39" fmla="*/ 91 h 162"/>
                  <a:gd name="T40" fmla="*/ 47 w 109"/>
                  <a:gd name="T41" fmla="*/ 96 h 162"/>
                  <a:gd name="T42" fmla="*/ 42 w 109"/>
                  <a:gd name="T43" fmla="*/ 101 h 162"/>
                  <a:gd name="T44" fmla="*/ 42 w 109"/>
                  <a:gd name="T45" fmla="*/ 112 h 162"/>
                  <a:gd name="T46" fmla="*/ 42 w 109"/>
                  <a:gd name="T47" fmla="*/ 113 h 162"/>
                  <a:gd name="T48" fmla="*/ 67 w 109"/>
                  <a:gd name="T49" fmla="*/ 124 h 162"/>
                  <a:gd name="T50" fmla="*/ 99 w 109"/>
                  <a:gd name="T51" fmla="*/ 132 h 162"/>
                  <a:gd name="T52" fmla="*/ 99 w 109"/>
                  <a:gd name="T53" fmla="*/ 133 h 162"/>
                  <a:gd name="T54" fmla="*/ 99 w 109"/>
                  <a:gd name="T55" fmla="*/ 152 h 162"/>
                  <a:gd name="T56" fmla="*/ 98 w 109"/>
                  <a:gd name="T57" fmla="*/ 153 h 162"/>
                  <a:gd name="T58" fmla="*/ 57 w 109"/>
                  <a:gd name="T59" fmla="*/ 153 h 162"/>
                  <a:gd name="T60" fmla="*/ 53 w 109"/>
                  <a:gd name="T61" fmla="*/ 158 h 162"/>
                  <a:gd name="T62" fmla="*/ 57 w 109"/>
                  <a:gd name="T63" fmla="*/ 162 h 162"/>
                  <a:gd name="T64" fmla="*/ 98 w 109"/>
                  <a:gd name="T65" fmla="*/ 162 h 162"/>
                  <a:gd name="T66" fmla="*/ 109 w 109"/>
                  <a:gd name="T67" fmla="*/ 152 h 162"/>
                  <a:gd name="T68" fmla="*/ 109 w 109"/>
                  <a:gd name="T69" fmla="*/ 133 h 162"/>
                  <a:gd name="T70" fmla="*/ 102 w 109"/>
                  <a:gd name="T71" fmla="*/ 12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9" h="162">
                    <a:moveTo>
                      <a:pt x="102" y="123"/>
                    </a:moveTo>
                    <a:cubicBezTo>
                      <a:pt x="91" y="119"/>
                      <a:pt x="79" y="117"/>
                      <a:pt x="69" y="115"/>
                    </a:cubicBezTo>
                    <a:cubicBezTo>
                      <a:pt x="62" y="114"/>
                      <a:pt x="53" y="112"/>
                      <a:pt x="51" y="110"/>
                    </a:cubicBezTo>
                    <a:cubicBezTo>
                      <a:pt x="51" y="105"/>
                      <a:pt x="51" y="105"/>
                      <a:pt x="51" y="105"/>
                    </a:cubicBezTo>
                    <a:cubicBezTo>
                      <a:pt x="74" y="104"/>
                      <a:pt x="83" y="97"/>
                      <a:pt x="84" y="96"/>
                    </a:cubicBezTo>
                    <a:cubicBezTo>
                      <a:pt x="85" y="95"/>
                      <a:pt x="86" y="94"/>
                      <a:pt x="85" y="92"/>
                    </a:cubicBezTo>
                    <a:cubicBezTo>
                      <a:pt x="85" y="91"/>
                      <a:pt x="84" y="89"/>
                      <a:pt x="83" y="89"/>
                    </a:cubicBezTo>
                    <a:cubicBezTo>
                      <a:pt x="78" y="86"/>
                      <a:pt x="73" y="65"/>
                      <a:pt x="72" y="47"/>
                    </a:cubicBezTo>
                    <a:cubicBezTo>
                      <a:pt x="72" y="34"/>
                      <a:pt x="67" y="21"/>
                      <a:pt x="57" y="12"/>
                    </a:cubicBezTo>
                    <a:cubicBezTo>
                      <a:pt x="54" y="8"/>
                      <a:pt x="49" y="5"/>
                      <a:pt x="43" y="3"/>
                    </a:cubicBezTo>
                    <a:cubicBezTo>
                      <a:pt x="33" y="0"/>
                      <a:pt x="22" y="0"/>
                      <a:pt x="13" y="4"/>
                    </a:cubicBezTo>
                    <a:cubicBezTo>
                      <a:pt x="9" y="5"/>
                      <a:pt x="5" y="7"/>
                      <a:pt x="2" y="9"/>
                    </a:cubicBezTo>
                    <a:cubicBezTo>
                      <a:pt x="0" y="11"/>
                      <a:pt x="0" y="14"/>
                      <a:pt x="2" y="16"/>
                    </a:cubicBezTo>
                    <a:cubicBezTo>
                      <a:pt x="3" y="18"/>
                      <a:pt x="6" y="18"/>
                      <a:pt x="8" y="17"/>
                    </a:cubicBezTo>
                    <a:cubicBezTo>
                      <a:pt x="10" y="15"/>
                      <a:pt x="13" y="14"/>
                      <a:pt x="16" y="13"/>
                    </a:cubicBezTo>
                    <a:cubicBezTo>
                      <a:pt x="24" y="10"/>
                      <a:pt x="31" y="9"/>
                      <a:pt x="40" y="12"/>
                    </a:cubicBezTo>
                    <a:cubicBezTo>
                      <a:pt x="44" y="14"/>
                      <a:pt x="48" y="16"/>
                      <a:pt x="50" y="19"/>
                    </a:cubicBezTo>
                    <a:cubicBezTo>
                      <a:pt x="50" y="19"/>
                      <a:pt x="50" y="19"/>
                      <a:pt x="51" y="19"/>
                    </a:cubicBezTo>
                    <a:cubicBezTo>
                      <a:pt x="58" y="26"/>
                      <a:pt x="62" y="36"/>
                      <a:pt x="62" y="47"/>
                    </a:cubicBezTo>
                    <a:cubicBezTo>
                      <a:pt x="63" y="55"/>
                      <a:pt x="66" y="80"/>
                      <a:pt x="73" y="91"/>
                    </a:cubicBezTo>
                    <a:cubicBezTo>
                      <a:pt x="68" y="93"/>
                      <a:pt x="60" y="96"/>
                      <a:pt x="47" y="96"/>
                    </a:cubicBezTo>
                    <a:cubicBezTo>
                      <a:pt x="44" y="96"/>
                      <a:pt x="42" y="98"/>
                      <a:pt x="42" y="101"/>
                    </a:cubicBezTo>
                    <a:cubicBezTo>
                      <a:pt x="42" y="112"/>
                      <a:pt x="42" y="112"/>
                      <a:pt x="42" y="112"/>
                    </a:cubicBezTo>
                    <a:cubicBezTo>
                      <a:pt x="42" y="112"/>
                      <a:pt x="42" y="113"/>
                      <a:pt x="42" y="113"/>
                    </a:cubicBezTo>
                    <a:cubicBezTo>
                      <a:pt x="44" y="120"/>
                      <a:pt x="53" y="122"/>
                      <a:pt x="67" y="124"/>
                    </a:cubicBezTo>
                    <a:cubicBezTo>
                      <a:pt x="76" y="126"/>
                      <a:pt x="88" y="128"/>
                      <a:pt x="99" y="132"/>
                    </a:cubicBezTo>
                    <a:cubicBezTo>
                      <a:pt x="99" y="132"/>
                      <a:pt x="99" y="133"/>
                      <a:pt x="99" y="133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2"/>
                      <a:pt x="99" y="153"/>
                      <a:pt x="98" y="153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5" y="153"/>
                      <a:pt x="53" y="155"/>
                      <a:pt x="53" y="158"/>
                    </a:cubicBezTo>
                    <a:cubicBezTo>
                      <a:pt x="53" y="160"/>
                      <a:pt x="55" y="162"/>
                      <a:pt x="57" y="162"/>
                    </a:cubicBezTo>
                    <a:cubicBezTo>
                      <a:pt x="98" y="162"/>
                      <a:pt x="98" y="162"/>
                      <a:pt x="98" y="162"/>
                    </a:cubicBezTo>
                    <a:cubicBezTo>
                      <a:pt x="104" y="162"/>
                      <a:pt x="109" y="158"/>
                      <a:pt x="109" y="152"/>
                    </a:cubicBezTo>
                    <a:cubicBezTo>
                      <a:pt x="109" y="133"/>
                      <a:pt x="109" y="133"/>
                      <a:pt x="109" y="133"/>
                    </a:cubicBezTo>
                    <a:cubicBezTo>
                      <a:pt x="109" y="129"/>
                      <a:pt x="106" y="125"/>
                      <a:pt x="102" y="1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27" name="TextBox 126"/>
          <p:cNvSpPr txBox="1"/>
          <p:nvPr/>
        </p:nvSpPr>
        <p:spPr>
          <a:xfrm>
            <a:off x="6516216" y="2283718"/>
            <a:ext cx="93263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600" b="1" kern="0" dirty="0" smtClean="0">
                <a:latin typeface="Verdana"/>
                <a:ea typeface="Verdana" charset="0"/>
                <a:cs typeface="Verdana" charset="0"/>
              </a:rPr>
              <a:t>STEP3. REGISTER PARTICIPANT</a:t>
            </a:r>
            <a:endParaRPr lang="en-GB" sz="600" b="1" kern="0" dirty="0">
              <a:latin typeface="Verdana"/>
              <a:ea typeface="Verdana" charset="0"/>
              <a:cs typeface="Verdana" charset="0"/>
            </a:endParaRPr>
          </a:p>
        </p:txBody>
      </p:sp>
      <p:cxnSp>
        <p:nvCxnSpPr>
          <p:cNvPr id="128" name="Elbow Connector 127"/>
          <p:cNvCxnSpPr>
            <a:stCxn id="109" idx="3"/>
            <a:endCxn id="123" idx="2"/>
          </p:cNvCxnSpPr>
          <p:nvPr/>
        </p:nvCxnSpPr>
        <p:spPr bwMode="auto">
          <a:xfrm flipV="1">
            <a:off x="6578946" y="3950756"/>
            <a:ext cx="1193125" cy="24226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dash"/>
            <a:bevel/>
            <a:headEnd type="triangle" w="med" len="med"/>
            <a:tailEnd type="none" w="med" len="med"/>
          </a:ln>
          <a:effectLst/>
        </p:spPr>
      </p:cxnSp>
      <p:sp>
        <p:nvSpPr>
          <p:cNvPr id="129" name="TextBox 128"/>
          <p:cNvSpPr txBox="1"/>
          <p:nvPr/>
        </p:nvSpPr>
        <p:spPr>
          <a:xfrm>
            <a:off x="7020272" y="4011910"/>
            <a:ext cx="7732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600" b="1" kern="0" dirty="0" smtClean="0">
                <a:latin typeface="Verdana"/>
                <a:ea typeface="Verdana" charset="0"/>
                <a:cs typeface="Verdana" charset="0"/>
              </a:rPr>
              <a:t>STEP1. SUBMIT METADATA</a:t>
            </a:r>
            <a:endParaRPr lang="en-GB" sz="600" b="1" kern="0" dirty="0">
              <a:latin typeface="Verdana"/>
              <a:ea typeface="Verdana" charset="0"/>
              <a:cs typeface="Verdana" charset="0"/>
            </a:endParaRPr>
          </a:p>
        </p:txBody>
      </p:sp>
      <p:cxnSp>
        <p:nvCxnSpPr>
          <p:cNvPr id="130" name="Elbow Connector 127"/>
          <p:cNvCxnSpPr>
            <a:stCxn id="104" idx="1"/>
            <a:endCxn id="109" idx="1"/>
          </p:cNvCxnSpPr>
          <p:nvPr/>
        </p:nvCxnSpPr>
        <p:spPr bwMode="auto">
          <a:xfrm rot="10800000" flipH="1" flipV="1">
            <a:off x="5937446" y="2589461"/>
            <a:ext cx="80607" cy="1603557"/>
          </a:xfrm>
          <a:prstGeom prst="curvedConnector3">
            <a:avLst>
              <a:gd name="adj1" fmla="val -283598"/>
            </a:avLst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dash"/>
            <a:bevel/>
            <a:headEnd type="triangle" w="med" len="med"/>
            <a:tailEnd type="none" w="med" len="med"/>
          </a:ln>
          <a:effectLst/>
        </p:spPr>
      </p:cxnSp>
      <p:sp>
        <p:nvSpPr>
          <p:cNvPr id="60" name="Rectangle 59">
            <a:hlinkClick r:id="" action="ppaction://noaction"/>
          </p:cNvPr>
          <p:cNvSpPr/>
          <p:nvPr/>
        </p:nvSpPr>
        <p:spPr bwMode="auto">
          <a:xfrm>
            <a:off x="6018054" y="4731990"/>
            <a:ext cx="560892" cy="280917"/>
          </a:xfrm>
          <a:prstGeom prst="rect">
            <a:avLst/>
          </a:prstGeom>
          <a:solidFill>
            <a:srgbClr val="00A0AA">
              <a:alpha val="25000"/>
            </a:srgb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SMP</a:t>
            </a:r>
          </a:p>
        </p:txBody>
      </p:sp>
    </p:spTree>
    <p:extLst>
      <p:ext uri="{BB962C8B-B14F-4D97-AF65-F5344CB8AC3E}">
        <p14:creationId xmlns:p14="http://schemas.microsoft.com/office/powerpoint/2010/main" val="58798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5022" y="1240658"/>
            <a:ext cx="4044970" cy="2870247"/>
          </a:xfrm>
        </p:spPr>
        <p:txBody>
          <a:bodyPr anchor="t"/>
          <a:lstStyle/>
          <a:p>
            <a:pPr algn="l"/>
            <a:r>
              <a:rPr lang="en-US" altLang="en-US" i="0" dirty="0" smtClean="0">
                <a:latin typeface="Verdana" charset="0"/>
                <a:ea typeface="Verdana" charset="0"/>
                <a:cs typeface="Verdana" charset="0"/>
              </a:rPr>
              <a:t>Materials prepared by the eHDSI Solution Provider</a:t>
            </a:r>
            <a:r>
              <a:rPr lang="en-GB" i="0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GB" i="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GB" i="0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GB" i="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GB" i="0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GB" i="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US" altLang="en-US" sz="1200" b="0" i="0" dirty="0" smtClean="0">
                <a:latin typeface="Verdana" charset="0"/>
                <a:ea typeface="Verdana" charset="0"/>
                <a:cs typeface="Verdana" charset="0"/>
              </a:rPr>
              <a:t>v1, updated 2016-11-24</a:t>
            </a:r>
            <a:endParaRPr lang="en-GB" b="0" i="0" dirty="0">
              <a:solidFill>
                <a:srgbClr val="FFD624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508104" y="1275607"/>
            <a:ext cx="3672408" cy="352901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bg1"/>
              </a:buClr>
              <a:buChar char="•"/>
              <a:defRPr sz="14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1pPr>
            <a:lvl2pPr marL="358775" indent="-1793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9FBA"/>
              </a:buClr>
              <a:buChar char="•"/>
              <a:defRPr sz="12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2pPr>
            <a:lvl3pPr marL="719138" indent="-179388" algn="l" rtl="0" eaLnBrk="0" fontAlgn="base" hangingPunct="0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sz="10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rgbClr val="FFFFFF"/>
              </a:buClr>
              <a:buNone/>
            </a:pPr>
            <a:r>
              <a:rPr lang="en-US" altLang="en-US" sz="1200" b="1" dirty="0">
                <a:solidFill>
                  <a:srgbClr val="FFD624"/>
                </a:solidFill>
                <a:ea typeface="Verdana" charset="0"/>
                <a:cs typeface="Verdana" charset="0"/>
              </a:rPr>
              <a:t>Topics tackled</a:t>
            </a:r>
          </a:p>
          <a:p>
            <a:pPr marL="457189" lvl="4" indent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endParaRPr lang="en-GB" altLang="en-US" sz="12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228589"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AutoNum type="arabicPeriod"/>
            </a:pPr>
            <a:r>
              <a:rPr lang="en-GB" altLang="en-US" sz="1200" b="1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CEF eHealth</a:t>
            </a:r>
            <a:r>
              <a:rPr lang="en-GB" altLang="en-US" sz="12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 DSI (eHDSI)</a:t>
            </a:r>
          </a:p>
          <a:p>
            <a:pPr marL="228589"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AutoNum type="arabicPeriod"/>
            </a:pPr>
            <a:endParaRPr lang="en-GB" altLang="en-US" sz="1200" dirty="0" smtClean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228589"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AutoNum type="arabicPeriod"/>
            </a:pPr>
            <a:r>
              <a:rPr lang="en-GB" altLang="en-US" sz="12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Use Cases: </a:t>
            </a:r>
            <a:r>
              <a:rPr lang="en-GB" altLang="en-US" sz="1200" b="1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Patient Summary </a:t>
            </a:r>
            <a:br>
              <a:rPr lang="en-GB" altLang="en-US" sz="1200" b="1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</a:br>
            <a:r>
              <a:rPr lang="en-GB" altLang="en-US" sz="12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and </a:t>
            </a:r>
            <a:r>
              <a:rPr lang="en-GB" altLang="en-US" sz="1200" b="1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ePrescription</a:t>
            </a:r>
            <a:endParaRPr lang="en-GB" altLang="en-US" sz="1200" b="1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endParaRPr lang="en-GB" altLang="en-US" sz="12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r>
              <a:rPr lang="en-US" altLang="en-US" sz="12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3. </a:t>
            </a:r>
            <a:r>
              <a:rPr lang="en-US" altLang="en-US" sz="12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eHDSI </a:t>
            </a:r>
            <a:r>
              <a:rPr lang="en-US" altLang="en-US" sz="12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System </a:t>
            </a:r>
            <a:r>
              <a:rPr lang="en-US" altLang="en-US" sz="1200" b="1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Architecture</a:t>
            </a: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endParaRPr lang="en-US" altLang="en-US" sz="1200" dirty="0" smtClean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r>
              <a:rPr lang="en-US" altLang="en-US" sz="12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4. eHDSI </a:t>
            </a:r>
            <a:r>
              <a:rPr lang="en-US" altLang="en-US" sz="1200" b="1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Core</a:t>
            </a:r>
            <a:r>
              <a:rPr lang="en-US" altLang="en-US" sz="12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 Services</a:t>
            </a:r>
            <a:endParaRPr lang="en-US" altLang="en-US" sz="1200" dirty="0" smtClean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endParaRPr lang="en-US" altLang="en-US" sz="12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r>
              <a:rPr lang="en-US" altLang="en-US" sz="12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5. </a:t>
            </a:r>
            <a:r>
              <a:rPr lang="en-US" altLang="en-US" sz="12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eHDSI </a:t>
            </a:r>
            <a:r>
              <a:rPr lang="en-US" altLang="en-US" sz="1200" b="1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Timescales</a:t>
            </a:r>
            <a:endParaRPr lang="en-US" altLang="en-US" sz="1200" dirty="0" smtClean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endParaRPr lang="en-US" altLang="en-US" sz="12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endParaRPr lang="en-US" altLang="en-US" sz="1200" dirty="0" smtClean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3" indent="-1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</a:pPr>
            <a:endParaRPr lang="en-GB" altLang="en-US" sz="12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709182" lvl="4" indent="-25199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Tx/>
              <a:buChar char="•"/>
            </a:pPr>
            <a:endParaRPr lang="en-GB" altLang="en-US" sz="12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709182" lvl="4" indent="-25199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Tx/>
              <a:buChar char="•"/>
            </a:pPr>
            <a:endParaRPr lang="en-US" altLang="en-US" sz="12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528959" y="3363838"/>
            <a:ext cx="442641" cy="0"/>
          </a:xfrm>
          <a:prstGeom prst="line">
            <a:avLst/>
          </a:prstGeom>
          <a:noFill/>
          <a:ln w="19050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9433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Dynamic discovery </a:t>
            </a:r>
            <a:br>
              <a:rPr lang="en-GB" b="0" dirty="0" smtClean="0"/>
            </a:br>
            <a:r>
              <a:rPr lang="en-GB" b="0" dirty="0" smtClean="0"/>
              <a:t>in detail</a:t>
            </a:r>
            <a:endParaRPr lang="en-GB" b="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SML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The role of the SML </a:t>
            </a:r>
            <a:r>
              <a:rPr lang="en-US" dirty="0"/>
              <a:t>(Service Metadata Locator) </a:t>
            </a:r>
            <a:r>
              <a:rPr lang="en-GB" dirty="0"/>
              <a:t>is to manage the resource records of the participants and SMPs </a:t>
            </a:r>
            <a:r>
              <a:rPr lang="en-US" dirty="0"/>
              <a:t>(Service Metadata Publisher)</a:t>
            </a:r>
            <a:r>
              <a:rPr lang="en-GB" dirty="0"/>
              <a:t> in the DNS (Domain Name System)</a:t>
            </a:r>
            <a:r>
              <a:rPr lang="en-US" dirty="0"/>
              <a:t>. The SML is usually a centralised component in an eDelivery Messaging Infrastructure.</a:t>
            </a:r>
          </a:p>
          <a:p>
            <a:pPr marL="0" indent="0">
              <a:lnSpc>
                <a:spcPct val="150000"/>
              </a:lnSpc>
            </a:pPr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SMP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Once the sender discovers the address of the receiver’s </a:t>
            </a:r>
            <a:r>
              <a:rPr lang="en-US" dirty="0" smtClean="0"/>
              <a:t>SMP, </a:t>
            </a:r>
            <a:r>
              <a:rPr lang="en-US" dirty="0"/>
              <a:t>it is able to retrieve the needed information (i.e. metadata) about the receiver. With such information, the message can be sent. The SMP is usually a distributed component in an eDelivery Messaging Infrastructure.</a:t>
            </a:r>
          </a:p>
        </p:txBody>
      </p:sp>
      <p:sp>
        <p:nvSpPr>
          <p:cNvPr id="97" name="Freeform 220"/>
          <p:cNvSpPr>
            <a:spLocks noEditPoints="1"/>
          </p:cNvSpPr>
          <p:nvPr/>
        </p:nvSpPr>
        <p:spPr bwMode="auto">
          <a:xfrm>
            <a:off x="4497529" y="1230081"/>
            <a:ext cx="43492" cy="49093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30 h 34"/>
              <a:gd name="T6" fmla="*/ 35 w 35"/>
              <a:gd name="T7" fmla="*/ 5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5 h 34"/>
              <a:gd name="T14" fmla="*/ 0 w 35"/>
              <a:gd name="T15" fmla="*/ 30 h 34"/>
              <a:gd name="T16" fmla="*/ 5 w 35"/>
              <a:gd name="T17" fmla="*/ 34 h 34"/>
              <a:gd name="T18" fmla="*/ 9 w 35"/>
              <a:gd name="T19" fmla="*/ 10 h 34"/>
              <a:gd name="T20" fmla="*/ 25 w 35"/>
              <a:gd name="T21" fmla="*/ 10 h 34"/>
              <a:gd name="T22" fmla="*/ 25 w 35"/>
              <a:gd name="T23" fmla="*/ 25 h 34"/>
              <a:gd name="T24" fmla="*/ 9 w 35"/>
              <a:gd name="T25" fmla="*/ 25 h 34"/>
              <a:gd name="T26" fmla="*/ 9 w 35"/>
              <a:gd name="T2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30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25"/>
                  <a:pt x="25" y="25"/>
                  <a:pt x="25" y="25"/>
                </a:cubicBezTo>
                <a:cubicBezTo>
                  <a:pt x="9" y="25"/>
                  <a:pt x="9" y="25"/>
                  <a:pt x="9" y="25"/>
                </a:cubicBezTo>
                <a:lnTo>
                  <a:pt x="9" y="1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8" name="Freeform 221"/>
          <p:cNvSpPr>
            <a:spLocks noEditPoints="1"/>
          </p:cNvSpPr>
          <p:nvPr/>
        </p:nvSpPr>
        <p:spPr bwMode="auto">
          <a:xfrm>
            <a:off x="4497529" y="1295223"/>
            <a:ext cx="43492" cy="50037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29 h 34"/>
              <a:gd name="T6" fmla="*/ 35 w 35"/>
              <a:gd name="T7" fmla="*/ 4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4 h 34"/>
              <a:gd name="T14" fmla="*/ 0 w 35"/>
              <a:gd name="T15" fmla="*/ 29 h 34"/>
              <a:gd name="T16" fmla="*/ 5 w 35"/>
              <a:gd name="T17" fmla="*/ 34 h 34"/>
              <a:gd name="T18" fmla="*/ 9 w 35"/>
              <a:gd name="T19" fmla="*/ 9 h 34"/>
              <a:gd name="T20" fmla="*/ 25 w 35"/>
              <a:gd name="T21" fmla="*/ 9 h 34"/>
              <a:gd name="T22" fmla="*/ 25 w 35"/>
              <a:gd name="T23" fmla="*/ 24 h 34"/>
              <a:gd name="T24" fmla="*/ 9 w 35"/>
              <a:gd name="T25" fmla="*/ 24 h 34"/>
              <a:gd name="T26" fmla="*/ 9 w 35"/>
              <a:gd name="T27" fmla="*/ 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29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9"/>
                </a:moveTo>
                <a:cubicBezTo>
                  <a:pt x="25" y="9"/>
                  <a:pt x="25" y="9"/>
                  <a:pt x="25" y="9"/>
                </a:cubicBezTo>
                <a:cubicBezTo>
                  <a:pt x="25" y="24"/>
                  <a:pt x="25" y="24"/>
                  <a:pt x="25" y="24"/>
                </a:cubicBezTo>
                <a:cubicBezTo>
                  <a:pt x="9" y="24"/>
                  <a:pt x="9" y="24"/>
                  <a:pt x="9" y="24"/>
                </a:cubicBezTo>
                <a:lnTo>
                  <a:pt x="9" y="9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9" name="Freeform 222"/>
          <p:cNvSpPr>
            <a:spLocks noEditPoints="1"/>
          </p:cNvSpPr>
          <p:nvPr/>
        </p:nvSpPr>
        <p:spPr bwMode="auto">
          <a:xfrm>
            <a:off x="4497529" y="1359422"/>
            <a:ext cx="43492" cy="49093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29 h 34"/>
              <a:gd name="T6" fmla="*/ 35 w 35"/>
              <a:gd name="T7" fmla="*/ 5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5 h 34"/>
              <a:gd name="T14" fmla="*/ 0 w 35"/>
              <a:gd name="T15" fmla="*/ 29 h 34"/>
              <a:gd name="T16" fmla="*/ 5 w 35"/>
              <a:gd name="T17" fmla="*/ 34 h 34"/>
              <a:gd name="T18" fmla="*/ 9 w 35"/>
              <a:gd name="T19" fmla="*/ 10 h 34"/>
              <a:gd name="T20" fmla="*/ 25 w 35"/>
              <a:gd name="T21" fmla="*/ 10 h 34"/>
              <a:gd name="T22" fmla="*/ 25 w 35"/>
              <a:gd name="T23" fmla="*/ 25 h 34"/>
              <a:gd name="T24" fmla="*/ 9 w 35"/>
              <a:gd name="T25" fmla="*/ 25 h 34"/>
              <a:gd name="T26" fmla="*/ 9 w 35"/>
              <a:gd name="T2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29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25"/>
                  <a:pt x="25" y="25"/>
                  <a:pt x="25" y="25"/>
                </a:cubicBezTo>
                <a:cubicBezTo>
                  <a:pt x="9" y="25"/>
                  <a:pt x="9" y="25"/>
                  <a:pt x="9" y="25"/>
                </a:cubicBezTo>
                <a:lnTo>
                  <a:pt x="9" y="1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100" name="Freeform 223"/>
          <p:cNvSpPr>
            <a:spLocks noEditPoints="1"/>
          </p:cNvSpPr>
          <p:nvPr/>
        </p:nvSpPr>
        <p:spPr bwMode="auto">
          <a:xfrm>
            <a:off x="4436317" y="1174380"/>
            <a:ext cx="256122" cy="338929"/>
          </a:xfrm>
          <a:custGeom>
            <a:avLst/>
            <a:gdLst>
              <a:gd name="T0" fmla="*/ 202 w 206"/>
              <a:gd name="T1" fmla="*/ 96 h 233"/>
              <a:gd name="T2" fmla="*/ 133 w 206"/>
              <a:gd name="T3" fmla="*/ 81 h 233"/>
              <a:gd name="T4" fmla="*/ 133 w 206"/>
              <a:gd name="T5" fmla="*/ 7 h 233"/>
              <a:gd name="T6" fmla="*/ 133 w 206"/>
              <a:gd name="T7" fmla="*/ 6 h 233"/>
              <a:gd name="T8" fmla="*/ 133 w 206"/>
              <a:gd name="T9" fmla="*/ 5 h 233"/>
              <a:gd name="T10" fmla="*/ 127 w 206"/>
              <a:gd name="T11" fmla="*/ 1 h 233"/>
              <a:gd name="T12" fmla="*/ 4 w 206"/>
              <a:gd name="T13" fmla="*/ 20 h 233"/>
              <a:gd name="T14" fmla="*/ 0 w 206"/>
              <a:gd name="T15" fmla="*/ 25 h 233"/>
              <a:gd name="T16" fmla="*/ 0 w 206"/>
              <a:gd name="T17" fmla="*/ 25 h 233"/>
              <a:gd name="T18" fmla="*/ 0 w 206"/>
              <a:gd name="T19" fmla="*/ 26 h 233"/>
              <a:gd name="T20" fmla="*/ 0 w 206"/>
              <a:gd name="T21" fmla="*/ 228 h 233"/>
              <a:gd name="T22" fmla="*/ 5 w 206"/>
              <a:gd name="T23" fmla="*/ 233 h 233"/>
              <a:gd name="T24" fmla="*/ 54 w 206"/>
              <a:gd name="T25" fmla="*/ 233 h 233"/>
              <a:gd name="T26" fmla="*/ 79 w 206"/>
              <a:gd name="T27" fmla="*/ 233 h 233"/>
              <a:gd name="T28" fmla="*/ 128 w 206"/>
              <a:gd name="T29" fmla="*/ 233 h 233"/>
              <a:gd name="T30" fmla="*/ 201 w 206"/>
              <a:gd name="T31" fmla="*/ 233 h 233"/>
              <a:gd name="T32" fmla="*/ 206 w 206"/>
              <a:gd name="T33" fmla="*/ 228 h 233"/>
              <a:gd name="T34" fmla="*/ 206 w 206"/>
              <a:gd name="T35" fmla="*/ 101 h 233"/>
              <a:gd name="T36" fmla="*/ 202 w 206"/>
              <a:gd name="T37" fmla="*/ 96 h 233"/>
              <a:gd name="T38" fmla="*/ 9 w 206"/>
              <a:gd name="T39" fmla="*/ 30 h 233"/>
              <a:gd name="T40" fmla="*/ 123 w 206"/>
              <a:gd name="T41" fmla="*/ 12 h 233"/>
              <a:gd name="T42" fmla="*/ 123 w 206"/>
              <a:gd name="T43" fmla="*/ 85 h 233"/>
              <a:gd name="T44" fmla="*/ 123 w 206"/>
              <a:gd name="T45" fmla="*/ 224 h 233"/>
              <a:gd name="T46" fmla="*/ 84 w 206"/>
              <a:gd name="T47" fmla="*/ 224 h 233"/>
              <a:gd name="T48" fmla="*/ 84 w 206"/>
              <a:gd name="T49" fmla="*/ 180 h 233"/>
              <a:gd name="T50" fmla="*/ 79 w 206"/>
              <a:gd name="T51" fmla="*/ 175 h 233"/>
              <a:gd name="T52" fmla="*/ 54 w 206"/>
              <a:gd name="T53" fmla="*/ 175 h 233"/>
              <a:gd name="T54" fmla="*/ 49 w 206"/>
              <a:gd name="T55" fmla="*/ 180 h 233"/>
              <a:gd name="T56" fmla="*/ 49 w 206"/>
              <a:gd name="T57" fmla="*/ 224 h 233"/>
              <a:gd name="T58" fmla="*/ 9 w 206"/>
              <a:gd name="T59" fmla="*/ 224 h 233"/>
              <a:gd name="T60" fmla="*/ 9 w 206"/>
              <a:gd name="T61" fmla="*/ 30 h 233"/>
              <a:gd name="T62" fmla="*/ 58 w 206"/>
              <a:gd name="T63" fmla="*/ 224 h 233"/>
              <a:gd name="T64" fmla="*/ 58 w 206"/>
              <a:gd name="T65" fmla="*/ 184 h 233"/>
              <a:gd name="T66" fmla="*/ 74 w 206"/>
              <a:gd name="T67" fmla="*/ 184 h 233"/>
              <a:gd name="T68" fmla="*/ 74 w 206"/>
              <a:gd name="T69" fmla="*/ 224 h 233"/>
              <a:gd name="T70" fmla="*/ 58 w 206"/>
              <a:gd name="T71" fmla="*/ 224 h 233"/>
              <a:gd name="T72" fmla="*/ 196 w 206"/>
              <a:gd name="T73" fmla="*/ 224 h 233"/>
              <a:gd name="T74" fmla="*/ 170 w 206"/>
              <a:gd name="T75" fmla="*/ 224 h 233"/>
              <a:gd name="T76" fmla="*/ 170 w 206"/>
              <a:gd name="T77" fmla="*/ 199 h 233"/>
              <a:gd name="T78" fmla="*/ 165 w 206"/>
              <a:gd name="T79" fmla="*/ 195 h 233"/>
              <a:gd name="T80" fmla="*/ 164 w 206"/>
              <a:gd name="T81" fmla="*/ 195 h 233"/>
              <a:gd name="T82" fmla="*/ 159 w 206"/>
              <a:gd name="T83" fmla="*/ 199 h 233"/>
              <a:gd name="T84" fmla="*/ 159 w 206"/>
              <a:gd name="T85" fmla="*/ 224 h 233"/>
              <a:gd name="T86" fmla="*/ 133 w 206"/>
              <a:gd name="T87" fmla="*/ 224 h 233"/>
              <a:gd name="T88" fmla="*/ 133 w 206"/>
              <a:gd name="T89" fmla="*/ 90 h 233"/>
              <a:gd name="T90" fmla="*/ 196 w 206"/>
              <a:gd name="T91" fmla="*/ 105 h 233"/>
              <a:gd name="T92" fmla="*/ 196 w 206"/>
              <a:gd name="T93" fmla="*/ 22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6" h="233">
                <a:moveTo>
                  <a:pt x="202" y="96"/>
                </a:moveTo>
                <a:cubicBezTo>
                  <a:pt x="133" y="81"/>
                  <a:pt x="133" y="81"/>
                  <a:pt x="133" y="81"/>
                </a:cubicBezTo>
                <a:cubicBezTo>
                  <a:pt x="133" y="7"/>
                  <a:pt x="133" y="7"/>
                  <a:pt x="133" y="7"/>
                </a:cubicBezTo>
                <a:cubicBezTo>
                  <a:pt x="133" y="6"/>
                  <a:pt x="133" y="6"/>
                  <a:pt x="133" y="6"/>
                </a:cubicBezTo>
                <a:cubicBezTo>
                  <a:pt x="133" y="6"/>
                  <a:pt x="133" y="5"/>
                  <a:pt x="133" y="5"/>
                </a:cubicBezTo>
                <a:cubicBezTo>
                  <a:pt x="132" y="2"/>
                  <a:pt x="130" y="0"/>
                  <a:pt x="127" y="1"/>
                </a:cubicBezTo>
                <a:cubicBezTo>
                  <a:pt x="4" y="20"/>
                  <a:pt x="4" y="20"/>
                  <a:pt x="4" y="20"/>
                </a:cubicBezTo>
                <a:cubicBezTo>
                  <a:pt x="1" y="20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31"/>
                  <a:pt x="2" y="233"/>
                  <a:pt x="5" y="233"/>
                </a:cubicBezTo>
                <a:cubicBezTo>
                  <a:pt x="54" y="233"/>
                  <a:pt x="54" y="233"/>
                  <a:pt x="54" y="233"/>
                </a:cubicBezTo>
                <a:cubicBezTo>
                  <a:pt x="79" y="233"/>
                  <a:pt x="79" y="233"/>
                  <a:pt x="79" y="233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201" y="233"/>
                  <a:pt x="201" y="233"/>
                  <a:pt x="201" y="233"/>
                </a:cubicBezTo>
                <a:cubicBezTo>
                  <a:pt x="204" y="233"/>
                  <a:pt x="206" y="231"/>
                  <a:pt x="206" y="228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06" y="99"/>
                  <a:pt x="204" y="97"/>
                  <a:pt x="202" y="96"/>
                </a:cubicBezTo>
                <a:close/>
                <a:moveTo>
                  <a:pt x="9" y="30"/>
                </a:moveTo>
                <a:cubicBezTo>
                  <a:pt x="123" y="12"/>
                  <a:pt x="123" y="12"/>
                  <a:pt x="123" y="12"/>
                </a:cubicBezTo>
                <a:cubicBezTo>
                  <a:pt x="123" y="85"/>
                  <a:pt x="123" y="85"/>
                  <a:pt x="123" y="85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84" y="224"/>
                  <a:pt x="84" y="224"/>
                  <a:pt x="84" y="224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4" y="177"/>
                  <a:pt x="82" y="175"/>
                  <a:pt x="79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5"/>
                  <a:pt x="49" y="177"/>
                  <a:pt x="49" y="180"/>
                </a:cubicBezTo>
                <a:cubicBezTo>
                  <a:pt x="49" y="224"/>
                  <a:pt x="49" y="224"/>
                  <a:pt x="49" y="224"/>
                </a:cubicBezTo>
                <a:cubicBezTo>
                  <a:pt x="9" y="224"/>
                  <a:pt x="9" y="224"/>
                  <a:pt x="9" y="224"/>
                </a:cubicBezTo>
                <a:lnTo>
                  <a:pt x="9" y="30"/>
                </a:lnTo>
                <a:close/>
                <a:moveTo>
                  <a:pt x="58" y="224"/>
                </a:moveTo>
                <a:cubicBezTo>
                  <a:pt x="58" y="184"/>
                  <a:pt x="58" y="184"/>
                  <a:pt x="58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224"/>
                  <a:pt x="74" y="224"/>
                  <a:pt x="74" y="224"/>
                </a:cubicBezTo>
                <a:lnTo>
                  <a:pt x="58" y="224"/>
                </a:lnTo>
                <a:close/>
                <a:moveTo>
                  <a:pt x="196" y="224"/>
                </a:moveTo>
                <a:cubicBezTo>
                  <a:pt x="170" y="224"/>
                  <a:pt x="170" y="224"/>
                  <a:pt x="170" y="224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170" y="197"/>
                  <a:pt x="167" y="195"/>
                  <a:pt x="165" y="195"/>
                </a:cubicBezTo>
                <a:cubicBezTo>
                  <a:pt x="164" y="195"/>
                  <a:pt x="164" y="195"/>
                  <a:pt x="164" y="195"/>
                </a:cubicBezTo>
                <a:cubicBezTo>
                  <a:pt x="161" y="195"/>
                  <a:pt x="159" y="197"/>
                  <a:pt x="159" y="199"/>
                </a:cubicBezTo>
                <a:cubicBezTo>
                  <a:pt x="159" y="224"/>
                  <a:pt x="159" y="224"/>
                  <a:pt x="159" y="224"/>
                </a:cubicBezTo>
                <a:cubicBezTo>
                  <a:pt x="133" y="224"/>
                  <a:pt x="133" y="224"/>
                  <a:pt x="133" y="224"/>
                </a:cubicBezTo>
                <a:cubicBezTo>
                  <a:pt x="133" y="90"/>
                  <a:pt x="133" y="90"/>
                  <a:pt x="133" y="90"/>
                </a:cubicBezTo>
                <a:cubicBezTo>
                  <a:pt x="196" y="105"/>
                  <a:pt x="196" y="105"/>
                  <a:pt x="196" y="105"/>
                </a:cubicBezTo>
                <a:lnTo>
                  <a:pt x="196" y="224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101" name="Freeform 224"/>
          <p:cNvSpPr>
            <a:spLocks/>
          </p:cNvSpPr>
          <p:nvPr/>
        </p:nvSpPr>
        <p:spPr bwMode="auto">
          <a:xfrm>
            <a:off x="4633644" y="1350925"/>
            <a:ext cx="13692" cy="34931"/>
          </a:xfrm>
          <a:custGeom>
            <a:avLst/>
            <a:gdLst>
              <a:gd name="T0" fmla="*/ 5 w 11"/>
              <a:gd name="T1" fmla="*/ 24 h 24"/>
              <a:gd name="T2" fmla="*/ 6 w 11"/>
              <a:gd name="T3" fmla="*/ 24 h 24"/>
              <a:gd name="T4" fmla="*/ 11 w 11"/>
              <a:gd name="T5" fmla="*/ 20 h 24"/>
              <a:gd name="T6" fmla="*/ 11 w 11"/>
              <a:gd name="T7" fmla="*/ 5 h 24"/>
              <a:gd name="T8" fmla="*/ 6 w 11"/>
              <a:gd name="T9" fmla="*/ 0 h 24"/>
              <a:gd name="T10" fmla="*/ 5 w 11"/>
              <a:gd name="T11" fmla="*/ 0 h 24"/>
              <a:gd name="T12" fmla="*/ 0 w 11"/>
              <a:gd name="T13" fmla="*/ 5 h 24"/>
              <a:gd name="T14" fmla="*/ 0 w 11"/>
              <a:gd name="T15" fmla="*/ 20 h 24"/>
              <a:gd name="T16" fmla="*/ 5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5" y="24"/>
                </a:moveTo>
                <a:cubicBezTo>
                  <a:pt x="6" y="24"/>
                  <a:pt x="6" y="24"/>
                  <a:pt x="6" y="24"/>
                </a:cubicBezTo>
                <a:cubicBezTo>
                  <a:pt x="8" y="24"/>
                  <a:pt x="11" y="22"/>
                  <a:pt x="11" y="20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2" y="24"/>
                  <a:pt x="5" y="24"/>
                </a:cubicBez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102" name="Freeform 225"/>
          <p:cNvSpPr>
            <a:spLocks/>
          </p:cNvSpPr>
          <p:nvPr/>
        </p:nvSpPr>
        <p:spPr bwMode="auto">
          <a:xfrm>
            <a:off x="4633644" y="1400018"/>
            <a:ext cx="13692" cy="34931"/>
          </a:xfrm>
          <a:custGeom>
            <a:avLst/>
            <a:gdLst>
              <a:gd name="T0" fmla="*/ 5 w 11"/>
              <a:gd name="T1" fmla="*/ 24 h 24"/>
              <a:gd name="T2" fmla="*/ 6 w 11"/>
              <a:gd name="T3" fmla="*/ 24 h 24"/>
              <a:gd name="T4" fmla="*/ 11 w 11"/>
              <a:gd name="T5" fmla="*/ 19 h 24"/>
              <a:gd name="T6" fmla="*/ 11 w 11"/>
              <a:gd name="T7" fmla="*/ 5 h 24"/>
              <a:gd name="T8" fmla="*/ 6 w 11"/>
              <a:gd name="T9" fmla="*/ 0 h 24"/>
              <a:gd name="T10" fmla="*/ 5 w 11"/>
              <a:gd name="T11" fmla="*/ 0 h 24"/>
              <a:gd name="T12" fmla="*/ 0 w 11"/>
              <a:gd name="T13" fmla="*/ 5 h 24"/>
              <a:gd name="T14" fmla="*/ 0 w 11"/>
              <a:gd name="T15" fmla="*/ 19 h 24"/>
              <a:gd name="T16" fmla="*/ 5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5" y="24"/>
                </a:moveTo>
                <a:cubicBezTo>
                  <a:pt x="6" y="24"/>
                  <a:pt x="6" y="24"/>
                  <a:pt x="6" y="24"/>
                </a:cubicBezTo>
                <a:cubicBezTo>
                  <a:pt x="8" y="24"/>
                  <a:pt x="11" y="22"/>
                  <a:pt x="11" y="19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2"/>
                  <a:pt x="2" y="24"/>
                  <a:pt x="5" y="24"/>
                </a:cubicBez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1" name="Freeform 220"/>
          <p:cNvSpPr>
            <a:spLocks noEditPoints="1"/>
          </p:cNvSpPr>
          <p:nvPr/>
        </p:nvSpPr>
        <p:spPr bwMode="auto">
          <a:xfrm>
            <a:off x="7872357" y="1230081"/>
            <a:ext cx="43492" cy="49093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30 h 34"/>
              <a:gd name="T6" fmla="*/ 35 w 35"/>
              <a:gd name="T7" fmla="*/ 5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5 h 34"/>
              <a:gd name="T14" fmla="*/ 0 w 35"/>
              <a:gd name="T15" fmla="*/ 30 h 34"/>
              <a:gd name="T16" fmla="*/ 5 w 35"/>
              <a:gd name="T17" fmla="*/ 34 h 34"/>
              <a:gd name="T18" fmla="*/ 9 w 35"/>
              <a:gd name="T19" fmla="*/ 10 h 34"/>
              <a:gd name="T20" fmla="*/ 25 w 35"/>
              <a:gd name="T21" fmla="*/ 10 h 34"/>
              <a:gd name="T22" fmla="*/ 25 w 35"/>
              <a:gd name="T23" fmla="*/ 25 h 34"/>
              <a:gd name="T24" fmla="*/ 9 w 35"/>
              <a:gd name="T25" fmla="*/ 25 h 34"/>
              <a:gd name="T26" fmla="*/ 9 w 35"/>
              <a:gd name="T2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30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25"/>
                  <a:pt x="25" y="25"/>
                  <a:pt x="25" y="25"/>
                </a:cubicBezTo>
                <a:cubicBezTo>
                  <a:pt x="9" y="25"/>
                  <a:pt x="9" y="25"/>
                  <a:pt x="9" y="25"/>
                </a:cubicBezTo>
                <a:lnTo>
                  <a:pt x="9" y="1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2" name="Freeform 221"/>
          <p:cNvSpPr>
            <a:spLocks noEditPoints="1"/>
          </p:cNvSpPr>
          <p:nvPr/>
        </p:nvSpPr>
        <p:spPr bwMode="auto">
          <a:xfrm>
            <a:off x="7872357" y="1295223"/>
            <a:ext cx="43492" cy="50037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29 h 34"/>
              <a:gd name="T6" fmla="*/ 35 w 35"/>
              <a:gd name="T7" fmla="*/ 4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4 h 34"/>
              <a:gd name="T14" fmla="*/ 0 w 35"/>
              <a:gd name="T15" fmla="*/ 29 h 34"/>
              <a:gd name="T16" fmla="*/ 5 w 35"/>
              <a:gd name="T17" fmla="*/ 34 h 34"/>
              <a:gd name="T18" fmla="*/ 9 w 35"/>
              <a:gd name="T19" fmla="*/ 9 h 34"/>
              <a:gd name="T20" fmla="*/ 25 w 35"/>
              <a:gd name="T21" fmla="*/ 9 h 34"/>
              <a:gd name="T22" fmla="*/ 25 w 35"/>
              <a:gd name="T23" fmla="*/ 24 h 34"/>
              <a:gd name="T24" fmla="*/ 9 w 35"/>
              <a:gd name="T25" fmla="*/ 24 h 34"/>
              <a:gd name="T26" fmla="*/ 9 w 35"/>
              <a:gd name="T27" fmla="*/ 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29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9"/>
                </a:moveTo>
                <a:cubicBezTo>
                  <a:pt x="25" y="9"/>
                  <a:pt x="25" y="9"/>
                  <a:pt x="25" y="9"/>
                </a:cubicBezTo>
                <a:cubicBezTo>
                  <a:pt x="25" y="24"/>
                  <a:pt x="25" y="24"/>
                  <a:pt x="25" y="24"/>
                </a:cubicBezTo>
                <a:cubicBezTo>
                  <a:pt x="9" y="24"/>
                  <a:pt x="9" y="24"/>
                  <a:pt x="9" y="24"/>
                </a:cubicBezTo>
                <a:lnTo>
                  <a:pt x="9" y="9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3" name="Freeform 222"/>
          <p:cNvSpPr>
            <a:spLocks noEditPoints="1"/>
          </p:cNvSpPr>
          <p:nvPr/>
        </p:nvSpPr>
        <p:spPr bwMode="auto">
          <a:xfrm>
            <a:off x="7872357" y="1359422"/>
            <a:ext cx="43492" cy="49093"/>
          </a:xfrm>
          <a:custGeom>
            <a:avLst/>
            <a:gdLst>
              <a:gd name="T0" fmla="*/ 5 w 35"/>
              <a:gd name="T1" fmla="*/ 34 h 34"/>
              <a:gd name="T2" fmla="*/ 30 w 35"/>
              <a:gd name="T3" fmla="*/ 34 h 34"/>
              <a:gd name="T4" fmla="*/ 35 w 35"/>
              <a:gd name="T5" fmla="*/ 29 h 34"/>
              <a:gd name="T6" fmla="*/ 35 w 35"/>
              <a:gd name="T7" fmla="*/ 5 h 34"/>
              <a:gd name="T8" fmla="*/ 30 w 35"/>
              <a:gd name="T9" fmla="*/ 0 h 34"/>
              <a:gd name="T10" fmla="*/ 5 w 35"/>
              <a:gd name="T11" fmla="*/ 0 h 34"/>
              <a:gd name="T12" fmla="*/ 0 w 35"/>
              <a:gd name="T13" fmla="*/ 5 h 34"/>
              <a:gd name="T14" fmla="*/ 0 w 35"/>
              <a:gd name="T15" fmla="*/ 29 h 34"/>
              <a:gd name="T16" fmla="*/ 5 w 35"/>
              <a:gd name="T17" fmla="*/ 34 h 34"/>
              <a:gd name="T18" fmla="*/ 9 w 35"/>
              <a:gd name="T19" fmla="*/ 10 h 34"/>
              <a:gd name="T20" fmla="*/ 25 w 35"/>
              <a:gd name="T21" fmla="*/ 10 h 34"/>
              <a:gd name="T22" fmla="*/ 25 w 35"/>
              <a:gd name="T23" fmla="*/ 25 h 34"/>
              <a:gd name="T24" fmla="*/ 9 w 35"/>
              <a:gd name="T25" fmla="*/ 25 h 34"/>
              <a:gd name="T26" fmla="*/ 9 w 35"/>
              <a:gd name="T2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4">
                <a:moveTo>
                  <a:pt x="5" y="34"/>
                </a:move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29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2"/>
                  <a:pt x="33" y="0"/>
                  <a:pt x="3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2"/>
                  <a:pt x="2" y="34"/>
                  <a:pt x="5" y="34"/>
                </a:cubicBezTo>
                <a:close/>
                <a:moveTo>
                  <a:pt x="9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25"/>
                  <a:pt x="25" y="25"/>
                  <a:pt x="25" y="25"/>
                </a:cubicBezTo>
                <a:cubicBezTo>
                  <a:pt x="9" y="25"/>
                  <a:pt x="9" y="25"/>
                  <a:pt x="9" y="25"/>
                </a:cubicBezTo>
                <a:lnTo>
                  <a:pt x="9" y="1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4" name="Freeform 223"/>
          <p:cNvSpPr>
            <a:spLocks noEditPoints="1"/>
          </p:cNvSpPr>
          <p:nvPr/>
        </p:nvSpPr>
        <p:spPr bwMode="auto">
          <a:xfrm>
            <a:off x="7811151" y="1174380"/>
            <a:ext cx="256122" cy="338929"/>
          </a:xfrm>
          <a:custGeom>
            <a:avLst/>
            <a:gdLst>
              <a:gd name="T0" fmla="*/ 202 w 206"/>
              <a:gd name="T1" fmla="*/ 96 h 233"/>
              <a:gd name="T2" fmla="*/ 133 w 206"/>
              <a:gd name="T3" fmla="*/ 81 h 233"/>
              <a:gd name="T4" fmla="*/ 133 w 206"/>
              <a:gd name="T5" fmla="*/ 7 h 233"/>
              <a:gd name="T6" fmla="*/ 133 w 206"/>
              <a:gd name="T7" fmla="*/ 6 h 233"/>
              <a:gd name="T8" fmla="*/ 133 w 206"/>
              <a:gd name="T9" fmla="*/ 5 h 233"/>
              <a:gd name="T10" fmla="*/ 127 w 206"/>
              <a:gd name="T11" fmla="*/ 1 h 233"/>
              <a:gd name="T12" fmla="*/ 4 w 206"/>
              <a:gd name="T13" fmla="*/ 20 h 233"/>
              <a:gd name="T14" fmla="*/ 0 w 206"/>
              <a:gd name="T15" fmla="*/ 25 h 233"/>
              <a:gd name="T16" fmla="*/ 0 w 206"/>
              <a:gd name="T17" fmla="*/ 25 h 233"/>
              <a:gd name="T18" fmla="*/ 0 w 206"/>
              <a:gd name="T19" fmla="*/ 26 h 233"/>
              <a:gd name="T20" fmla="*/ 0 w 206"/>
              <a:gd name="T21" fmla="*/ 228 h 233"/>
              <a:gd name="T22" fmla="*/ 5 w 206"/>
              <a:gd name="T23" fmla="*/ 233 h 233"/>
              <a:gd name="T24" fmla="*/ 54 w 206"/>
              <a:gd name="T25" fmla="*/ 233 h 233"/>
              <a:gd name="T26" fmla="*/ 79 w 206"/>
              <a:gd name="T27" fmla="*/ 233 h 233"/>
              <a:gd name="T28" fmla="*/ 128 w 206"/>
              <a:gd name="T29" fmla="*/ 233 h 233"/>
              <a:gd name="T30" fmla="*/ 201 w 206"/>
              <a:gd name="T31" fmla="*/ 233 h 233"/>
              <a:gd name="T32" fmla="*/ 206 w 206"/>
              <a:gd name="T33" fmla="*/ 228 h 233"/>
              <a:gd name="T34" fmla="*/ 206 w 206"/>
              <a:gd name="T35" fmla="*/ 101 h 233"/>
              <a:gd name="T36" fmla="*/ 202 w 206"/>
              <a:gd name="T37" fmla="*/ 96 h 233"/>
              <a:gd name="T38" fmla="*/ 9 w 206"/>
              <a:gd name="T39" fmla="*/ 30 h 233"/>
              <a:gd name="T40" fmla="*/ 123 w 206"/>
              <a:gd name="T41" fmla="*/ 12 h 233"/>
              <a:gd name="T42" fmla="*/ 123 w 206"/>
              <a:gd name="T43" fmla="*/ 85 h 233"/>
              <a:gd name="T44" fmla="*/ 123 w 206"/>
              <a:gd name="T45" fmla="*/ 224 h 233"/>
              <a:gd name="T46" fmla="*/ 84 w 206"/>
              <a:gd name="T47" fmla="*/ 224 h 233"/>
              <a:gd name="T48" fmla="*/ 84 w 206"/>
              <a:gd name="T49" fmla="*/ 180 h 233"/>
              <a:gd name="T50" fmla="*/ 79 w 206"/>
              <a:gd name="T51" fmla="*/ 175 h 233"/>
              <a:gd name="T52" fmla="*/ 54 w 206"/>
              <a:gd name="T53" fmla="*/ 175 h 233"/>
              <a:gd name="T54" fmla="*/ 49 w 206"/>
              <a:gd name="T55" fmla="*/ 180 h 233"/>
              <a:gd name="T56" fmla="*/ 49 w 206"/>
              <a:gd name="T57" fmla="*/ 224 h 233"/>
              <a:gd name="T58" fmla="*/ 9 w 206"/>
              <a:gd name="T59" fmla="*/ 224 h 233"/>
              <a:gd name="T60" fmla="*/ 9 w 206"/>
              <a:gd name="T61" fmla="*/ 30 h 233"/>
              <a:gd name="T62" fmla="*/ 58 w 206"/>
              <a:gd name="T63" fmla="*/ 224 h 233"/>
              <a:gd name="T64" fmla="*/ 58 w 206"/>
              <a:gd name="T65" fmla="*/ 184 h 233"/>
              <a:gd name="T66" fmla="*/ 74 w 206"/>
              <a:gd name="T67" fmla="*/ 184 h 233"/>
              <a:gd name="T68" fmla="*/ 74 w 206"/>
              <a:gd name="T69" fmla="*/ 224 h 233"/>
              <a:gd name="T70" fmla="*/ 58 w 206"/>
              <a:gd name="T71" fmla="*/ 224 h 233"/>
              <a:gd name="T72" fmla="*/ 196 w 206"/>
              <a:gd name="T73" fmla="*/ 224 h 233"/>
              <a:gd name="T74" fmla="*/ 170 w 206"/>
              <a:gd name="T75" fmla="*/ 224 h 233"/>
              <a:gd name="T76" fmla="*/ 170 w 206"/>
              <a:gd name="T77" fmla="*/ 199 h 233"/>
              <a:gd name="T78" fmla="*/ 165 w 206"/>
              <a:gd name="T79" fmla="*/ 195 h 233"/>
              <a:gd name="T80" fmla="*/ 164 w 206"/>
              <a:gd name="T81" fmla="*/ 195 h 233"/>
              <a:gd name="T82" fmla="*/ 159 w 206"/>
              <a:gd name="T83" fmla="*/ 199 h 233"/>
              <a:gd name="T84" fmla="*/ 159 w 206"/>
              <a:gd name="T85" fmla="*/ 224 h 233"/>
              <a:gd name="T86" fmla="*/ 133 w 206"/>
              <a:gd name="T87" fmla="*/ 224 h 233"/>
              <a:gd name="T88" fmla="*/ 133 w 206"/>
              <a:gd name="T89" fmla="*/ 90 h 233"/>
              <a:gd name="T90" fmla="*/ 196 w 206"/>
              <a:gd name="T91" fmla="*/ 105 h 233"/>
              <a:gd name="T92" fmla="*/ 196 w 206"/>
              <a:gd name="T93" fmla="*/ 22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6" h="233">
                <a:moveTo>
                  <a:pt x="202" y="96"/>
                </a:moveTo>
                <a:cubicBezTo>
                  <a:pt x="133" y="81"/>
                  <a:pt x="133" y="81"/>
                  <a:pt x="133" y="81"/>
                </a:cubicBezTo>
                <a:cubicBezTo>
                  <a:pt x="133" y="7"/>
                  <a:pt x="133" y="7"/>
                  <a:pt x="133" y="7"/>
                </a:cubicBezTo>
                <a:cubicBezTo>
                  <a:pt x="133" y="6"/>
                  <a:pt x="133" y="6"/>
                  <a:pt x="133" y="6"/>
                </a:cubicBezTo>
                <a:cubicBezTo>
                  <a:pt x="133" y="6"/>
                  <a:pt x="133" y="5"/>
                  <a:pt x="133" y="5"/>
                </a:cubicBezTo>
                <a:cubicBezTo>
                  <a:pt x="132" y="2"/>
                  <a:pt x="130" y="0"/>
                  <a:pt x="127" y="1"/>
                </a:cubicBezTo>
                <a:cubicBezTo>
                  <a:pt x="4" y="20"/>
                  <a:pt x="4" y="20"/>
                  <a:pt x="4" y="20"/>
                </a:cubicBezTo>
                <a:cubicBezTo>
                  <a:pt x="1" y="20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31"/>
                  <a:pt x="2" y="233"/>
                  <a:pt x="5" y="233"/>
                </a:cubicBezTo>
                <a:cubicBezTo>
                  <a:pt x="54" y="233"/>
                  <a:pt x="54" y="233"/>
                  <a:pt x="54" y="233"/>
                </a:cubicBezTo>
                <a:cubicBezTo>
                  <a:pt x="79" y="233"/>
                  <a:pt x="79" y="233"/>
                  <a:pt x="79" y="233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201" y="233"/>
                  <a:pt x="201" y="233"/>
                  <a:pt x="201" y="233"/>
                </a:cubicBezTo>
                <a:cubicBezTo>
                  <a:pt x="204" y="233"/>
                  <a:pt x="206" y="231"/>
                  <a:pt x="206" y="228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06" y="99"/>
                  <a:pt x="204" y="97"/>
                  <a:pt x="202" y="96"/>
                </a:cubicBezTo>
                <a:close/>
                <a:moveTo>
                  <a:pt x="9" y="30"/>
                </a:moveTo>
                <a:cubicBezTo>
                  <a:pt x="123" y="12"/>
                  <a:pt x="123" y="12"/>
                  <a:pt x="123" y="12"/>
                </a:cubicBezTo>
                <a:cubicBezTo>
                  <a:pt x="123" y="85"/>
                  <a:pt x="123" y="85"/>
                  <a:pt x="123" y="85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84" y="224"/>
                  <a:pt x="84" y="224"/>
                  <a:pt x="84" y="224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4" y="177"/>
                  <a:pt x="82" y="175"/>
                  <a:pt x="79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5"/>
                  <a:pt x="49" y="177"/>
                  <a:pt x="49" y="180"/>
                </a:cubicBezTo>
                <a:cubicBezTo>
                  <a:pt x="49" y="224"/>
                  <a:pt x="49" y="224"/>
                  <a:pt x="49" y="224"/>
                </a:cubicBezTo>
                <a:cubicBezTo>
                  <a:pt x="9" y="224"/>
                  <a:pt x="9" y="224"/>
                  <a:pt x="9" y="224"/>
                </a:cubicBezTo>
                <a:lnTo>
                  <a:pt x="9" y="30"/>
                </a:lnTo>
                <a:close/>
                <a:moveTo>
                  <a:pt x="58" y="224"/>
                </a:moveTo>
                <a:cubicBezTo>
                  <a:pt x="58" y="184"/>
                  <a:pt x="58" y="184"/>
                  <a:pt x="58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224"/>
                  <a:pt x="74" y="224"/>
                  <a:pt x="74" y="224"/>
                </a:cubicBezTo>
                <a:lnTo>
                  <a:pt x="58" y="224"/>
                </a:lnTo>
                <a:close/>
                <a:moveTo>
                  <a:pt x="196" y="224"/>
                </a:moveTo>
                <a:cubicBezTo>
                  <a:pt x="170" y="224"/>
                  <a:pt x="170" y="224"/>
                  <a:pt x="170" y="224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170" y="197"/>
                  <a:pt x="167" y="195"/>
                  <a:pt x="165" y="195"/>
                </a:cubicBezTo>
                <a:cubicBezTo>
                  <a:pt x="164" y="195"/>
                  <a:pt x="164" y="195"/>
                  <a:pt x="164" y="195"/>
                </a:cubicBezTo>
                <a:cubicBezTo>
                  <a:pt x="161" y="195"/>
                  <a:pt x="159" y="197"/>
                  <a:pt x="159" y="199"/>
                </a:cubicBezTo>
                <a:cubicBezTo>
                  <a:pt x="159" y="224"/>
                  <a:pt x="159" y="224"/>
                  <a:pt x="159" y="224"/>
                </a:cubicBezTo>
                <a:cubicBezTo>
                  <a:pt x="133" y="224"/>
                  <a:pt x="133" y="224"/>
                  <a:pt x="133" y="224"/>
                </a:cubicBezTo>
                <a:cubicBezTo>
                  <a:pt x="133" y="90"/>
                  <a:pt x="133" y="90"/>
                  <a:pt x="133" y="90"/>
                </a:cubicBezTo>
                <a:cubicBezTo>
                  <a:pt x="196" y="105"/>
                  <a:pt x="196" y="105"/>
                  <a:pt x="196" y="105"/>
                </a:cubicBezTo>
                <a:lnTo>
                  <a:pt x="196" y="224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5" name="Freeform 224"/>
          <p:cNvSpPr>
            <a:spLocks/>
          </p:cNvSpPr>
          <p:nvPr/>
        </p:nvSpPr>
        <p:spPr bwMode="auto">
          <a:xfrm>
            <a:off x="8008472" y="1350925"/>
            <a:ext cx="13692" cy="34931"/>
          </a:xfrm>
          <a:custGeom>
            <a:avLst/>
            <a:gdLst>
              <a:gd name="T0" fmla="*/ 5 w 11"/>
              <a:gd name="T1" fmla="*/ 24 h 24"/>
              <a:gd name="T2" fmla="*/ 6 w 11"/>
              <a:gd name="T3" fmla="*/ 24 h 24"/>
              <a:gd name="T4" fmla="*/ 11 w 11"/>
              <a:gd name="T5" fmla="*/ 20 h 24"/>
              <a:gd name="T6" fmla="*/ 11 w 11"/>
              <a:gd name="T7" fmla="*/ 5 h 24"/>
              <a:gd name="T8" fmla="*/ 6 w 11"/>
              <a:gd name="T9" fmla="*/ 0 h 24"/>
              <a:gd name="T10" fmla="*/ 5 w 11"/>
              <a:gd name="T11" fmla="*/ 0 h 24"/>
              <a:gd name="T12" fmla="*/ 0 w 11"/>
              <a:gd name="T13" fmla="*/ 5 h 24"/>
              <a:gd name="T14" fmla="*/ 0 w 11"/>
              <a:gd name="T15" fmla="*/ 20 h 24"/>
              <a:gd name="T16" fmla="*/ 5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5" y="24"/>
                </a:moveTo>
                <a:cubicBezTo>
                  <a:pt x="6" y="24"/>
                  <a:pt x="6" y="24"/>
                  <a:pt x="6" y="24"/>
                </a:cubicBezTo>
                <a:cubicBezTo>
                  <a:pt x="8" y="24"/>
                  <a:pt x="11" y="22"/>
                  <a:pt x="11" y="20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2" y="24"/>
                  <a:pt x="5" y="24"/>
                </a:cubicBez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96" name="Freeform 225"/>
          <p:cNvSpPr>
            <a:spLocks/>
          </p:cNvSpPr>
          <p:nvPr/>
        </p:nvSpPr>
        <p:spPr bwMode="auto">
          <a:xfrm>
            <a:off x="8008472" y="1400018"/>
            <a:ext cx="13692" cy="34931"/>
          </a:xfrm>
          <a:custGeom>
            <a:avLst/>
            <a:gdLst>
              <a:gd name="T0" fmla="*/ 5 w 11"/>
              <a:gd name="T1" fmla="*/ 24 h 24"/>
              <a:gd name="T2" fmla="*/ 6 w 11"/>
              <a:gd name="T3" fmla="*/ 24 h 24"/>
              <a:gd name="T4" fmla="*/ 11 w 11"/>
              <a:gd name="T5" fmla="*/ 19 h 24"/>
              <a:gd name="T6" fmla="*/ 11 w 11"/>
              <a:gd name="T7" fmla="*/ 5 h 24"/>
              <a:gd name="T8" fmla="*/ 6 w 11"/>
              <a:gd name="T9" fmla="*/ 0 h 24"/>
              <a:gd name="T10" fmla="*/ 5 w 11"/>
              <a:gd name="T11" fmla="*/ 0 h 24"/>
              <a:gd name="T12" fmla="*/ 0 w 11"/>
              <a:gd name="T13" fmla="*/ 5 h 24"/>
              <a:gd name="T14" fmla="*/ 0 w 11"/>
              <a:gd name="T15" fmla="*/ 19 h 24"/>
              <a:gd name="T16" fmla="*/ 5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5" y="24"/>
                </a:moveTo>
                <a:cubicBezTo>
                  <a:pt x="6" y="24"/>
                  <a:pt x="6" y="24"/>
                  <a:pt x="6" y="24"/>
                </a:cubicBezTo>
                <a:cubicBezTo>
                  <a:pt x="8" y="24"/>
                  <a:pt x="11" y="22"/>
                  <a:pt x="11" y="19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8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2"/>
                  <a:pt x="2" y="24"/>
                  <a:pt x="5" y="24"/>
                </a:cubicBezTo>
                <a:close/>
              </a:path>
            </a:pathLst>
          </a:cu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53" name="Rectangle 52"/>
          <p:cNvSpPr/>
          <p:nvPr/>
        </p:nvSpPr>
        <p:spPr bwMode="auto">
          <a:xfrm>
            <a:off x="7009226" y="2701584"/>
            <a:ext cx="2017221" cy="899218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8000" b="1" kern="0" dirty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54" name="Freeform 9198"/>
          <p:cNvSpPr>
            <a:spLocks/>
          </p:cNvSpPr>
          <p:nvPr/>
        </p:nvSpPr>
        <p:spPr bwMode="auto">
          <a:xfrm>
            <a:off x="5522751" y="2942275"/>
            <a:ext cx="1432987" cy="1141643"/>
          </a:xfrm>
          <a:custGeom>
            <a:avLst/>
            <a:gdLst>
              <a:gd name="T0" fmla="*/ 70414064 w 1439"/>
              <a:gd name="T1" fmla="*/ 17862886 h 935"/>
              <a:gd name="T2" fmla="*/ 66680858 w 1439"/>
              <a:gd name="T3" fmla="*/ 18205151 h 935"/>
              <a:gd name="T4" fmla="*/ 43123825 w 1439"/>
              <a:gd name="T5" fmla="*/ 0 h 935"/>
              <a:gd name="T6" fmla="*/ 18472432 w 1439"/>
              <a:gd name="T7" fmla="*/ 25596663 h 935"/>
              <a:gd name="T8" fmla="*/ 18729974 w 1439"/>
              <a:gd name="T9" fmla="*/ 29292289 h 935"/>
              <a:gd name="T10" fmla="*/ 16734600 w 1439"/>
              <a:gd name="T11" fmla="*/ 29155539 h 935"/>
              <a:gd name="T12" fmla="*/ 0 w 1439"/>
              <a:gd name="T13" fmla="*/ 46539411 h 935"/>
              <a:gd name="T14" fmla="*/ 16734600 w 1439"/>
              <a:gd name="T15" fmla="*/ 63991527 h 935"/>
              <a:gd name="T16" fmla="*/ 70414064 w 1439"/>
              <a:gd name="T17" fmla="*/ 63991527 h 935"/>
              <a:gd name="T18" fmla="*/ 92619450 w 1439"/>
              <a:gd name="T19" fmla="*/ 40927207 h 935"/>
              <a:gd name="T20" fmla="*/ 70414064 w 1439"/>
              <a:gd name="T21" fmla="*/ 17862886 h 9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39" h="935">
                <a:moveTo>
                  <a:pt x="1094" y="261"/>
                </a:moveTo>
                <a:cubicBezTo>
                  <a:pt x="1075" y="261"/>
                  <a:pt x="1055" y="263"/>
                  <a:pt x="1036" y="266"/>
                </a:cubicBezTo>
                <a:cubicBezTo>
                  <a:pt x="989" y="112"/>
                  <a:pt x="843" y="0"/>
                  <a:pt x="670" y="0"/>
                </a:cubicBezTo>
                <a:cubicBezTo>
                  <a:pt x="458" y="0"/>
                  <a:pt x="287" y="167"/>
                  <a:pt x="287" y="374"/>
                </a:cubicBezTo>
                <a:cubicBezTo>
                  <a:pt x="287" y="392"/>
                  <a:pt x="288" y="410"/>
                  <a:pt x="291" y="428"/>
                </a:cubicBezTo>
                <a:cubicBezTo>
                  <a:pt x="281" y="427"/>
                  <a:pt x="271" y="426"/>
                  <a:pt x="260" y="426"/>
                </a:cubicBezTo>
                <a:cubicBezTo>
                  <a:pt x="116" y="426"/>
                  <a:pt x="0" y="540"/>
                  <a:pt x="0" y="680"/>
                </a:cubicBezTo>
                <a:cubicBezTo>
                  <a:pt x="0" y="821"/>
                  <a:pt x="116" y="935"/>
                  <a:pt x="260" y="935"/>
                </a:cubicBezTo>
                <a:lnTo>
                  <a:pt x="1094" y="935"/>
                </a:lnTo>
                <a:cubicBezTo>
                  <a:pt x="1285" y="935"/>
                  <a:pt x="1439" y="784"/>
                  <a:pt x="1439" y="598"/>
                </a:cubicBezTo>
                <a:cubicBezTo>
                  <a:pt x="1439" y="412"/>
                  <a:pt x="1285" y="261"/>
                  <a:pt x="1094" y="261"/>
                </a:cubicBezTo>
              </a:path>
            </a:pathLst>
          </a:custGeom>
          <a:solidFill>
            <a:srgbClr val="FFFFFF">
              <a:lumMod val="95000"/>
            </a:srgbClr>
          </a:solidFill>
          <a:ln>
            <a:noFill/>
          </a:ln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8000" b="1" kern="0" dirty="0" smtClean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491880" y="2710971"/>
            <a:ext cx="2017221" cy="899218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8000" b="1" kern="0" dirty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6997759" y="1592862"/>
            <a:ext cx="2038737" cy="1010304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8000" b="1" kern="0" dirty="0">
              <a:solidFill>
                <a:srgbClr val="FFD624"/>
              </a:solidFill>
              <a:latin typeface="Verdana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3494358" y="1587065"/>
            <a:ext cx="2010598" cy="1021958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xtLst/>
        </p:spPr>
        <p:txBody>
          <a:bodyPr lIns="135868" tIns="67933" rIns="135868" bIns="67933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GB" sz="9600" b="1" kern="0" dirty="0">
              <a:solidFill>
                <a:srgbClr val="FFD624"/>
              </a:solidFill>
              <a:latin typeface="Verdana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5504956" y="3364321"/>
            <a:ext cx="1504270" cy="0"/>
          </a:xfrm>
          <a:prstGeom prst="line">
            <a:avLst/>
          </a:prstGeom>
          <a:noFill/>
          <a:ln w="635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5436096" y="3242185"/>
            <a:ext cx="511204" cy="1692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500" kern="0" dirty="0" smtClea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rPr>
              <a:t>SEND</a:t>
            </a:r>
            <a:endParaRPr lang="en-GB" sz="500" kern="0" dirty="0">
              <a:solidFill>
                <a:srgbClr val="646567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01660" y="3212245"/>
            <a:ext cx="476614" cy="1692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500" kern="0" dirty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rPr>
              <a:t>RECEIVE</a:t>
            </a:r>
          </a:p>
        </p:txBody>
      </p:sp>
      <p:sp>
        <p:nvSpPr>
          <p:cNvPr id="62" name="Rectangle 61">
            <a:hlinkClick r:id="" action="ppaction://noaction"/>
          </p:cNvPr>
          <p:cNvSpPr/>
          <p:nvPr/>
        </p:nvSpPr>
        <p:spPr bwMode="auto">
          <a:xfrm>
            <a:off x="4158605" y="1870943"/>
            <a:ext cx="746258" cy="394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00" b="1" kern="0" dirty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Health </a:t>
            </a:r>
            <a:r>
              <a:rPr lang="en-US" sz="700" b="1" kern="0" dirty="0" smtClean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Portal</a:t>
            </a:r>
            <a:endParaRPr lang="en-US" sz="7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63" name="Rectangle 62">
            <a:hlinkClick r:id="" action="ppaction://noaction"/>
          </p:cNvPr>
          <p:cNvSpPr/>
          <p:nvPr/>
        </p:nvSpPr>
        <p:spPr bwMode="auto">
          <a:xfrm>
            <a:off x="7621179" y="1848828"/>
            <a:ext cx="746258" cy="394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00" b="1" kern="0" dirty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Clinical Document Repository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190631" y="3743217"/>
            <a:ext cx="2112413" cy="2366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GB"/>
            </a:defPPr>
            <a:lvl1pPr algn="r" eaLnBrk="0" hangingPunct="0">
              <a:defRPr sz="1100" ker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ctr"/>
            <a:r>
              <a:rPr lang="en-GB" sz="900" dirty="0">
                <a:solidFill>
                  <a:srgbClr val="000000"/>
                </a:solidFill>
              </a:rPr>
              <a:t>Internet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751220" y="1338004"/>
            <a:ext cx="559823" cy="18466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ORIGINAL SENDER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8126054" y="1338004"/>
            <a:ext cx="559823" cy="18466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FINAL RECIPIENT</a:t>
            </a:r>
            <a:endParaRPr lang="en-US" dirty="0"/>
          </a:p>
        </p:txBody>
      </p:sp>
      <p:sp>
        <p:nvSpPr>
          <p:cNvPr id="83" name="Oval 82"/>
          <p:cNvSpPr/>
          <p:nvPr/>
        </p:nvSpPr>
        <p:spPr bwMode="auto">
          <a:xfrm>
            <a:off x="5352494" y="2704567"/>
            <a:ext cx="171932" cy="163889"/>
          </a:xfrm>
          <a:prstGeom prst="ellipse">
            <a:avLst/>
          </a:prstGeom>
          <a:solidFill>
            <a:srgbClr val="FFD624"/>
          </a:solidFill>
          <a:ln>
            <a:noFill/>
          </a:ln>
        </p:spPr>
        <p:txBody>
          <a:bodyPr lIns="0" tIns="0" rIns="0" bIns="0" rtlCol="0" anchor="t"/>
          <a:lstStyle/>
          <a:p>
            <a:pPr algn="ctr"/>
            <a:r>
              <a:rPr lang="en-US" sz="500" b="1" dirty="0" smtClean="0">
                <a:solidFill>
                  <a:srgbClr val="646567"/>
                </a:solidFill>
              </a:rPr>
              <a:t>C2</a:t>
            </a:r>
            <a:endParaRPr lang="en-GB" sz="500" b="1" dirty="0" smtClean="0">
              <a:solidFill>
                <a:srgbClr val="646567"/>
              </a:solidFill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7010624" y="2704567"/>
            <a:ext cx="171932" cy="163889"/>
          </a:xfrm>
          <a:prstGeom prst="ellipse">
            <a:avLst/>
          </a:prstGeom>
          <a:solidFill>
            <a:srgbClr val="FFD624"/>
          </a:solidFill>
          <a:ln>
            <a:noFill/>
          </a:ln>
        </p:spPr>
        <p:txBody>
          <a:bodyPr lIns="0" tIns="0" rIns="0" bIns="0" rtlCol="0" anchor="t"/>
          <a:lstStyle/>
          <a:p>
            <a:pPr algn="ctr"/>
            <a:r>
              <a:rPr lang="en-US" sz="500" b="1" dirty="0" smtClean="0">
                <a:solidFill>
                  <a:srgbClr val="646567"/>
                </a:solidFill>
              </a:rPr>
              <a:t>C3</a:t>
            </a:r>
            <a:endParaRPr lang="en-GB" sz="500" b="1" dirty="0" smtClean="0">
              <a:solidFill>
                <a:srgbClr val="646567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927635" y="2742601"/>
            <a:ext cx="391558" cy="9233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CORNER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7230615" y="2759367"/>
            <a:ext cx="387681" cy="9325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CORNER</a:t>
            </a:r>
            <a:endParaRPr lang="en-US" dirty="0"/>
          </a:p>
        </p:txBody>
      </p:sp>
      <p:sp>
        <p:nvSpPr>
          <p:cNvPr id="87" name="Oval 86"/>
          <p:cNvSpPr/>
          <p:nvPr/>
        </p:nvSpPr>
        <p:spPr bwMode="auto">
          <a:xfrm>
            <a:off x="5310474" y="1576007"/>
            <a:ext cx="171932" cy="163889"/>
          </a:xfrm>
          <a:prstGeom prst="ellipse">
            <a:avLst/>
          </a:prstGeom>
          <a:solidFill>
            <a:srgbClr val="FFD624"/>
          </a:solidFill>
          <a:ln>
            <a:noFill/>
          </a:ln>
        </p:spPr>
        <p:txBody>
          <a:bodyPr lIns="0" tIns="0" rIns="0" bIns="0" rtlCol="0" anchor="t"/>
          <a:lstStyle/>
          <a:p>
            <a:pPr algn="ctr"/>
            <a:r>
              <a:rPr lang="en-US" sz="500" b="1" dirty="0" smtClean="0">
                <a:solidFill>
                  <a:srgbClr val="646567"/>
                </a:solidFill>
              </a:rPr>
              <a:t>C1</a:t>
            </a:r>
            <a:endParaRPr lang="en-GB" sz="500" b="1" dirty="0" smtClean="0">
              <a:solidFill>
                <a:srgbClr val="646567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927635" y="1601738"/>
            <a:ext cx="391558" cy="9233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CORNER</a:t>
            </a:r>
            <a:endParaRPr lang="en-US" dirty="0"/>
          </a:p>
        </p:txBody>
      </p:sp>
      <p:sp>
        <p:nvSpPr>
          <p:cNvPr id="89" name="Oval 88"/>
          <p:cNvSpPr/>
          <p:nvPr/>
        </p:nvSpPr>
        <p:spPr bwMode="auto">
          <a:xfrm>
            <a:off x="7010624" y="1592189"/>
            <a:ext cx="171932" cy="163889"/>
          </a:xfrm>
          <a:prstGeom prst="ellipse">
            <a:avLst/>
          </a:prstGeom>
          <a:solidFill>
            <a:srgbClr val="FFD624"/>
          </a:solidFill>
          <a:ln>
            <a:noFill/>
          </a:ln>
        </p:spPr>
        <p:txBody>
          <a:bodyPr lIns="0" tIns="0" rIns="0" bIns="0" rtlCol="0" anchor="t"/>
          <a:lstStyle/>
          <a:p>
            <a:pPr algn="ctr"/>
            <a:r>
              <a:rPr lang="en-US" sz="500" b="1" dirty="0" smtClean="0">
                <a:solidFill>
                  <a:srgbClr val="646567"/>
                </a:solidFill>
              </a:rPr>
              <a:t>C4</a:t>
            </a:r>
            <a:endParaRPr lang="en-GB" sz="500" b="1" dirty="0" smtClean="0">
              <a:solidFill>
                <a:srgbClr val="646567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230615" y="1618504"/>
            <a:ext cx="387681" cy="9325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en-GB"/>
            </a:defPPr>
            <a:lvl1pPr algn="ctr" eaLnBrk="0" hangingPunct="0">
              <a:defRPr sz="600" kern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l"/>
            <a:r>
              <a:rPr lang="en-US" dirty="0" smtClean="0"/>
              <a:t>CORNER</a:t>
            </a:r>
            <a:endParaRPr lang="en-US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5504958" y="3524013"/>
            <a:ext cx="1478698" cy="0"/>
          </a:xfrm>
          <a:prstGeom prst="line">
            <a:avLst/>
          </a:prstGeom>
          <a:noFill/>
          <a:ln w="6350" cap="sq" cmpd="sng" algn="ctr">
            <a:solidFill>
              <a:schemeClr val="tx1"/>
            </a:solidFill>
            <a:prstDash val="dash"/>
            <a:bevel/>
            <a:headEnd type="triangle" w="med" len="med"/>
            <a:tailEnd type="none" w="med" len="med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4976679" y="3363838"/>
            <a:ext cx="2551097" cy="17357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GB"/>
            </a:defPPr>
            <a:lvl1pPr algn="r" eaLnBrk="0" hangingPunct="0">
              <a:defRPr sz="1100" ker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ctr"/>
            <a:r>
              <a:rPr lang="en-GB" sz="500" b="1" dirty="0">
                <a:solidFill>
                  <a:srgbClr val="000000"/>
                </a:solidFill>
              </a:rPr>
              <a:t>IHE XCA/XCF (XCPD)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507823" y="1897750"/>
            <a:ext cx="664247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600" b="1" kern="0" dirty="0" smtClean="0">
                <a:latin typeface="Verdana"/>
                <a:ea typeface="Verdana" charset="0"/>
                <a:cs typeface="Verdana" charset="0"/>
              </a:rPr>
              <a:t>STEP1.</a:t>
            </a:r>
            <a:br>
              <a:rPr lang="en-GB" sz="600" b="1" kern="0" dirty="0" smtClean="0">
                <a:latin typeface="Verdana"/>
                <a:ea typeface="Verdana" charset="0"/>
                <a:cs typeface="Verdana" charset="0"/>
              </a:rPr>
            </a:br>
            <a:r>
              <a:rPr lang="en-GB" sz="600" b="1" kern="0" dirty="0" smtClean="0">
                <a:latin typeface="Verdana"/>
                <a:ea typeface="Verdana" charset="0"/>
                <a:cs typeface="Verdana" charset="0"/>
              </a:rPr>
              <a:t>Query</a:t>
            </a:r>
            <a:endParaRPr lang="en-GB" sz="600" b="1" kern="0" dirty="0">
              <a:latin typeface="Verdana"/>
              <a:ea typeface="Verdana" charset="0"/>
              <a:cs typeface="Verdana" charset="0"/>
            </a:endParaRPr>
          </a:p>
        </p:txBody>
      </p:sp>
      <p:cxnSp>
        <p:nvCxnSpPr>
          <p:cNvPr id="76" name="Elbow Connector 75"/>
          <p:cNvCxnSpPr>
            <a:stCxn id="62" idx="2"/>
          </p:cNvCxnSpPr>
          <p:nvPr/>
        </p:nvCxnSpPr>
        <p:spPr bwMode="auto">
          <a:xfrm rot="5400000">
            <a:off x="4066821" y="2729245"/>
            <a:ext cx="928475" cy="1351"/>
          </a:xfrm>
          <a:prstGeom prst="bentConnector3">
            <a:avLst>
              <a:gd name="adj1" fmla="val 50000"/>
            </a:avLst>
          </a:prstGeom>
          <a:noFill/>
          <a:ln w="6350" cap="sq" cmpd="sng" algn="ctr">
            <a:solidFill>
              <a:schemeClr val="tx1"/>
            </a:solidFill>
            <a:prstDash val="dash"/>
            <a:bevel/>
            <a:headEnd type="triangle" w="med" len="med"/>
            <a:tailEnd type="none" w="med" len="med"/>
          </a:ln>
          <a:effectLst/>
        </p:spPr>
      </p:cxnSp>
      <p:cxnSp>
        <p:nvCxnSpPr>
          <p:cNvPr id="77" name="Elbow Connector 76"/>
          <p:cNvCxnSpPr>
            <a:stCxn id="63" idx="2"/>
          </p:cNvCxnSpPr>
          <p:nvPr/>
        </p:nvCxnSpPr>
        <p:spPr bwMode="auto">
          <a:xfrm rot="16200000" flipH="1">
            <a:off x="7520086" y="2717788"/>
            <a:ext cx="951525" cy="3081"/>
          </a:xfrm>
          <a:prstGeom prst="bentConnector3">
            <a:avLst>
              <a:gd name="adj1" fmla="val 50000"/>
            </a:avLst>
          </a:prstGeom>
          <a:noFill/>
          <a:ln w="6350" cap="sq" cmpd="sng" algn="ctr">
            <a:solidFill>
              <a:schemeClr val="tx1"/>
            </a:solidFill>
            <a:prstDash val="dash"/>
            <a:bevel/>
            <a:headEnd type="triangle" w="med" len="med"/>
            <a:tailEnd type="none" w="med" len="med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5504957" y="3546942"/>
            <a:ext cx="1492801" cy="1692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500" kern="0" dirty="0">
                <a:solidFill>
                  <a:srgbClr val="646567"/>
                </a:solidFill>
                <a:latin typeface="Verdana"/>
                <a:ea typeface="Verdana" charset="0"/>
                <a:cs typeface="Verdana" charset="0"/>
              </a:rPr>
              <a:t>ACKNOWLEDGE</a:t>
            </a:r>
          </a:p>
        </p:txBody>
      </p:sp>
      <p:sp>
        <p:nvSpPr>
          <p:cNvPr id="79" name="Arc 78"/>
          <p:cNvSpPr/>
          <p:nvPr/>
        </p:nvSpPr>
        <p:spPr bwMode="auto">
          <a:xfrm rot="11999187">
            <a:off x="3730138" y="1973068"/>
            <a:ext cx="1105227" cy="1495598"/>
          </a:xfrm>
          <a:prstGeom prst="arc">
            <a:avLst>
              <a:gd name="adj1" fmla="val 15512432"/>
              <a:gd name="adj2" fmla="val 3165025"/>
            </a:avLst>
          </a:prstGeom>
          <a:noFill/>
          <a:ln w="19050" cap="rnd" cmpd="sng" algn="ctr">
            <a:solidFill>
              <a:schemeClr val="bg1">
                <a:lumMod val="50000"/>
              </a:schemeClr>
            </a:solidFill>
            <a:prstDash val="sysDot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5679032" y="3106286"/>
            <a:ext cx="985338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600" b="1" kern="0" dirty="0" smtClean="0">
                <a:latin typeface="Verdana"/>
                <a:ea typeface="Verdana" charset="0"/>
                <a:cs typeface="Verdana" charset="0"/>
              </a:rPr>
              <a:t>STEP4. eHealth Operation</a:t>
            </a:r>
            <a:endParaRPr lang="en-GB" sz="600" b="1" kern="0" dirty="0"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81" name="Arc 80"/>
          <p:cNvSpPr/>
          <p:nvPr/>
        </p:nvSpPr>
        <p:spPr bwMode="auto">
          <a:xfrm rot="908703">
            <a:off x="7774261" y="2016155"/>
            <a:ext cx="1105227" cy="1495598"/>
          </a:xfrm>
          <a:prstGeom prst="arc">
            <a:avLst>
              <a:gd name="adj1" fmla="val 15512432"/>
              <a:gd name="adj2" fmla="val 4116756"/>
            </a:avLst>
          </a:prstGeom>
          <a:noFill/>
          <a:ln w="19050" cap="rnd" cmpd="sng" algn="ctr">
            <a:solidFill>
              <a:schemeClr val="bg1">
                <a:lumMod val="50000"/>
              </a:schemeClr>
            </a:solidFill>
            <a:prstDash val="sysDot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82" name="TextBox 81"/>
          <p:cNvSpPr txBox="1"/>
          <p:nvPr/>
        </p:nvSpPr>
        <p:spPr>
          <a:xfrm>
            <a:off x="8439446" y="1707654"/>
            <a:ext cx="66905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GB"/>
            </a:defPPr>
            <a:lvl1pPr algn="ctr" eaLnBrk="0" hangingPunct="0">
              <a:defRPr sz="600" b="1" kern="0">
                <a:latin typeface="Verdana"/>
                <a:ea typeface="Verdana" charset="0"/>
                <a:cs typeface="Verdana" charset="0"/>
              </a:defRPr>
            </a:lvl1pPr>
          </a:lstStyle>
          <a:p>
            <a:r>
              <a:rPr lang="en-GB" dirty="0"/>
              <a:t>STEP5. Obtain </a:t>
            </a:r>
            <a:r>
              <a:rPr lang="en-GB" dirty="0" smtClean="0"/>
              <a:t>Documents</a:t>
            </a:r>
            <a:endParaRPr lang="en-GB" dirty="0"/>
          </a:p>
        </p:txBody>
      </p:sp>
      <p:sp>
        <p:nvSpPr>
          <p:cNvPr id="49" name="Rectangle 48">
            <a:hlinkClick r:id="" action="ppaction://noaction"/>
          </p:cNvPr>
          <p:cNvSpPr/>
          <p:nvPr/>
        </p:nvSpPr>
        <p:spPr bwMode="auto">
          <a:xfrm>
            <a:off x="4885124" y="3216357"/>
            <a:ext cx="627920" cy="336498"/>
          </a:xfrm>
          <a:prstGeom prst="rect">
            <a:avLst/>
          </a:prstGeom>
          <a:solidFill>
            <a:srgbClr val="0F5494"/>
          </a:solidFill>
          <a:ln w="9525" cap="flat" cmpd="sng" algn="ctr">
            <a:solidFill>
              <a:srgbClr val="00206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7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NCPeH</a:t>
            </a:r>
          </a:p>
        </p:txBody>
      </p:sp>
      <p:sp>
        <p:nvSpPr>
          <p:cNvPr id="50" name="Rectangle 49">
            <a:hlinkClick r:id="" action="ppaction://noaction"/>
          </p:cNvPr>
          <p:cNvSpPr/>
          <p:nvPr/>
        </p:nvSpPr>
        <p:spPr bwMode="auto">
          <a:xfrm>
            <a:off x="7017314" y="3216357"/>
            <a:ext cx="627920" cy="336498"/>
          </a:xfrm>
          <a:prstGeom prst="rect">
            <a:avLst/>
          </a:prstGeom>
          <a:solidFill>
            <a:srgbClr val="0F5494"/>
          </a:solidFill>
          <a:ln w="9525" cap="flat" cmpd="sng" algn="ctr">
            <a:solidFill>
              <a:srgbClr val="00206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7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NCPeH</a:t>
            </a:r>
          </a:p>
        </p:txBody>
      </p:sp>
      <p:sp>
        <p:nvSpPr>
          <p:cNvPr id="51" name="Rectangle 50">
            <a:hlinkClick r:id="" action="ppaction://noaction"/>
          </p:cNvPr>
          <p:cNvSpPr/>
          <p:nvPr/>
        </p:nvSpPr>
        <p:spPr bwMode="auto">
          <a:xfrm>
            <a:off x="4187225" y="3214443"/>
            <a:ext cx="702492" cy="340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nl-BE" sz="700" b="1" kern="0" dirty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Connector</a:t>
            </a:r>
            <a:endParaRPr lang="en-US" sz="7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52" name="Rectangle 51">
            <a:hlinkClick r:id="" action="ppaction://noaction"/>
          </p:cNvPr>
          <p:cNvSpPr/>
          <p:nvPr/>
        </p:nvSpPr>
        <p:spPr bwMode="auto">
          <a:xfrm>
            <a:off x="7649727" y="3215376"/>
            <a:ext cx="702492" cy="340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dash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nl-BE" sz="700" b="1" kern="0" dirty="0">
                <a:solidFill>
                  <a:srgbClr val="005278"/>
                </a:solidFill>
                <a:latin typeface="Verdana"/>
                <a:ea typeface="Verdana" charset="0"/>
                <a:cs typeface="Verdana" charset="0"/>
              </a:rPr>
              <a:t>Connector</a:t>
            </a:r>
            <a:endParaRPr lang="en-US" sz="700" b="1" kern="0" dirty="0">
              <a:solidFill>
                <a:srgbClr val="005278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04" name="Rectangle 103">
            <a:hlinkClick r:id="" action="ppaction://noaction"/>
          </p:cNvPr>
          <p:cNvSpPr/>
          <p:nvPr/>
        </p:nvSpPr>
        <p:spPr bwMode="auto">
          <a:xfrm>
            <a:off x="5937447" y="2449003"/>
            <a:ext cx="560892" cy="280917"/>
          </a:xfrm>
          <a:prstGeom prst="rect">
            <a:avLst/>
          </a:prstGeom>
          <a:solidFill>
            <a:srgbClr val="5B527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 smtClean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SML</a:t>
            </a:r>
          </a:p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fr-BE" sz="500" kern="0" dirty="0" smtClean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(centralised)</a:t>
            </a:r>
            <a:endParaRPr lang="en-GB" sz="500" kern="0" dirty="0">
              <a:solidFill>
                <a:srgbClr val="FFFFFF"/>
              </a:solidFill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06" name="Arc 105"/>
          <p:cNvSpPr/>
          <p:nvPr/>
        </p:nvSpPr>
        <p:spPr bwMode="auto">
          <a:xfrm rot="8052214">
            <a:off x="4662868" y="3102878"/>
            <a:ext cx="1965309" cy="1230724"/>
          </a:xfrm>
          <a:prstGeom prst="arc">
            <a:avLst>
              <a:gd name="adj1" fmla="val 16098453"/>
              <a:gd name="adj2" fmla="val 3600101"/>
            </a:avLst>
          </a:prstGeom>
          <a:noFill/>
          <a:ln w="19050" cap="rnd" cmpd="sng" algn="ctr">
            <a:solidFill>
              <a:schemeClr val="bg1">
                <a:lumMod val="50000"/>
              </a:schemeClr>
            </a:solidFill>
            <a:prstDash val="sysDot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108" name="TextBox 107"/>
          <p:cNvSpPr txBox="1"/>
          <p:nvPr/>
        </p:nvSpPr>
        <p:spPr>
          <a:xfrm>
            <a:off x="5161687" y="2950823"/>
            <a:ext cx="2112413" cy="2366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GB"/>
            </a:defPPr>
            <a:lvl1pPr algn="r" eaLnBrk="0" hangingPunct="0">
              <a:defRPr sz="1100" kern="0">
                <a:solidFill>
                  <a:schemeClr val="tx1"/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algn="ctr"/>
            <a:r>
              <a:rPr lang="en-GB" sz="900" dirty="0" smtClean="0">
                <a:solidFill>
                  <a:srgbClr val="000000"/>
                </a:solidFill>
              </a:rPr>
              <a:t>DNS</a:t>
            </a: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109" name="Rectangle 108">
            <a:hlinkClick r:id="" action="ppaction://noaction"/>
          </p:cNvPr>
          <p:cNvSpPr/>
          <p:nvPr/>
        </p:nvSpPr>
        <p:spPr bwMode="auto">
          <a:xfrm>
            <a:off x="6103478" y="3985591"/>
            <a:ext cx="560892" cy="280917"/>
          </a:xfrm>
          <a:prstGeom prst="rect">
            <a:avLst/>
          </a:prstGeom>
          <a:solidFill>
            <a:srgbClr val="00A0AA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SMP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388310" y="4443958"/>
            <a:ext cx="77390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600" b="1" kern="0" dirty="0" smtClean="0">
                <a:latin typeface="Verdana"/>
                <a:ea typeface="Verdana" charset="0"/>
                <a:cs typeface="Verdana" charset="0"/>
              </a:rPr>
              <a:t>STEP3. RETRIEVE METADATA</a:t>
            </a:r>
            <a:endParaRPr lang="en-GB" sz="600" b="1" kern="0" dirty="0"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292080" y="2875022"/>
            <a:ext cx="773905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600" b="1" kern="0" dirty="0" smtClean="0">
                <a:latin typeface="Verdana"/>
                <a:ea typeface="Verdana" charset="0"/>
                <a:cs typeface="Verdana" charset="0"/>
              </a:rPr>
              <a:t>STEP2. LOOKUP</a:t>
            </a:r>
            <a:endParaRPr lang="en-GB" sz="600" b="1" kern="0" dirty="0"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112" name="Arc 111"/>
          <p:cNvSpPr/>
          <p:nvPr/>
        </p:nvSpPr>
        <p:spPr bwMode="auto">
          <a:xfrm rot="16200000">
            <a:off x="5983720" y="2619572"/>
            <a:ext cx="373055" cy="1272247"/>
          </a:xfrm>
          <a:prstGeom prst="arc">
            <a:avLst>
              <a:gd name="adj1" fmla="val 16353490"/>
              <a:gd name="adj2" fmla="val 19242153"/>
            </a:avLst>
          </a:prstGeom>
          <a:noFill/>
          <a:ln w="19050" cap="rnd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550522" y="422542"/>
            <a:ext cx="2215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Phase 2: Operations</a:t>
            </a:r>
            <a:endParaRPr lang="en-GB" dirty="0"/>
          </a:p>
        </p:txBody>
      </p:sp>
      <p:sp>
        <p:nvSpPr>
          <p:cNvPr id="69" name="Rectangle 68">
            <a:hlinkClick r:id="" action="ppaction://noaction"/>
          </p:cNvPr>
          <p:cNvSpPr/>
          <p:nvPr/>
        </p:nvSpPr>
        <p:spPr bwMode="auto">
          <a:xfrm>
            <a:off x="6106117" y="4330235"/>
            <a:ext cx="560892" cy="280917"/>
          </a:xfrm>
          <a:prstGeom prst="rect">
            <a:avLst/>
          </a:prstGeom>
          <a:solidFill>
            <a:srgbClr val="00A0AA">
              <a:alpha val="25000"/>
            </a:srgb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SMP</a:t>
            </a:r>
          </a:p>
        </p:txBody>
      </p:sp>
      <p:sp>
        <p:nvSpPr>
          <p:cNvPr id="107" name="Rectangle 106">
            <a:hlinkClick r:id="" action="ppaction://noaction"/>
          </p:cNvPr>
          <p:cNvSpPr/>
          <p:nvPr/>
        </p:nvSpPr>
        <p:spPr bwMode="auto">
          <a:xfrm>
            <a:off x="6106117" y="4674390"/>
            <a:ext cx="560892" cy="280917"/>
          </a:xfrm>
          <a:prstGeom prst="rect">
            <a:avLst/>
          </a:prstGeom>
          <a:solidFill>
            <a:srgbClr val="00A0AA">
              <a:alpha val="25000"/>
            </a:srgb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8648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FFFFFF"/>
                </a:solidFill>
                <a:latin typeface="Verdana"/>
                <a:ea typeface="Verdana" charset="0"/>
                <a:cs typeface="Verdana" charset="0"/>
              </a:rPr>
              <a:t>SMP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442506" y="1584581"/>
            <a:ext cx="14590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/>
              <a:t>National Infrastructure B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614231" y="1576007"/>
            <a:ext cx="14942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/>
              <a:t>National </a:t>
            </a:r>
            <a:r>
              <a:rPr lang="en-GB" sz="700" b="1" dirty="0" smtClean="0"/>
              <a:t>Infrastructure A</a:t>
            </a:r>
          </a:p>
        </p:txBody>
      </p:sp>
    </p:spTree>
    <p:extLst>
      <p:ext uri="{BB962C8B-B14F-4D97-AF65-F5344CB8AC3E}">
        <p14:creationId xmlns:p14="http://schemas.microsoft.com/office/powerpoint/2010/main" val="16527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CORE Services: </a:t>
            </a:r>
            <a:r>
              <a:rPr lang="en-GB" b="1" dirty="0" smtClean="0"/>
              <a:t>CONFIGURATION </a:t>
            </a:r>
            <a:r>
              <a:rPr lang="en-GB" b="1" dirty="0"/>
              <a:t>services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465373" y="1507451"/>
            <a:ext cx="1327940" cy="30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sz="105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027875" y="1057473"/>
            <a:ext cx="2700000" cy="360040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GB" altLang="en-US" sz="1100" i="0" kern="0" dirty="0">
                <a:solidFill>
                  <a:srgbClr val="FFFFFF"/>
                </a:solidFill>
                <a:latin typeface="Verdana"/>
              </a:rPr>
              <a:t>NCP </a:t>
            </a:r>
            <a:r>
              <a:rPr lang="en-GB" altLang="en-US" sz="1100" i="0" kern="0" dirty="0" smtClean="0">
                <a:solidFill>
                  <a:srgbClr val="FFFFFF"/>
                </a:solidFill>
                <a:latin typeface="Verdana"/>
              </a:rPr>
              <a:t>Trust Service </a:t>
            </a:r>
            <a:r>
              <a:rPr lang="en-GB" altLang="en-US" sz="1100" i="0" kern="0" dirty="0">
                <a:solidFill>
                  <a:srgbClr val="FFFFFF"/>
                </a:solidFill>
                <a:latin typeface="Verdana"/>
              </a:rPr>
              <a:t>Status List (NSL)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015722" y="1057473"/>
            <a:ext cx="2700000" cy="360040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GB" altLang="en-US" sz="1100" i="0" kern="0" dirty="0" smtClean="0">
                <a:solidFill>
                  <a:srgbClr val="FFFFFF"/>
                </a:solidFill>
                <a:latin typeface="Verdana"/>
              </a:rPr>
              <a:t>SML &amp; SMP solution</a:t>
            </a:r>
            <a:endParaRPr lang="en-GB" altLang="en-US" sz="1100" i="0" kern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67544" y="1507452"/>
            <a:ext cx="7560840" cy="3152530"/>
          </a:xfrm>
          <a:prstGeom prst="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171450" indent="-1714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646567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5758" y="1847277"/>
            <a:ext cx="1327940" cy="334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050" b="1" dirty="0"/>
              <a:t>PROS &amp; CONS</a:t>
            </a:r>
          </a:p>
        </p:txBody>
      </p:sp>
      <p:sp>
        <p:nvSpPr>
          <p:cNvPr id="22" name="Text Placeholder 17"/>
          <p:cNvSpPr txBox="1">
            <a:spLocks/>
          </p:cNvSpPr>
          <p:nvPr/>
        </p:nvSpPr>
        <p:spPr bwMode="auto">
          <a:xfrm>
            <a:off x="2211005" y="2021549"/>
            <a:ext cx="2505196" cy="485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High speed as there is no overhead processing</a:t>
            </a:r>
            <a:endParaRPr lang="en-GB" sz="800" kern="0" dirty="0"/>
          </a:p>
        </p:txBody>
      </p:sp>
      <p:sp>
        <p:nvSpPr>
          <p:cNvPr id="23" name="Text Placeholder 17"/>
          <p:cNvSpPr txBox="1">
            <a:spLocks/>
          </p:cNvSpPr>
          <p:nvPr/>
        </p:nvSpPr>
        <p:spPr bwMode="auto">
          <a:xfrm>
            <a:off x="5301748" y="1686488"/>
            <a:ext cx="2402300" cy="37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Mutualized solution (reuse of CEF BB)</a:t>
            </a:r>
            <a:endParaRPr lang="en-GB" sz="800" kern="0" dirty="0"/>
          </a:p>
        </p:txBody>
      </p:sp>
      <p:sp>
        <p:nvSpPr>
          <p:cNvPr id="24" name="Oval 23"/>
          <p:cNvSpPr/>
          <p:nvPr/>
        </p:nvSpPr>
        <p:spPr bwMode="auto">
          <a:xfrm>
            <a:off x="2023603" y="2101300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+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5062898" y="1715397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+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26" name="Text Placeholder 17"/>
          <p:cNvSpPr txBox="1">
            <a:spLocks/>
          </p:cNvSpPr>
          <p:nvPr/>
        </p:nvSpPr>
        <p:spPr bwMode="auto">
          <a:xfrm>
            <a:off x="2211005" y="2448490"/>
            <a:ext cx="2505196" cy="30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Less flexible, change of irrelevant references</a:t>
            </a:r>
            <a:endParaRPr lang="en-GB" sz="800" kern="0" dirty="0"/>
          </a:p>
        </p:txBody>
      </p:sp>
      <p:sp>
        <p:nvSpPr>
          <p:cNvPr id="27" name="Oval 26"/>
          <p:cNvSpPr/>
          <p:nvPr/>
        </p:nvSpPr>
        <p:spPr bwMode="auto">
          <a:xfrm>
            <a:off x="2016201" y="2458103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-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28" name="Text Placeholder 17"/>
          <p:cNvSpPr txBox="1">
            <a:spLocks/>
          </p:cNvSpPr>
          <p:nvPr/>
        </p:nvSpPr>
        <p:spPr bwMode="auto">
          <a:xfrm>
            <a:off x="5301748" y="3944638"/>
            <a:ext cx="2463737" cy="25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Slower speed, as some overhead processing is required</a:t>
            </a:r>
          </a:p>
          <a:p>
            <a:endParaRPr lang="en-GB" sz="800" kern="0" dirty="0" smtClean="0"/>
          </a:p>
          <a:p>
            <a:endParaRPr lang="en-GB" sz="800" kern="0" dirty="0"/>
          </a:p>
        </p:txBody>
      </p:sp>
      <p:sp>
        <p:nvSpPr>
          <p:cNvPr id="29" name="Oval 28"/>
          <p:cNvSpPr/>
          <p:nvPr/>
        </p:nvSpPr>
        <p:spPr bwMode="auto">
          <a:xfrm>
            <a:off x="5057579" y="3982136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-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860032" y="915566"/>
            <a:ext cx="2969622" cy="3888432"/>
          </a:xfrm>
          <a:prstGeom prst="rect">
            <a:avLst/>
          </a:prstGeom>
          <a:noFill/>
          <a:ln w="34925" cap="sq" cmpd="sng">
            <a:solidFill>
              <a:srgbClr val="FFD53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5" fontAlgn="auto">
              <a:spcBef>
                <a:spcPts val="0"/>
              </a:spcBef>
              <a:spcAft>
                <a:spcPts val="0"/>
              </a:spcAft>
            </a:pPr>
            <a:endParaRPr lang="en-US" sz="2000" b="0" dirty="0"/>
          </a:p>
        </p:txBody>
      </p:sp>
      <p:sp>
        <p:nvSpPr>
          <p:cNvPr id="31" name="Text Placeholder 17"/>
          <p:cNvSpPr txBox="1">
            <a:spLocks/>
          </p:cNvSpPr>
          <p:nvPr/>
        </p:nvSpPr>
        <p:spPr bwMode="auto">
          <a:xfrm>
            <a:off x="2196201" y="2825829"/>
            <a:ext cx="2505196" cy="30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Less secure</a:t>
            </a:r>
            <a:endParaRPr lang="en-GB" sz="800" kern="0" dirty="0"/>
          </a:p>
        </p:txBody>
      </p:sp>
      <p:sp>
        <p:nvSpPr>
          <p:cNvPr id="32" name="Oval 31"/>
          <p:cNvSpPr/>
          <p:nvPr/>
        </p:nvSpPr>
        <p:spPr bwMode="auto">
          <a:xfrm>
            <a:off x="2001397" y="2835442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-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33" name="Text Placeholder 17"/>
          <p:cNvSpPr txBox="1">
            <a:spLocks/>
          </p:cNvSpPr>
          <p:nvPr/>
        </p:nvSpPr>
        <p:spPr bwMode="auto">
          <a:xfrm>
            <a:off x="2181397" y="3199537"/>
            <a:ext cx="2505196" cy="30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Ad hoc solution</a:t>
            </a:r>
            <a:endParaRPr lang="en-GB" sz="800" kern="0" dirty="0"/>
          </a:p>
        </p:txBody>
      </p:sp>
      <p:sp>
        <p:nvSpPr>
          <p:cNvPr id="34" name="Oval 33"/>
          <p:cNvSpPr/>
          <p:nvPr/>
        </p:nvSpPr>
        <p:spPr bwMode="auto">
          <a:xfrm>
            <a:off x="1986593" y="3209150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-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35" name="Text Placeholder 17"/>
          <p:cNvSpPr txBox="1">
            <a:spLocks/>
          </p:cNvSpPr>
          <p:nvPr/>
        </p:nvSpPr>
        <p:spPr bwMode="auto">
          <a:xfrm>
            <a:off x="5301748" y="2071062"/>
            <a:ext cx="2402300" cy="37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More automated and flexible</a:t>
            </a:r>
            <a:endParaRPr lang="en-GB" sz="800" kern="0" dirty="0"/>
          </a:p>
        </p:txBody>
      </p:sp>
      <p:sp>
        <p:nvSpPr>
          <p:cNvPr id="36" name="Oval 35"/>
          <p:cNvSpPr/>
          <p:nvPr/>
        </p:nvSpPr>
        <p:spPr bwMode="auto">
          <a:xfrm>
            <a:off x="5062898" y="2099971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+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37" name="Text Placeholder 17"/>
          <p:cNvSpPr txBox="1">
            <a:spLocks/>
          </p:cNvSpPr>
          <p:nvPr/>
        </p:nvSpPr>
        <p:spPr bwMode="auto">
          <a:xfrm>
            <a:off x="5289540" y="2432371"/>
            <a:ext cx="2402300" cy="37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dirty="0" smtClean="0"/>
              <a:t>Auto configuration </a:t>
            </a:r>
            <a:r>
              <a:rPr lang="en-GB" sz="800" dirty="0"/>
              <a:t>of NCPs with no human interaction</a:t>
            </a:r>
          </a:p>
        </p:txBody>
      </p:sp>
      <p:sp>
        <p:nvSpPr>
          <p:cNvPr id="38" name="Oval 37"/>
          <p:cNvSpPr/>
          <p:nvPr/>
        </p:nvSpPr>
        <p:spPr bwMode="auto">
          <a:xfrm>
            <a:off x="5050690" y="2461280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+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39" name="Text Placeholder 17"/>
          <p:cNvSpPr txBox="1">
            <a:spLocks/>
          </p:cNvSpPr>
          <p:nvPr/>
        </p:nvSpPr>
        <p:spPr bwMode="auto">
          <a:xfrm>
            <a:off x="2210820" y="1616114"/>
            <a:ext cx="2505196" cy="485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Piloted during epSOS Large Scale Pilot, but with security relaxations</a:t>
            </a:r>
            <a:endParaRPr lang="en-GB" sz="800" kern="0" dirty="0"/>
          </a:p>
        </p:txBody>
      </p:sp>
      <p:sp>
        <p:nvSpPr>
          <p:cNvPr id="40" name="Oval 39"/>
          <p:cNvSpPr/>
          <p:nvPr/>
        </p:nvSpPr>
        <p:spPr bwMode="auto">
          <a:xfrm>
            <a:off x="2023418" y="1695865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+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1" name="Text Placeholder 17"/>
          <p:cNvSpPr txBox="1">
            <a:spLocks/>
          </p:cNvSpPr>
          <p:nvPr/>
        </p:nvSpPr>
        <p:spPr bwMode="auto">
          <a:xfrm>
            <a:off x="5299979" y="4332978"/>
            <a:ext cx="2463737" cy="25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Piloted in e-SENS eHealth Pilot (but with few NCPeH nodes)</a:t>
            </a:r>
          </a:p>
          <a:p>
            <a:endParaRPr lang="en-GB" sz="800" kern="0" dirty="0" smtClean="0"/>
          </a:p>
          <a:p>
            <a:endParaRPr lang="en-GB" sz="800" kern="0" dirty="0"/>
          </a:p>
        </p:txBody>
      </p:sp>
      <p:sp>
        <p:nvSpPr>
          <p:cNvPr id="42" name="Oval 41"/>
          <p:cNvSpPr/>
          <p:nvPr/>
        </p:nvSpPr>
        <p:spPr bwMode="auto">
          <a:xfrm>
            <a:off x="5055810" y="4370476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-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3" name="Text Placeholder 17"/>
          <p:cNvSpPr txBox="1">
            <a:spLocks/>
          </p:cNvSpPr>
          <p:nvPr/>
        </p:nvSpPr>
        <p:spPr bwMode="auto">
          <a:xfrm>
            <a:off x="2174516" y="3559577"/>
            <a:ext cx="2505196" cy="30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Centralised architecture</a:t>
            </a:r>
            <a:endParaRPr lang="en-GB" sz="800" kern="0" dirty="0"/>
          </a:p>
        </p:txBody>
      </p:sp>
      <p:sp>
        <p:nvSpPr>
          <p:cNvPr id="44" name="Oval 43"/>
          <p:cNvSpPr/>
          <p:nvPr/>
        </p:nvSpPr>
        <p:spPr bwMode="auto">
          <a:xfrm>
            <a:off x="1979712" y="3569190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-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5" name="Text Placeholder 17"/>
          <p:cNvSpPr txBox="1">
            <a:spLocks/>
          </p:cNvSpPr>
          <p:nvPr/>
        </p:nvSpPr>
        <p:spPr bwMode="auto">
          <a:xfrm>
            <a:off x="5293090" y="2852561"/>
            <a:ext cx="2402300" cy="37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dirty="0" smtClean="0"/>
              <a:t>Can work in a centralised or distributed architecture</a:t>
            </a:r>
            <a:endParaRPr lang="en-GB" sz="800" dirty="0"/>
          </a:p>
        </p:txBody>
      </p:sp>
      <p:sp>
        <p:nvSpPr>
          <p:cNvPr id="46" name="Oval 45"/>
          <p:cNvSpPr/>
          <p:nvPr/>
        </p:nvSpPr>
        <p:spPr bwMode="auto">
          <a:xfrm>
            <a:off x="5054240" y="2881470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+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7" name="Text Placeholder 17"/>
          <p:cNvSpPr txBox="1">
            <a:spLocks/>
          </p:cNvSpPr>
          <p:nvPr/>
        </p:nvSpPr>
        <p:spPr bwMode="auto">
          <a:xfrm>
            <a:off x="5301748" y="3218028"/>
            <a:ext cx="2402300" cy="37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dirty="0" smtClean="0"/>
              <a:t>Standards based solution (e.g. BDX-SM*)</a:t>
            </a:r>
            <a:endParaRPr lang="en-GB" sz="800" dirty="0"/>
          </a:p>
        </p:txBody>
      </p:sp>
      <p:sp>
        <p:nvSpPr>
          <p:cNvPr id="48" name="Oval 47"/>
          <p:cNvSpPr/>
          <p:nvPr/>
        </p:nvSpPr>
        <p:spPr bwMode="auto">
          <a:xfrm>
            <a:off x="5062898" y="3246937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+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9" name="Text Placeholder 17"/>
          <p:cNvSpPr txBox="1">
            <a:spLocks/>
          </p:cNvSpPr>
          <p:nvPr/>
        </p:nvSpPr>
        <p:spPr bwMode="auto">
          <a:xfrm>
            <a:off x="2174516" y="3895383"/>
            <a:ext cx="2505196" cy="30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Non-standard solution</a:t>
            </a:r>
            <a:endParaRPr lang="en-GB" sz="800" kern="0" dirty="0"/>
          </a:p>
        </p:txBody>
      </p:sp>
      <p:sp>
        <p:nvSpPr>
          <p:cNvPr id="50" name="Oval 49"/>
          <p:cNvSpPr/>
          <p:nvPr/>
        </p:nvSpPr>
        <p:spPr bwMode="auto">
          <a:xfrm>
            <a:off x="1979712" y="3904996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-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2152" y="4876006"/>
            <a:ext cx="598694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/>
              <a:t>*</a:t>
            </a:r>
            <a:r>
              <a:rPr lang="en-GB" sz="700" dirty="0" smtClean="0"/>
              <a:t>BDX-SMP: OASIS-OPEN </a:t>
            </a:r>
            <a:r>
              <a:rPr lang="en-GB" sz="700" dirty="0"/>
              <a:t>Business Document Exchange Service Metadata Publishing, </a:t>
            </a:r>
          </a:p>
        </p:txBody>
      </p:sp>
      <p:sp>
        <p:nvSpPr>
          <p:cNvPr id="51" name="Text Placeholder 17"/>
          <p:cNvSpPr txBox="1">
            <a:spLocks/>
          </p:cNvSpPr>
          <p:nvPr/>
        </p:nvSpPr>
        <p:spPr bwMode="auto">
          <a:xfrm>
            <a:off x="5306525" y="3569190"/>
            <a:ext cx="2402300" cy="37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6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14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05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800" kern="0" dirty="0" smtClean="0"/>
              <a:t>Improved </a:t>
            </a:r>
            <a:r>
              <a:rPr lang="en-GB" sz="800" kern="0" dirty="0"/>
              <a:t>the </a:t>
            </a:r>
            <a:r>
              <a:rPr lang="en-GB" sz="800" kern="0" dirty="0" smtClean="0"/>
              <a:t>NCPeH </a:t>
            </a:r>
            <a:r>
              <a:rPr lang="en-GB" sz="800" kern="0" dirty="0"/>
              <a:t>operations efficiency</a:t>
            </a:r>
            <a:endParaRPr lang="en-GB" sz="800" dirty="0"/>
          </a:p>
        </p:txBody>
      </p:sp>
      <p:sp>
        <p:nvSpPr>
          <p:cNvPr id="52" name="Oval 51"/>
          <p:cNvSpPr/>
          <p:nvPr/>
        </p:nvSpPr>
        <p:spPr bwMode="auto">
          <a:xfrm>
            <a:off x="5067675" y="3598099"/>
            <a:ext cx="180000" cy="180000"/>
          </a:xfrm>
          <a:prstGeom prst="ellipse">
            <a:avLst/>
          </a:prstGeom>
          <a:solidFill>
            <a:srgbClr val="0F5494"/>
          </a:solidFill>
          <a:ln>
            <a:noFill/>
          </a:ln>
        </p:spPr>
        <p:txBody>
          <a:bodyPr lIns="0" tIns="0" rIns="0" bIns="0" rtlCol="0" anchor="ctr" anchorCtr="0"/>
          <a:lstStyle/>
          <a:p>
            <a:pPr algn="ctr"/>
            <a:r>
              <a:rPr lang="nl-BE" sz="1000" b="1" dirty="0">
                <a:solidFill>
                  <a:schemeClr val="bg1"/>
                </a:solidFill>
              </a:rPr>
              <a:t>+</a:t>
            </a:r>
            <a:endParaRPr lang="en-GB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12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indent="0" eaLnBrk="0" hangingPunct="0">
              <a:spcBef>
                <a:spcPct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en-GB" sz="1600" dirty="0" smtClean="0"/>
              <a:t>Evidence Emitter </a:t>
            </a:r>
            <a:endParaRPr lang="en-GB" sz="1400" kern="1200" dirty="0">
              <a:solidFill>
                <a:srgbClr val="646567"/>
              </a:solidFill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b="1" dirty="0"/>
              <a:t>Non Repudiation Services</a:t>
            </a:r>
          </a:p>
        </p:txBody>
      </p:sp>
      <p:sp>
        <p:nvSpPr>
          <p:cNvPr id="5" name="Text Placeholder 17"/>
          <p:cNvSpPr txBox="1">
            <a:spLocks/>
          </p:cNvSpPr>
          <p:nvPr/>
        </p:nvSpPr>
        <p:spPr>
          <a:xfrm>
            <a:off x="467544" y="1635646"/>
            <a:ext cx="7632848" cy="324459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bg1"/>
              </a:buClr>
              <a:buChar char="•"/>
              <a:defRPr sz="14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1pPr>
            <a:lvl2pPr marL="358775" indent="-1793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9FBA"/>
              </a:buClr>
              <a:buChar char="•"/>
              <a:defRPr sz="12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2pPr>
            <a:lvl3pPr marL="719138" indent="-179388" algn="l" rtl="0" eaLnBrk="0" fontAlgn="base" hangingPunct="0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sz="10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FontTx/>
              <a:buNone/>
            </a:pPr>
            <a:r>
              <a:rPr lang="en-US" dirty="0" smtClean="0"/>
              <a:t>1. </a:t>
            </a:r>
            <a:r>
              <a:rPr lang="en-GB" dirty="0" smtClean="0"/>
              <a:t>Non-repudiation </a:t>
            </a:r>
            <a:r>
              <a:rPr lang="en-GB" dirty="0"/>
              <a:t>was an epSOS requirement, relaxed during pilot, aiming at</a:t>
            </a:r>
            <a:r>
              <a:rPr lang="en-GB" dirty="0" smtClean="0"/>
              <a:t>,</a:t>
            </a:r>
          </a:p>
          <a:p>
            <a:pPr lvl="1">
              <a:lnSpc>
                <a:spcPct val="150000"/>
              </a:lnSpc>
              <a:buFontTx/>
              <a:buChar char="•"/>
            </a:pPr>
            <a:r>
              <a:rPr lang="en-US" altLang="it-IT" dirty="0">
                <a:ea typeface="Geneva" charset="0"/>
                <a:cs typeface="Geneva" charset="0"/>
              </a:rPr>
              <a:t>Generate, collect, validate and make available evidence concerning a claimed event;</a:t>
            </a:r>
          </a:p>
          <a:p>
            <a:pPr lvl="1"/>
            <a:r>
              <a:rPr lang="en-US" altLang="it-IT" dirty="0">
                <a:ea typeface="Geneva" charset="0"/>
                <a:cs typeface="Geneva" charset="0"/>
              </a:rPr>
              <a:t>to resolve disputes about the occurrence or non-occurrence of the </a:t>
            </a:r>
            <a:r>
              <a:rPr lang="en-US" altLang="it-IT" dirty="0" smtClean="0">
                <a:ea typeface="Geneva" charset="0"/>
                <a:cs typeface="Geneva" charset="0"/>
              </a:rPr>
              <a:t>event;</a:t>
            </a:r>
            <a:br>
              <a:rPr lang="en-US" altLang="it-IT" dirty="0" smtClean="0">
                <a:ea typeface="Geneva" charset="0"/>
                <a:cs typeface="Geneva" charset="0"/>
              </a:rPr>
            </a:br>
            <a:endParaRPr lang="en-US" altLang="it-IT" dirty="0">
              <a:ea typeface="Geneva" charset="0"/>
              <a:cs typeface="Geneva" charset="0"/>
            </a:endParaRPr>
          </a:p>
          <a:p>
            <a:pPr>
              <a:spcAft>
                <a:spcPts val="0"/>
              </a:spcAft>
              <a:buNone/>
            </a:pPr>
            <a:r>
              <a:rPr lang="en-GB" dirty="0"/>
              <a:t>2. </a:t>
            </a:r>
            <a:r>
              <a:rPr lang="en-GB" b="1" dirty="0"/>
              <a:t>Evidence Emitter ABB </a:t>
            </a:r>
            <a:r>
              <a:rPr lang="en-GB" dirty="0"/>
              <a:t>provides an horizontal framework to </a:t>
            </a:r>
            <a:endParaRPr lang="en-GB" dirty="0" smtClean="0"/>
          </a:p>
          <a:p>
            <a:pPr lvl="1">
              <a:lnSpc>
                <a:spcPct val="150000"/>
              </a:lnSpc>
            </a:pPr>
            <a:r>
              <a:rPr lang="en-GB" dirty="0">
                <a:ea typeface="Geneva" charset="0"/>
                <a:cs typeface="Geneva" charset="0"/>
              </a:rPr>
              <a:t>produce cross-border, cross sectorial, non-repudiation tokens, named “evidence”, </a:t>
            </a:r>
            <a:endParaRPr lang="en-GB" dirty="0" smtClean="0">
              <a:ea typeface="Geneva" charset="0"/>
              <a:cs typeface="Geneva" charset="0"/>
            </a:endParaRPr>
          </a:p>
          <a:p>
            <a:pPr lvl="1">
              <a:lnSpc>
                <a:spcPct val="150000"/>
              </a:lnSpc>
            </a:pPr>
            <a:r>
              <a:rPr lang="en-GB" dirty="0" smtClean="0">
                <a:ea typeface="Geneva" charset="0"/>
                <a:cs typeface="Geneva" charset="0"/>
              </a:rPr>
              <a:t>mapping </a:t>
            </a:r>
            <a:r>
              <a:rPr lang="en-GB" dirty="0">
                <a:ea typeface="Geneva" charset="0"/>
                <a:cs typeface="Geneva" charset="0"/>
              </a:rPr>
              <a:t>ISO 13888 tokens to ETSI REM through execution of XACML policies</a:t>
            </a:r>
            <a:r>
              <a:rPr lang="en-GB" dirty="0" smtClean="0">
                <a:ea typeface="Geneva" charset="0"/>
                <a:cs typeface="Geneva" charset="0"/>
              </a:rPr>
              <a:t>.</a:t>
            </a:r>
            <a:br>
              <a:rPr lang="en-GB" dirty="0" smtClean="0">
                <a:ea typeface="Geneva" charset="0"/>
                <a:cs typeface="Geneva" charset="0"/>
              </a:rPr>
            </a:br>
            <a:endParaRPr lang="en-GB" dirty="0">
              <a:ea typeface="Geneva" charset="0"/>
              <a:cs typeface="Geneva" charset="0"/>
            </a:endParaRPr>
          </a:p>
          <a:p>
            <a:pPr>
              <a:spcAft>
                <a:spcPts val="0"/>
              </a:spcAft>
              <a:buNone/>
            </a:pPr>
            <a:r>
              <a:rPr lang="en-GB" dirty="0"/>
              <a:t>3. </a:t>
            </a:r>
            <a:r>
              <a:rPr lang="en-GB" b="1" dirty="0"/>
              <a:t>Evidence Emitter ABB</a:t>
            </a:r>
            <a:r>
              <a:rPr lang="en-GB" dirty="0"/>
              <a:t> for eHDSI defines tokens for </a:t>
            </a:r>
            <a:r>
              <a:rPr lang="en-GB" dirty="0" smtClean="0"/>
              <a:t>non-repudiation </a:t>
            </a:r>
            <a:r>
              <a:rPr lang="en-GB" dirty="0"/>
              <a:t>of origin, and </a:t>
            </a:r>
            <a:r>
              <a:rPr lang="en-GB" dirty="0" smtClean="0"/>
              <a:t>non-repudiation </a:t>
            </a:r>
            <a:r>
              <a:rPr lang="en-GB" dirty="0"/>
              <a:t>of receipt, linked to the audit-trails enabling traceability amongst the NCPeH.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ea typeface="Geneva" charset="0"/>
                <a:cs typeface="Geneva" charset="0"/>
              </a:rPr>
              <a:t>Formally proves answer to “who did what, from where, using which server, and when?”</a:t>
            </a:r>
            <a:endParaRPr lang="en-US" altLang="it-IT" dirty="0">
              <a:ea typeface="Geneva" charset="0"/>
              <a:cs typeface="Geneva" charset="0"/>
            </a:endParaRPr>
          </a:p>
          <a:p>
            <a:pPr marL="179387" lvl="1" indent="0">
              <a:buNone/>
            </a:pPr>
            <a:endParaRPr lang="en-US" sz="1000" dirty="0" smtClean="0"/>
          </a:p>
          <a:p>
            <a:pPr>
              <a:lnSpc>
                <a:spcPct val="150000"/>
              </a:lnSpc>
              <a:buFontTx/>
              <a:buNone/>
            </a:pPr>
            <a:endParaRPr lang="en-US" sz="1050" dirty="0" smtClean="0"/>
          </a:p>
        </p:txBody>
      </p:sp>
      <p:sp>
        <p:nvSpPr>
          <p:cNvPr id="8" name="Rectangle 7"/>
          <p:cNvSpPr/>
          <p:nvPr/>
        </p:nvSpPr>
        <p:spPr>
          <a:xfrm>
            <a:off x="1465373" y="1507451"/>
            <a:ext cx="1327940" cy="30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sz="1050" b="1" dirty="0"/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4644008" y="1563638"/>
            <a:ext cx="3816424" cy="324459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bg1"/>
              </a:buClr>
              <a:buChar char="•"/>
              <a:defRPr sz="14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1pPr>
            <a:lvl2pPr marL="358775" indent="-1793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9FBA"/>
              </a:buClr>
              <a:buChar char="•"/>
              <a:defRPr sz="12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2pPr>
            <a:lvl3pPr marL="719138" indent="-179388" algn="l" rtl="0" eaLnBrk="0" fontAlgn="base" hangingPunct="0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sz="10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93758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indent="0">
              <a:buNone/>
            </a:pPr>
            <a:r>
              <a:rPr lang="en-GB" sz="1600" dirty="0" smtClean="0"/>
              <a:t>Next Steps</a:t>
            </a:r>
            <a:endParaRPr lang="en-GB" sz="16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b="1" dirty="0" smtClean="0"/>
              <a:t>eHDSI next steps towards eDelivery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Text Placeholder 17"/>
          <p:cNvSpPr txBox="1">
            <a:spLocks/>
          </p:cNvSpPr>
          <p:nvPr/>
        </p:nvSpPr>
        <p:spPr>
          <a:xfrm>
            <a:off x="467544" y="1635646"/>
            <a:ext cx="7632848" cy="324459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bg1"/>
              </a:buClr>
              <a:buChar char="•"/>
              <a:defRPr sz="14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1pPr>
            <a:lvl2pPr marL="358775" indent="-1793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9FBA"/>
              </a:buClr>
              <a:buChar char="•"/>
              <a:defRPr sz="12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2pPr>
            <a:lvl3pPr marL="719138" indent="-179388" algn="l" rtl="0" eaLnBrk="0" fontAlgn="base" hangingPunct="0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sz="10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en-US" dirty="0" smtClean="0"/>
              <a:t>1. Approve e-SENS submitted Change Proposal, formalizing it in the eHDSI Interoperability Specifications (in progress)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150000"/>
              </a:lnSpc>
              <a:buFontTx/>
              <a:buNone/>
            </a:pPr>
            <a:r>
              <a:rPr lang="en-US" dirty="0" smtClean="0"/>
              <a:t>2. Learn with e-SENS pilot and deploy an operation ready services </a:t>
            </a:r>
            <a:endParaRPr lang="en-US" dirty="0"/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1465373" y="1507451"/>
            <a:ext cx="1327940" cy="30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sz="1050" b="1" dirty="0"/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4644008" y="1563638"/>
            <a:ext cx="3816424" cy="324459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bg1"/>
              </a:buClr>
              <a:buChar char="•"/>
              <a:defRPr sz="14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1pPr>
            <a:lvl2pPr marL="358775" indent="-1793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9FBA"/>
              </a:buClr>
              <a:buChar char="•"/>
              <a:defRPr sz="12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2pPr>
            <a:lvl3pPr marL="719138" indent="-179388" algn="l" rtl="0" eaLnBrk="0" fontAlgn="base" hangingPunct="0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  <a:defRPr sz="1000" kern="1200">
                <a:solidFill>
                  <a:srgbClr val="64656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7998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900" b="0" dirty="0" smtClean="0">
                <a:solidFill>
                  <a:schemeClr val="accent3"/>
                </a:solidFill>
              </a:rPr>
              <a:t>eHealth DSI</a:t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900" b="0" dirty="0" smtClean="0">
                <a:solidFill>
                  <a:schemeClr val="accent3"/>
                </a:solidFill>
              </a:rPr>
              <a:t/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1600" dirty="0" smtClean="0"/>
              <a:t>7. </a:t>
            </a:r>
            <a:r>
              <a:rPr lang="en-GB" sz="1600" dirty="0"/>
              <a:t>eHDSI </a:t>
            </a:r>
            <a:r>
              <a:rPr lang="en-GB" sz="1600" dirty="0" smtClean="0"/>
              <a:t>Timescales</a:t>
            </a:r>
            <a:r>
              <a:rPr lang="en-GB" sz="1600" dirty="0"/>
              <a:t/>
            </a:r>
            <a:br>
              <a:rPr lang="en-GB" sz="1600" dirty="0"/>
            </a:b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Updated 2016-11-14, Solution Provider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07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3491880" y="1780014"/>
            <a:ext cx="0" cy="2916000"/>
          </a:xfrm>
          <a:prstGeom prst="line">
            <a:avLst/>
          </a:prstGeom>
          <a:noFill/>
          <a:ln w="38100" cap="rnd" cmpd="sng" algn="ctr">
            <a:solidFill>
              <a:srgbClr val="009A85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 bwMode="auto">
          <a:xfrm>
            <a:off x="3851920" y="1203598"/>
            <a:ext cx="888587" cy="3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/>
              </a:rPr>
              <a:t>2017</a:t>
            </a:r>
          </a:p>
        </p:txBody>
      </p:sp>
      <p:cxnSp>
        <p:nvCxnSpPr>
          <p:cNvPr id="73" name="Straight Connector 72"/>
          <p:cNvCxnSpPr/>
          <p:nvPr/>
        </p:nvCxnSpPr>
        <p:spPr bwMode="auto">
          <a:xfrm flipH="1">
            <a:off x="3629050" y="1102788"/>
            <a:ext cx="0" cy="42772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1" y="1901278"/>
            <a:ext cx="912315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 bwMode="auto">
          <a:xfrm>
            <a:off x="2725683" y="1203598"/>
            <a:ext cx="888587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marL="0" indent="0"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>
              <a:defRPr>
                <a:solidFill>
                  <a:srgbClr val="0F5494"/>
                </a:solidFill>
                <a:latin typeface="Verdana" pitchFamily="34" charset="0"/>
              </a:defRPr>
            </a:lvl2pPr>
            <a:lvl3pPr>
              <a:defRPr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>
                <a:solidFill>
                  <a:srgbClr val="0F5494"/>
                </a:solidFill>
                <a:latin typeface="Verdana" pitchFamily="34" charset="0"/>
              </a:defRPr>
            </a:lvl4pPr>
            <a:lvl5pPr>
              <a:defRPr>
                <a:solidFill>
                  <a:srgbClr val="0F5494"/>
                </a:solidFill>
                <a:latin typeface="Verdana" pitchFamily="34" charset="0"/>
              </a:defRPr>
            </a:lvl5pPr>
            <a:lvl6pPr>
              <a:defRPr>
                <a:solidFill>
                  <a:srgbClr val="0F5494"/>
                </a:solidFill>
                <a:latin typeface="Verdana" pitchFamily="34" charset="0"/>
              </a:defRPr>
            </a:lvl6pPr>
            <a:lvl7pPr>
              <a:defRPr>
                <a:solidFill>
                  <a:srgbClr val="0F5494"/>
                </a:solidFill>
                <a:latin typeface="Verdana" pitchFamily="34" charset="0"/>
              </a:defRPr>
            </a:lvl7pPr>
            <a:lvl8pPr>
              <a:defRPr>
                <a:solidFill>
                  <a:srgbClr val="0F5494"/>
                </a:solidFill>
                <a:latin typeface="Verdana" pitchFamily="34" charset="0"/>
              </a:defRPr>
            </a:lvl8pPr>
            <a:lvl9pPr>
              <a:defRPr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2016</a:t>
            </a:r>
            <a:endParaRPr lang="en-GB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5220072" y="1200453"/>
            <a:ext cx="888587" cy="37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marL="0" indent="0"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>
              <a:defRPr>
                <a:solidFill>
                  <a:srgbClr val="0F5494"/>
                </a:solidFill>
                <a:latin typeface="Verdana" pitchFamily="34" charset="0"/>
              </a:defRPr>
            </a:lvl2pPr>
            <a:lvl3pPr>
              <a:defRPr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>
                <a:solidFill>
                  <a:srgbClr val="0F5494"/>
                </a:solidFill>
                <a:latin typeface="Verdana" pitchFamily="34" charset="0"/>
              </a:defRPr>
            </a:lvl4pPr>
            <a:lvl5pPr>
              <a:defRPr>
                <a:solidFill>
                  <a:srgbClr val="0F5494"/>
                </a:solidFill>
                <a:latin typeface="Verdana" pitchFamily="34" charset="0"/>
              </a:defRPr>
            </a:lvl5pPr>
            <a:lvl6pPr>
              <a:defRPr>
                <a:solidFill>
                  <a:srgbClr val="0F5494"/>
                </a:solidFill>
                <a:latin typeface="Verdana" pitchFamily="34" charset="0"/>
              </a:defRPr>
            </a:lvl6pPr>
            <a:lvl7pPr>
              <a:defRPr>
                <a:solidFill>
                  <a:srgbClr val="0F5494"/>
                </a:solidFill>
                <a:latin typeface="Verdana" pitchFamily="34" charset="0"/>
              </a:defRPr>
            </a:lvl7pPr>
            <a:lvl8pPr>
              <a:defRPr>
                <a:solidFill>
                  <a:srgbClr val="0F5494"/>
                </a:solidFill>
                <a:latin typeface="Verdana" pitchFamily="34" charset="0"/>
              </a:defRPr>
            </a:lvl8pPr>
            <a:lvl9pPr>
              <a:defRPr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dirty="0">
                <a:solidFill>
                  <a:srgbClr val="000000">
                    <a:lumMod val="65000"/>
                    <a:lumOff val="35000"/>
                  </a:srgbClr>
                </a:solidFill>
              </a:rPr>
              <a:t>2018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7931885" y="1203598"/>
            <a:ext cx="888587" cy="3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marL="0" indent="0"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>
              <a:defRPr>
                <a:solidFill>
                  <a:srgbClr val="0F5494"/>
                </a:solidFill>
                <a:latin typeface="Verdana" pitchFamily="34" charset="0"/>
              </a:defRPr>
            </a:lvl2pPr>
            <a:lvl3pPr>
              <a:defRPr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>
                <a:solidFill>
                  <a:srgbClr val="0F5494"/>
                </a:solidFill>
                <a:latin typeface="Verdana" pitchFamily="34" charset="0"/>
              </a:defRPr>
            </a:lvl4pPr>
            <a:lvl5pPr>
              <a:defRPr>
                <a:solidFill>
                  <a:srgbClr val="0F5494"/>
                </a:solidFill>
                <a:latin typeface="Verdana" pitchFamily="34" charset="0"/>
              </a:defRPr>
            </a:lvl5pPr>
            <a:lvl6pPr>
              <a:defRPr>
                <a:solidFill>
                  <a:srgbClr val="0F5494"/>
                </a:solidFill>
                <a:latin typeface="Verdana" pitchFamily="34" charset="0"/>
              </a:defRPr>
            </a:lvl6pPr>
            <a:lvl7pPr>
              <a:defRPr>
                <a:solidFill>
                  <a:srgbClr val="0F5494"/>
                </a:solidFill>
                <a:latin typeface="Verdana" pitchFamily="34" charset="0"/>
              </a:defRPr>
            </a:lvl7pPr>
            <a:lvl8pPr>
              <a:defRPr>
                <a:solidFill>
                  <a:srgbClr val="0F5494"/>
                </a:solidFill>
                <a:latin typeface="Verdana" pitchFamily="34" charset="0"/>
              </a:defRPr>
            </a:lvl8pPr>
            <a:lvl9pPr>
              <a:defRPr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dirty="0">
                <a:solidFill>
                  <a:srgbClr val="000000">
                    <a:lumMod val="65000"/>
                    <a:lumOff val="35000"/>
                  </a:srgbClr>
                </a:solidFill>
              </a:rPr>
              <a:t>2020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6588224" y="1203598"/>
            <a:ext cx="888587" cy="3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/>
              </a:rPr>
              <a:t>2019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467544" y="357505"/>
            <a:ext cx="8218488" cy="702469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eHDSI </a:t>
            </a:r>
            <a:r>
              <a:rPr lang="en-GB" dirty="0"/>
              <a:t>Timescales:</a:t>
            </a:r>
            <a:r>
              <a:rPr lang="en-GB" altLang="en-US" dirty="0"/>
              <a:t> </a:t>
            </a:r>
            <a:r>
              <a:rPr lang="en-GB" altLang="en-US" b="1" dirty="0"/>
              <a:t>Core </a:t>
            </a:r>
            <a:r>
              <a:rPr lang="en-GB" altLang="en-US" b="1" dirty="0" smtClean="0"/>
              <a:t>Services</a:t>
            </a:r>
            <a:endParaRPr lang="en-GB" altLang="en-US" b="1" dirty="0"/>
          </a:p>
        </p:txBody>
      </p:sp>
      <p:cxnSp>
        <p:nvCxnSpPr>
          <p:cNvPr id="81" name="Straight Connector 80"/>
          <p:cNvCxnSpPr/>
          <p:nvPr/>
        </p:nvCxnSpPr>
        <p:spPr bwMode="auto">
          <a:xfrm flipH="1">
            <a:off x="4980912" y="1102788"/>
            <a:ext cx="0" cy="42772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/>
          <p:nvPr/>
        </p:nvCxnSpPr>
        <p:spPr bwMode="auto">
          <a:xfrm flipH="1">
            <a:off x="6332773" y="1102788"/>
            <a:ext cx="0" cy="42772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 flipH="1">
            <a:off x="7684634" y="1102788"/>
            <a:ext cx="0" cy="42772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Arrow Connector 54"/>
          <p:cNvCxnSpPr>
            <a:stCxn id="56" idx="6"/>
            <a:endCxn id="76" idx="2"/>
          </p:cNvCxnSpPr>
          <p:nvPr/>
        </p:nvCxnSpPr>
        <p:spPr bwMode="auto">
          <a:xfrm>
            <a:off x="5292080" y="1908797"/>
            <a:ext cx="2556494" cy="0"/>
          </a:xfrm>
          <a:prstGeom prst="straightConnector1">
            <a:avLst/>
          </a:prstGeom>
          <a:noFill/>
          <a:ln w="76200" cap="rnd" cmpd="sng" algn="ctr">
            <a:solidFill>
              <a:srgbClr val="BDDEFF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TextBox 58"/>
          <p:cNvSpPr txBox="1"/>
          <p:nvPr/>
        </p:nvSpPr>
        <p:spPr>
          <a:xfrm>
            <a:off x="251520" y="1670972"/>
            <a:ext cx="2376264" cy="46873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3175" algn="r" fontAlgn="auto">
              <a:spcAft>
                <a:spcPts val="0"/>
              </a:spcAft>
              <a:defRPr/>
            </a:pPr>
            <a:r>
              <a:rPr lang="en-GB" sz="1000" b="1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MS GO LIVE</a:t>
            </a:r>
            <a:endParaRPr lang="en-GB" sz="1000" b="1" kern="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 bwMode="auto">
          <a:xfrm flipH="1">
            <a:off x="9036496" y="1099525"/>
            <a:ext cx="0" cy="42772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 flipV="1">
            <a:off x="20849" y="2281920"/>
            <a:ext cx="912315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213048" y="1022900"/>
            <a:ext cx="2414736" cy="46873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r"/>
            <a:r>
              <a:rPr lang="en-GB" sz="1600" b="1" dirty="0" smtClean="0">
                <a:solidFill>
                  <a:srgbClr val="FFD624"/>
                </a:solidFill>
              </a:rPr>
              <a:t>CEF eHealth DSI</a:t>
            </a:r>
            <a:br>
              <a:rPr lang="en-GB" sz="1600" b="1" dirty="0" smtClean="0">
                <a:solidFill>
                  <a:srgbClr val="FFD624"/>
                </a:solidFill>
              </a:rPr>
            </a:br>
            <a:r>
              <a:rPr lang="en-GB" sz="1000" b="1" dirty="0" smtClean="0">
                <a:solidFill>
                  <a:srgbClr val="FFD624"/>
                </a:solidFill>
              </a:rPr>
              <a:t>Patient Summary </a:t>
            </a:r>
          </a:p>
          <a:p>
            <a:pPr algn="r"/>
            <a:r>
              <a:rPr lang="en-GB" sz="1000" b="1" dirty="0" smtClean="0">
                <a:solidFill>
                  <a:srgbClr val="FFD624"/>
                </a:solidFill>
              </a:rPr>
              <a:t>and ePrescription</a:t>
            </a:r>
            <a:endParaRPr lang="en-GB" sz="1000" b="1" dirty="0">
              <a:solidFill>
                <a:srgbClr val="FFD624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 bwMode="auto">
          <a:xfrm flipV="1">
            <a:off x="15239" y="2641832"/>
            <a:ext cx="912315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13056" y="3003101"/>
            <a:ext cx="912315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>
            <a:stCxn id="40" idx="6"/>
            <a:endCxn id="38" idx="2"/>
          </p:cNvCxnSpPr>
          <p:nvPr/>
        </p:nvCxnSpPr>
        <p:spPr bwMode="auto">
          <a:xfrm>
            <a:off x="2808694" y="2287841"/>
            <a:ext cx="592156" cy="0"/>
          </a:xfrm>
          <a:prstGeom prst="straightConnector1">
            <a:avLst/>
          </a:prstGeom>
          <a:noFill/>
          <a:ln w="76200" cap="rnd" cmpd="sng" algn="ctr">
            <a:solidFill>
              <a:srgbClr val="FFD624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>
            <a:stCxn id="57" idx="6"/>
            <a:endCxn id="54" idx="2"/>
          </p:cNvCxnSpPr>
          <p:nvPr/>
        </p:nvCxnSpPr>
        <p:spPr bwMode="auto">
          <a:xfrm>
            <a:off x="3226394" y="2656726"/>
            <a:ext cx="3394123" cy="2227"/>
          </a:xfrm>
          <a:prstGeom prst="straightConnector1">
            <a:avLst/>
          </a:prstGeom>
          <a:noFill/>
          <a:ln w="76200" cap="rnd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Oval 56"/>
          <p:cNvSpPr/>
          <p:nvPr/>
        </p:nvSpPr>
        <p:spPr bwMode="auto">
          <a:xfrm>
            <a:off x="3045485" y="2566271"/>
            <a:ext cx="180909" cy="180909"/>
          </a:xfrm>
          <a:prstGeom prst="ellipse">
            <a:avLst/>
          </a:prstGeom>
          <a:solidFill>
            <a:srgbClr val="0F5494"/>
          </a:solidFill>
          <a:ln w="38100">
            <a:solidFill>
              <a:srgbClr val="0F5494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58" name="Straight Arrow Connector 57"/>
          <p:cNvCxnSpPr>
            <a:stCxn id="61" idx="6"/>
            <a:endCxn id="60" idx="2"/>
          </p:cNvCxnSpPr>
          <p:nvPr/>
        </p:nvCxnSpPr>
        <p:spPr bwMode="auto">
          <a:xfrm>
            <a:off x="2808694" y="3003101"/>
            <a:ext cx="3824837" cy="0"/>
          </a:xfrm>
          <a:prstGeom prst="straightConnector1">
            <a:avLst/>
          </a:prstGeom>
          <a:noFill/>
          <a:ln w="76200" cap="rnd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Oval 53"/>
          <p:cNvSpPr/>
          <p:nvPr/>
        </p:nvSpPr>
        <p:spPr bwMode="auto">
          <a:xfrm>
            <a:off x="6620517" y="2568498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65" name="Straight Connector 64"/>
          <p:cNvCxnSpPr/>
          <p:nvPr/>
        </p:nvCxnSpPr>
        <p:spPr bwMode="auto">
          <a:xfrm flipV="1">
            <a:off x="-7816" y="3368674"/>
            <a:ext cx="912315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02" name="Rounded Rectangle 101"/>
          <p:cNvSpPr/>
          <p:nvPr/>
        </p:nvSpPr>
        <p:spPr bwMode="auto">
          <a:xfrm>
            <a:off x="39758" y="4922702"/>
            <a:ext cx="828000" cy="144000"/>
          </a:xfrm>
          <a:prstGeom prst="roundRect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lIns="0" tIns="0" rIns="0" bIns="0"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kern="0" dirty="0" smtClean="0">
                <a:solidFill>
                  <a:srgbClr val="808080">
                    <a:lumMod val="75000"/>
                  </a:srgbClr>
                </a:solidFill>
                <a:latin typeface="+mj-lt"/>
              </a:rPr>
              <a:t>PLANNED</a:t>
            </a:r>
          </a:p>
        </p:txBody>
      </p:sp>
      <p:sp>
        <p:nvSpPr>
          <p:cNvPr id="104" name="Rounded Rectangle 103"/>
          <p:cNvSpPr/>
          <p:nvPr/>
        </p:nvSpPr>
        <p:spPr bwMode="auto">
          <a:xfrm>
            <a:off x="935688" y="4923740"/>
            <a:ext cx="828000" cy="144000"/>
          </a:xfrm>
          <a:prstGeom prst="roundRect">
            <a:avLst/>
          </a:prstGeom>
          <a:solidFill>
            <a:srgbClr val="FFD624"/>
          </a:solidFill>
          <a:ln w="38100">
            <a:solidFill>
              <a:srgbClr val="FFD624"/>
            </a:solidFill>
          </a:ln>
        </p:spPr>
        <p:txBody>
          <a:bodyPr lIns="0" tIns="0" rIns="0" bIns="0"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kern="0" dirty="0" smtClean="0">
                <a:latin typeface="+mj-lt"/>
              </a:rPr>
              <a:t>IN PROGRESS</a:t>
            </a:r>
          </a:p>
        </p:txBody>
      </p:sp>
      <p:sp>
        <p:nvSpPr>
          <p:cNvPr id="105" name="Rounded Rectangle 104"/>
          <p:cNvSpPr/>
          <p:nvPr/>
        </p:nvSpPr>
        <p:spPr bwMode="auto">
          <a:xfrm>
            <a:off x="1828696" y="4922702"/>
            <a:ext cx="828000" cy="144000"/>
          </a:xfrm>
          <a:prstGeom prst="roundRect">
            <a:avLst/>
          </a:prstGeom>
          <a:solidFill>
            <a:srgbClr val="0F5494"/>
          </a:solidFill>
          <a:ln w="38100">
            <a:solidFill>
              <a:srgbClr val="0F5494"/>
            </a:solidFill>
          </a:ln>
        </p:spPr>
        <p:txBody>
          <a:bodyPr lIns="0" tIns="0" rIns="0" bIns="0"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kern="0" dirty="0" smtClean="0">
                <a:solidFill>
                  <a:srgbClr val="FFD624"/>
                </a:solidFill>
                <a:latin typeface="+mj-lt"/>
              </a:rPr>
              <a:t>COMPLETED</a:t>
            </a:r>
          </a:p>
        </p:txBody>
      </p:sp>
      <p:cxnSp>
        <p:nvCxnSpPr>
          <p:cNvPr id="90" name="Straight Connector 89"/>
          <p:cNvCxnSpPr/>
          <p:nvPr/>
        </p:nvCxnSpPr>
        <p:spPr bwMode="auto">
          <a:xfrm flipV="1">
            <a:off x="-655" y="3749856"/>
            <a:ext cx="912315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 flipV="1">
            <a:off x="-2838" y="4111125"/>
            <a:ext cx="912315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 flipV="1">
            <a:off x="-23710" y="4476698"/>
            <a:ext cx="912315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295335" y="2067694"/>
            <a:ext cx="2330149" cy="266429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en-GB"/>
            </a:defPPr>
            <a:lvl1pPr>
              <a:defRPr sz="600" b="0" i="1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pPr algn="r"/>
            <a:endParaRPr lang="en-GB" b="1" dirty="0" smtClean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r>
              <a:rPr lang="en-GB" sz="800" b="1" i="0" dirty="0" smtClean="0">
                <a:solidFill>
                  <a:srgbClr val="808080">
                    <a:lumMod val="75000"/>
                  </a:srgbClr>
                </a:solidFill>
              </a:rPr>
              <a:t>Communication &amp; Collaboration</a:t>
            </a:r>
          </a:p>
          <a:p>
            <a:pPr algn="r"/>
            <a:endParaRPr lang="en-GB" sz="800" b="1" i="0" dirty="0" smtClean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 smtClean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r>
              <a:rPr lang="en-GB" sz="800" b="1" i="0" dirty="0">
                <a:solidFill>
                  <a:srgbClr val="808080">
                    <a:lumMod val="75000"/>
                  </a:srgbClr>
                </a:solidFill>
              </a:rPr>
              <a:t>Requirements and Specifications</a:t>
            </a: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r>
              <a:rPr lang="en-GB" sz="800" b="1" i="0" dirty="0">
                <a:solidFill>
                  <a:srgbClr val="808080">
                    <a:lumMod val="75000"/>
                  </a:srgbClr>
                </a:solidFill>
              </a:rPr>
              <a:t>Configuration </a:t>
            </a:r>
            <a:r>
              <a:rPr lang="en-GB" sz="800" b="1" i="0" dirty="0" smtClean="0">
                <a:solidFill>
                  <a:srgbClr val="808080">
                    <a:lumMod val="75000"/>
                  </a:srgbClr>
                </a:solidFill>
              </a:rPr>
              <a:t>services</a:t>
            </a:r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r>
              <a:rPr lang="en-GB" sz="800" b="1" i="0" dirty="0">
                <a:solidFill>
                  <a:srgbClr val="808080">
                    <a:lumMod val="75000"/>
                  </a:srgbClr>
                </a:solidFill>
              </a:rPr>
              <a:t>Terminology </a:t>
            </a:r>
            <a:r>
              <a:rPr lang="en-GB" sz="800" b="1" i="0" dirty="0" smtClean="0">
                <a:solidFill>
                  <a:srgbClr val="808080">
                    <a:lumMod val="75000"/>
                  </a:srgbClr>
                </a:solidFill>
              </a:rPr>
              <a:t>services</a:t>
            </a:r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r>
              <a:rPr lang="en-GB" sz="800" b="1" i="0" dirty="0" smtClean="0">
                <a:solidFill>
                  <a:srgbClr val="808080">
                    <a:lumMod val="75000"/>
                  </a:srgbClr>
                </a:solidFill>
              </a:rPr>
              <a:t>Test and Audit services</a:t>
            </a:r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r>
              <a:rPr lang="en-GB" sz="800" b="1" i="0" dirty="0">
                <a:solidFill>
                  <a:srgbClr val="808080">
                    <a:lumMod val="75000"/>
                  </a:srgbClr>
                </a:solidFill>
              </a:rPr>
              <a:t>NCPeH Reference Implementation</a:t>
            </a: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r>
              <a:rPr lang="en-GB" sz="800" b="1" i="0" dirty="0" smtClean="0">
                <a:solidFill>
                  <a:srgbClr val="808080">
                    <a:lumMod val="75000"/>
                  </a:srgbClr>
                </a:solidFill>
              </a:rPr>
              <a:t>Operations Orchestration</a:t>
            </a:r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sz="800" b="1" i="0" dirty="0" smtClean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b="1" dirty="0">
              <a:solidFill>
                <a:srgbClr val="808080">
                  <a:lumMod val="75000"/>
                </a:srgbClr>
              </a:solidFill>
            </a:endParaRPr>
          </a:p>
          <a:p>
            <a:pPr algn="r"/>
            <a:endParaRPr lang="en-GB" b="1" dirty="0" smtClean="0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6462492" y="1818342"/>
            <a:ext cx="180909" cy="180909"/>
          </a:xfrm>
          <a:prstGeom prst="ellipse">
            <a:avLst/>
          </a:prstGeom>
          <a:solidFill>
            <a:srgbClr val="009A85"/>
          </a:solidFill>
          <a:ln w="38100">
            <a:solidFill>
              <a:srgbClr val="009A85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5111171" y="1818342"/>
            <a:ext cx="180909" cy="180909"/>
          </a:xfrm>
          <a:prstGeom prst="ellipse">
            <a:avLst/>
          </a:prstGeom>
          <a:solidFill>
            <a:srgbClr val="009A85"/>
          </a:solidFill>
          <a:ln w="38100">
            <a:solidFill>
              <a:srgbClr val="009A85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7848574" y="1818342"/>
            <a:ext cx="180909" cy="180909"/>
          </a:xfrm>
          <a:prstGeom prst="ellipse">
            <a:avLst/>
          </a:prstGeom>
          <a:solidFill>
            <a:srgbClr val="009A85"/>
          </a:solidFill>
          <a:ln w="38100">
            <a:solidFill>
              <a:srgbClr val="009A85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99" name="Oval 98"/>
          <p:cNvSpPr/>
          <p:nvPr/>
        </p:nvSpPr>
        <p:spPr bwMode="auto">
          <a:xfrm>
            <a:off x="5260956" y="2572330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98" name="Oval 97"/>
          <p:cNvSpPr/>
          <p:nvPr/>
        </p:nvSpPr>
        <p:spPr bwMode="auto">
          <a:xfrm>
            <a:off x="3860586" y="2575386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07" name="Oval 106"/>
          <p:cNvSpPr/>
          <p:nvPr/>
        </p:nvSpPr>
        <p:spPr bwMode="auto">
          <a:xfrm>
            <a:off x="3860586" y="2908945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6633531" y="2912646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10" name="Straight Arrow Connector 109"/>
          <p:cNvCxnSpPr>
            <a:stCxn id="57" idx="6"/>
          </p:cNvCxnSpPr>
          <p:nvPr/>
        </p:nvCxnSpPr>
        <p:spPr bwMode="auto">
          <a:xfrm>
            <a:off x="3226393" y="2656726"/>
            <a:ext cx="252000" cy="0"/>
          </a:xfrm>
          <a:prstGeom prst="straightConnector1">
            <a:avLst/>
          </a:prstGeom>
          <a:noFill/>
          <a:ln w="76200" cap="rnd" cmpd="sng" algn="ctr">
            <a:solidFill>
              <a:srgbClr val="0F5494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" name="Straight Arrow Connector 110"/>
          <p:cNvCxnSpPr>
            <a:stCxn id="61" idx="6"/>
          </p:cNvCxnSpPr>
          <p:nvPr/>
        </p:nvCxnSpPr>
        <p:spPr bwMode="auto">
          <a:xfrm>
            <a:off x="2808694" y="3003101"/>
            <a:ext cx="684000" cy="0"/>
          </a:xfrm>
          <a:prstGeom prst="straightConnector1">
            <a:avLst/>
          </a:prstGeom>
          <a:noFill/>
          <a:ln w="76200" cap="rnd" cmpd="sng" algn="ctr">
            <a:solidFill>
              <a:srgbClr val="0F5494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Straight Arrow Connector 111"/>
          <p:cNvCxnSpPr>
            <a:stCxn id="113" idx="6"/>
            <a:endCxn id="116" idx="1"/>
          </p:cNvCxnSpPr>
          <p:nvPr/>
        </p:nvCxnSpPr>
        <p:spPr bwMode="auto">
          <a:xfrm>
            <a:off x="2808694" y="3354641"/>
            <a:ext cx="3852000" cy="0"/>
          </a:xfrm>
          <a:prstGeom prst="straightConnector1">
            <a:avLst/>
          </a:prstGeom>
          <a:noFill/>
          <a:ln w="76200" cap="rnd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Oval 114"/>
          <p:cNvSpPr/>
          <p:nvPr/>
        </p:nvSpPr>
        <p:spPr bwMode="auto">
          <a:xfrm>
            <a:off x="3860586" y="3266971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17" name="Oval 116"/>
          <p:cNvSpPr/>
          <p:nvPr/>
        </p:nvSpPr>
        <p:spPr bwMode="auto">
          <a:xfrm>
            <a:off x="6633531" y="3270672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19" name="Straight Arrow Connector 118"/>
          <p:cNvCxnSpPr>
            <a:stCxn id="125" idx="6"/>
            <a:endCxn id="123" idx="2"/>
          </p:cNvCxnSpPr>
          <p:nvPr/>
        </p:nvCxnSpPr>
        <p:spPr bwMode="auto">
          <a:xfrm>
            <a:off x="3226394" y="3749856"/>
            <a:ext cx="4766614" cy="0"/>
          </a:xfrm>
          <a:prstGeom prst="straightConnector1">
            <a:avLst/>
          </a:prstGeom>
          <a:noFill/>
          <a:ln w="76200" cap="rnd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Oval 120"/>
          <p:cNvSpPr/>
          <p:nvPr/>
        </p:nvSpPr>
        <p:spPr bwMode="auto">
          <a:xfrm>
            <a:off x="3860586" y="3655700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24" name="Straight Arrow Connector 123"/>
          <p:cNvCxnSpPr>
            <a:stCxn id="125" idx="6"/>
          </p:cNvCxnSpPr>
          <p:nvPr/>
        </p:nvCxnSpPr>
        <p:spPr bwMode="auto">
          <a:xfrm>
            <a:off x="3226394" y="3749856"/>
            <a:ext cx="180000" cy="0"/>
          </a:xfrm>
          <a:prstGeom prst="straightConnector1">
            <a:avLst/>
          </a:prstGeom>
          <a:noFill/>
          <a:ln w="76200" cap="rnd" cmpd="sng" algn="ctr">
            <a:solidFill>
              <a:srgbClr val="0F5494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5" name="Oval 124"/>
          <p:cNvSpPr/>
          <p:nvPr/>
        </p:nvSpPr>
        <p:spPr bwMode="auto">
          <a:xfrm>
            <a:off x="3045485" y="3659401"/>
            <a:ext cx="180909" cy="180909"/>
          </a:xfrm>
          <a:prstGeom prst="ellipse">
            <a:avLst/>
          </a:prstGeom>
          <a:solidFill>
            <a:srgbClr val="0F5494"/>
          </a:solidFill>
          <a:ln w="38100">
            <a:solidFill>
              <a:srgbClr val="0F5494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26" name="Straight Arrow Connector 125"/>
          <p:cNvCxnSpPr>
            <a:stCxn id="132" idx="6"/>
            <a:endCxn id="159" idx="2"/>
          </p:cNvCxnSpPr>
          <p:nvPr/>
        </p:nvCxnSpPr>
        <p:spPr bwMode="auto">
          <a:xfrm>
            <a:off x="2808694" y="4111125"/>
            <a:ext cx="5904000" cy="1194"/>
          </a:xfrm>
          <a:prstGeom prst="straightConnector1">
            <a:avLst/>
          </a:prstGeom>
          <a:noFill/>
          <a:ln w="76200" cap="rnd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8" name="Oval 127"/>
          <p:cNvSpPr/>
          <p:nvPr/>
        </p:nvSpPr>
        <p:spPr bwMode="auto">
          <a:xfrm>
            <a:off x="3851919" y="4021068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31" name="Straight Arrow Connector 130"/>
          <p:cNvCxnSpPr>
            <a:stCxn id="132" idx="6"/>
          </p:cNvCxnSpPr>
          <p:nvPr/>
        </p:nvCxnSpPr>
        <p:spPr bwMode="auto">
          <a:xfrm>
            <a:off x="2808694" y="4111125"/>
            <a:ext cx="648000" cy="0"/>
          </a:xfrm>
          <a:prstGeom prst="straightConnector1">
            <a:avLst/>
          </a:prstGeom>
          <a:noFill/>
          <a:ln w="76200" cap="rnd" cmpd="sng" algn="ctr">
            <a:solidFill>
              <a:srgbClr val="0F5494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" name="Straight Arrow Connector 132"/>
          <p:cNvCxnSpPr>
            <a:stCxn id="139" idx="6"/>
            <a:endCxn id="137" idx="2"/>
          </p:cNvCxnSpPr>
          <p:nvPr/>
        </p:nvCxnSpPr>
        <p:spPr bwMode="auto">
          <a:xfrm>
            <a:off x="2808694" y="4476698"/>
            <a:ext cx="6118901" cy="0"/>
          </a:xfrm>
          <a:prstGeom prst="straightConnector1">
            <a:avLst/>
          </a:prstGeom>
          <a:noFill/>
          <a:ln w="76200" cap="rnd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Oval 136"/>
          <p:cNvSpPr/>
          <p:nvPr/>
        </p:nvSpPr>
        <p:spPr bwMode="auto">
          <a:xfrm>
            <a:off x="8927595" y="4386243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38" name="Straight Arrow Connector 137"/>
          <p:cNvCxnSpPr>
            <a:stCxn id="139" idx="6"/>
          </p:cNvCxnSpPr>
          <p:nvPr/>
        </p:nvCxnSpPr>
        <p:spPr bwMode="auto">
          <a:xfrm>
            <a:off x="2808693" y="4476698"/>
            <a:ext cx="684000" cy="0"/>
          </a:xfrm>
          <a:prstGeom prst="straightConnector1">
            <a:avLst/>
          </a:prstGeom>
          <a:noFill/>
          <a:ln w="76200" cap="rnd" cmpd="sng" algn="ctr">
            <a:solidFill>
              <a:srgbClr val="0F5494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1" name="Oval 140"/>
          <p:cNvSpPr/>
          <p:nvPr/>
        </p:nvSpPr>
        <p:spPr bwMode="auto">
          <a:xfrm>
            <a:off x="3546344" y="4021068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43" name="Oval 142"/>
          <p:cNvSpPr/>
          <p:nvPr/>
        </p:nvSpPr>
        <p:spPr bwMode="auto">
          <a:xfrm>
            <a:off x="4211960" y="4021068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491880" y="4013592"/>
            <a:ext cx="288032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Dec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98358" y="4017541"/>
            <a:ext cx="288032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171639" y="4017540"/>
            <a:ext cx="288032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Jun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30" name="Oval 129"/>
          <p:cNvSpPr/>
          <p:nvPr/>
        </p:nvSpPr>
        <p:spPr bwMode="auto">
          <a:xfrm>
            <a:off x="5260956" y="4020670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48" name="Oval 147"/>
          <p:cNvSpPr/>
          <p:nvPr/>
        </p:nvSpPr>
        <p:spPr bwMode="auto">
          <a:xfrm>
            <a:off x="5927750" y="4021068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53" name="Oval 152"/>
          <p:cNvSpPr/>
          <p:nvPr/>
        </p:nvSpPr>
        <p:spPr bwMode="auto">
          <a:xfrm>
            <a:off x="6637898" y="4021068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55" name="Oval 154"/>
          <p:cNvSpPr/>
          <p:nvPr/>
        </p:nvSpPr>
        <p:spPr bwMode="auto">
          <a:xfrm>
            <a:off x="7296451" y="4021466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57" name="Oval 156"/>
          <p:cNvSpPr/>
          <p:nvPr/>
        </p:nvSpPr>
        <p:spPr bwMode="auto">
          <a:xfrm>
            <a:off x="7994106" y="4021466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59" name="Oval 158"/>
          <p:cNvSpPr/>
          <p:nvPr/>
        </p:nvSpPr>
        <p:spPr bwMode="auto">
          <a:xfrm>
            <a:off x="8665152" y="4021864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60" name="Oval 159"/>
          <p:cNvSpPr/>
          <p:nvPr/>
        </p:nvSpPr>
        <p:spPr bwMode="auto">
          <a:xfrm>
            <a:off x="5260956" y="3644039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62" name="Oval 161"/>
          <p:cNvSpPr/>
          <p:nvPr/>
        </p:nvSpPr>
        <p:spPr bwMode="auto">
          <a:xfrm>
            <a:off x="6621213" y="3646428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23" name="Oval 122"/>
          <p:cNvSpPr/>
          <p:nvPr/>
        </p:nvSpPr>
        <p:spPr bwMode="auto">
          <a:xfrm>
            <a:off x="7993008" y="3659401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212844" y="2570884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803124" y="2565886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803124" y="2910182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588224" y="2899673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>
                <a:solidFill>
                  <a:srgbClr val="0F5494"/>
                </a:solidFill>
              </a:rPr>
              <a:t>Mar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803124" y="3268208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588224" y="3266574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>
                <a:solidFill>
                  <a:srgbClr val="0F5494"/>
                </a:solidFill>
              </a:rPr>
              <a:t>Mar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803124" y="3656937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212844" y="3646428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>
                <a:solidFill>
                  <a:srgbClr val="0F5494"/>
                </a:solidFill>
              </a:rPr>
              <a:t>Mar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5215808" y="4005308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>
                <a:solidFill>
                  <a:srgbClr val="0F5494"/>
                </a:solidFill>
              </a:rPr>
              <a:t>Mar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576312" y="2561993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>
                <a:solidFill>
                  <a:srgbClr val="0F5494"/>
                </a:solidFill>
              </a:rPr>
              <a:t>Mar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424324" y="1817508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Feb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588224" y="4016926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579795" y="3643207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>
                <a:solidFill>
                  <a:srgbClr val="0F5494"/>
                </a:solidFill>
              </a:rPr>
              <a:t>Mar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064868" y="1809511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Feb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804047" y="1816176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Feb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7950766" y="4011713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7956376" y="3656937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Mar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877517" y="4017861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Set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8614919" y="4018657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Set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253125" y="4007039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Set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2627785" y="2912646"/>
            <a:ext cx="180909" cy="180909"/>
          </a:xfrm>
          <a:prstGeom prst="ellipse">
            <a:avLst/>
          </a:prstGeom>
          <a:solidFill>
            <a:srgbClr val="0F5494"/>
          </a:solidFill>
          <a:ln w="38100">
            <a:solidFill>
              <a:srgbClr val="0F5494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13" name="Oval 112"/>
          <p:cNvSpPr/>
          <p:nvPr/>
        </p:nvSpPr>
        <p:spPr bwMode="auto">
          <a:xfrm>
            <a:off x="2627785" y="3264186"/>
            <a:ext cx="180909" cy="180909"/>
          </a:xfrm>
          <a:prstGeom prst="ellipse">
            <a:avLst/>
          </a:prstGeom>
          <a:solidFill>
            <a:srgbClr val="0F5494"/>
          </a:solidFill>
          <a:ln w="38100">
            <a:solidFill>
              <a:srgbClr val="0F5494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32" name="Oval 131"/>
          <p:cNvSpPr/>
          <p:nvPr/>
        </p:nvSpPr>
        <p:spPr bwMode="auto">
          <a:xfrm>
            <a:off x="2627785" y="4020670"/>
            <a:ext cx="180909" cy="180909"/>
          </a:xfrm>
          <a:prstGeom prst="ellipse">
            <a:avLst/>
          </a:prstGeom>
          <a:solidFill>
            <a:srgbClr val="0F5494"/>
          </a:solidFill>
          <a:ln w="38100">
            <a:solidFill>
              <a:srgbClr val="0F5494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39" name="Oval 138"/>
          <p:cNvSpPr/>
          <p:nvPr/>
        </p:nvSpPr>
        <p:spPr bwMode="auto">
          <a:xfrm>
            <a:off x="2627785" y="4386243"/>
            <a:ext cx="180909" cy="180909"/>
          </a:xfrm>
          <a:prstGeom prst="ellipse">
            <a:avLst/>
          </a:prstGeom>
          <a:solidFill>
            <a:srgbClr val="0F5494"/>
          </a:solidFill>
          <a:ln w="38100">
            <a:solidFill>
              <a:srgbClr val="0F5494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578216" y="2910182"/>
            <a:ext cx="266478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Jan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589435" y="4021338"/>
            <a:ext cx="36000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Jan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82743" y="4386243"/>
            <a:ext cx="36000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Jan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021524" y="2558584"/>
            <a:ext cx="27687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Jul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016003" y="3653588"/>
            <a:ext cx="282391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Jul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8875651" y="4389167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Dec</a:t>
            </a:r>
            <a:endParaRPr lang="en-GB" sz="800" dirty="0">
              <a:solidFill>
                <a:srgbClr val="0F5494"/>
              </a:solidFill>
            </a:endParaRPr>
          </a:p>
        </p:txBody>
      </p:sp>
      <p:sp>
        <p:nvSpPr>
          <p:cNvPr id="146" name="Oval 145"/>
          <p:cNvSpPr/>
          <p:nvPr/>
        </p:nvSpPr>
        <p:spPr bwMode="auto">
          <a:xfrm>
            <a:off x="5260956" y="2914083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47" name="Oval 146"/>
          <p:cNvSpPr/>
          <p:nvPr/>
        </p:nvSpPr>
        <p:spPr bwMode="auto">
          <a:xfrm>
            <a:off x="5260956" y="3272109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218454" y="2901110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>
                <a:solidFill>
                  <a:srgbClr val="0F5494"/>
                </a:solidFill>
              </a:rPr>
              <a:t>Mar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5218454" y="3268011"/>
            <a:ext cx="36004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>
                <a:solidFill>
                  <a:srgbClr val="0F5494"/>
                </a:solidFill>
              </a:rPr>
              <a:t>Mar</a:t>
            </a:r>
          </a:p>
        </p:txBody>
      </p:sp>
      <p:sp>
        <p:nvSpPr>
          <p:cNvPr id="165" name="Oval 164"/>
          <p:cNvSpPr/>
          <p:nvPr/>
        </p:nvSpPr>
        <p:spPr bwMode="auto">
          <a:xfrm>
            <a:off x="3807040" y="2521840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66" name="Oval 165"/>
          <p:cNvSpPr/>
          <p:nvPr/>
        </p:nvSpPr>
        <p:spPr bwMode="auto">
          <a:xfrm>
            <a:off x="3807040" y="2855399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67" name="Oval 166"/>
          <p:cNvSpPr/>
          <p:nvPr/>
        </p:nvSpPr>
        <p:spPr bwMode="auto">
          <a:xfrm>
            <a:off x="3807040" y="3213425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68" name="Oval 167"/>
          <p:cNvSpPr/>
          <p:nvPr/>
        </p:nvSpPr>
        <p:spPr bwMode="auto">
          <a:xfrm>
            <a:off x="3807040" y="3602154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69" name="Oval 168"/>
          <p:cNvSpPr/>
          <p:nvPr/>
        </p:nvSpPr>
        <p:spPr bwMode="auto">
          <a:xfrm>
            <a:off x="4158414" y="3968319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3" name="Curved Connector 2"/>
          <p:cNvCxnSpPr>
            <a:endCxn id="56" idx="4"/>
          </p:cNvCxnSpPr>
          <p:nvPr/>
        </p:nvCxnSpPr>
        <p:spPr bwMode="auto">
          <a:xfrm flipV="1">
            <a:off x="4139953" y="1999251"/>
            <a:ext cx="1061673" cy="513317"/>
          </a:xfrm>
          <a:prstGeom prst="curvedConnector2">
            <a:avLst/>
          </a:prstGeom>
          <a:noFill/>
          <a:ln w="19050" cap="rnd" cmpd="sng" algn="ctr">
            <a:solidFill>
              <a:srgbClr val="009A85"/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2" name="Straight Connector 171"/>
          <p:cNvCxnSpPr/>
          <p:nvPr/>
        </p:nvCxnSpPr>
        <p:spPr bwMode="auto">
          <a:xfrm>
            <a:off x="4480470" y="2481612"/>
            <a:ext cx="1" cy="1764000"/>
          </a:xfrm>
          <a:prstGeom prst="line">
            <a:avLst/>
          </a:prstGeom>
          <a:noFill/>
          <a:ln w="19050" cap="rnd" cmpd="sng" algn="ctr">
            <a:solidFill>
              <a:srgbClr val="009A85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9" name="Straight Connector 178"/>
          <p:cNvCxnSpPr/>
          <p:nvPr/>
        </p:nvCxnSpPr>
        <p:spPr bwMode="auto">
          <a:xfrm>
            <a:off x="5537745" y="2510187"/>
            <a:ext cx="1" cy="1728000"/>
          </a:xfrm>
          <a:prstGeom prst="line">
            <a:avLst/>
          </a:prstGeom>
          <a:noFill/>
          <a:ln w="19050" cap="rnd" cmpd="sng" algn="ctr">
            <a:solidFill>
              <a:srgbClr val="009A85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0" name="Oval 179"/>
          <p:cNvSpPr/>
          <p:nvPr/>
        </p:nvSpPr>
        <p:spPr bwMode="auto">
          <a:xfrm>
            <a:off x="5204833" y="2519459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81" name="Oval 180"/>
          <p:cNvSpPr/>
          <p:nvPr/>
        </p:nvSpPr>
        <p:spPr bwMode="auto">
          <a:xfrm>
            <a:off x="5204833" y="2853018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82" name="Oval 181"/>
          <p:cNvSpPr/>
          <p:nvPr/>
        </p:nvSpPr>
        <p:spPr bwMode="auto">
          <a:xfrm>
            <a:off x="5207215" y="3222950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83" name="Oval 182"/>
          <p:cNvSpPr/>
          <p:nvPr/>
        </p:nvSpPr>
        <p:spPr bwMode="auto">
          <a:xfrm>
            <a:off x="5204833" y="3590248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84" name="Curved Connector 183"/>
          <p:cNvCxnSpPr>
            <a:endCxn id="85" idx="4"/>
          </p:cNvCxnSpPr>
          <p:nvPr/>
        </p:nvCxnSpPr>
        <p:spPr bwMode="auto">
          <a:xfrm flipV="1">
            <a:off x="5537746" y="1999251"/>
            <a:ext cx="1015201" cy="510937"/>
          </a:xfrm>
          <a:prstGeom prst="curvedConnector2">
            <a:avLst/>
          </a:prstGeom>
          <a:noFill/>
          <a:ln w="19050" cap="rnd" cmpd="sng" algn="ctr">
            <a:solidFill>
              <a:srgbClr val="009A85"/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5" name="Oval 184"/>
          <p:cNvSpPr/>
          <p:nvPr/>
        </p:nvSpPr>
        <p:spPr bwMode="auto">
          <a:xfrm>
            <a:off x="5207215" y="3968319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87" name="Straight Connector 186"/>
          <p:cNvCxnSpPr/>
          <p:nvPr/>
        </p:nvCxnSpPr>
        <p:spPr bwMode="auto">
          <a:xfrm>
            <a:off x="6904582" y="2507806"/>
            <a:ext cx="1" cy="1728000"/>
          </a:xfrm>
          <a:prstGeom prst="line">
            <a:avLst/>
          </a:prstGeom>
          <a:noFill/>
          <a:ln w="19050" cap="rnd" cmpd="sng" algn="ctr">
            <a:solidFill>
              <a:srgbClr val="009A85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8" name="Oval 187"/>
          <p:cNvSpPr/>
          <p:nvPr/>
        </p:nvSpPr>
        <p:spPr bwMode="auto">
          <a:xfrm>
            <a:off x="6564527" y="2517078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89" name="Oval 188"/>
          <p:cNvSpPr/>
          <p:nvPr/>
        </p:nvSpPr>
        <p:spPr bwMode="auto">
          <a:xfrm>
            <a:off x="6583577" y="2860162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90" name="Oval 189"/>
          <p:cNvSpPr/>
          <p:nvPr/>
        </p:nvSpPr>
        <p:spPr bwMode="auto">
          <a:xfrm>
            <a:off x="6574052" y="3220569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91" name="Oval 190"/>
          <p:cNvSpPr/>
          <p:nvPr/>
        </p:nvSpPr>
        <p:spPr bwMode="auto">
          <a:xfrm>
            <a:off x="6564526" y="3587867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cxnSp>
        <p:nvCxnSpPr>
          <p:cNvPr id="192" name="Curved Connector 191"/>
          <p:cNvCxnSpPr/>
          <p:nvPr/>
        </p:nvCxnSpPr>
        <p:spPr bwMode="auto">
          <a:xfrm flipV="1">
            <a:off x="6904583" y="1996870"/>
            <a:ext cx="1015201" cy="510937"/>
          </a:xfrm>
          <a:prstGeom prst="curvedConnector2">
            <a:avLst/>
          </a:prstGeom>
          <a:noFill/>
          <a:ln w="19050" cap="rnd" cmpd="sng" algn="ctr">
            <a:solidFill>
              <a:srgbClr val="009A85"/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3" name="Oval 192"/>
          <p:cNvSpPr/>
          <p:nvPr/>
        </p:nvSpPr>
        <p:spPr bwMode="auto">
          <a:xfrm>
            <a:off x="6583576" y="3965938"/>
            <a:ext cx="288000" cy="288000"/>
          </a:xfrm>
          <a:prstGeom prst="ellipse">
            <a:avLst/>
          </a:prstGeom>
          <a:noFill/>
          <a:ln w="12700" cap="rnd">
            <a:solidFill>
              <a:srgbClr val="009A85"/>
            </a:solidFill>
            <a:prstDash val="sysDot"/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94" name="Heart 193"/>
          <p:cNvSpPr/>
          <p:nvPr/>
        </p:nvSpPr>
        <p:spPr bwMode="auto">
          <a:xfrm>
            <a:off x="1460409" y="1857848"/>
            <a:ext cx="110897" cy="101895"/>
          </a:xfrm>
          <a:prstGeom prst="heart">
            <a:avLst/>
          </a:prstGeom>
          <a:solidFill>
            <a:srgbClr val="009A85"/>
          </a:solidFill>
          <a:ln>
            <a:noFill/>
          </a:ln>
        </p:spPr>
        <p:txBody>
          <a:bodyPr rtlCol="0" anchor="t"/>
          <a:lstStyle/>
          <a:p>
            <a:pPr algn="ctr"/>
            <a:endParaRPr lang="en-GB" sz="1100" b="0" dirty="0" smtClean="0">
              <a:solidFill>
                <a:srgbClr val="646567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139952" y="2512568"/>
            <a:ext cx="1" cy="1368000"/>
          </a:xfrm>
          <a:prstGeom prst="line">
            <a:avLst/>
          </a:prstGeom>
          <a:noFill/>
          <a:ln w="19050" cap="rnd" cmpd="sng" algn="ctr">
            <a:solidFill>
              <a:srgbClr val="009A85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" name="Straight Arrow Connector 170"/>
          <p:cNvCxnSpPr/>
          <p:nvPr/>
        </p:nvCxnSpPr>
        <p:spPr bwMode="auto">
          <a:xfrm>
            <a:off x="2771800" y="3354640"/>
            <a:ext cx="612000" cy="0"/>
          </a:xfrm>
          <a:prstGeom prst="straightConnector1">
            <a:avLst/>
          </a:prstGeom>
          <a:noFill/>
          <a:ln w="76200" cap="rnd" cmpd="sng" algn="ctr">
            <a:solidFill>
              <a:srgbClr val="0F5494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2578216" y="3269710"/>
            <a:ext cx="266478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Jan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173" name="Straight Arrow Connector 172"/>
          <p:cNvCxnSpPr/>
          <p:nvPr/>
        </p:nvCxnSpPr>
        <p:spPr bwMode="auto">
          <a:xfrm>
            <a:off x="2808693" y="2287840"/>
            <a:ext cx="576000" cy="0"/>
          </a:xfrm>
          <a:prstGeom prst="straightConnector1">
            <a:avLst/>
          </a:prstGeom>
          <a:noFill/>
          <a:ln w="76200" cap="rnd" cmpd="sng" algn="ctr">
            <a:solidFill>
              <a:srgbClr val="0F5494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Oval 39"/>
          <p:cNvSpPr/>
          <p:nvPr/>
        </p:nvSpPr>
        <p:spPr bwMode="auto">
          <a:xfrm>
            <a:off x="2627785" y="2197386"/>
            <a:ext cx="180909" cy="180909"/>
          </a:xfrm>
          <a:prstGeom prst="ellipse">
            <a:avLst/>
          </a:prstGeom>
          <a:solidFill>
            <a:srgbClr val="0F5494"/>
          </a:solidFill>
          <a:ln w="38100">
            <a:solidFill>
              <a:srgbClr val="0F5494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578216" y="2197386"/>
            <a:ext cx="36000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Jan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3254753" y="1582905"/>
            <a:ext cx="461572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09A85"/>
                </a:solidFill>
              </a:rPr>
              <a:t>Today</a:t>
            </a:r>
            <a:endParaRPr lang="en-GB" sz="800" dirty="0">
              <a:solidFill>
                <a:srgbClr val="009A85"/>
              </a:solidFill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3400850" y="2197386"/>
            <a:ext cx="180909" cy="180909"/>
          </a:xfrm>
          <a:prstGeom prst="ellipse">
            <a:avLst/>
          </a:prstGeom>
          <a:solidFill>
            <a:srgbClr val="BDDEFF"/>
          </a:solidFill>
          <a:ln w="38100">
            <a:solidFill>
              <a:srgbClr val="BDDEFF"/>
            </a:solidFill>
          </a:ln>
        </p:spPr>
        <p:txBody>
          <a:bodyPr rtlCol="0" anchor="t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100" kern="0" dirty="0" smtClean="0">
              <a:solidFill>
                <a:srgbClr val="808080">
                  <a:lumMod val="75000"/>
                </a:srgbClr>
              </a:solidFill>
              <a:latin typeface="Verdan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56325" y="2196422"/>
            <a:ext cx="360000" cy="1761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 rtlCol="0" anchor="ctr">
            <a:noAutofit/>
          </a:bodyPr>
          <a:lstStyle/>
          <a:p>
            <a:r>
              <a:rPr lang="en-GB" sz="800" dirty="0" smtClean="0">
                <a:solidFill>
                  <a:srgbClr val="0F5494"/>
                </a:solidFill>
              </a:rPr>
              <a:t>Nov</a:t>
            </a:r>
            <a:endParaRPr lang="en-GB" sz="80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0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SANTE-EHEALTH-DSI@ec.europa.eu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48093" y="2499742"/>
            <a:ext cx="2963464" cy="94929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r>
              <a:rPr lang="en-GB" sz="1100" kern="0" dirty="0" smtClean="0">
                <a:ea typeface="EC Square Sans Pro" charset="0"/>
                <a:cs typeface="EC Square Sans Pro" charset="0"/>
              </a:rPr>
              <a:t>These materials have been crafted to provide a comprehensive summary on the issues at stake.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endParaRPr lang="en-GB" sz="1100" kern="0" dirty="0">
              <a:ea typeface="EC Square Sans Pro" charset="0"/>
              <a:cs typeface="EC Square Sans Pro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r>
              <a:rPr lang="en-GB" sz="1100" kern="0" dirty="0" smtClean="0">
                <a:ea typeface="EC Square Sans Pro" charset="0"/>
                <a:cs typeface="EC Square Sans Pro" charset="0"/>
              </a:rPr>
              <a:t>For further clarifications, please: </a:t>
            </a:r>
            <a:endParaRPr lang="en-GB" kern="0" dirty="0">
              <a:ea typeface="EC Square Sans Pro" charset="0"/>
              <a:cs typeface="EC Square Sans Pro" charset="0"/>
            </a:endParaRPr>
          </a:p>
          <a:p>
            <a:pPr>
              <a:spcAft>
                <a:spcPts val="0"/>
              </a:spcAft>
            </a:pPr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5537" y="360988"/>
            <a:ext cx="31726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kern="0" dirty="0" smtClean="0">
                <a:latin typeface="Verdana"/>
                <a:ea typeface="+mj-ea"/>
                <a:cs typeface="+mj-cs"/>
              </a:rPr>
              <a:t>Be part and make it Yours</a:t>
            </a:r>
            <a:endParaRPr kumimoji="0" lang="en-GB" sz="1400" b="1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51"/>
          <a:stretch/>
        </p:blipFill>
        <p:spPr>
          <a:xfrm>
            <a:off x="5402354" y="152041"/>
            <a:ext cx="2952328" cy="16280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02354" y="1851670"/>
            <a:ext cx="26244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smtClean="0">
                <a:solidFill>
                  <a:schemeClr val="bg1"/>
                </a:solidFill>
              </a:rPr>
              <a:t>ec.europa.eu/cefdigital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203598"/>
            <a:ext cx="4248472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srgbClr val="646567"/>
                </a:solidFill>
              </a:rPr>
              <a:t>Web Presence</a:t>
            </a:r>
            <a:br>
              <a:rPr lang="en-GB" sz="1600" b="0" dirty="0" smtClean="0">
                <a:solidFill>
                  <a:srgbClr val="646567"/>
                </a:solidFill>
              </a:rPr>
            </a:br>
            <a:endParaRPr lang="en-GB" sz="1600" b="0" dirty="0" smtClean="0">
              <a:solidFill>
                <a:srgbClr val="64656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rgbClr val="646567"/>
                </a:solidFill>
                <a:hlinkClick r:id="rId3"/>
              </a:rPr>
              <a:t>https</a:t>
            </a:r>
            <a:r>
              <a:rPr lang="en-GB" sz="900" dirty="0">
                <a:solidFill>
                  <a:srgbClr val="646567"/>
                </a:solidFill>
                <a:hlinkClick r:id="rId3"/>
              </a:rPr>
              <a:t>://</a:t>
            </a:r>
            <a:r>
              <a:rPr lang="en-GB" sz="900" dirty="0" smtClean="0">
                <a:solidFill>
                  <a:srgbClr val="646567"/>
                </a:solidFill>
                <a:hlinkClick r:id="rId3"/>
              </a:rPr>
              <a:t>ec.europa.eu/cefdigital/wiki/display/CEFDIGITAL/eHealth</a:t>
            </a:r>
            <a:r>
              <a:rPr lang="en-GB" sz="900" dirty="0" smtClean="0">
                <a:solidFill>
                  <a:srgbClr val="646567"/>
                </a:solidFill>
              </a:rPr>
              <a:t> </a:t>
            </a:r>
            <a:endParaRPr lang="en-GB" sz="900" dirty="0">
              <a:solidFill>
                <a:srgbClr val="646567"/>
              </a:solidFill>
            </a:endParaRPr>
          </a:p>
          <a:p>
            <a:endParaRPr lang="en-GB" sz="1600" b="0" dirty="0" smtClean="0">
              <a:solidFill>
                <a:srgbClr val="646567"/>
              </a:solidFill>
            </a:endParaRPr>
          </a:p>
          <a:p>
            <a:endParaRPr lang="en-GB" sz="1600" dirty="0" smtClean="0">
              <a:solidFill>
                <a:srgbClr val="646567"/>
              </a:solidFill>
            </a:endParaRPr>
          </a:p>
          <a:p>
            <a:r>
              <a:rPr lang="en-GB" sz="1600" dirty="0" smtClean="0">
                <a:solidFill>
                  <a:srgbClr val="646567"/>
                </a:solidFill>
              </a:rPr>
              <a:t>Communities</a:t>
            </a:r>
          </a:p>
          <a:p>
            <a:endParaRPr lang="en-GB" sz="1600" dirty="0" smtClean="0">
              <a:solidFill>
                <a:srgbClr val="64656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46567"/>
                </a:solidFill>
              </a:rPr>
              <a:t>Operations</a:t>
            </a:r>
            <a:r>
              <a:rPr lang="en-GB" sz="1400" dirty="0" smtClean="0">
                <a:solidFill>
                  <a:srgbClr val="646567"/>
                </a:solidFill>
              </a:rPr>
              <a:t> </a:t>
            </a:r>
            <a:r>
              <a:rPr lang="en-GB" sz="900" dirty="0">
                <a:solidFill>
                  <a:srgbClr val="646567"/>
                </a:solidFill>
                <a:hlinkClick r:id="rId4"/>
              </a:rPr>
              <a:t>https://ec.europa.eu/cefdigital/wiki/x/iT4ZAg</a:t>
            </a:r>
            <a:r>
              <a:rPr lang="en-GB" sz="900" dirty="0">
                <a:solidFill>
                  <a:srgbClr val="646567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64656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46567"/>
                </a:solidFill>
              </a:rPr>
              <a:t>Semantic </a:t>
            </a:r>
            <a:r>
              <a:rPr lang="en-GB" sz="900" dirty="0">
                <a:solidFill>
                  <a:srgbClr val="646567"/>
                </a:solidFill>
                <a:hlinkClick r:id="rId5"/>
              </a:rPr>
              <a:t>https://</a:t>
            </a:r>
            <a:r>
              <a:rPr lang="en-GB" sz="900" dirty="0" smtClean="0">
                <a:solidFill>
                  <a:srgbClr val="646567"/>
                </a:solidFill>
                <a:hlinkClick r:id="rId5"/>
              </a:rPr>
              <a:t>ec.europa.eu/cefdigital/wiki/x/hj4ZAg</a:t>
            </a:r>
            <a:r>
              <a:rPr lang="en-GB" sz="900" dirty="0" smtClean="0">
                <a:solidFill>
                  <a:srgbClr val="646567"/>
                </a:solidFill>
              </a:rPr>
              <a:t> </a:t>
            </a:r>
            <a:endParaRPr lang="en-GB" sz="900" dirty="0">
              <a:solidFill>
                <a:srgbClr val="64656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64656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46567"/>
                </a:solidFill>
              </a:rPr>
              <a:t>Technical </a:t>
            </a:r>
            <a:r>
              <a:rPr lang="en-GB" sz="900" dirty="0">
                <a:solidFill>
                  <a:srgbClr val="646567"/>
                </a:solidFill>
                <a:hlinkClick r:id="rId6"/>
              </a:rPr>
              <a:t>https://</a:t>
            </a:r>
            <a:r>
              <a:rPr lang="en-GB" sz="900" dirty="0" smtClean="0">
                <a:solidFill>
                  <a:srgbClr val="646567"/>
                </a:solidFill>
                <a:hlinkClick r:id="rId6"/>
              </a:rPr>
              <a:t>ec.europa.eu/cefdigital/wiki/x/8CEZAg</a:t>
            </a:r>
            <a:r>
              <a:rPr lang="en-GB" sz="900" dirty="0" smtClean="0">
                <a:solidFill>
                  <a:srgbClr val="646567"/>
                </a:solidFill>
              </a:rPr>
              <a:t>  </a:t>
            </a:r>
            <a:endParaRPr lang="en-GB" sz="900" dirty="0">
              <a:solidFill>
                <a:srgbClr val="646567"/>
              </a:solidFill>
            </a:endParaRPr>
          </a:p>
          <a:p>
            <a:endParaRPr lang="en-GB" sz="1600" b="0" dirty="0" smtClean="0">
              <a:solidFill>
                <a:srgbClr val="6465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57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938" y="2571752"/>
            <a:ext cx="4147566" cy="97631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900" b="0" dirty="0" smtClean="0">
                <a:solidFill>
                  <a:schemeClr val="accent3"/>
                </a:solidFill>
              </a:rPr>
              <a:t>eHealth DSI</a:t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900" b="0" dirty="0" smtClean="0">
                <a:solidFill>
                  <a:schemeClr val="accent3"/>
                </a:solidFill>
              </a:rPr>
              <a:t/>
            </a:r>
            <a:br>
              <a:rPr lang="en-GB" sz="900" b="0" dirty="0" smtClean="0">
                <a:solidFill>
                  <a:schemeClr val="accent3"/>
                </a:solidFill>
              </a:rPr>
            </a:br>
            <a:r>
              <a:rPr lang="en-GB" sz="1600" dirty="0"/>
              <a:t>1. </a:t>
            </a:r>
            <a:r>
              <a:rPr lang="en-GB" sz="1600" dirty="0" smtClean="0"/>
              <a:t>CEF eHealth DSI (eHDSI)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/>
            </a:r>
            <a:br>
              <a:rPr lang="en-GB" sz="1600" dirty="0"/>
            </a:b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Updated 2016-11-25, </a:t>
            </a:r>
            <a:r>
              <a:rPr lang="en-US" dirty="0" smtClean="0"/>
              <a:t>Solution Provider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4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467544" y="357505"/>
            <a:ext cx="8218488" cy="702469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r>
              <a:rPr lang="nl-BE" altLang="en-US" dirty="0"/>
              <a:t>What is CEF</a:t>
            </a:r>
            <a:br>
              <a:rPr lang="nl-BE" altLang="en-US" dirty="0"/>
            </a:br>
            <a:endParaRPr lang="en-GB" altLang="en-US" dirty="0"/>
          </a:p>
        </p:txBody>
      </p:sp>
      <p:sp>
        <p:nvSpPr>
          <p:cNvPr id="41" name="Oval 40"/>
          <p:cNvSpPr/>
          <p:nvPr/>
        </p:nvSpPr>
        <p:spPr bwMode="auto">
          <a:xfrm>
            <a:off x="-396552" y="915566"/>
            <a:ext cx="5034949" cy="50349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rtlCol="0" anchor="t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endParaRPr lang="en-US" sz="800" b="0" dirty="0" smtClean="0">
              <a:solidFill>
                <a:srgbClr val="646567"/>
              </a:solidFill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116317" y="1346546"/>
            <a:ext cx="2224411" cy="2224413"/>
          </a:xfrm>
          <a:prstGeom prst="ellipse">
            <a:avLst/>
          </a:prstGeom>
          <a:solidFill>
            <a:srgbClr val="0F5494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FFFF"/>
                </a:solidFill>
                <a:latin typeface="Verdana"/>
              </a:rPr>
              <a:t>TRANSPORT</a:t>
            </a:r>
          </a:p>
          <a:p>
            <a:pPr algn="ctr"/>
            <a:r>
              <a:rPr lang="en-US" sz="1050" b="0" dirty="0">
                <a:solidFill>
                  <a:srgbClr val="FFFFFF"/>
                </a:solidFill>
                <a:latin typeface="Verdana"/>
              </a:rPr>
              <a:t>€</a:t>
            </a:r>
            <a:r>
              <a:rPr lang="en-US" sz="1050" b="0" dirty="0" smtClean="0">
                <a:solidFill>
                  <a:srgbClr val="FFFFFF"/>
                </a:solidFill>
                <a:latin typeface="Verdana"/>
              </a:rPr>
              <a:t>26.25bn</a:t>
            </a:r>
            <a:endParaRPr lang="en-GB" sz="105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643425" y="3535135"/>
            <a:ext cx="2162019" cy="2162019"/>
          </a:xfrm>
          <a:prstGeom prst="ellipse">
            <a:avLst/>
          </a:prstGeom>
          <a:solidFill>
            <a:srgbClr val="0F5494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FFFF"/>
                </a:solidFill>
                <a:latin typeface="Verdana"/>
              </a:rPr>
              <a:t>ENERGY</a:t>
            </a:r>
          </a:p>
          <a:p>
            <a:pPr algn="ctr"/>
            <a:r>
              <a:rPr lang="en-US" sz="1050" b="0" dirty="0">
                <a:solidFill>
                  <a:srgbClr val="FFFFFF"/>
                </a:solidFill>
                <a:latin typeface="Verdana"/>
              </a:rPr>
              <a:t>€</a:t>
            </a:r>
            <a:r>
              <a:rPr lang="en-US" sz="1050" b="0" dirty="0" smtClean="0">
                <a:solidFill>
                  <a:srgbClr val="FFFFFF"/>
                </a:solidFill>
                <a:latin typeface="Verdana"/>
              </a:rPr>
              <a:t>5.85bn</a:t>
            </a:r>
            <a:endParaRPr lang="en-GB" sz="105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2254959" y="2025522"/>
            <a:ext cx="2224411" cy="2224413"/>
          </a:xfrm>
          <a:prstGeom prst="ellipse">
            <a:avLst/>
          </a:prstGeom>
          <a:solidFill>
            <a:srgbClr val="0F5494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endParaRPr lang="en-US" sz="800" b="0" dirty="0" smtClean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3263191" y="3310871"/>
            <a:ext cx="850024" cy="850024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endParaRPr lang="en-US" sz="800" b="0" dirty="0" smtClean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3203271" y="2209731"/>
            <a:ext cx="1028530" cy="1028530"/>
          </a:xfrm>
          <a:prstGeom prst="ellipse">
            <a:avLst/>
          </a:prstGeom>
          <a:solidFill>
            <a:srgbClr val="FFD624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endParaRPr lang="en-US" sz="800" b="0" dirty="0" smtClean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2347020" y="3001813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FFFFFF"/>
                </a:solidFill>
                <a:latin typeface="Verdana"/>
              </a:rPr>
              <a:t>TELECOM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3318639" y="3571737"/>
            <a:ext cx="739130" cy="293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rgbClr val="FFFFFF"/>
                </a:solidFill>
                <a:latin typeface="Verdana"/>
              </a:rPr>
              <a:t>Broadband</a:t>
            </a:r>
          </a:p>
          <a:p>
            <a:pPr algn="ctr"/>
            <a:r>
              <a:rPr lang="en-US" sz="700" b="0" dirty="0" smtClean="0">
                <a:solidFill>
                  <a:srgbClr val="FFFFFF"/>
                </a:solidFill>
                <a:latin typeface="Verdana"/>
              </a:rPr>
              <a:t>€170 m</a:t>
            </a:r>
            <a:endParaRPr lang="en-US" sz="70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49" name="TextBox 17"/>
          <p:cNvSpPr txBox="1"/>
          <p:nvPr/>
        </p:nvSpPr>
        <p:spPr>
          <a:xfrm>
            <a:off x="3173102" y="2428370"/>
            <a:ext cx="109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>
                <a:solidFill>
                  <a:srgbClr val="0F5494"/>
                </a:solidFill>
                <a:latin typeface="Verdana"/>
              </a:rPr>
              <a:t>Digital </a:t>
            </a:r>
            <a:endParaRPr lang="en-US" sz="800" dirty="0" smtClean="0">
              <a:solidFill>
                <a:srgbClr val="0F5494"/>
              </a:solidFill>
              <a:latin typeface="Verdana"/>
            </a:endParaRPr>
          </a:p>
          <a:p>
            <a:pPr algn="ctr"/>
            <a:r>
              <a:rPr lang="en-US" sz="800" dirty="0" smtClean="0">
                <a:solidFill>
                  <a:srgbClr val="0F5494"/>
                </a:solidFill>
                <a:latin typeface="Verdana"/>
              </a:rPr>
              <a:t>Service Infrastructures</a:t>
            </a:r>
          </a:p>
          <a:p>
            <a:pPr algn="ctr"/>
            <a:r>
              <a:rPr lang="fr-BE" sz="700" b="0" dirty="0">
                <a:solidFill>
                  <a:srgbClr val="0F5494"/>
                </a:solidFill>
                <a:latin typeface="Verdana"/>
              </a:rPr>
              <a:t>€970 </a:t>
            </a:r>
            <a:r>
              <a:rPr lang="fr-BE" sz="700" b="0" dirty="0" smtClean="0">
                <a:solidFill>
                  <a:srgbClr val="0F5494"/>
                </a:solidFill>
                <a:latin typeface="Verdana"/>
              </a:rPr>
              <a:t>m *</a:t>
            </a:r>
            <a:endParaRPr lang="fr-BE" sz="700" b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408161" y="915002"/>
            <a:ext cx="3600400" cy="969496"/>
          </a:xfrm>
          <a:prstGeom prst="rect">
            <a:avLst/>
          </a:prstGeom>
          <a:noFill/>
          <a:ln w="19050">
            <a:noFill/>
          </a:ln>
        </p:spPr>
        <p:txBody>
          <a:bodyPr rtlCol="0" anchor="ctr"/>
          <a:lstStyle/>
          <a:p>
            <a:r>
              <a:rPr lang="en-GB" sz="1050" b="1" u="sng" dirty="0">
                <a:hlinkClick r:id="rId2"/>
              </a:rPr>
              <a:t>CEF </a:t>
            </a:r>
            <a:r>
              <a:rPr lang="en-GB" sz="1050" b="1" u="sng" dirty="0" smtClean="0">
                <a:hlinkClick r:id="rId2"/>
              </a:rPr>
              <a:t>Regulation</a:t>
            </a:r>
            <a:endParaRPr lang="en-GB" altLang="en-US" sz="1050" dirty="0" smtClean="0"/>
          </a:p>
          <a:p>
            <a:r>
              <a:rPr lang="en-GB" altLang="en-US" sz="1000" b="0" dirty="0">
                <a:solidFill>
                  <a:schemeClr val="tx1"/>
                </a:solidFill>
              </a:rPr>
              <a:t>The Connecting Europe Facility (CEF) is a regulation that defines how the </a:t>
            </a:r>
            <a:r>
              <a:rPr lang="en-GB" altLang="en-US" sz="1000" b="0" dirty="0" smtClean="0">
                <a:solidFill>
                  <a:schemeClr val="tx1"/>
                </a:solidFill>
              </a:rPr>
              <a:t>Commission </a:t>
            </a:r>
            <a:r>
              <a:rPr lang="en-GB" altLang="en-US" sz="1000" b="0" dirty="0">
                <a:solidFill>
                  <a:schemeClr val="tx1"/>
                </a:solidFill>
              </a:rPr>
              <a:t>can finance support for the establishment of trans-European networks to reinforce an interconnected Europe.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355976" y="4731990"/>
            <a:ext cx="30963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SzPct val="90000"/>
            </a:pPr>
            <a:r>
              <a:rPr lang="en-GB" altLang="en-US" sz="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Verdana"/>
              </a:rPr>
              <a:t>* </a:t>
            </a:r>
            <a:r>
              <a:rPr lang="da-DK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latin typeface="Verdana"/>
              </a:rPr>
              <a:t>- 100 m Juncker </a:t>
            </a:r>
            <a:r>
              <a:rPr lang="da-DK" altLang="en-US" sz="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Verdana"/>
              </a:rPr>
              <a:t>Package</a:t>
            </a:r>
            <a:r>
              <a:rPr lang="en-GB" altLang="en-US" sz="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Verdana"/>
              </a:rPr>
              <a:t> </a:t>
            </a:r>
            <a:endParaRPr lang="en-GB" altLang="en-US" sz="800" dirty="0">
              <a:solidFill>
                <a:srgbClr val="000000">
                  <a:lumMod val="50000"/>
                  <a:lumOff val="50000"/>
                </a:srgbClr>
              </a:solidFill>
              <a:latin typeface="Verdana"/>
            </a:endParaRPr>
          </a:p>
        </p:txBody>
      </p:sp>
      <p:cxnSp>
        <p:nvCxnSpPr>
          <p:cNvPr id="52" name="Straight Connector 51"/>
          <p:cNvCxnSpPr>
            <a:endCxn id="50" idx="1"/>
          </p:cNvCxnSpPr>
          <p:nvPr/>
        </p:nvCxnSpPr>
        <p:spPr bwMode="auto">
          <a:xfrm flipV="1">
            <a:off x="3158117" y="1399750"/>
            <a:ext cx="2196000" cy="0"/>
          </a:xfrm>
          <a:prstGeom prst="line">
            <a:avLst/>
          </a:prstGeom>
          <a:noFill/>
          <a:ln w="6350" cap="rnd" cmpd="sng" algn="ctr">
            <a:solidFill>
              <a:srgbClr val="80808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Rectangle 52"/>
          <p:cNvSpPr/>
          <p:nvPr/>
        </p:nvSpPr>
        <p:spPr bwMode="auto">
          <a:xfrm>
            <a:off x="5402583" y="2423766"/>
            <a:ext cx="3334448" cy="1007264"/>
          </a:xfrm>
          <a:prstGeom prst="rect">
            <a:avLst/>
          </a:prstGeom>
          <a:noFill/>
          <a:ln w="19050">
            <a:noFill/>
          </a:ln>
        </p:spPr>
        <p:txBody>
          <a:bodyPr rtlCol="0" anchor="ctr"/>
          <a:lstStyle/>
          <a:p>
            <a:r>
              <a:rPr lang="en-GB" sz="1100" b="1" u="sng" dirty="0" smtClean="0">
                <a:hlinkClick r:id="rId3"/>
              </a:rPr>
              <a:t>CEF Telecom Guidelines</a:t>
            </a:r>
            <a:endParaRPr lang="en-GB" sz="1100" b="1" u="sng" dirty="0" smtClean="0"/>
          </a:p>
          <a:p>
            <a:r>
              <a:rPr lang="en-US" sz="1000" b="0" dirty="0">
                <a:solidFill>
                  <a:schemeClr val="tx1"/>
                </a:solidFill>
              </a:rPr>
              <a:t>The CEF Telecom guidelines cover the specific objectives and priorities as well as eligibility criteria for funding of broadband networks and </a:t>
            </a:r>
            <a:r>
              <a:rPr lang="en-US" sz="1000" b="0" dirty="0" smtClean="0">
                <a:solidFill>
                  <a:schemeClr val="tx1"/>
                </a:solidFill>
              </a:rPr>
              <a:t>Digital Service Infrastructures (DSIs).</a:t>
            </a:r>
            <a:endParaRPr lang="en-US" sz="1000" b="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5396796" y="3484599"/>
            <a:ext cx="3334448" cy="1010917"/>
          </a:xfrm>
          <a:prstGeom prst="rect">
            <a:avLst/>
          </a:prstGeom>
          <a:noFill/>
          <a:ln w="19050">
            <a:noFill/>
          </a:ln>
        </p:spPr>
        <p:txBody>
          <a:bodyPr rtlCol="0" anchor="ctr"/>
          <a:lstStyle/>
          <a:p>
            <a:endParaRPr lang="en-GB" sz="1100" b="1" u="sng" dirty="0"/>
          </a:p>
          <a:p>
            <a:r>
              <a:rPr lang="en-GB" sz="1100" b="1" u="sng" dirty="0" smtClean="0">
                <a:hlinkClick r:id="rId4"/>
              </a:rPr>
              <a:t>CEF Work Programme</a:t>
            </a:r>
            <a:endParaRPr lang="en-GB" sz="1100" b="1" u="sng" dirty="0"/>
          </a:p>
          <a:p>
            <a:r>
              <a:rPr lang="en-US" sz="1000" b="0" dirty="0">
                <a:solidFill>
                  <a:schemeClr val="tx1"/>
                </a:solidFill>
              </a:rPr>
              <a:t>Translates the CEF Telecom Guidelines in general objectives and actions planned on a yearly basis. </a:t>
            </a:r>
            <a:endParaRPr lang="en-GB" sz="1000" b="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303128" y="482365"/>
            <a:ext cx="28438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90000"/>
            </a:pPr>
            <a:r>
              <a:rPr lang="en-GB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/>
              </a:rPr>
              <a:t>HOW IS IT REGULATED?</a:t>
            </a:r>
          </a:p>
        </p:txBody>
      </p:sp>
      <p:cxnSp>
        <p:nvCxnSpPr>
          <p:cNvPr id="56" name="Straight Connector 55"/>
          <p:cNvCxnSpPr/>
          <p:nvPr/>
        </p:nvCxnSpPr>
        <p:spPr bwMode="auto">
          <a:xfrm flipV="1">
            <a:off x="5335836" y="2562568"/>
            <a:ext cx="0" cy="805263"/>
          </a:xfrm>
          <a:prstGeom prst="line">
            <a:avLst/>
          </a:prstGeom>
          <a:noFill/>
          <a:ln w="12700" cap="rnd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 flipV="1">
            <a:off x="5335836" y="3640720"/>
            <a:ext cx="0" cy="730914"/>
          </a:xfrm>
          <a:prstGeom prst="line">
            <a:avLst/>
          </a:prstGeom>
          <a:noFill/>
          <a:ln w="12700" cap="rnd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/>
          <p:nvPr/>
        </p:nvCxnSpPr>
        <p:spPr bwMode="auto">
          <a:xfrm flipV="1">
            <a:off x="5360317" y="949750"/>
            <a:ext cx="0" cy="900000"/>
          </a:xfrm>
          <a:prstGeom prst="line">
            <a:avLst/>
          </a:prstGeom>
          <a:noFill/>
          <a:ln w="12700" cap="rnd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/>
          <p:nvPr/>
        </p:nvCxnSpPr>
        <p:spPr bwMode="auto">
          <a:xfrm>
            <a:off x="4327621" y="2992140"/>
            <a:ext cx="1008000" cy="1"/>
          </a:xfrm>
          <a:prstGeom prst="line">
            <a:avLst/>
          </a:prstGeom>
          <a:noFill/>
          <a:ln w="6350" cap="rnd" cmpd="sng" algn="ctr">
            <a:solidFill>
              <a:srgbClr val="0F5494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/>
          <p:nvPr/>
        </p:nvCxnSpPr>
        <p:spPr bwMode="auto">
          <a:xfrm>
            <a:off x="4327621" y="3238261"/>
            <a:ext cx="984123" cy="776029"/>
          </a:xfrm>
          <a:prstGeom prst="line">
            <a:avLst/>
          </a:prstGeom>
          <a:noFill/>
          <a:ln w="6350" cap="rnd" cmpd="sng" algn="ctr">
            <a:solidFill>
              <a:srgbClr val="0F5494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1" name="Picture 6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117" y="1207926"/>
            <a:ext cx="1161723" cy="38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1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 bwMode="auto">
          <a:xfrm>
            <a:off x="-396552" y="915566"/>
            <a:ext cx="5034949" cy="50349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rtlCol="0" anchor="t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endParaRPr lang="en-US" sz="800" b="0" dirty="0" smtClean="0">
              <a:solidFill>
                <a:srgbClr val="646567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What is Digital Service Infrastructure (DSI)</a:t>
            </a:r>
            <a:br>
              <a:rPr lang="en-GB" altLang="en-US" dirty="0" smtClean="0"/>
            </a:br>
            <a:endParaRPr lang="en-GB" alt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16317" y="1346546"/>
            <a:ext cx="2224411" cy="2224413"/>
          </a:xfrm>
          <a:prstGeom prst="ellipse">
            <a:avLst/>
          </a:prstGeom>
          <a:solidFill>
            <a:srgbClr val="0F5494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FFFF"/>
                </a:solidFill>
                <a:latin typeface="Verdana"/>
              </a:rPr>
              <a:t>TRANSPORT</a:t>
            </a:r>
          </a:p>
          <a:p>
            <a:pPr algn="ctr"/>
            <a:r>
              <a:rPr lang="en-US" sz="1050" b="0" dirty="0">
                <a:solidFill>
                  <a:srgbClr val="FFFFFF"/>
                </a:solidFill>
                <a:latin typeface="Verdana"/>
              </a:rPr>
              <a:t>€</a:t>
            </a:r>
            <a:r>
              <a:rPr lang="en-US" sz="1050" b="0" dirty="0" smtClean="0">
                <a:solidFill>
                  <a:srgbClr val="FFFFFF"/>
                </a:solidFill>
                <a:latin typeface="Verdana"/>
              </a:rPr>
              <a:t>26.25bn</a:t>
            </a:r>
            <a:endParaRPr lang="en-GB" sz="105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43425" y="3535135"/>
            <a:ext cx="2162019" cy="2162019"/>
          </a:xfrm>
          <a:prstGeom prst="ellipse">
            <a:avLst/>
          </a:prstGeom>
          <a:solidFill>
            <a:srgbClr val="0F5494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FFFF"/>
                </a:solidFill>
                <a:latin typeface="Verdana"/>
              </a:rPr>
              <a:t>ENERGY</a:t>
            </a:r>
          </a:p>
          <a:p>
            <a:pPr algn="ctr"/>
            <a:r>
              <a:rPr lang="en-US" sz="1050" b="0" dirty="0">
                <a:solidFill>
                  <a:srgbClr val="FFFFFF"/>
                </a:solidFill>
                <a:latin typeface="Verdana"/>
              </a:rPr>
              <a:t>€</a:t>
            </a:r>
            <a:r>
              <a:rPr lang="en-US" sz="1050" b="0" dirty="0" smtClean="0">
                <a:solidFill>
                  <a:srgbClr val="FFFFFF"/>
                </a:solidFill>
                <a:latin typeface="Verdana"/>
              </a:rPr>
              <a:t>5.85bn</a:t>
            </a:r>
            <a:endParaRPr lang="en-GB" sz="105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2254959" y="2025522"/>
            <a:ext cx="2224411" cy="2224413"/>
          </a:xfrm>
          <a:prstGeom prst="ellipse">
            <a:avLst/>
          </a:prstGeom>
          <a:solidFill>
            <a:srgbClr val="0F5494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endParaRPr lang="en-US" sz="800" b="0" dirty="0" smtClean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3263191" y="3310871"/>
            <a:ext cx="850024" cy="850024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endParaRPr lang="en-US" sz="800" b="0" dirty="0" smtClean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3203271" y="2209731"/>
            <a:ext cx="1028530" cy="1028530"/>
          </a:xfrm>
          <a:prstGeom prst="ellipse">
            <a:avLst/>
          </a:prstGeom>
          <a:solidFill>
            <a:srgbClr val="FFD624"/>
          </a:solidFill>
          <a:ln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endParaRPr lang="en-US" sz="800" b="0" dirty="0" smtClean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2347020" y="3001813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FFFFFF"/>
                </a:solidFill>
                <a:latin typeface="Verdana"/>
              </a:rPr>
              <a:t>TELECOM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3318639" y="3571737"/>
            <a:ext cx="739130" cy="293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rgbClr val="FFFFFF"/>
                </a:solidFill>
                <a:latin typeface="Verdana"/>
              </a:rPr>
              <a:t>Broadband</a:t>
            </a:r>
          </a:p>
          <a:p>
            <a:pPr algn="ctr"/>
            <a:r>
              <a:rPr lang="en-US" sz="700" b="0" dirty="0" smtClean="0">
                <a:solidFill>
                  <a:srgbClr val="FFFFFF"/>
                </a:solidFill>
                <a:latin typeface="Verdana"/>
              </a:rPr>
              <a:t>€170 m</a:t>
            </a:r>
            <a:endParaRPr lang="en-US" sz="70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30" name="TextBox 17"/>
          <p:cNvSpPr txBox="1"/>
          <p:nvPr/>
        </p:nvSpPr>
        <p:spPr>
          <a:xfrm>
            <a:off x="3173102" y="2428370"/>
            <a:ext cx="109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charset="0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>
                <a:solidFill>
                  <a:srgbClr val="0F5494"/>
                </a:solidFill>
                <a:latin typeface="Verdana"/>
              </a:rPr>
              <a:t>Digital </a:t>
            </a:r>
            <a:endParaRPr lang="en-US" sz="800" dirty="0" smtClean="0">
              <a:solidFill>
                <a:srgbClr val="0F5494"/>
              </a:solidFill>
              <a:latin typeface="Verdana"/>
            </a:endParaRPr>
          </a:p>
          <a:p>
            <a:pPr algn="ctr"/>
            <a:r>
              <a:rPr lang="en-US" sz="800" dirty="0" smtClean="0">
                <a:solidFill>
                  <a:srgbClr val="0F5494"/>
                </a:solidFill>
                <a:latin typeface="Verdana"/>
              </a:rPr>
              <a:t>Service Infrastructures</a:t>
            </a:r>
          </a:p>
          <a:p>
            <a:pPr algn="ctr"/>
            <a:r>
              <a:rPr lang="fr-BE" sz="700" b="0" dirty="0">
                <a:solidFill>
                  <a:srgbClr val="0F5494"/>
                </a:solidFill>
                <a:latin typeface="Verdana"/>
              </a:rPr>
              <a:t>€970 </a:t>
            </a:r>
            <a:r>
              <a:rPr lang="fr-BE" sz="700" b="0" dirty="0" smtClean="0">
                <a:solidFill>
                  <a:srgbClr val="0F5494"/>
                </a:solidFill>
                <a:latin typeface="Verdana"/>
              </a:rPr>
              <a:t>m *</a:t>
            </a:r>
            <a:endParaRPr lang="fr-BE" sz="700" b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231801" y="4851421"/>
            <a:ext cx="17083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SzPct val="90000"/>
            </a:pPr>
            <a:r>
              <a:rPr lang="en-GB" altLang="en-US" sz="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Verdana"/>
              </a:rPr>
              <a:t>* </a:t>
            </a:r>
            <a:r>
              <a:rPr lang="da-DK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latin typeface="Verdana"/>
              </a:rPr>
              <a:t>- 100 m Juncker </a:t>
            </a:r>
            <a:r>
              <a:rPr lang="da-DK" altLang="en-US" sz="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Verdana"/>
              </a:rPr>
              <a:t>Package</a:t>
            </a:r>
            <a:r>
              <a:rPr lang="en-GB" altLang="en-US" sz="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Verdana"/>
              </a:rPr>
              <a:t> </a:t>
            </a:r>
            <a:endParaRPr lang="en-GB" altLang="en-US" sz="800" dirty="0">
              <a:solidFill>
                <a:srgbClr val="000000">
                  <a:lumMod val="50000"/>
                  <a:lumOff val="50000"/>
                </a:srgbClr>
              </a:solidFill>
              <a:latin typeface="Verdana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3851920" y="2355726"/>
            <a:ext cx="1451208" cy="1"/>
          </a:xfrm>
          <a:prstGeom prst="line">
            <a:avLst/>
          </a:prstGeom>
          <a:noFill/>
          <a:ln w="6350" cap="rnd" cmpd="sng" algn="ctr">
            <a:solidFill>
              <a:srgbClr val="80808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 bwMode="auto">
          <a:xfrm>
            <a:off x="5369874" y="1795750"/>
            <a:ext cx="3522605" cy="1007264"/>
          </a:xfrm>
          <a:prstGeom prst="rect">
            <a:avLst/>
          </a:prstGeom>
          <a:noFill/>
          <a:ln w="19050">
            <a:noFill/>
          </a:ln>
        </p:spPr>
        <p:txBody>
          <a:bodyPr rtlCol="0" anchor="ctr"/>
          <a:lstStyle/>
          <a:p>
            <a:r>
              <a:rPr lang="en-GB" sz="1100" b="1" u="sng" dirty="0" smtClean="0">
                <a:solidFill>
                  <a:srgbClr val="009A85"/>
                </a:solidFill>
              </a:rPr>
              <a:t>**DSI </a:t>
            </a:r>
            <a:r>
              <a:rPr lang="en-GB" sz="1100" dirty="0" smtClean="0">
                <a:solidFill>
                  <a:srgbClr val="808080"/>
                </a:solidFill>
              </a:rPr>
              <a:t>describe </a:t>
            </a:r>
            <a:r>
              <a:rPr lang="en-GB" sz="1100" dirty="0">
                <a:solidFill>
                  <a:srgbClr val="808080"/>
                </a:solidFill>
              </a:rPr>
              <a:t>solutions that support the implementation of EU-wide projects. They provide trans-European interoperable services </a:t>
            </a:r>
            <a:r>
              <a:rPr lang="en-GB" sz="1100" dirty="0" smtClean="0">
                <a:solidFill>
                  <a:srgbClr val="808080"/>
                </a:solidFill>
              </a:rPr>
              <a:t>and </a:t>
            </a:r>
            <a:r>
              <a:rPr lang="en-GB" sz="1100" dirty="0">
                <a:solidFill>
                  <a:srgbClr val="808080"/>
                </a:solidFill>
              </a:rPr>
              <a:t>which are composed of core service platforms and generic services.</a:t>
            </a:r>
            <a:endParaRPr lang="en-GB" sz="1050" dirty="0">
              <a:solidFill>
                <a:srgbClr val="80808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364088" y="2784969"/>
            <a:ext cx="3334448" cy="1010917"/>
          </a:xfrm>
          <a:prstGeom prst="rect">
            <a:avLst/>
          </a:prstGeom>
          <a:noFill/>
          <a:ln w="19050">
            <a:noFill/>
          </a:ln>
        </p:spPr>
        <p:txBody>
          <a:bodyPr rtlCol="0" anchor="ctr"/>
          <a:lstStyle/>
          <a:p>
            <a:r>
              <a:rPr lang="en-GB" sz="1100" b="1" u="sng" dirty="0" smtClean="0">
                <a:solidFill>
                  <a:srgbClr val="009A85"/>
                </a:solidFill>
              </a:rPr>
              <a:t>**Building </a:t>
            </a:r>
            <a:r>
              <a:rPr lang="en-GB" sz="1100" b="1" u="sng" dirty="0">
                <a:solidFill>
                  <a:srgbClr val="009A85"/>
                </a:solidFill>
              </a:rPr>
              <a:t>Block </a:t>
            </a:r>
            <a:r>
              <a:rPr lang="en-GB" sz="1100" b="1" u="sng" dirty="0" smtClean="0">
                <a:solidFill>
                  <a:srgbClr val="009A85"/>
                </a:solidFill>
              </a:rPr>
              <a:t>DSI </a:t>
            </a:r>
            <a:r>
              <a:rPr lang="en-GB" sz="1100" dirty="0" smtClean="0">
                <a:solidFill>
                  <a:srgbClr val="808080"/>
                </a:solidFill>
              </a:rPr>
              <a:t>Building </a:t>
            </a:r>
            <a:r>
              <a:rPr lang="en-GB" sz="1100" dirty="0">
                <a:solidFill>
                  <a:srgbClr val="808080"/>
                </a:solidFill>
              </a:rPr>
              <a:t>Blocks are basic digital service infrastructures, which are key enablers to be reused in more complex digital services</a:t>
            </a:r>
            <a:r>
              <a:rPr lang="en-GB" sz="1100" dirty="0" smtClean="0">
                <a:solidFill>
                  <a:srgbClr val="808080"/>
                </a:solidFill>
              </a:rPr>
              <a:t>.</a:t>
            </a:r>
            <a:endParaRPr lang="en-GB" sz="1100" dirty="0">
              <a:solidFill>
                <a:srgbClr val="80808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199761" y="1419622"/>
            <a:ext cx="27829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90000"/>
            </a:pPr>
            <a:r>
              <a:rPr lang="en-GB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Verdana"/>
              </a:rPr>
              <a:t>What is a DSI?</a:t>
            </a: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5303128" y="1880983"/>
            <a:ext cx="0" cy="805263"/>
          </a:xfrm>
          <a:prstGeom prst="line">
            <a:avLst/>
          </a:prstGeom>
          <a:noFill/>
          <a:ln w="12700" cap="rnd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5303128" y="2941090"/>
            <a:ext cx="0" cy="730914"/>
          </a:xfrm>
          <a:prstGeom prst="line">
            <a:avLst/>
          </a:prstGeom>
          <a:noFill/>
          <a:ln w="12700" cap="rnd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Rectangle 35"/>
          <p:cNvSpPr/>
          <p:nvPr/>
        </p:nvSpPr>
        <p:spPr bwMode="auto">
          <a:xfrm>
            <a:off x="5369874" y="3733136"/>
            <a:ext cx="3334448" cy="1010917"/>
          </a:xfrm>
          <a:prstGeom prst="rect">
            <a:avLst/>
          </a:prstGeom>
          <a:noFill/>
          <a:ln w="19050">
            <a:noFill/>
          </a:ln>
        </p:spPr>
        <p:txBody>
          <a:bodyPr rtlCol="0" anchor="ctr"/>
          <a:lstStyle/>
          <a:p>
            <a:r>
              <a:rPr lang="en-GB" sz="1100" b="1" u="sng" dirty="0" smtClean="0">
                <a:solidFill>
                  <a:srgbClr val="009A85"/>
                </a:solidFill>
              </a:rPr>
              <a:t>**Sector Specific DSI </a:t>
            </a:r>
            <a:r>
              <a:rPr lang="en-GB" sz="1100" dirty="0">
                <a:solidFill>
                  <a:srgbClr val="808080"/>
                </a:solidFill>
              </a:rPr>
              <a:t>provide trans-European interoperable services </a:t>
            </a:r>
            <a:r>
              <a:rPr lang="en-GB" sz="1100" dirty="0" smtClean="0">
                <a:solidFill>
                  <a:srgbClr val="808080"/>
                </a:solidFill>
              </a:rPr>
              <a:t>for specific domains (e.g. eHealth, Cybersecurity, e-Justice, e-Procurement) using BB DSI</a:t>
            </a:r>
            <a:endParaRPr lang="en-GB" sz="1100" dirty="0">
              <a:solidFill>
                <a:srgbClr val="80808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V="1">
            <a:off x="5308914" y="3889257"/>
            <a:ext cx="0" cy="730914"/>
          </a:xfrm>
          <a:prstGeom prst="line">
            <a:avLst/>
          </a:prstGeom>
          <a:noFill/>
          <a:ln w="12700" cap="rnd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Rectangle 5"/>
          <p:cNvSpPr/>
          <p:nvPr/>
        </p:nvSpPr>
        <p:spPr>
          <a:xfrm>
            <a:off x="6067120" y="4859115"/>
            <a:ext cx="206819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700" b="1" dirty="0" smtClean="0">
                <a:solidFill>
                  <a:schemeClr val="bg2"/>
                </a:solidFill>
              </a:rPr>
              <a:t>**Source</a:t>
            </a:r>
            <a:r>
              <a:rPr lang="fr-BE" sz="700" b="1" dirty="0">
                <a:solidFill>
                  <a:schemeClr val="bg2"/>
                </a:solidFill>
              </a:rPr>
              <a:t>:</a:t>
            </a:r>
            <a:r>
              <a:rPr lang="fr-BE" sz="700" dirty="0">
                <a:solidFill>
                  <a:schemeClr val="bg2"/>
                </a:solidFill>
              </a:rPr>
              <a:t> </a:t>
            </a:r>
            <a:r>
              <a:rPr lang="fr-BE" sz="700" dirty="0" err="1">
                <a:solidFill>
                  <a:schemeClr val="bg2"/>
                </a:solidFill>
              </a:rPr>
              <a:t>Regulation</a:t>
            </a:r>
            <a:r>
              <a:rPr lang="fr-BE" sz="700" dirty="0">
                <a:solidFill>
                  <a:schemeClr val="bg2"/>
                </a:solidFill>
              </a:rPr>
              <a:t> (EU) No 283/2014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117" y="1207926"/>
            <a:ext cx="1161723" cy="38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6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oup 122"/>
          <p:cNvGrpSpPr/>
          <p:nvPr/>
        </p:nvGrpSpPr>
        <p:grpSpPr>
          <a:xfrm>
            <a:off x="990694" y="1053263"/>
            <a:ext cx="7162615" cy="1639997"/>
            <a:chOff x="692670" y="1232874"/>
            <a:chExt cx="7162615" cy="1639997"/>
          </a:xfrm>
        </p:grpSpPr>
        <p:grpSp>
          <p:nvGrpSpPr>
            <p:cNvPr id="124" name="Group 123"/>
            <p:cNvGrpSpPr/>
            <p:nvPr/>
          </p:nvGrpSpPr>
          <p:grpSpPr>
            <a:xfrm>
              <a:off x="692670" y="1232874"/>
              <a:ext cx="2474582" cy="1587002"/>
              <a:chOff x="3045435" y="2591932"/>
              <a:chExt cx="3468149" cy="2111330"/>
            </a:xfrm>
          </p:grpSpPr>
          <p:pic>
            <p:nvPicPr>
              <p:cNvPr id="154" name="Picture 15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9069"/>
              <a:stretch/>
            </p:blipFill>
            <p:spPr>
              <a:xfrm>
                <a:off x="3444919" y="2704939"/>
                <a:ext cx="1898796" cy="1378137"/>
              </a:xfrm>
              <a:prstGeom prst="rect">
                <a:avLst/>
              </a:prstGeom>
            </p:spPr>
          </p:pic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4370" y="2591932"/>
                <a:ext cx="2257876" cy="2078883"/>
              </a:xfrm>
              <a:prstGeom prst="rect">
                <a:avLst/>
              </a:prstGeom>
            </p:spPr>
          </p:pic>
          <p:grpSp>
            <p:nvGrpSpPr>
              <p:cNvPr id="156" name="Group 155"/>
              <p:cNvGrpSpPr/>
              <p:nvPr/>
            </p:nvGrpSpPr>
            <p:grpSpPr>
              <a:xfrm>
                <a:off x="4655631" y="3583887"/>
                <a:ext cx="1857953" cy="1119375"/>
                <a:chOff x="4655631" y="3583887"/>
                <a:chExt cx="1857953" cy="1119375"/>
              </a:xfrm>
            </p:grpSpPr>
            <p:pic>
              <p:nvPicPr>
                <p:cNvPr id="160" name="Picture 159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55631" y="3583887"/>
                  <a:ext cx="1857953" cy="1119375"/>
                </a:xfrm>
                <a:prstGeom prst="rect">
                  <a:avLst/>
                </a:prstGeom>
                <a:effectLst>
                  <a:reflection stA="10000" endPos="20000" dir="5400000" sy="-100000" algn="bl" rotWithShape="0"/>
                </a:effectLst>
              </p:spPr>
            </p:pic>
            <p:pic>
              <p:nvPicPr>
                <p:cNvPr id="161" name="Picture 160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0497"/>
                <a:stretch/>
              </p:blipFill>
              <p:spPr>
                <a:xfrm>
                  <a:off x="4909907" y="3664544"/>
                  <a:ext cx="1347490" cy="839908"/>
                </a:xfrm>
                <a:prstGeom prst="rect">
                  <a:avLst/>
                </a:prstGeom>
              </p:spPr>
            </p:pic>
          </p:grpSp>
          <p:grpSp>
            <p:nvGrpSpPr>
              <p:cNvPr id="157" name="Group 156"/>
              <p:cNvGrpSpPr/>
              <p:nvPr/>
            </p:nvGrpSpPr>
            <p:grpSpPr>
              <a:xfrm>
                <a:off x="3045435" y="3856268"/>
                <a:ext cx="906616" cy="644118"/>
                <a:chOff x="3045435" y="3856268"/>
                <a:chExt cx="906616" cy="644118"/>
              </a:xfrm>
            </p:grpSpPr>
            <p:pic>
              <p:nvPicPr>
                <p:cNvPr id="158" name="Picture 157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45435" y="3856268"/>
                  <a:ext cx="906616" cy="644118"/>
                </a:xfrm>
                <a:prstGeom prst="rect">
                  <a:avLst/>
                </a:prstGeom>
                <a:effectLst>
                  <a:reflection stA="10000" endPos="20000" dir="5400000" sy="-100000" algn="bl" rotWithShape="0"/>
                </a:effectLst>
              </p:spPr>
            </p:pic>
            <p:pic>
              <p:nvPicPr>
                <p:cNvPr id="159" name="Picture 158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7701"/>
                <a:stretch/>
              </p:blipFill>
              <p:spPr>
                <a:xfrm>
                  <a:off x="3122171" y="3900452"/>
                  <a:ext cx="748059" cy="552116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5" name="Group 124"/>
            <p:cNvGrpSpPr/>
            <p:nvPr/>
          </p:nvGrpSpPr>
          <p:grpSpPr>
            <a:xfrm>
              <a:off x="3492632" y="1329034"/>
              <a:ext cx="2268624" cy="1499988"/>
              <a:chOff x="3477111" y="3716241"/>
              <a:chExt cx="2121662" cy="1311572"/>
            </a:xfrm>
          </p:grpSpPr>
          <p:grpSp>
            <p:nvGrpSpPr>
              <p:cNvPr id="138" name="Group 137"/>
              <p:cNvGrpSpPr/>
              <p:nvPr/>
            </p:nvGrpSpPr>
            <p:grpSpPr>
              <a:xfrm>
                <a:off x="3490121" y="3716241"/>
                <a:ext cx="2108652" cy="1311572"/>
                <a:chOff x="3045435" y="2591932"/>
                <a:chExt cx="3468149" cy="2111330"/>
              </a:xfrm>
            </p:grpSpPr>
            <p:pic>
              <p:nvPicPr>
                <p:cNvPr id="146" name="Picture 145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9069"/>
                <a:stretch/>
              </p:blipFill>
              <p:spPr>
                <a:xfrm>
                  <a:off x="3444919" y="2704939"/>
                  <a:ext cx="1898796" cy="1378137"/>
                </a:xfrm>
                <a:prstGeom prst="rect">
                  <a:avLst/>
                </a:prstGeom>
              </p:spPr>
            </p:pic>
            <p:pic>
              <p:nvPicPr>
                <p:cNvPr id="147" name="Picture 146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74370" y="2591932"/>
                  <a:ext cx="2257876" cy="2078883"/>
                </a:xfrm>
                <a:prstGeom prst="rect">
                  <a:avLst/>
                </a:prstGeom>
              </p:spPr>
            </p:pic>
            <p:grpSp>
              <p:nvGrpSpPr>
                <p:cNvPr id="148" name="Group 147"/>
                <p:cNvGrpSpPr/>
                <p:nvPr/>
              </p:nvGrpSpPr>
              <p:grpSpPr>
                <a:xfrm>
                  <a:off x="4655631" y="3583887"/>
                  <a:ext cx="1857953" cy="1119375"/>
                  <a:chOff x="4655631" y="3583887"/>
                  <a:chExt cx="1857953" cy="1119375"/>
                </a:xfrm>
              </p:grpSpPr>
              <p:pic>
                <p:nvPicPr>
                  <p:cNvPr id="152" name="Picture 151"/>
                  <p:cNvPicPr>
                    <a:picLocks noChangeAspect="1"/>
                  </p:cNvPicPr>
                  <p:nvPr/>
                </p:nvPicPr>
                <p:blipFill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55631" y="3583887"/>
                    <a:ext cx="1857953" cy="1119375"/>
                  </a:xfrm>
                  <a:prstGeom prst="rect">
                    <a:avLst/>
                  </a:prstGeom>
                  <a:effectLst>
                    <a:reflection stA="10000" endPos="20000" dir="5400000" sy="-100000" algn="bl" rotWithShape="0"/>
                  </a:effectLst>
                </p:spPr>
              </p:pic>
              <p:pic>
                <p:nvPicPr>
                  <p:cNvPr id="153" name="Picture 152"/>
                  <p:cNvPicPr>
                    <a:picLocks noChangeAspect="1"/>
                  </p:cNvPicPr>
                  <p:nvPr/>
                </p:nvPicPr>
                <p:blipFill rotWithShape="1"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30497"/>
                  <a:stretch/>
                </p:blipFill>
                <p:spPr>
                  <a:xfrm>
                    <a:off x="4909907" y="3664544"/>
                    <a:ext cx="1347490" cy="83990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49" name="Group 148"/>
                <p:cNvGrpSpPr/>
                <p:nvPr/>
              </p:nvGrpSpPr>
              <p:grpSpPr>
                <a:xfrm>
                  <a:off x="3045435" y="3856268"/>
                  <a:ext cx="906616" cy="644118"/>
                  <a:chOff x="3045435" y="3856268"/>
                  <a:chExt cx="906616" cy="644118"/>
                </a:xfrm>
              </p:grpSpPr>
              <p:pic>
                <p:nvPicPr>
                  <p:cNvPr id="150" name="Picture 149"/>
                  <p:cNvPicPr>
                    <a:picLocks noChangeAspect="1"/>
                  </p:cNvPicPr>
                  <p:nvPr/>
                </p:nvPicPr>
                <p:blipFill>
                  <a:blip r:embed="rId1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045435" y="3856268"/>
                    <a:ext cx="906616" cy="644118"/>
                  </a:xfrm>
                  <a:prstGeom prst="rect">
                    <a:avLst/>
                  </a:prstGeom>
                  <a:effectLst>
                    <a:reflection stA="10000" endPos="20000" dir="5400000" sy="-100000" algn="bl" rotWithShape="0"/>
                  </a:effectLst>
                </p:spPr>
              </p:pic>
              <p:pic>
                <p:nvPicPr>
                  <p:cNvPr id="151" name="Picture 150"/>
                  <p:cNvPicPr>
                    <a:picLocks noChangeAspect="1"/>
                  </p:cNvPicPr>
                  <p:nvPr/>
                </p:nvPicPr>
                <p:blipFill rotWithShape="1">
                  <a:blip r:embed="rId1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17701"/>
                  <a:stretch/>
                </p:blipFill>
                <p:spPr>
                  <a:xfrm>
                    <a:off x="3122171" y="3900452"/>
                    <a:ext cx="748059" cy="552116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139" name="Picture 138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8281" y="3725976"/>
                <a:ext cx="1392296" cy="1248680"/>
              </a:xfrm>
              <a:prstGeom prst="rect">
                <a:avLst/>
              </a:prstGeom>
            </p:spPr>
          </p:pic>
          <p:pic>
            <p:nvPicPr>
              <p:cNvPr id="140" name="Picture 139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660"/>
              <a:stretch/>
            </p:blipFill>
            <p:spPr>
              <a:xfrm>
                <a:off x="3727274" y="3793854"/>
                <a:ext cx="1167403" cy="801243"/>
              </a:xfrm>
              <a:prstGeom prst="rect">
                <a:avLst/>
              </a:prstGeom>
            </p:spPr>
          </p:pic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77111" y="4497891"/>
                <a:ext cx="559055" cy="386889"/>
              </a:xfrm>
              <a:prstGeom prst="rect">
                <a:avLst/>
              </a:prstGeom>
              <a:effectLst>
                <a:reflection stA="10000" endPos="20000" dir="5400000" sy="-100000" algn="bl" rotWithShape="0"/>
              </a:effectLst>
            </p:spPr>
          </p:pic>
          <p:pic>
            <p:nvPicPr>
              <p:cNvPr id="142" name="Picture 141"/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890"/>
              <a:stretch/>
            </p:blipFill>
            <p:spPr>
              <a:xfrm>
                <a:off x="3526656" y="4528594"/>
                <a:ext cx="461283" cy="327652"/>
              </a:xfrm>
              <a:prstGeom prst="rect">
                <a:avLst/>
              </a:prstGeom>
            </p:spPr>
          </p:pic>
          <p:grpSp>
            <p:nvGrpSpPr>
              <p:cNvPr id="143" name="Group 142"/>
              <p:cNvGrpSpPr/>
              <p:nvPr/>
            </p:nvGrpSpPr>
            <p:grpSpPr>
              <a:xfrm>
                <a:off x="4443661" y="4347670"/>
                <a:ext cx="1145687" cy="672352"/>
                <a:chOff x="4443661" y="4347670"/>
                <a:chExt cx="1145687" cy="672352"/>
              </a:xfrm>
            </p:grpSpPr>
            <p:pic>
              <p:nvPicPr>
                <p:cNvPr id="144" name="Picture 143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43661" y="4347670"/>
                  <a:ext cx="1145687" cy="672352"/>
                </a:xfrm>
                <a:prstGeom prst="rect">
                  <a:avLst/>
                </a:prstGeom>
                <a:effectLst>
                  <a:reflection stA="10000" endPos="20000" dir="5400000" sy="-100000" algn="bl" rotWithShape="0"/>
                </a:effectLst>
              </p:spPr>
            </p:pic>
            <p:pic>
              <p:nvPicPr>
                <p:cNvPr id="145" name="Picture 144"/>
                <p:cNvPicPr>
                  <a:picLocks noChangeAspect="1"/>
                </p:cNvPicPr>
                <p:nvPr/>
              </p:nvPicPr>
              <p:blipFill rotWithShape="1"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9719"/>
                <a:stretch/>
              </p:blipFill>
              <p:spPr>
                <a:xfrm>
                  <a:off x="4600457" y="4396117"/>
                  <a:ext cx="829777" cy="50449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6" name="Group 125"/>
            <p:cNvGrpSpPr/>
            <p:nvPr/>
          </p:nvGrpSpPr>
          <p:grpSpPr>
            <a:xfrm>
              <a:off x="6086636" y="1790900"/>
              <a:ext cx="1768649" cy="1081971"/>
              <a:chOff x="3485826" y="3716241"/>
              <a:chExt cx="2131231" cy="1303781"/>
            </a:xfrm>
          </p:grpSpPr>
          <p:pic>
            <p:nvPicPr>
              <p:cNvPr id="127" name="Picture 126"/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9069"/>
              <a:stretch/>
            </p:blipFill>
            <p:spPr>
              <a:xfrm>
                <a:off x="3733009" y="3786442"/>
                <a:ext cx="1154477" cy="856108"/>
              </a:xfrm>
              <a:prstGeom prst="rect">
                <a:avLst/>
              </a:prstGeom>
            </p:spPr>
          </p:pic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29315" y="3716241"/>
                <a:ext cx="1372800" cy="1291416"/>
              </a:xfrm>
              <a:prstGeom prst="rect">
                <a:avLst/>
              </a:prstGeom>
            </p:spPr>
          </p:pic>
          <p:grpSp>
            <p:nvGrpSpPr>
              <p:cNvPr id="129" name="Group 128"/>
              <p:cNvGrpSpPr/>
              <p:nvPr/>
            </p:nvGrpSpPr>
            <p:grpSpPr>
              <a:xfrm>
                <a:off x="3490121" y="4501655"/>
                <a:ext cx="551227" cy="400130"/>
                <a:chOff x="3045435" y="3856268"/>
                <a:chExt cx="906616" cy="644118"/>
              </a:xfrm>
            </p:grpSpPr>
            <p:pic>
              <p:nvPicPr>
                <p:cNvPr id="136" name="Picture 135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45435" y="3856268"/>
                  <a:ext cx="906616" cy="644118"/>
                </a:xfrm>
                <a:prstGeom prst="rect">
                  <a:avLst/>
                </a:prstGeom>
                <a:effectLst>
                  <a:reflection stA="10000" endPos="20000" dir="5400000" sy="-100000" algn="bl" rotWithShape="0"/>
                </a:effectLst>
              </p:spPr>
            </p:pic>
            <p:pic>
              <p:nvPicPr>
                <p:cNvPr id="137" name="Picture 136"/>
                <p:cNvPicPr>
                  <a:picLocks noChangeAspect="1"/>
                </p:cNvPicPr>
                <p:nvPr/>
              </p:nvPicPr>
              <p:blipFill rotWithShape="1"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7701"/>
                <a:stretch/>
              </p:blipFill>
              <p:spPr>
                <a:xfrm>
                  <a:off x="3122171" y="3900452"/>
                  <a:ext cx="748059" cy="552116"/>
                </a:xfrm>
                <a:prstGeom prst="rect">
                  <a:avLst/>
                </a:prstGeom>
              </p:spPr>
            </p:pic>
          </p:grpSp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1315" y="3782472"/>
                <a:ext cx="1167025" cy="879878"/>
              </a:xfrm>
              <a:prstGeom prst="rect">
                <a:avLst/>
              </a:prstGeom>
            </p:spPr>
          </p:pic>
          <p:pic>
            <p:nvPicPr>
              <p:cNvPr id="131" name="Picture 130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85826" y="4492705"/>
                <a:ext cx="557130" cy="397344"/>
              </a:xfrm>
              <a:prstGeom prst="rect">
                <a:avLst/>
              </a:prstGeom>
              <a:effectLst>
                <a:reflection stA="10000" endPos="20000" dir="5400000" sy="-100000" algn="bl" rotWithShape="0"/>
              </a:effectLst>
            </p:spPr>
          </p:pic>
          <p:pic>
            <p:nvPicPr>
              <p:cNvPr id="132" name="Picture 131"/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071"/>
              <a:stretch/>
            </p:blipFill>
            <p:spPr>
              <a:xfrm>
                <a:off x="3532981" y="4519962"/>
                <a:ext cx="462165" cy="343771"/>
              </a:xfrm>
              <a:prstGeom prst="roundRect">
                <a:avLst>
                  <a:gd name="adj" fmla="val 2398"/>
                </a:avLst>
              </a:prstGeom>
            </p:spPr>
          </p:pic>
          <p:pic>
            <p:nvPicPr>
              <p:cNvPr id="133" name="Picture 132"/>
              <p:cNvPicPr>
                <a:picLocks noChangeAspect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1343"/>
              <a:stretch/>
            </p:blipFill>
            <p:spPr>
              <a:xfrm>
                <a:off x="3532981" y="4519961"/>
                <a:ext cx="462165" cy="343771"/>
              </a:xfrm>
              <a:prstGeom prst="rect">
                <a:avLst/>
              </a:prstGeom>
            </p:spPr>
          </p:pic>
          <p:pic>
            <p:nvPicPr>
              <p:cNvPr id="134" name="Picture 133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75316" y="4329501"/>
                <a:ext cx="1141741" cy="690521"/>
              </a:xfrm>
              <a:prstGeom prst="rect">
                <a:avLst/>
              </a:prstGeom>
              <a:effectLst>
                <a:reflection stA="10000" endPos="20000" dir="5400000" sy="-100000" algn="bl" rotWithShape="0"/>
              </a:effectLst>
            </p:spPr>
          </p:pic>
          <p:pic>
            <p:nvPicPr>
              <p:cNvPr id="135" name="Picture 134"/>
              <p:cNvPicPr>
                <a:picLocks noChangeAspect="1"/>
              </p:cNvPicPr>
              <p:nvPr/>
            </p:nvPicPr>
            <p:blipFill rotWithShape="1"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782"/>
              <a:stretch/>
            </p:blipFill>
            <p:spPr>
              <a:xfrm>
                <a:off x="4631572" y="4379257"/>
                <a:ext cx="826919" cy="518829"/>
              </a:xfrm>
              <a:prstGeom prst="rect">
                <a:avLst/>
              </a:prstGeom>
            </p:spPr>
          </p:pic>
        </p:grpSp>
      </p:grpSp>
      <p:sp>
        <p:nvSpPr>
          <p:cNvPr id="162" name="Title 1"/>
          <p:cNvSpPr>
            <a:spLocks noGrp="1"/>
          </p:cNvSpPr>
          <p:nvPr>
            <p:ph type="title"/>
          </p:nvPr>
        </p:nvSpPr>
        <p:spPr>
          <a:xfrm>
            <a:off x="467544" y="357505"/>
            <a:ext cx="8218488" cy="702469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CEF Telecom – what does it finance</a:t>
            </a:r>
            <a:endParaRPr lang="en-GB" altLang="en-US" dirty="0"/>
          </a:p>
        </p:txBody>
      </p:sp>
      <p:sp>
        <p:nvSpPr>
          <p:cNvPr id="163" name="Down Arrow 162"/>
          <p:cNvSpPr/>
          <p:nvPr/>
        </p:nvSpPr>
        <p:spPr bwMode="auto">
          <a:xfrm>
            <a:off x="5856551" y="3178895"/>
            <a:ext cx="387735" cy="1008112"/>
          </a:xfrm>
          <a:prstGeom prst="downArrow">
            <a:avLst/>
          </a:prstGeom>
          <a:solidFill>
            <a:srgbClr val="0F5494"/>
          </a:solidFill>
          <a:ln>
            <a:noFill/>
          </a:ln>
        </p:spPr>
        <p:txBody>
          <a:bodyPr rtlCol="0" anchor="t"/>
          <a:lstStyle/>
          <a:p>
            <a:pPr algn="ctr"/>
            <a:endParaRPr lang="en-GB" sz="1100" dirty="0" smtClean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64" name="Down Arrow 163"/>
          <p:cNvSpPr/>
          <p:nvPr/>
        </p:nvSpPr>
        <p:spPr bwMode="auto">
          <a:xfrm>
            <a:off x="3000062" y="3178895"/>
            <a:ext cx="387735" cy="1008112"/>
          </a:xfrm>
          <a:prstGeom prst="downArrow">
            <a:avLst/>
          </a:prstGeom>
          <a:solidFill>
            <a:srgbClr val="0F5494"/>
          </a:solidFill>
          <a:ln>
            <a:noFill/>
          </a:ln>
        </p:spPr>
        <p:txBody>
          <a:bodyPr rtlCol="0" anchor="t"/>
          <a:lstStyle/>
          <a:p>
            <a:pPr algn="ctr"/>
            <a:endParaRPr lang="en-GB" sz="1100" dirty="0" smtClean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65" name="Content Placeholder 2"/>
          <p:cNvSpPr txBox="1">
            <a:spLocks/>
          </p:cNvSpPr>
          <p:nvPr/>
        </p:nvSpPr>
        <p:spPr bwMode="auto">
          <a:xfrm>
            <a:off x="990694" y="2893273"/>
            <a:ext cx="7162615" cy="417433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GB" altLang="en-US" sz="1800" i="0" dirty="0">
                <a:solidFill>
                  <a:srgbClr val="FFD624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DIGITAL SERVICE INFRASTRUCTURES (DSIs)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1807773" y="3586078"/>
            <a:ext cx="2772308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0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+mj-lt"/>
              </a:rPr>
              <a:t>EUROPEAN COMMISSION</a:t>
            </a:r>
            <a:endParaRPr lang="en-GB" sz="1000" kern="0" dirty="0">
              <a:solidFill>
                <a:srgbClr val="000000">
                  <a:lumMod val="65000"/>
                  <a:lumOff val="35000"/>
                </a:srgbClr>
              </a:solidFill>
              <a:latin typeface="+mj-lt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4815946" y="3586078"/>
            <a:ext cx="2448272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0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+mj-lt"/>
              </a:rPr>
              <a:t>MEMBER STATES</a:t>
            </a:r>
            <a:endParaRPr lang="en-GB" sz="1000" kern="0" dirty="0">
              <a:solidFill>
                <a:srgbClr val="000000">
                  <a:lumMod val="65000"/>
                  <a:lumOff val="35000"/>
                </a:srgbClr>
              </a:solidFill>
              <a:latin typeface="+mj-lt"/>
            </a:endParaRPr>
          </a:p>
        </p:txBody>
      </p:sp>
      <p:sp>
        <p:nvSpPr>
          <p:cNvPr id="168" name="Content Placeholder 2"/>
          <p:cNvSpPr txBox="1">
            <a:spLocks/>
          </p:cNvSpPr>
          <p:nvPr/>
        </p:nvSpPr>
        <p:spPr bwMode="auto">
          <a:xfrm>
            <a:off x="1807772" y="4249829"/>
            <a:ext cx="2692219" cy="508949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marL="2381" algn="ctr">
              <a:defRPr sz="1000">
                <a:solidFill>
                  <a:srgbClr val="FFC000"/>
                </a:solidFill>
                <a:latin typeface="Calibri" panose="020F050202020403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237378">
              <a:defRPr sz="3946">
                <a:latin typeface="Verdana" pitchFamily="34" charset="0"/>
              </a:defRPr>
            </a:lvl2pPr>
            <a:lvl3pPr marL="474756">
              <a:defRPr sz="3946">
                <a:latin typeface="Verdana" pitchFamily="34" charset="0"/>
              </a:defRPr>
            </a:lvl3pPr>
            <a:lvl4pPr marL="712135">
              <a:defRPr sz="3946">
                <a:latin typeface="Verdana" pitchFamily="34" charset="0"/>
              </a:defRPr>
            </a:lvl4pPr>
            <a:lvl5pPr marL="949513">
              <a:defRPr sz="3946">
                <a:latin typeface="Verdana" pitchFamily="34" charset="0"/>
              </a:defRPr>
            </a:lvl5pPr>
            <a:lvl6pPr marL="1186891" defTabSz="474756">
              <a:defRPr sz="3946">
                <a:latin typeface="Verdana" pitchFamily="34" charset="0"/>
              </a:defRPr>
            </a:lvl6pPr>
            <a:lvl7pPr marL="1424269" defTabSz="474756">
              <a:defRPr sz="3946">
                <a:latin typeface="Verdana" pitchFamily="34" charset="0"/>
              </a:defRPr>
            </a:lvl7pPr>
            <a:lvl8pPr marL="1661648" defTabSz="474756">
              <a:defRPr sz="3946">
                <a:latin typeface="Verdana" pitchFamily="34" charset="0"/>
              </a:defRPr>
            </a:lvl8pPr>
            <a:lvl9pPr marL="1899026" defTabSz="474756">
              <a:defRPr sz="3946">
                <a:latin typeface="Verdana" pitchFamily="34" charset="0"/>
              </a:defRPr>
            </a:lvl9pPr>
          </a:lstStyle>
          <a:p>
            <a:r>
              <a:rPr lang="en-GB" altLang="en-US" sz="900" dirty="0" smtClean="0">
                <a:solidFill>
                  <a:srgbClr val="FFD624"/>
                </a:solidFill>
                <a:latin typeface="+mj-lt"/>
              </a:rPr>
              <a:t>CORE </a:t>
            </a:r>
            <a:r>
              <a:rPr lang="en-GB" altLang="en-US" sz="900" dirty="0">
                <a:solidFill>
                  <a:srgbClr val="FFD624"/>
                </a:solidFill>
                <a:latin typeface="+mj-lt"/>
              </a:rPr>
              <a:t>SERVICE PLATFORM</a:t>
            </a:r>
          </a:p>
          <a:p>
            <a:r>
              <a:rPr lang="en-GB" altLang="en-US" sz="900" dirty="0" smtClean="0">
                <a:solidFill>
                  <a:srgbClr val="FFD624"/>
                </a:solidFill>
                <a:latin typeface="+mj-lt"/>
              </a:rPr>
              <a:t>(Services offered by the European Commission)</a:t>
            </a:r>
            <a:endParaRPr lang="en-GB" altLang="en-US" sz="900" dirty="0">
              <a:solidFill>
                <a:srgbClr val="FFD624"/>
              </a:solidFill>
              <a:latin typeface="+mj-lt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 bwMode="auto">
          <a:xfrm>
            <a:off x="4716016" y="4259455"/>
            <a:ext cx="2588612" cy="508949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marL="2381" algn="ctr">
              <a:defRPr sz="1000">
                <a:solidFill>
                  <a:srgbClr val="FFC000"/>
                </a:solidFill>
                <a:latin typeface="Calibri" panose="020F050202020403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237378">
              <a:defRPr sz="3946">
                <a:latin typeface="Verdana" pitchFamily="34" charset="0"/>
              </a:defRPr>
            </a:lvl2pPr>
            <a:lvl3pPr marL="474756">
              <a:defRPr sz="3946">
                <a:latin typeface="Verdana" pitchFamily="34" charset="0"/>
              </a:defRPr>
            </a:lvl3pPr>
            <a:lvl4pPr marL="712135">
              <a:defRPr sz="3946">
                <a:latin typeface="Verdana" pitchFamily="34" charset="0"/>
              </a:defRPr>
            </a:lvl4pPr>
            <a:lvl5pPr marL="949513">
              <a:defRPr sz="3946">
                <a:latin typeface="Verdana" pitchFamily="34" charset="0"/>
              </a:defRPr>
            </a:lvl5pPr>
            <a:lvl6pPr marL="1186891" defTabSz="474756">
              <a:defRPr sz="3946">
                <a:latin typeface="Verdana" pitchFamily="34" charset="0"/>
              </a:defRPr>
            </a:lvl6pPr>
            <a:lvl7pPr marL="1424269" defTabSz="474756">
              <a:defRPr sz="3946">
                <a:latin typeface="Verdana" pitchFamily="34" charset="0"/>
              </a:defRPr>
            </a:lvl7pPr>
            <a:lvl8pPr marL="1661648" defTabSz="474756">
              <a:defRPr sz="3946">
                <a:latin typeface="Verdana" pitchFamily="34" charset="0"/>
              </a:defRPr>
            </a:lvl8pPr>
            <a:lvl9pPr marL="1899026" defTabSz="474756">
              <a:defRPr sz="3946">
                <a:latin typeface="Verdana" pitchFamily="34" charset="0"/>
              </a:defRPr>
            </a:lvl9pPr>
          </a:lstStyle>
          <a:p>
            <a:r>
              <a:rPr lang="en-GB" altLang="en-US" sz="900" dirty="0" smtClean="0">
                <a:solidFill>
                  <a:srgbClr val="FFD624"/>
                </a:solidFill>
                <a:latin typeface="+mj-lt"/>
              </a:rPr>
              <a:t>GENERIC </a:t>
            </a:r>
            <a:r>
              <a:rPr lang="en-GB" altLang="en-US" sz="900" dirty="0">
                <a:solidFill>
                  <a:srgbClr val="FFD624"/>
                </a:solidFill>
                <a:latin typeface="+mj-lt"/>
              </a:rPr>
              <a:t>SERVICES</a:t>
            </a:r>
          </a:p>
          <a:p>
            <a:r>
              <a:rPr lang="en-GB" altLang="en-US" sz="900" dirty="0">
                <a:solidFill>
                  <a:srgbClr val="FFD624"/>
                </a:solidFill>
                <a:latin typeface="+mj-lt"/>
              </a:rPr>
              <a:t>(</a:t>
            </a:r>
            <a:r>
              <a:rPr lang="en-GB" altLang="en-US" sz="900" dirty="0" smtClean="0">
                <a:solidFill>
                  <a:srgbClr val="FFD624"/>
                </a:solidFill>
                <a:latin typeface="+mj-lt"/>
              </a:rPr>
              <a:t>Grants for projects in the Member States)</a:t>
            </a:r>
            <a:endParaRPr lang="en-GB" altLang="en-US" sz="900" dirty="0">
              <a:solidFill>
                <a:srgbClr val="FFD624"/>
              </a:solidFill>
              <a:latin typeface="+mj-lt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1807773" y="4768404"/>
            <a:ext cx="2644458" cy="1846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  <a:hlinkClick r:id="rId30"/>
              </a:rPr>
              <a:t>https://ec.europa.eu/cefdigital/wiki/x/QAFfAQ</a:t>
            </a:r>
            <a:endParaRPr lang="en-GB" sz="600" dirty="0">
              <a:solidFill>
                <a:schemeClr val="accent1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4716016" y="4768404"/>
            <a:ext cx="259051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  <a:hlinkClick r:id="rId31"/>
              </a:rPr>
              <a:t>https://</a:t>
            </a:r>
            <a:r>
              <a:rPr lang="en-GB" sz="600" dirty="0" smtClean="0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  <a:hlinkClick r:id="rId31"/>
              </a:rPr>
              <a:t>ec.europa.eu/inea/connecting-europe-facility/cef-telecom</a:t>
            </a:r>
            <a:endParaRPr lang="en-GB" sz="600" dirty="0" smtClean="0">
              <a:solidFill>
                <a:schemeClr val="accent1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0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467544" y="357505"/>
            <a:ext cx="8218488" cy="702469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1600" dirty="0" smtClean="0"/>
              <a:t>What are the CEF DSIs</a:t>
            </a:r>
            <a:endParaRPr lang="en-GB" altLang="en-US" sz="1600" dirty="0"/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142778" y="918428"/>
            <a:ext cx="2305881" cy="395022"/>
          </a:xfrm>
          <a:prstGeom prst="rect">
            <a:avLst/>
          </a:prstGeom>
          <a:solidFill>
            <a:srgbClr val="FFD624"/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lvl="0" algn="ctr" eaLnBrk="0" hangingPunct="0"/>
            <a:r>
              <a:rPr lang="en-GB" altLang="en-US" sz="800" dirty="0" smtClean="0">
                <a:solidFill>
                  <a:srgbClr val="0F5494"/>
                </a:solidFill>
                <a:latin typeface="+mj-lt"/>
              </a:rPr>
              <a:t>D</a:t>
            </a:r>
            <a:r>
              <a:rPr lang="en-GB" altLang="en-US" sz="800" b="0" dirty="0" smtClean="0">
                <a:solidFill>
                  <a:srgbClr val="0F5494"/>
                </a:solidFill>
                <a:latin typeface="+mj-lt"/>
              </a:rPr>
              <a:t>IGITAL </a:t>
            </a:r>
            <a:r>
              <a:rPr lang="en-GB" altLang="en-US" sz="800" dirty="0">
                <a:solidFill>
                  <a:srgbClr val="0F5494"/>
                </a:solidFill>
                <a:latin typeface="+mj-lt"/>
              </a:rPr>
              <a:t>S</a:t>
            </a:r>
            <a:r>
              <a:rPr lang="en-GB" altLang="en-US" sz="800" b="0" dirty="0">
                <a:solidFill>
                  <a:srgbClr val="0F5494"/>
                </a:solidFill>
                <a:latin typeface="+mj-lt"/>
              </a:rPr>
              <a:t>ERVICE </a:t>
            </a:r>
            <a:r>
              <a:rPr lang="en-GB" altLang="en-US" sz="800" dirty="0">
                <a:solidFill>
                  <a:srgbClr val="0F5494"/>
                </a:solidFill>
                <a:latin typeface="+mj-lt"/>
              </a:rPr>
              <a:t>I</a:t>
            </a:r>
            <a:r>
              <a:rPr lang="en-GB" altLang="en-US" sz="800" b="0" dirty="0">
                <a:solidFill>
                  <a:srgbClr val="0F5494"/>
                </a:solidFill>
                <a:latin typeface="+mj-lt"/>
              </a:rPr>
              <a:t>NFRASTRUCTURE</a:t>
            </a: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1660764" y="2436575"/>
            <a:ext cx="1024321" cy="395022"/>
          </a:xfrm>
          <a:prstGeom prst="rect">
            <a:avLst/>
          </a:prstGeom>
          <a:solidFill>
            <a:srgbClr val="005278">
              <a:alpha val="3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Sectorial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3941003" y="2436575"/>
            <a:ext cx="1024321" cy="395022"/>
          </a:xfrm>
          <a:prstGeom prst="rect">
            <a:avLst/>
          </a:prstGeom>
          <a:solidFill>
            <a:srgbClr val="005278">
              <a:alpha val="3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Building Block*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Elbow Connector 43"/>
          <p:cNvCxnSpPr>
            <a:stCxn id="42" idx="0"/>
          </p:cNvCxnSpPr>
          <p:nvPr/>
        </p:nvCxnSpPr>
        <p:spPr bwMode="auto">
          <a:xfrm rot="5400000" flipH="1" flipV="1">
            <a:off x="2423944" y="1582025"/>
            <a:ext cx="603530" cy="1105570"/>
          </a:xfrm>
          <a:prstGeom prst="bentConnector3">
            <a:avLst>
              <a:gd name="adj1" fmla="val 50000"/>
            </a:avLst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Elbow Connector 44"/>
          <p:cNvCxnSpPr>
            <a:stCxn id="43" idx="0"/>
          </p:cNvCxnSpPr>
          <p:nvPr/>
        </p:nvCxnSpPr>
        <p:spPr bwMode="auto">
          <a:xfrm rot="16200000" flipV="1">
            <a:off x="3564064" y="1547476"/>
            <a:ext cx="603530" cy="1174669"/>
          </a:xfrm>
          <a:prstGeom prst="bentConnector3">
            <a:avLst>
              <a:gd name="adj1" fmla="val 50000"/>
            </a:avLst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2685085" y="2634086"/>
            <a:ext cx="1247045" cy="0"/>
          </a:xfrm>
          <a:prstGeom prst="straightConnector1">
            <a:avLst/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Box 36"/>
          <p:cNvSpPr txBox="1"/>
          <p:nvPr/>
        </p:nvSpPr>
        <p:spPr>
          <a:xfrm>
            <a:off x="2698111" y="2386111"/>
            <a:ext cx="12156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700" b="0" noProof="0" dirty="0" smtClean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m</a:t>
            </a:r>
            <a:r>
              <a:rPr kumimoji="0" lang="en-GB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ust reuse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37"/>
          <p:cNvSpPr txBox="1"/>
          <p:nvPr/>
        </p:nvSpPr>
        <p:spPr>
          <a:xfrm>
            <a:off x="3356934" y="2592473"/>
            <a:ext cx="5751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0… 6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9" name="Left Brace 48"/>
          <p:cNvSpPr/>
          <p:nvPr/>
        </p:nvSpPr>
        <p:spPr bwMode="auto">
          <a:xfrm>
            <a:off x="5702317" y="123478"/>
            <a:ext cx="144992" cy="1994712"/>
          </a:xfrm>
          <a:prstGeom prst="leftBrace">
            <a:avLst>
              <a:gd name="adj1" fmla="val 8333"/>
              <a:gd name="adj2" fmla="val 49541"/>
            </a:avLst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D624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847309" y="1598635"/>
            <a:ext cx="2706922" cy="461177"/>
          </a:xfrm>
          <a:prstGeom prst="round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/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# </a:t>
            </a:r>
            <a:r>
              <a:rPr lang="en-US" sz="800" b="0" dirty="0" smtClean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Comply, as </a:t>
            </a:r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much as </a:t>
            </a:r>
            <a:r>
              <a:rPr lang="en-US" sz="800" b="0" dirty="0" smtClean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possible, </a:t>
            </a:r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based on market-driven open standards and technical </a:t>
            </a:r>
            <a:r>
              <a:rPr lang="en-US" sz="800" b="0" dirty="0" smtClean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specifications|</a:t>
            </a:r>
            <a:endParaRPr lang="en-GB" sz="800" b="0" dirty="0">
              <a:solidFill>
                <a:srgbClr val="FFC000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5847309" y="2655599"/>
            <a:ext cx="2706923" cy="231427"/>
          </a:xfrm>
          <a:prstGeom prst="roundRect">
            <a:avLst/>
          </a:prstGeom>
          <a:solidFill>
            <a:srgbClr val="005278">
              <a:alpha val="3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# Be reusable by other DSIs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2" name="Left Brace 51"/>
          <p:cNvSpPr/>
          <p:nvPr/>
        </p:nvSpPr>
        <p:spPr bwMode="auto">
          <a:xfrm>
            <a:off x="5702317" y="2359967"/>
            <a:ext cx="108000" cy="548238"/>
          </a:xfrm>
          <a:prstGeom prst="leftBrace">
            <a:avLst/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D624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3931478" y="3049814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eID</a:t>
            </a:r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3931478" y="3280402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eSignature</a:t>
            </a: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3931478" y="3510990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 w="28575"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eDelivery</a:t>
            </a:r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3931478" y="3741578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eTranslation</a:t>
            </a: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3931478" y="3972166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eInvoicing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Elbow Connector 57"/>
          <p:cNvCxnSpPr>
            <a:stCxn id="59" idx="0"/>
            <a:endCxn id="42" idx="2"/>
          </p:cNvCxnSpPr>
          <p:nvPr/>
        </p:nvCxnSpPr>
        <p:spPr bwMode="auto">
          <a:xfrm rot="5400000" flipH="1" flipV="1">
            <a:off x="2063816" y="2940706"/>
            <a:ext cx="218216" cy="1"/>
          </a:xfrm>
          <a:prstGeom prst="bentConnector3">
            <a:avLst>
              <a:gd name="adj1" fmla="val 50000"/>
            </a:avLst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1660763" y="3049814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Europeana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1660763" y="3280402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Safer Internet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1660763" y="3510990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Open Data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1660763" y="3741579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ODR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1660763" y="3972167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 w="28575"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eHealth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/>
          <p:cNvSpPr>
            <a:spLocks noChangeArrowheads="1"/>
          </p:cNvSpPr>
          <p:nvPr/>
        </p:nvSpPr>
        <p:spPr bwMode="auto">
          <a:xfrm>
            <a:off x="1660763" y="4202755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lvl="0" algn="ctr">
              <a:defRPr/>
            </a:pPr>
            <a:r>
              <a:rPr lang="en-GB" altLang="en-US" sz="800" b="0" dirty="0">
                <a:solidFill>
                  <a:srgbClr val="000000"/>
                </a:solidFill>
                <a:ea typeface="Tahoma" panose="020B0604030504040204" pitchFamily="34" charset="0"/>
                <a:cs typeface="Arial" panose="020B0604020202020204" pitchFamily="34" charset="0"/>
              </a:rPr>
              <a:t>eProcurement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1660763" y="4433343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EESSI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1660763" y="4663931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eJustice Portal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1660763" y="4894519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BRIS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3931478" y="4202755"/>
            <a:ext cx="1024321" cy="197511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CyberSecurity</a:t>
            </a: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5847308" y="281125"/>
            <a:ext cx="2706923" cy="197647"/>
          </a:xfrm>
          <a:prstGeom prst="round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/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# Cross-border use</a:t>
            </a:r>
            <a:endParaRPr lang="en-GB" sz="800" b="0" dirty="0">
              <a:solidFill>
                <a:srgbClr val="FFC000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5847308" y="544627"/>
            <a:ext cx="2706923" cy="197647"/>
          </a:xfrm>
          <a:prstGeom prst="round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/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# Deliver </a:t>
            </a:r>
            <a:r>
              <a:rPr lang="en-US" sz="800" b="0" dirty="0" smtClean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services by digital means</a:t>
            </a:r>
            <a:endParaRPr lang="en-GB" sz="800" b="0" dirty="0">
              <a:solidFill>
                <a:srgbClr val="FFC000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5847308" y="1067202"/>
            <a:ext cx="2706923" cy="197647"/>
          </a:xfrm>
          <a:prstGeom prst="round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/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# Contribute to EU policies</a:t>
            </a:r>
            <a:endParaRPr lang="en-GB" sz="800" b="0" dirty="0">
              <a:solidFill>
                <a:srgbClr val="FFC000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5847308" y="808129"/>
            <a:ext cx="2706923" cy="197647"/>
          </a:xfrm>
          <a:prstGeom prst="round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/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# </a:t>
            </a:r>
            <a:r>
              <a:rPr lang="en-US" sz="800" b="0" dirty="0" smtClean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Have sufficient </a:t>
            </a:r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maturity </a:t>
            </a:r>
            <a:endParaRPr lang="en-GB" sz="800" b="0" dirty="0">
              <a:solidFill>
                <a:srgbClr val="FFC000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5847308" y="1335133"/>
            <a:ext cx="2706923" cy="197647"/>
          </a:xfrm>
          <a:prstGeom prst="round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/>
            <a:r>
              <a:rPr 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# Plan to become sustainable</a:t>
            </a:r>
            <a:endParaRPr lang="en-GB" sz="800" b="0" dirty="0">
              <a:solidFill>
                <a:srgbClr val="FFC000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>
            <a:spLocks noChangeArrowheads="1"/>
          </p:cNvSpPr>
          <p:nvPr/>
        </p:nvSpPr>
        <p:spPr bwMode="auto">
          <a:xfrm>
            <a:off x="3318694" y="1627128"/>
            <a:ext cx="2305540" cy="205917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algn="ctr"/>
            <a:r>
              <a:rPr lang="en-GB" altLang="en-US" sz="800" b="0" dirty="0" smtClean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B. Grants (Generic Services)</a:t>
            </a:r>
            <a:endParaRPr lang="en-GB" altLang="en-US" sz="800" b="0" dirty="0">
              <a:solidFill>
                <a:srgbClr val="FFC000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5847309" y="2386112"/>
            <a:ext cx="2706923" cy="242189"/>
          </a:xfrm>
          <a:prstGeom prst="roundRect">
            <a:avLst/>
          </a:prstGeom>
          <a:solidFill>
            <a:srgbClr val="005278">
              <a:alpha val="3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# Be reusable in different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domains/ sectors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Elbow Connector 75"/>
          <p:cNvCxnSpPr>
            <a:stCxn id="53" idx="0"/>
          </p:cNvCxnSpPr>
          <p:nvPr/>
        </p:nvCxnSpPr>
        <p:spPr bwMode="auto">
          <a:xfrm rot="5400000" flipH="1" flipV="1">
            <a:off x="4330719" y="2931806"/>
            <a:ext cx="230928" cy="5089"/>
          </a:xfrm>
          <a:prstGeom prst="bentConnector3">
            <a:avLst>
              <a:gd name="adj1" fmla="val 50000"/>
            </a:avLst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Straight Connector 76"/>
          <p:cNvCxnSpPr/>
          <p:nvPr/>
        </p:nvCxnSpPr>
        <p:spPr bwMode="auto">
          <a:xfrm>
            <a:off x="4448659" y="1022419"/>
            <a:ext cx="1704756" cy="214756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" name="TextBox 119"/>
          <p:cNvSpPr txBox="1"/>
          <p:nvPr/>
        </p:nvSpPr>
        <p:spPr>
          <a:xfrm>
            <a:off x="5767561" y="78140"/>
            <a:ext cx="15841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n-GB" sz="600" b="0" dirty="0" smtClean="0">
                <a:solidFill>
                  <a:srgbClr val="646567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CEF PRINCIPLES</a:t>
            </a:r>
          </a:p>
        </p:txBody>
      </p:sp>
      <p:sp>
        <p:nvSpPr>
          <p:cNvPr id="79" name="TextBox 119"/>
          <p:cNvSpPr txBox="1"/>
          <p:nvPr/>
        </p:nvSpPr>
        <p:spPr>
          <a:xfrm>
            <a:off x="3786008" y="4947029"/>
            <a:ext cx="15841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n-GB" sz="600" dirty="0" smtClean="0">
                <a:solidFill>
                  <a:srgbClr val="646567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Source</a:t>
            </a:r>
            <a:r>
              <a:rPr lang="en-GB" sz="600" b="0" dirty="0" smtClean="0">
                <a:solidFill>
                  <a:srgbClr val="646567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: CEF DOMAIN MODEL v1.01</a:t>
            </a:r>
          </a:p>
        </p:txBody>
      </p:sp>
      <p:sp>
        <p:nvSpPr>
          <p:cNvPr id="80" name="Rectangle 79"/>
          <p:cNvSpPr>
            <a:spLocks noChangeArrowheads="1"/>
          </p:cNvSpPr>
          <p:nvPr/>
        </p:nvSpPr>
        <p:spPr bwMode="auto">
          <a:xfrm>
            <a:off x="918642" y="1627128"/>
            <a:ext cx="2305540" cy="205917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algn="ctr"/>
            <a:r>
              <a:rPr lang="en-GB" altLang="en-US" sz="800" b="0" dirty="0">
                <a:solidFill>
                  <a:srgbClr val="FFC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A. Core Service Platforms</a:t>
            </a:r>
          </a:p>
        </p:txBody>
      </p:sp>
      <p:cxnSp>
        <p:nvCxnSpPr>
          <p:cNvPr id="81" name="Elbow Connector 80"/>
          <p:cNvCxnSpPr>
            <a:stCxn id="80" idx="0"/>
            <a:endCxn id="41" idx="2"/>
          </p:cNvCxnSpPr>
          <p:nvPr/>
        </p:nvCxnSpPr>
        <p:spPr bwMode="auto">
          <a:xfrm rot="5400000" flipH="1" flipV="1">
            <a:off x="2526726" y="858136"/>
            <a:ext cx="313678" cy="1224307"/>
          </a:xfrm>
          <a:prstGeom prst="bentConnector3">
            <a:avLst>
              <a:gd name="adj1" fmla="val 50000"/>
            </a:avLst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Elbow Connector 81"/>
          <p:cNvCxnSpPr>
            <a:stCxn id="74" idx="0"/>
            <a:endCxn id="41" idx="2"/>
          </p:cNvCxnSpPr>
          <p:nvPr/>
        </p:nvCxnSpPr>
        <p:spPr bwMode="auto">
          <a:xfrm rot="16200000" flipV="1">
            <a:off x="3726753" y="882416"/>
            <a:ext cx="313678" cy="1175745"/>
          </a:xfrm>
          <a:prstGeom prst="bentConnector3">
            <a:avLst>
              <a:gd name="adj1" fmla="val 50000"/>
            </a:avLst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Arrow Connector 82"/>
          <p:cNvCxnSpPr>
            <a:stCxn id="49" idx="1"/>
            <a:endCxn id="41" idx="3"/>
          </p:cNvCxnSpPr>
          <p:nvPr/>
        </p:nvCxnSpPr>
        <p:spPr bwMode="auto">
          <a:xfrm flipH="1">
            <a:off x="4448659" y="1111678"/>
            <a:ext cx="1253658" cy="4261"/>
          </a:xfrm>
          <a:prstGeom prst="straightConnector1">
            <a:avLst/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Arrow Connector 83"/>
          <p:cNvCxnSpPr>
            <a:stCxn id="52" idx="1"/>
            <a:endCxn id="43" idx="3"/>
          </p:cNvCxnSpPr>
          <p:nvPr/>
        </p:nvCxnSpPr>
        <p:spPr bwMode="auto">
          <a:xfrm flipH="1">
            <a:off x="4965324" y="2634086"/>
            <a:ext cx="736993" cy="0"/>
          </a:xfrm>
          <a:prstGeom prst="straightConnector1">
            <a:avLst/>
          </a:prstGeom>
          <a:noFill/>
          <a:ln w="19050" cap="rnd" cmpd="sng" algn="ctr">
            <a:solidFill>
              <a:srgbClr val="000000">
                <a:lumMod val="60000"/>
                <a:lumOff val="4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5" name="Picture 8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5" y="918428"/>
            <a:ext cx="1161723" cy="383647"/>
          </a:xfrm>
          <a:prstGeom prst="rect">
            <a:avLst/>
          </a:prstGeom>
        </p:spPr>
      </p:pic>
      <p:sp>
        <p:nvSpPr>
          <p:cNvPr id="86" name="TextBox 36"/>
          <p:cNvSpPr txBox="1"/>
          <p:nvPr/>
        </p:nvSpPr>
        <p:spPr>
          <a:xfrm>
            <a:off x="4486637" y="870086"/>
            <a:ext cx="12156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600" dirty="0" smtClean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guide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Straight Connector 86"/>
          <p:cNvCxnSpPr/>
          <p:nvPr/>
        </p:nvCxnSpPr>
        <p:spPr bwMode="auto">
          <a:xfrm flipV="1">
            <a:off x="1547664" y="3049816"/>
            <a:ext cx="0" cy="2042214"/>
          </a:xfrm>
          <a:prstGeom prst="line">
            <a:avLst/>
          </a:prstGeom>
          <a:noFill/>
          <a:ln w="19050" cap="rnd" cmpd="sng" algn="ctr">
            <a:solidFill>
              <a:srgbClr val="FFA1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" name="TextBox 36"/>
          <p:cNvSpPr txBox="1"/>
          <p:nvPr/>
        </p:nvSpPr>
        <p:spPr>
          <a:xfrm>
            <a:off x="323528" y="3049814"/>
            <a:ext cx="12156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700" b="0" dirty="0" smtClean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List of sector-specific projects funded by CEF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Connector 88"/>
          <p:cNvCxnSpPr/>
          <p:nvPr/>
        </p:nvCxnSpPr>
        <p:spPr bwMode="auto">
          <a:xfrm flipV="1">
            <a:off x="5075488" y="3049816"/>
            <a:ext cx="0" cy="1350450"/>
          </a:xfrm>
          <a:prstGeom prst="line">
            <a:avLst/>
          </a:prstGeom>
          <a:noFill/>
          <a:ln w="19050" cap="rnd" cmpd="sng" algn="ctr">
            <a:solidFill>
              <a:srgbClr val="FFA1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TextBox 36"/>
          <p:cNvSpPr txBox="1"/>
          <p:nvPr/>
        </p:nvSpPr>
        <p:spPr>
          <a:xfrm>
            <a:off x="5075488" y="3049814"/>
            <a:ext cx="12156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700" b="0" dirty="0" smtClean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List of Building </a:t>
            </a:r>
            <a:r>
              <a:rPr lang="en-GB" sz="700" b="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B</a:t>
            </a:r>
            <a:r>
              <a:rPr lang="en-GB" sz="700" b="0" dirty="0" smtClean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lock projects funded by CEF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36"/>
          <p:cNvSpPr txBox="1"/>
          <p:nvPr/>
        </p:nvSpPr>
        <p:spPr>
          <a:xfrm>
            <a:off x="3796987" y="4636938"/>
            <a:ext cx="3439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lvl="0" eaLnBrk="1" hangingPunct="1">
              <a:defRPr/>
            </a:pPr>
            <a:r>
              <a:rPr lang="en-GB" sz="700" b="0" dirty="0" smtClean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(*) A </a:t>
            </a:r>
            <a:r>
              <a:rPr lang="en-GB" sz="700" b="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Building Block is a package of technical specifications, services and </a:t>
            </a:r>
            <a:r>
              <a:rPr lang="en-GB" sz="700" b="0" dirty="0" smtClean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sample </a:t>
            </a:r>
            <a:r>
              <a:rPr lang="en-GB" sz="700" b="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software that can be reused in different policy domains:</a:t>
            </a:r>
          </a:p>
        </p:txBody>
      </p:sp>
      <p:cxnSp>
        <p:nvCxnSpPr>
          <p:cNvPr id="94" name="Straight Arrow Connector 93"/>
          <p:cNvCxnSpPr/>
          <p:nvPr/>
        </p:nvCxnSpPr>
        <p:spPr bwMode="auto">
          <a:xfrm flipV="1">
            <a:off x="2699792" y="3592218"/>
            <a:ext cx="1224136" cy="468052"/>
          </a:xfrm>
          <a:prstGeom prst="straightConnector1">
            <a:avLst/>
          </a:prstGeom>
          <a:noFill/>
          <a:ln w="28575" cap="rnd" cmpd="sng" algn="ctr">
            <a:solidFill>
              <a:srgbClr val="0F5494"/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Straight Arrow Connector 94"/>
          <p:cNvCxnSpPr/>
          <p:nvPr/>
        </p:nvCxnSpPr>
        <p:spPr bwMode="auto">
          <a:xfrm flipV="1">
            <a:off x="2699792" y="3376194"/>
            <a:ext cx="1224136" cy="688626"/>
          </a:xfrm>
          <a:prstGeom prst="straightConnector1">
            <a:avLst/>
          </a:prstGeom>
          <a:noFill/>
          <a:ln w="28575" cap="rnd" cmpd="sng" algn="ctr">
            <a:solidFill>
              <a:srgbClr val="808080">
                <a:alpha val="5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Arrow Connector 95"/>
          <p:cNvCxnSpPr/>
          <p:nvPr/>
        </p:nvCxnSpPr>
        <p:spPr bwMode="auto">
          <a:xfrm flipV="1">
            <a:off x="2699792" y="3088162"/>
            <a:ext cx="1224136" cy="972108"/>
          </a:xfrm>
          <a:prstGeom prst="straightConnector1">
            <a:avLst/>
          </a:prstGeom>
          <a:noFill/>
          <a:ln w="28575" cap="rnd" cmpd="sng" algn="ctr">
            <a:solidFill>
              <a:srgbClr val="808080">
                <a:alpha val="50000"/>
              </a:srgbClr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1" name="Rectangle 100"/>
          <p:cNvSpPr>
            <a:spLocks noChangeArrowheads="1"/>
          </p:cNvSpPr>
          <p:nvPr/>
        </p:nvSpPr>
        <p:spPr bwMode="auto">
          <a:xfrm>
            <a:off x="3932431" y="3507854"/>
            <a:ext cx="1024321" cy="197511"/>
          </a:xfrm>
          <a:prstGeom prst="rect">
            <a:avLst/>
          </a:prstGeom>
          <a:noFill/>
          <a:ln w="28575">
            <a:solidFill>
              <a:srgbClr val="FFD624"/>
            </a:solidFill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101"/>
          <p:cNvSpPr>
            <a:spLocks noChangeArrowheads="1"/>
          </p:cNvSpPr>
          <p:nvPr/>
        </p:nvSpPr>
        <p:spPr bwMode="auto">
          <a:xfrm>
            <a:off x="1661716" y="3969031"/>
            <a:ext cx="1024321" cy="197511"/>
          </a:xfrm>
          <a:prstGeom prst="rect">
            <a:avLst/>
          </a:prstGeom>
          <a:noFill/>
          <a:ln w="28575">
            <a:solidFill>
              <a:srgbClr val="009A85"/>
            </a:solidFill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237378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474756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712135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949513" algn="l" rtl="0" fontAlgn="base">
              <a:spcBef>
                <a:spcPct val="0"/>
              </a:spcBef>
              <a:spcAft>
                <a:spcPct val="0"/>
              </a:spcAft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1186891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1424269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1661648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1899026" algn="l" defTabSz="474756" rtl="0" eaLnBrk="1" latinLnBrk="0" hangingPunct="1">
              <a:defRPr sz="3946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381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56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CEF eHealth </a:t>
            </a:r>
            <a:r>
              <a:rPr lang="en-GB" dirty="0"/>
              <a:t>DSI (eHDSI)</a:t>
            </a:r>
            <a:r>
              <a:rPr lang="en-GB" kern="0" dirty="0"/>
              <a:t/>
            </a:r>
            <a:br>
              <a:rPr lang="en-GB" kern="0" dirty="0"/>
            </a:b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8"/>
          </p:nvPr>
        </p:nvSpPr>
        <p:spPr>
          <a:xfrm>
            <a:off x="5940425" y="627534"/>
            <a:ext cx="2970213" cy="3960439"/>
          </a:xfrm>
        </p:spPr>
        <p:txBody>
          <a:bodyPr/>
          <a:lstStyle/>
          <a:p>
            <a:pPr algn="ctr">
              <a:buNone/>
            </a:pPr>
            <a:r>
              <a:rPr lang="en-GB" sz="1100" dirty="0" smtClean="0">
                <a:solidFill>
                  <a:srgbClr val="FFD624"/>
                </a:solidFill>
              </a:rPr>
              <a:t>eHDSI funded MS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288533"/>
              </p:ext>
            </p:extLst>
          </p:nvPr>
        </p:nvGraphicFramePr>
        <p:xfrm>
          <a:off x="4425552" y="1019175"/>
          <a:ext cx="5907088" cy="408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5" name="Document" r:id="rId4" imgW="5926039" imgH="4097758" progId="Word.Document.12">
                  <p:embed/>
                </p:oleObj>
              </mc:Choice>
              <mc:Fallback>
                <p:oleObj name="Document" r:id="rId4" imgW="5926039" imgH="40977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5552" y="1019175"/>
                        <a:ext cx="5907088" cy="4084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467544" y="987574"/>
            <a:ext cx="4968552" cy="358239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What is the </a:t>
            </a:r>
            <a:r>
              <a:rPr lang="en-GB" b="1" dirty="0" smtClean="0"/>
              <a:t>eHDSI challenge?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Many EU citizens travel to or work in another Member </a:t>
            </a:r>
            <a:r>
              <a:rPr lang="en-GB" dirty="0" smtClean="0"/>
              <a:t>State.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However</a:t>
            </a:r>
            <a:r>
              <a:rPr lang="en-GB" dirty="0"/>
              <a:t>, their healthcare information is not always accessible in the Member States where they need the treatment. 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increased mobility of citizens coupled with the advancements of digital technologies requires both health policies and health systems across the European Union to be more and more interconnected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04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CEF eHealth </a:t>
            </a:r>
            <a:r>
              <a:rPr lang="en-GB" dirty="0"/>
              <a:t>DSI (eHDSI)</a:t>
            </a:r>
            <a:r>
              <a:rPr lang="en-GB" kern="0" dirty="0"/>
              <a:t/>
            </a:r>
            <a:br>
              <a:rPr lang="en-GB" kern="0" dirty="0"/>
            </a:b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8"/>
          </p:nvPr>
        </p:nvSpPr>
        <p:spPr>
          <a:xfrm>
            <a:off x="5940425" y="627534"/>
            <a:ext cx="2970213" cy="3960439"/>
          </a:xfrm>
        </p:spPr>
        <p:txBody>
          <a:bodyPr/>
          <a:lstStyle/>
          <a:p>
            <a:pPr algn="ctr">
              <a:buNone/>
            </a:pPr>
            <a:r>
              <a:rPr lang="en-GB" sz="1100" dirty="0" smtClean="0">
                <a:solidFill>
                  <a:srgbClr val="FFD624"/>
                </a:solidFill>
              </a:rPr>
              <a:t>eHDSI funded MS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182244"/>
              </p:ext>
            </p:extLst>
          </p:nvPr>
        </p:nvGraphicFramePr>
        <p:xfrm>
          <a:off x="4425552" y="1019175"/>
          <a:ext cx="5907088" cy="408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4" name="Document" r:id="rId4" imgW="5926039" imgH="4097758" progId="Word.Document.12">
                  <p:embed/>
                </p:oleObj>
              </mc:Choice>
              <mc:Fallback>
                <p:oleObj name="Document" r:id="rId4" imgW="5926039" imgH="40977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5552" y="1019175"/>
                        <a:ext cx="5907088" cy="4084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467544" y="987574"/>
            <a:ext cx="4968552" cy="358239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What is the </a:t>
            </a:r>
            <a:r>
              <a:rPr lang="en-GB" b="1" dirty="0" smtClean="0"/>
              <a:t>eHealth DSI?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 smtClean="0"/>
              <a:t>Tools </a:t>
            </a:r>
            <a:r>
              <a:rPr lang="en-GB" dirty="0"/>
              <a:t>and services using </a:t>
            </a:r>
            <a:r>
              <a:rPr lang="en-GB" dirty="0" smtClean="0"/>
              <a:t>ICTs </a:t>
            </a:r>
            <a:r>
              <a:rPr lang="en-GB" dirty="0"/>
              <a:t>that can improve prevention, diagnosis, treatment, monitoring and </a:t>
            </a:r>
            <a:r>
              <a:rPr lang="en-GB" dirty="0" smtClean="0"/>
              <a:t>management in Healthcare.</a:t>
            </a:r>
            <a:r>
              <a:rPr lang="en-GB" dirty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Is planned </a:t>
            </a:r>
            <a:r>
              <a:rPr lang="en-GB" dirty="0"/>
              <a:t>to support </a:t>
            </a:r>
            <a:r>
              <a:rPr lang="en-GB" dirty="0" smtClean="0"/>
              <a:t>different Business Cases:</a:t>
            </a:r>
          </a:p>
          <a:p>
            <a:pPr lvl="1"/>
            <a:r>
              <a:rPr lang="en-GB" b="1" dirty="0" smtClean="0"/>
              <a:t>Patient Summary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/>
              <a:t>unplanned cross-border healthcare visit to a health provider in the EU</a:t>
            </a:r>
            <a:endParaRPr lang="en-GB" b="1" dirty="0" smtClean="0"/>
          </a:p>
          <a:p>
            <a:pPr lvl="1"/>
            <a:endParaRPr lang="en-GB" dirty="0"/>
          </a:p>
          <a:p>
            <a:pPr lvl="1"/>
            <a:r>
              <a:rPr lang="en-GB" b="1" dirty="0"/>
              <a:t>ePrescription</a:t>
            </a:r>
            <a:r>
              <a:rPr lang="en-GB" dirty="0"/>
              <a:t>, </a:t>
            </a:r>
            <a:r>
              <a:rPr lang="en-GB" dirty="0" smtClean="0"/>
              <a:t>receive </a:t>
            </a:r>
            <a:r>
              <a:rPr lang="en-GB" dirty="0"/>
              <a:t>the equivalent medication treatment </a:t>
            </a:r>
            <a:r>
              <a:rPr lang="en-GB" dirty="0" smtClean="0"/>
              <a:t>when abroad from patient home country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27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lide_Master">
  <a:themeElements>
    <a:clrScheme name="CEF ">
      <a:dk1>
        <a:srgbClr val="646567"/>
      </a:dk1>
      <a:lt1>
        <a:srgbClr val="FFFFFF"/>
      </a:lt1>
      <a:dk2>
        <a:srgbClr val="000000"/>
      </a:dk2>
      <a:lt2>
        <a:srgbClr val="808080"/>
      </a:lt2>
      <a:accent1>
        <a:srgbClr val="0074BC"/>
      </a:accent1>
      <a:accent2>
        <a:srgbClr val="033860"/>
      </a:accent2>
      <a:accent3>
        <a:srgbClr val="FFDB1A"/>
      </a:accent3>
      <a:accent4>
        <a:srgbClr val="FEF200"/>
      </a:accent4>
      <a:accent5>
        <a:srgbClr val="498DCC"/>
      </a:accent5>
      <a:accent6>
        <a:srgbClr val="BBBDC0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anchor="t"/>
      <a:lstStyle>
        <a:defPPr algn="ctr">
          <a:defRPr sz="1100" b="0" dirty="0" smtClean="0">
            <a:solidFill>
              <a:srgbClr val="646567"/>
            </a:solidFill>
          </a:defRPr>
        </a:defPPr>
      </a:lstStyle>
    </a:spDef>
    <a:lnDef>
      <a:spPr bwMode="auto">
        <a:noFill/>
        <a:ln w="19050" cap="rnd" cmpd="sng" algn="ctr">
          <a:solidFill>
            <a:schemeClr val="bg1">
              <a:lumMod val="75000"/>
            </a:schemeClr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b="0" smtClean="0">
            <a:solidFill>
              <a:srgbClr val="646567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Slide_Master">
  <a:themeElements>
    <a:clrScheme name="CEF ">
      <a:dk1>
        <a:srgbClr val="646567"/>
      </a:dk1>
      <a:lt1>
        <a:srgbClr val="FFFFFF"/>
      </a:lt1>
      <a:dk2>
        <a:srgbClr val="000000"/>
      </a:dk2>
      <a:lt2>
        <a:srgbClr val="808080"/>
      </a:lt2>
      <a:accent1>
        <a:srgbClr val="0074BC"/>
      </a:accent1>
      <a:accent2>
        <a:srgbClr val="033860"/>
      </a:accent2>
      <a:accent3>
        <a:srgbClr val="FFDB1A"/>
      </a:accent3>
      <a:accent4>
        <a:srgbClr val="FEF200"/>
      </a:accent4>
      <a:accent5>
        <a:srgbClr val="498DCC"/>
      </a:accent5>
      <a:accent6>
        <a:srgbClr val="BBBDC0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anchor="t"/>
      <a:lstStyle>
        <a:defPPr algn="ctr">
          <a:defRPr sz="1100" b="0" dirty="0" smtClean="0">
            <a:solidFill>
              <a:srgbClr val="646567"/>
            </a:solidFill>
          </a:defRPr>
        </a:defPPr>
      </a:lstStyle>
    </a:spDef>
    <a:lnDef>
      <a:spPr bwMode="auto">
        <a:noFill/>
        <a:ln w="19050" cap="rnd" cmpd="sng" algn="ctr">
          <a:solidFill>
            <a:schemeClr val="bg1">
              <a:lumMod val="75000"/>
            </a:schemeClr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b="0" smtClean="0">
            <a:solidFill>
              <a:srgbClr val="646567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6364</TotalTime>
  <Words>1731</Words>
  <Application>Microsoft Office PowerPoint</Application>
  <PresentationFormat>On-screen Show (16:9)</PresentationFormat>
  <Paragraphs>442</Paragraphs>
  <Slides>26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1_Slide_Master</vt:lpstr>
      <vt:lpstr>2_Slide_Master</vt:lpstr>
      <vt:lpstr>Document</vt:lpstr>
      <vt:lpstr>EC (DG SANTE)  The eHealth DSI  </vt:lpstr>
      <vt:lpstr>Materials prepared by the eHDSI Solution Provider   v1, updated 2016-11-24</vt:lpstr>
      <vt:lpstr>eHealth DSI  1. CEF eHealth DSI (eHDSI)  </vt:lpstr>
      <vt:lpstr>What is CEF </vt:lpstr>
      <vt:lpstr>What is Digital Service Infrastructure (DSI) </vt:lpstr>
      <vt:lpstr>CEF Telecom – what does it finance</vt:lpstr>
      <vt:lpstr>What are the CEF DSIs</vt:lpstr>
      <vt:lpstr>CEF eHealth DSI (eHDSI) </vt:lpstr>
      <vt:lpstr>CEF eHealth DSI (eHDSI) </vt:lpstr>
      <vt:lpstr>eHealth DSI  2. Use Cases: Patient Summary  and ePrescription   </vt:lpstr>
      <vt:lpstr>Use Cases: Patient Summary and ePrescription</vt:lpstr>
      <vt:lpstr>eHealth DSI  3. eHDSI System Architecture  </vt:lpstr>
      <vt:lpstr>eHDSI System Architecture </vt:lpstr>
      <vt:lpstr>The interoperability challenge    </vt:lpstr>
      <vt:lpstr>eHealth DSI  4. eHDSI Core Services  </vt:lpstr>
      <vt:lpstr>eHDSI Core Services (1 of 2)</vt:lpstr>
      <vt:lpstr>eHDSI Core Services (2 of 2)</vt:lpstr>
      <vt:lpstr>CORE Services: CONFIGURATION services  </vt:lpstr>
      <vt:lpstr>Dynamic discovery  in detail</vt:lpstr>
      <vt:lpstr>Dynamic discovery  in detail</vt:lpstr>
      <vt:lpstr>CORE Services: CONFIGURATION services  </vt:lpstr>
      <vt:lpstr>Non Repudiation Services</vt:lpstr>
      <vt:lpstr>eHDSI next steps towards eDelivery </vt:lpstr>
      <vt:lpstr>eHealth DSI  7. eHDSI Timescales </vt:lpstr>
      <vt:lpstr>eHDSI Timescales: Core Services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eHDSI Overview</dc:title>
  <dc:creator>Licinio Kustra Mano (DG SANTE-EXT)</dc:creator>
  <cp:keywords>eHealth;eHDSI;CEF</cp:keywords>
  <cp:lastModifiedBy>COSTA Ines (DIGIT)</cp:lastModifiedBy>
  <cp:revision>532</cp:revision>
  <cp:lastPrinted>2016-11-24T10:26:36Z</cp:lastPrinted>
  <dcterms:created xsi:type="dcterms:W3CDTF">2016-07-11T11:25:12Z</dcterms:created>
  <dcterms:modified xsi:type="dcterms:W3CDTF">2016-12-02T10:06:34Z</dcterms:modified>
</cp:coreProperties>
</file>