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259" r:id="rId2"/>
    <p:sldId id="336" r:id="rId3"/>
    <p:sldId id="394" r:id="rId4"/>
    <p:sldId id="342" r:id="rId5"/>
    <p:sldId id="363" r:id="rId6"/>
    <p:sldId id="324" r:id="rId7"/>
    <p:sldId id="326" r:id="rId8"/>
    <p:sldId id="327" r:id="rId9"/>
    <p:sldId id="343" r:id="rId10"/>
    <p:sldId id="313" r:id="rId11"/>
    <p:sldId id="314" r:id="rId12"/>
    <p:sldId id="379" r:id="rId13"/>
    <p:sldId id="380" r:id="rId14"/>
    <p:sldId id="392" r:id="rId15"/>
    <p:sldId id="381" r:id="rId16"/>
    <p:sldId id="382" r:id="rId17"/>
    <p:sldId id="344" r:id="rId18"/>
    <p:sldId id="337" r:id="rId19"/>
    <p:sldId id="341" r:id="rId20"/>
    <p:sldId id="396" r:id="rId21"/>
    <p:sldId id="397" r:id="rId22"/>
    <p:sldId id="398" r:id="rId23"/>
    <p:sldId id="399" r:id="rId24"/>
    <p:sldId id="400" r:id="rId25"/>
    <p:sldId id="339" r:id="rId26"/>
    <p:sldId id="401" r:id="rId27"/>
    <p:sldId id="402" r:id="rId28"/>
    <p:sldId id="403" r:id="rId29"/>
    <p:sldId id="393" r:id="rId30"/>
    <p:sldId id="345" r:id="rId31"/>
    <p:sldId id="404" r:id="rId32"/>
    <p:sldId id="346" r:id="rId33"/>
    <p:sldId id="328" r:id="rId34"/>
    <p:sldId id="329" r:id="rId35"/>
    <p:sldId id="351" r:id="rId36"/>
    <p:sldId id="352" r:id="rId37"/>
    <p:sldId id="391" r:id="rId38"/>
    <p:sldId id="355" r:id="rId39"/>
    <p:sldId id="368" r:id="rId40"/>
    <p:sldId id="369" r:id="rId41"/>
    <p:sldId id="387" r:id="rId42"/>
    <p:sldId id="388" r:id="rId43"/>
    <p:sldId id="389" r:id="rId44"/>
    <p:sldId id="370" r:id="rId45"/>
    <p:sldId id="359" r:id="rId46"/>
    <p:sldId id="361" r:id="rId47"/>
    <p:sldId id="406" r:id="rId48"/>
    <p:sldId id="405" r:id="rId49"/>
    <p:sldId id="362" r:id="rId50"/>
    <p:sldId id="395" r:id="rId51"/>
    <p:sldId id="407" r:id="rId52"/>
    <p:sldId id="283" r:id="rId53"/>
  </p:sldIdLst>
  <p:sldSz cx="9144000" cy="6858000" type="screen4x3"/>
  <p:notesSz cx="68199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GONARA Erika (INFSO-EXT)" initials="ME(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6FD2"/>
    <a:srgbClr val="009FBA"/>
    <a:srgbClr val="33CCCC"/>
    <a:srgbClr val="BB90DC"/>
    <a:srgbClr val="3166CF"/>
    <a:srgbClr val="E7511E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1" d="100"/>
          <a:sy n="101" d="100"/>
        </p:scale>
        <p:origin x="-13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ptiko\AppData\Local\Microsoft\Windows\Temporary%20Internet%20Files\Content.Outlook\UINTFDK8\Copy%20of%20staffing_char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5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numFmt formatCode="\€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'Budget - new'!$A$4:$B$8</c:f>
              <c:multiLvlStrCache>
                <c:ptCount val="5"/>
                <c:lvl>
                  <c:pt idx="0">
                    <c:v>Transport</c:v>
                  </c:pt>
                  <c:pt idx="1">
                    <c:v>Energy</c:v>
                  </c:pt>
                  <c:pt idx="2">
                    <c:v>Telecom</c:v>
                  </c:pt>
                  <c:pt idx="3">
                    <c:v>Transport</c:v>
                  </c:pt>
                  <c:pt idx="4">
                    <c:v>Energy</c:v>
                  </c:pt>
                </c:lvl>
                <c:lvl>
                  <c:pt idx="0">
                    <c:v>Connecting Europe Facility</c:v>
                  </c:pt>
                  <c:pt idx="3">
                    <c:v>Horizon 2020</c:v>
                  </c:pt>
                </c:lvl>
              </c:multiLvlStrCache>
            </c:multiLvlStrRef>
          </c:cat>
          <c:val>
            <c:numRef>
              <c:f>'Budget - new'!$C$4:$C$8</c:f>
              <c:numCache>
                <c:formatCode>General</c:formatCode>
                <c:ptCount val="5"/>
                <c:pt idx="0">
                  <c:v>22.4</c:v>
                </c:pt>
                <c:pt idx="1">
                  <c:v>4.7</c:v>
                </c:pt>
                <c:pt idx="2">
                  <c:v>0.3</c:v>
                </c:pt>
                <c:pt idx="3">
                  <c:v>2.85</c:v>
                </c:pt>
                <c:pt idx="4">
                  <c:v>3.75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3617792"/>
        <c:axId val="53619328"/>
      </c:barChart>
      <c:catAx>
        <c:axId val="53617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3619328"/>
        <c:crosses val="autoZero"/>
        <c:auto val="1"/>
        <c:lblAlgn val="ctr"/>
        <c:lblOffset val="100"/>
        <c:noMultiLvlLbl val="0"/>
      </c:catAx>
      <c:valAx>
        <c:axId val="53619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53617792"/>
        <c:crossesAt val="1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6222A8-F2B5-4BAE-BEEA-C5DC488ED055}" type="doc">
      <dgm:prSet loTypeId="urn:microsoft.com/office/officeart/2005/8/layout/hList1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fr-BE"/>
        </a:p>
      </dgm:t>
    </dgm:pt>
    <dgm:pt modelId="{5DF3D269-C790-4BB2-8B69-F39F06B30D3D}">
      <dgm:prSet phldrT="[Texte]"/>
      <dgm:spPr/>
      <dgm:t>
        <a:bodyPr/>
        <a:lstStyle/>
        <a:p>
          <a:r>
            <a:rPr lang="fr-BE" b="1" dirty="0" smtClean="0"/>
            <a:t>Relevance</a:t>
          </a:r>
          <a:endParaRPr lang="fr-BE" b="1" dirty="0"/>
        </a:p>
      </dgm:t>
    </dgm:pt>
    <dgm:pt modelId="{F4742D45-47B5-4AF9-9BA9-77EAD4BF13F1}" type="parTrans" cxnId="{4E2149A5-A911-45CF-B320-4DAFE4BD3909}">
      <dgm:prSet/>
      <dgm:spPr/>
      <dgm:t>
        <a:bodyPr/>
        <a:lstStyle/>
        <a:p>
          <a:endParaRPr lang="fr-BE"/>
        </a:p>
      </dgm:t>
    </dgm:pt>
    <dgm:pt modelId="{2E4FBCC7-8F02-4308-9DD3-54534FDC8A2D}" type="sibTrans" cxnId="{4E2149A5-A911-45CF-B320-4DAFE4BD3909}">
      <dgm:prSet/>
      <dgm:spPr/>
      <dgm:t>
        <a:bodyPr/>
        <a:lstStyle/>
        <a:p>
          <a:endParaRPr lang="fr-BE"/>
        </a:p>
      </dgm:t>
    </dgm:pt>
    <dgm:pt modelId="{CC4FE0D8-7214-444C-9F0A-DA1B9F4640C8}">
      <dgm:prSet phldrT="[Texte]"/>
      <dgm:spPr>
        <a:solidFill>
          <a:srgbClr val="00B05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</dgm:spPr>
      <dgm:t>
        <a:bodyPr/>
        <a:lstStyle/>
        <a:p>
          <a:r>
            <a:rPr lang="fr-BE" b="1" smtClean="0"/>
            <a:t>Quality &amp; efficiency of implementation</a:t>
          </a:r>
          <a:endParaRPr lang="fr-BE" b="1" dirty="0"/>
        </a:p>
      </dgm:t>
    </dgm:pt>
    <dgm:pt modelId="{5DD0AD94-1974-452E-B858-D14E1D32804A}" type="parTrans" cxnId="{7F006CFF-B2A8-4500-9686-9E58ACFC63CA}">
      <dgm:prSet/>
      <dgm:spPr/>
      <dgm:t>
        <a:bodyPr/>
        <a:lstStyle/>
        <a:p>
          <a:endParaRPr lang="fr-BE"/>
        </a:p>
      </dgm:t>
    </dgm:pt>
    <dgm:pt modelId="{B4A7D316-DB27-4C44-A230-80AF11C0301E}" type="sibTrans" cxnId="{7F006CFF-B2A8-4500-9686-9E58ACFC63CA}">
      <dgm:prSet/>
      <dgm:spPr/>
      <dgm:t>
        <a:bodyPr/>
        <a:lstStyle/>
        <a:p>
          <a:endParaRPr lang="fr-BE"/>
        </a:p>
      </dgm:t>
    </dgm:pt>
    <dgm:pt modelId="{85426EC1-9ABE-42EF-A74E-65519D01EBC9}">
      <dgm:prSet phldrT="[Texte]"/>
      <dgm:spPr/>
      <dgm:t>
        <a:bodyPr/>
        <a:lstStyle/>
        <a:p>
          <a:r>
            <a:rPr lang="en-GB" altLang="de-DE" i="0" smtClean="0"/>
            <a:t>Maturity</a:t>
          </a:r>
          <a:endParaRPr lang="fr-BE" dirty="0"/>
        </a:p>
      </dgm:t>
    </dgm:pt>
    <dgm:pt modelId="{E2BDD528-8552-4A61-B452-378883C4A0E4}" type="parTrans" cxnId="{F672B8DF-209D-41DA-A880-C246CAC3EAD0}">
      <dgm:prSet/>
      <dgm:spPr/>
      <dgm:t>
        <a:bodyPr/>
        <a:lstStyle/>
        <a:p>
          <a:endParaRPr lang="fr-BE"/>
        </a:p>
      </dgm:t>
    </dgm:pt>
    <dgm:pt modelId="{D991DB48-555B-42F5-932B-163E132DF630}" type="sibTrans" cxnId="{F672B8DF-209D-41DA-A880-C246CAC3EAD0}">
      <dgm:prSet/>
      <dgm:spPr/>
      <dgm:t>
        <a:bodyPr/>
        <a:lstStyle/>
        <a:p>
          <a:endParaRPr lang="fr-BE"/>
        </a:p>
      </dgm:t>
    </dgm:pt>
    <dgm:pt modelId="{07CFBA64-8658-4CD8-8F94-6BA9B8AC1323}">
      <dgm:prSet phldrT="[Texte]"/>
      <dgm:spPr>
        <a:solidFill>
          <a:srgbClr val="FF0000"/>
        </a:solidFill>
      </dgm:spPr>
      <dgm:t>
        <a:bodyPr/>
        <a:lstStyle/>
        <a:p>
          <a:r>
            <a:rPr lang="fr-BE" b="1" smtClean="0"/>
            <a:t>Impact &amp; sustainability</a:t>
          </a:r>
          <a:endParaRPr lang="fr-BE" b="1" dirty="0"/>
        </a:p>
      </dgm:t>
    </dgm:pt>
    <dgm:pt modelId="{6CFC66E6-7783-4EE8-BDE3-B7AE483A08CF}" type="parTrans" cxnId="{9E0E7611-DAE5-49DD-A7B5-AB51C1F2E9C6}">
      <dgm:prSet/>
      <dgm:spPr/>
      <dgm:t>
        <a:bodyPr/>
        <a:lstStyle/>
        <a:p>
          <a:endParaRPr lang="fr-BE"/>
        </a:p>
      </dgm:t>
    </dgm:pt>
    <dgm:pt modelId="{F525B4BA-4773-4091-A9D1-2285344CD46E}" type="sibTrans" cxnId="{9E0E7611-DAE5-49DD-A7B5-AB51C1F2E9C6}">
      <dgm:prSet/>
      <dgm:spPr/>
      <dgm:t>
        <a:bodyPr/>
        <a:lstStyle/>
        <a:p>
          <a:endParaRPr lang="fr-BE"/>
        </a:p>
      </dgm:t>
    </dgm:pt>
    <dgm:pt modelId="{95A561B8-8E8D-4552-9322-47DE64172D3E}">
      <dgm:prSet phldrT="[Texte]"/>
      <dgm:spPr/>
      <dgm:t>
        <a:bodyPr/>
        <a:lstStyle/>
        <a:p>
          <a:endParaRPr lang="fr-BE" dirty="0"/>
        </a:p>
      </dgm:t>
    </dgm:pt>
    <dgm:pt modelId="{E98165F1-E043-4DA9-8CD2-2B5F1855B060}" type="parTrans" cxnId="{0B08F9C2-8F89-4C28-B821-D10B54D55628}">
      <dgm:prSet/>
      <dgm:spPr/>
      <dgm:t>
        <a:bodyPr/>
        <a:lstStyle/>
        <a:p>
          <a:endParaRPr lang="en-GB"/>
        </a:p>
      </dgm:t>
    </dgm:pt>
    <dgm:pt modelId="{2BB76296-18A0-4AB8-8442-367326F3B5EE}" type="sibTrans" cxnId="{0B08F9C2-8F89-4C28-B821-D10B54D55628}">
      <dgm:prSet/>
      <dgm:spPr/>
      <dgm:t>
        <a:bodyPr/>
        <a:lstStyle/>
        <a:p>
          <a:endParaRPr lang="en-GB"/>
        </a:p>
      </dgm:t>
    </dgm:pt>
    <dgm:pt modelId="{F578C5F9-AE91-4604-9A22-4098E5930826}">
      <dgm:prSet phldrT="[Texte]"/>
      <dgm:spPr/>
      <dgm:t>
        <a:bodyPr/>
        <a:lstStyle/>
        <a:p>
          <a:endParaRPr lang="fr-BE" dirty="0"/>
        </a:p>
      </dgm:t>
    </dgm:pt>
    <dgm:pt modelId="{0052C77D-7FA3-44B0-BD2F-F184A7061DE5}" type="parTrans" cxnId="{79CE21C4-95FA-4761-ABA1-6F42206B9A7D}">
      <dgm:prSet/>
      <dgm:spPr/>
      <dgm:t>
        <a:bodyPr/>
        <a:lstStyle/>
        <a:p>
          <a:endParaRPr lang="en-GB"/>
        </a:p>
      </dgm:t>
    </dgm:pt>
    <dgm:pt modelId="{AAC82067-EA3C-4B86-B232-151DEC5CAB83}" type="sibTrans" cxnId="{79CE21C4-95FA-4761-ABA1-6F42206B9A7D}">
      <dgm:prSet/>
      <dgm:spPr/>
      <dgm:t>
        <a:bodyPr/>
        <a:lstStyle/>
        <a:p>
          <a:endParaRPr lang="en-GB"/>
        </a:p>
      </dgm:t>
    </dgm:pt>
    <dgm:pt modelId="{43CEB4F4-B132-4C8D-8D22-67BA45206FD5}">
      <dgm:prSet phldrT="[Texte]"/>
      <dgm:spPr/>
      <dgm:t>
        <a:bodyPr/>
        <a:lstStyle/>
        <a:p>
          <a:r>
            <a:rPr lang="en-GB" altLang="de-DE" i="0" smtClean="0"/>
            <a:t>Alignment to DSI implementation objectives &amp; activities (WP)</a:t>
          </a:r>
          <a:endParaRPr lang="fr-BE" dirty="0"/>
        </a:p>
      </dgm:t>
    </dgm:pt>
    <dgm:pt modelId="{2F0E8EF1-5223-4BBA-A8E1-5A115B555808}" type="parTrans" cxnId="{4DD26578-138C-46F1-8BA3-BD652979B11D}">
      <dgm:prSet/>
      <dgm:spPr/>
      <dgm:t>
        <a:bodyPr/>
        <a:lstStyle/>
        <a:p>
          <a:endParaRPr lang="en-GB"/>
        </a:p>
      </dgm:t>
    </dgm:pt>
    <dgm:pt modelId="{CE3BA9B7-33BE-4A60-8415-A5937586C1F2}" type="sibTrans" cxnId="{4DD26578-138C-46F1-8BA3-BD652979B11D}">
      <dgm:prSet/>
      <dgm:spPr/>
      <dgm:t>
        <a:bodyPr/>
        <a:lstStyle/>
        <a:p>
          <a:endParaRPr lang="en-GB"/>
        </a:p>
      </dgm:t>
    </dgm:pt>
    <dgm:pt modelId="{0B8C15E2-F0AB-446F-A0AF-EA9260F5C3ED}">
      <dgm:prSet phldrT="[Texte]"/>
      <dgm:spPr/>
      <dgm:t>
        <a:bodyPr/>
        <a:lstStyle/>
        <a:p>
          <a:endParaRPr lang="fr-BE" dirty="0"/>
        </a:p>
      </dgm:t>
    </dgm:pt>
    <dgm:pt modelId="{D78DEE93-42D1-4EB3-89E6-BE1E04431B50}" type="parTrans" cxnId="{1F3229E0-3894-4764-B655-351E4CCE6491}">
      <dgm:prSet/>
      <dgm:spPr/>
      <dgm:t>
        <a:bodyPr/>
        <a:lstStyle/>
        <a:p>
          <a:endParaRPr lang="en-GB"/>
        </a:p>
      </dgm:t>
    </dgm:pt>
    <dgm:pt modelId="{F74CA4D0-28DD-4364-92C4-2B50F4334AA3}" type="sibTrans" cxnId="{1F3229E0-3894-4764-B655-351E4CCE6491}">
      <dgm:prSet/>
      <dgm:spPr/>
      <dgm:t>
        <a:bodyPr/>
        <a:lstStyle/>
        <a:p>
          <a:endParaRPr lang="en-GB"/>
        </a:p>
      </dgm:t>
    </dgm:pt>
    <dgm:pt modelId="{51B66FB6-00A7-4503-BC79-7D985021BE60}">
      <dgm:prSet phldrT="[Texte]"/>
      <dgm:spPr/>
      <dgm:t>
        <a:bodyPr/>
        <a:lstStyle/>
        <a:p>
          <a:r>
            <a:rPr lang="en-GB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Quality of the approach to facilitate wider deployment/take-up of the proposed actions</a:t>
          </a:r>
          <a:br>
            <a:rPr lang="en-GB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</a:br>
          <a:endParaRPr lang="fr-BE" dirty="0"/>
        </a:p>
      </dgm:t>
    </dgm:pt>
    <dgm:pt modelId="{EA8EE0AC-93EA-47F0-8D25-25648F322DBE}" type="parTrans" cxnId="{FB9E6BE1-7C73-47CF-A151-3DB5F892FA43}">
      <dgm:prSet/>
      <dgm:spPr/>
      <dgm:t>
        <a:bodyPr/>
        <a:lstStyle/>
        <a:p>
          <a:endParaRPr lang="en-GB"/>
        </a:p>
      </dgm:t>
    </dgm:pt>
    <dgm:pt modelId="{980B6F18-17A9-4748-8507-663C8C4FF2E7}" type="sibTrans" cxnId="{FB9E6BE1-7C73-47CF-A151-3DB5F892FA43}">
      <dgm:prSet/>
      <dgm:spPr/>
      <dgm:t>
        <a:bodyPr/>
        <a:lstStyle/>
        <a:p>
          <a:endParaRPr lang="en-GB"/>
        </a:p>
      </dgm:t>
    </dgm:pt>
    <dgm:pt modelId="{43CB3F88-F73A-4782-9168-72A3EF78984B}">
      <dgm:prSet phldrT="[Texte]"/>
      <dgm:spPr/>
      <dgm:t>
        <a:bodyPr/>
        <a:lstStyle/>
        <a:p>
          <a:r>
            <a:rPr lang="fr-BE" smtClean="0"/>
            <a:t>Coherence/effectiveness with work plan</a:t>
          </a:r>
          <a:endParaRPr lang="fr-BE" dirty="0"/>
        </a:p>
      </dgm:t>
    </dgm:pt>
    <dgm:pt modelId="{D32CC50B-3589-4605-BCF6-B774D2B7566B}" type="parTrans" cxnId="{56AC4537-1FF4-454A-9525-AE1A752CB3D1}">
      <dgm:prSet/>
      <dgm:spPr/>
      <dgm:t>
        <a:bodyPr/>
        <a:lstStyle/>
        <a:p>
          <a:endParaRPr lang="en-GB"/>
        </a:p>
      </dgm:t>
    </dgm:pt>
    <dgm:pt modelId="{F8132C67-BF35-463D-A9CA-7FE87ECBB643}" type="sibTrans" cxnId="{56AC4537-1FF4-454A-9525-AE1A752CB3D1}">
      <dgm:prSet/>
      <dgm:spPr/>
      <dgm:t>
        <a:bodyPr/>
        <a:lstStyle/>
        <a:p>
          <a:endParaRPr lang="en-GB"/>
        </a:p>
      </dgm:t>
    </dgm:pt>
    <dgm:pt modelId="{F213D11C-DB48-4247-8089-7EE82320EDC2}">
      <dgm:prSet phldrT="[Texte]"/>
      <dgm:spPr/>
      <dgm:t>
        <a:bodyPr/>
        <a:lstStyle/>
        <a:p>
          <a:r>
            <a:rPr lang="fr-BE" smtClean="0"/>
            <a:t>Quality of consortium/consortium members</a:t>
          </a:r>
          <a:endParaRPr lang="fr-BE" dirty="0"/>
        </a:p>
      </dgm:t>
    </dgm:pt>
    <dgm:pt modelId="{54A9F17E-51F9-47F8-BAC8-9234D1936B67}" type="parTrans" cxnId="{714892A9-8D44-44DC-9AAB-DC6FA93BEF9D}">
      <dgm:prSet/>
      <dgm:spPr/>
      <dgm:t>
        <a:bodyPr/>
        <a:lstStyle/>
        <a:p>
          <a:endParaRPr lang="en-GB"/>
        </a:p>
      </dgm:t>
    </dgm:pt>
    <dgm:pt modelId="{6028C01D-8FCE-4F17-AA2B-F2A8A0DC3C40}" type="sibTrans" cxnId="{714892A9-8D44-44DC-9AAB-DC6FA93BEF9D}">
      <dgm:prSet/>
      <dgm:spPr/>
      <dgm:t>
        <a:bodyPr/>
        <a:lstStyle/>
        <a:p>
          <a:endParaRPr lang="en-GB"/>
        </a:p>
      </dgm:t>
    </dgm:pt>
    <dgm:pt modelId="{A7122A6F-8721-4F2B-8E20-C42E185E93B7}">
      <dgm:prSet phldrT="[Texte]"/>
      <dgm:spPr/>
      <dgm:t>
        <a:bodyPr/>
        <a:lstStyle/>
        <a:p>
          <a:r>
            <a:rPr lang="fr-BE" smtClean="0"/>
            <a:t>Support from national authorities/industry/NGOs</a:t>
          </a:r>
          <a:endParaRPr lang="fr-BE" dirty="0"/>
        </a:p>
      </dgm:t>
    </dgm:pt>
    <dgm:pt modelId="{19F79684-0DD1-4805-B30D-F31F498FA706}" type="parTrans" cxnId="{B2233F20-B428-40E4-9428-282155DBE1B4}">
      <dgm:prSet/>
      <dgm:spPr/>
      <dgm:t>
        <a:bodyPr/>
        <a:lstStyle/>
        <a:p>
          <a:endParaRPr lang="en-GB"/>
        </a:p>
      </dgm:t>
    </dgm:pt>
    <dgm:pt modelId="{B232855E-1ECC-4478-8CFC-8C5C342ADB13}" type="sibTrans" cxnId="{B2233F20-B428-40E4-9428-282155DBE1B4}">
      <dgm:prSet/>
      <dgm:spPr/>
      <dgm:t>
        <a:bodyPr/>
        <a:lstStyle/>
        <a:p>
          <a:endParaRPr lang="en-GB"/>
        </a:p>
      </dgm:t>
    </dgm:pt>
    <dgm:pt modelId="{C383D4F8-11B8-4A8D-AA5D-4286401079FD}">
      <dgm:prSet phldrT="[Texte]"/>
      <dgm:spPr/>
      <dgm:t>
        <a:bodyPr/>
        <a:lstStyle/>
        <a:p>
          <a:r>
            <a:rPr lang="fr-BE" smtClean="0"/>
            <a:t>Attention to security/privacy/</a:t>
          </a:r>
          <a:br>
            <a:rPr lang="fr-BE" smtClean="0"/>
          </a:br>
          <a:r>
            <a:rPr lang="fr-BE" smtClean="0"/>
            <a:t>inclusiveness/accessibility</a:t>
          </a:r>
          <a:endParaRPr lang="fr-BE" dirty="0"/>
        </a:p>
      </dgm:t>
    </dgm:pt>
    <dgm:pt modelId="{33D9BB46-5044-4032-9F3C-A11AEB8A9965}" type="parTrans" cxnId="{A32C104C-5C0A-46D5-9258-2918E121F5AC}">
      <dgm:prSet/>
      <dgm:spPr/>
      <dgm:t>
        <a:bodyPr/>
        <a:lstStyle/>
        <a:p>
          <a:endParaRPr lang="en-GB"/>
        </a:p>
      </dgm:t>
    </dgm:pt>
    <dgm:pt modelId="{2758831B-671E-4B7D-99EF-BFDDB3FDE3BD}" type="sibTrans" cxnId="{A32C104C-5C0A-46D5-9258-2918E121F5AC}">
      <dgm:prSet/>
      <dgm:spPr/>
      <dgm:t>
        <a:bodyPr/>
        <a:lstStyle/>
        <a:p>
          <a:endParaRPr lang="en-GB"/>
        </a:p>
      </dgm:t>
    </dgm:pt>
    <dgm:pt modelId="{440DE82C-3CFC-4271-B371-B5DECF2D858A}">
      <dgm:prSet phldrT="[Texte]"/>
      <dgm:spPr/>
      <dgm:t>
        <a:bodyPr/>
        <a:lstStyle/>
        <a:p>
          <a:endParaRPr lang="fr-BE" dirty="0"/>
        </a:p>
      </dgm:t>
    </dgm:pt>
    <dgm:pt modelId="{E66C4DDF-7BA3-4E36-BAAB-DEEC851E1167}" type="parTrans" cxnId="{05608F19-E620-4623-A1E7-67D10185D306}">
      <dgm:prSet/>
      <dgm:spPr/>
      <dgm:t>
        <a:bodyPr/>
        <a:lstStyle/>
        <a:p>
          <a:endParaRPr lang="en-GB"/>
        </a:p>
      </dgm:t>
    </dgm:pt>
    <dgm:pt modelId="{58C2656A-58F3-450C-A13E-6B331C1AEB1C}" type="sibTrans" cxnId="{05608F19-E620-4623-A1E7-67D10185D306}">
      <dgm:prSet/>
      <dgm:spPr/>
      <dgm:t>
        <a:bodyPr/>
        <a:lstStyle/>
        <a:p>
          <a:endParaRPr lang="en-GB"/>
        </a:p>
      </dgm:t>
    </dgm:pt>
    <dgm:pt modelId="{9F71F683-A4E5-4E44-87D9-90C86371BFD5}">
      <dgm:prSet phldrT="[Texte]"/>
      <dgm:spPr/>
      <dgm:t>
        <a:bodyPr/>
        <a:lstStyle/>
        <a:p>
          <a:r>
            <a:rPr lang="fr-BE" smtClean="0"/>
            <a:t>Alignment to EU/national policies, strategies and activities</a:t>
          </a:r>
          <a:endParaRPr lang="fr-BE" dirty="0"/>
        </a:p>
      </dgm:t>
    </dgm:pt>
    <dgm:pt modelId="{1122A10E-1E53-4075-BB43-96808C344363}" type="parTrans" cxnId="{019102ED-2082-4C71-88C9-14A4415EB6E0}">
      <dgm:prSet/>
      <dgm:spPr/>
      <dgm:t>
        <a:bodyPr/>
        <a:lstStyle/>
        <a:p>
          <a:endParaRPr lang="en-GB"/>
        </a:p>
      </dgm:t>
    </dgm:pt>
    <dgm:pt modelId="{E7F80440-D271-4530-8872-C7E3476542B1}" type="sibTrans" cxnId="{019102ED-2082-4C71-88C9-14A4415EB6E0}">
      <dgm:prSet/>
      <dgm:spPr/>
      <dgm:t>
        <a:bodyPr/>
        <a:lstStyle/>
        <a:p>
          <a:endParaRPr lang="en-GB"/>
        </a:p>
      </dgm:t>
    </dgm:pt>
    <dgm:pt modelId="{DBF484E0-80E1-40CE-A82A-FB72C5BB440F}">
      <dgm:prSet phldrT="[Texte]"/>
      <dgm:spPr/>
      <dgm:t>
        <a:bodyPr/>
        <a:lstStyle/>
        <a:p>
          <a:endParaRPr lang="fr-BE" dirty="0"/>
        </a:p>
      </dgm:t>
    </dgm:pt>
    <dgm:pt modelId="{212CA8BB-8929-460E-B3BC-666E9E54995A}" type="parTrans" cxnId="{E56C5D15-A232-4809-86DB-EC91D459FAE4}">
      <dgm:prSet/>
      <dgm:spPr/>
      <dgm:t>
        <a:bodyPr/>
        <a:lstStyle/>
        <a:p>
          <a:endParaRPr lang="en-GB"/>
        </a:p>
      </dgm:t>
    </dgm:pt>
    <dgm:pt modelId="{9F692FCE-F399-4FE8-B2DF-8DF2B91A3631}" type="sibTrans" cxnId="{E56C5D15-A232-4809-86DB-EC91D459FAE4}">
      <dgm:prSet/>
      <dgm:spPr/>
      <dgm:t>
        <a:bodyPr/>
        <a:lstStyle/>
        <a:p>
          <a:endParaRPr lang="en-GB"/>
        </a:p>
      </dgm:t>
    </dgm:pt>
    <dgm:pt modelId="{18236E59-F429-4EA9-92A3-B04F3927AB70}">
      <dgm:prSet/>
      <dgm:spPr/>
      <dgm:t>
        <a:bodyPr/>
        <a:lstStyle/>
        <a:p>
          <a:pPr rtl="0"/>
          <a:r>
            <a:rPr lang="en-GB" smtClean="0">
              <a:solidFill>
                <a:schemeClr val="dk1"/>
              </a:solidFill>
              <a:effectLst/>
              <a:latin typeface="+mn-lt"/>
              <a:ea typeface="+mn-ea"/>
              <a:cs typeface="+mn-cs"/>
            </a:rPr>
            <a:t>Capability of long-term sustainability without EU funding</a:t>
          </a:r>
          <a:endParaRPr lang="en-GB" dirty="0">
            <a:solidFill>
              <a:schemeClr val="dk1"/>
            </a:solidFill>
            <a:effectLst/>
            <a:latin typeface="+mn-lt"/>
            <a:ea typeface="+mn-ea"/>
            <a:cs typeface="+mn-cs"/>
          </a:endParaRPr>
        </a:p>
      </dgm:t>
    </dgm:pt>
    <dgm:pt modelId="{E24879EF-19B0-4082-802B-8E9EFB8B163E}" type="parTrans" cxnId="{2E7D02F3-D868-4DD7-9C87-AE9CAA2BDD21}">
      <dgm:prSet/>
      <dgm:spPr/>
      <dgm:t>
        <a:bodyPr/>
        <a:lstStyle/>
        <a:p>
          <a:endParaRPr lang="en-GB"/>
        </a:p>
      </dgm:t>
    </dgm:pt>
    <dgm:pt modelId="{15473271-D213-4CFE-B217-3738097014CA}" type="sibTrans" cxnId="{2E7D02F3-D868-4DD7-9C87-AE9CAA2BDD21}">
      <dgm:prSet/>
      <dgm:spPr/>
      <dgm:t>
        <a:bodyPr/>
        <a:lstStyle/>
        <a:p>
          <a:endParaRPr lang="en-GB"/>
        </a:p>
      </dgm:t>
    </dgm:pt>
    <dgm:pt modelId="{7A3158F1-03F7-4EE8-B4B1-DB0B091FF5D5}" type="pres">
      <dgm:prSet presAssocID="{0C6222A8-F2B5-4BAE-BEEA-C5DC488ED0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BE056FF-86EC-4791-9B85-6D4A7E3E8E86}" type="pres">
      <dgm:prSet presAssocID="{5DF3D269-C790-4BB2-8B69-F39F06B30D3D}" presName="composite" presStyleCnt="0"/>
      <dgm:spPr/>
    </dgm:pt>
    <dgm:pt modelId="{425A6FF1-4E24-42F4-BD09-0A584A775E22}" type="pres">
      <dgm:prSet presAssocID="{5DF3D269-C790-4BB2-8B69-F39F06B30D3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8CBD35A8-8ADF-480C-BE46-6C0C83B7A4FB}" type="pres">
      <dgm:prSet presAssocID="{5DF3D269-C790-4BB2-8B69-F39F06B30D3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97EED76B-A21B-49CC-BB46-08671150A8EA}" type="pres">
      <dgm:prSet presAssocID="{2E4FBCC7-8F02-4308-9DD3-54534FDC8A2D}" presName="space" presStyleCnt="0"/>
      <dgm:spPr/>
    </dgm:pt>
    <dgm:pt modelId="{C554C7FA-C53C-4019-AE1E-8D582BAA4D09}" type="pres">
      <dgm:prSet presAssocID="{CC4FE0D8-7214-444C-9F0A-DA1B9F4640C8}" presName="composite" presStyleCnt="0"/>
      <dgm:spPr/>
    </dgm:pt>
    <dgm:pt modelId="{3F46D008-D5B0-4059-8E41-B0182DD91F37}" type="pres">
      <dgm:prSet presAssocID="{CC4FE0D8-7214-444C-9F0A-DA1B9F4640C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ABE22B-820D-4918-9C8D-95F583322247}" type="pres">
      <dgm:prSet presAssocID="{CC4FE0D8-7214-444C-9F0A-DA1B9F4640C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ACDD7CE0-85D2-4A99-9BCF-CCF444EB63EB}" type="pres">
      <dgm:prSet presAssocID="{B4A7D316-DB27-4C44-A230-80AF11C0301E}" presName="space" presStyleCnt="0"/>
      <dgm:spPr/>
    </dgm:pt>
    <dgm:pt modelId="{E3A193F8-7B52-4229-A922-48D9E3D25C30}" type="pres">
      <dgm:prSet presAssocID="{07CFBA64-8658-4CD8-8F94-6BA9B8AC1323}" presName="composite" presStyleCnt="0"/>
      <dgm:spPr/>
    </dgm:pt>
    <dgm:pt modelId="{52780780-82C2-469E-B3B8-925698B153EA}" type="pres">
      <dgm:prSet presAssocID="{07CFBA64-8658-4CD8-8F94-6BA9B8AC132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C895B166-96B3-497D-A00E-4A408A129E29}" type="pres">
      <dgm:prSet presAssocID="{07CFBA64-8658-4CD8-8F94-6BA9B8AC132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599C1500-052D-480B-AA73-EAEB6474C27E}" type="presOf" srcId="{43CEB4F4-B132-4C8D-8D22-67BA45206FD5}" destId="{8CBD35A8-8ADF-480C-BE46-6C0C83B7A4FB}" srcOrd="0" destOrd="1" presId="urn:microsoft.com/office/officeart/2005/8/layout/hList1"/>
    <dgm:cxn modelId="{C296EAB2-B127-4C12-A657-844D6E221F6E}" type="presOf" srcId="{F578C5F9-AE91-4604-9A22-4098E5930826}" destId="{25ABE22B-820D-4918-9C8D-95F583322247}" srcOrd="0" destOrd="0" presId="urn:microsoft.com/office/officeart/2005/8/layout/hList1"/>
    <dgm:cxn modelId="{56AC4537-1FF4-454A-9525-AE1A752CB3D1}" srcId="{CC4FE0D8-7214-444C-9F0A-DA1B9F4640C8}" destId="{43CB3F88-F73A-4782-9168-72A3EF78984B}" srcOrd="2" destOrd="0" parTransId="{D32CC50B-3589-4605-BCF6-B774D2B7566B}" sibTransId="{F8132C67-BF35-463D-A9CA-7FE87ECBB643}"/>
    <dgm:cxn modelId="{05608F19-E620-4623-A1E7-67D10185D306}" srcId="{CC4FE0D8-7214-444C-9F0A-DA1B9F4640C8}" destId="{440DE82C-3CFC-4271-B371-B5DECF2D858A}" srcOrd="6" destOrd="0" parTransId="{E66C4DDF-7BA3-4E36-BAAB-DEEC851E1167}" sibTransId="{58C2656A-58F3-450C-A13E-6B331C1AEB1C}"/>
    <dgm:cxn modelId="{A8F07BE6-6A09-462D-8909-8DC85DEC734A}" type="presOf" srcId="{C383D4F8-11B8-4A8D-AA5D-4286401079FD}" destId="{25ABE22B-820D-4918-9C8D-95F583322247}" srcOrd="0" destOrd="5" presId="urn:microsoft.com/office/officeart/2005/8/layout/hList1"/>
    <dgm:cxn modelId="{714892A9-8D44-44DC-9AAB-DC6FA93BEF9D}" srcId="{CC4FE0D8-7214-444C-9F0A-DA1B9F4640C8}" destId="{F213D11C-DB48-4247-8089-7EE82320EDC2}" srcOrd="3" destOrd="0" parTransId="{54A9F17E-51F9-47F8-BAC8-9234D1936B67}" sibTransId="{6028C01D-8FCE-4F17-AA2B-F2A8A0DC3C40}"/>
    <dgm:cxn modelId="{232C8200-C203-4131-BC1A-FC5651C5BDB0}" type="presOf" srcId="{18236E59-F429-4EA9-92A3-B04F3927AB70}" destId="{C895B166-96B3-497D-A00E-4A408A129E29}" srcOrd="0" destOrd="2" presId="urn:microsoft.com/office/officeart/2005/8/layout/hList1"/>
    <dgm:cxn modelId="{F015C4B5-8D6C-47B1-965B-F43FF8004939}" type="presOf" srcId="{0C6222A8-F2B5-4BAE-BEEA-C5DC488ED055}" destId="{7A3158F1-03F7-4EE8-B4B1-DB0B091FF5D5}" srcOrd="0" destOrd="0" presId="urn:microsoft.com/office/officeart/2005/8/layout/hList1"/>
    <dgm:cxn modelId="{6EB91391-6E9E-444C-B152-9AD84A8C87D5}" type="presOf" srcId="{F213D11C-DB48-4247-8089-7EE82320EDC2}" destId="{25ABE22B-820D-4918-9C8D-95F583322247}" srcOrd="0" destOrd="3" presId="urn:microsoft.com/office/officeart/2005/8/layout/hList1"/>
    <dgm:cxn modelId="{E3097950-95F2-4778-8FBB-9A575ABEAFF8}" type="presOf" srcId="{CC4FE0D8-7214-444C-9F0A-DA1B9F4640C8}" destId="{3F46D008-D5B0-4059-8E41-B0182DD91F37}" srcOrd="0" destOrd="0" presId="urn:microsoft.com/office/officeart/2005/8/layout/hList1"/>
    <dgm:cxn modelId="{E56C5D15-A232-4809-86DB-EC91D459FAE4}" srcId="{5DF3D269-C790-4BB2-8B69-F39F06B30D3D}" destId="{DBF484E0-80E1-40CE-A82A-FB72C5BB440F}" srcOrd="2" destOrd="0" parTransId="{212CA8BB-8929-460E-B3BC-666E9E54995A}" sibTransId="{9F692FCE-F399-4FE8-B2DF-8DF2B91A3631}"/>
    <dgm:cxn modelId="{79CE21C4-95FA-4761-ABA1-6F42206B9A7D}" srcId="{CC4FE0D8-7214-444C-9F0A-DA1B9F4640C8}" destId="{F578C5F9-AE91-4604-9A22-4098E5930826}" srcOrd="0" destOrd="0" parTransId="{0052C77D-7FA3-44B0-BD2F-F184A7061DE5}" sibTransId="{AAC82067-EA3C-4B86-B232-151DEC5CAB83}"/>
    <dgm:cxn modelId="{A7073C59-616B-449C-8D51-3BEC1D6DCA8D}" type="presOf" srcId="{440DE82C-3CFC-4271-B371-B5DECF2D858A}" destId="{25ABE22B-820D-4918-9C8D-95F583322247}" srcOrd="0" destOrd="6" presId="urn:microsoft.com/office/officeart/2005/8/layout/hList1"/>
    <dgm:cxn modelId="{F672B8DF-209D-41DA-A880-C246CAC3EAD0}" srcId="{CC4FE0D8-7214-444C-9F0A-DA1B9F4640C8}" destId="{85426EC1-9ABE-42EF-A74E-65519D01EBC9}" srcOrd="1" destOrd="0" parTransId="{E2BDD528-8552-4A61-B452-378883C4A0E4}" sibTransId="{D991DB48-555B-42F5-932B-163E132DF630}"/>
    <dgm:cxn modelId="{16D36324-ECD1-4CD1-AB2D-2380A40A4AF2}" type="presOf" srcId="{A7122A6F-8721-4F2B-8E20-C42E185E93B7}" destId="{25ABE22B-820D-4918-9C8D-95F583322247}" srcOrd="0" destOrd="4" presId="urn:microsoft.com/office/officeart/2005/8/layout/hList1"/>
    <dgm:cxn modelId="{9E0E7611-DAE5-49DD-A7B5-AB51C1F2E9C6}" srcId="{0C6222A8-F2B5-4BAE-BEEA-C5DC488ED055}" destId="{07CFBA64-8658-4CD8-8F94-6BA9B8AC1323}" srcOrd="2" destOrd="0" parTransId="{6CFC66E6-7783-4EE8-BDE3-B7AE483A08CF}" sibTransId="{F525B4BA-4773-4091-A9D1-2285344CD46E}"/>
    <dgm:cxn modelId="{1F3229E0-3894-4764-B655-351E4CCE6491}" srcId="{5DF3D269-C790-4BB2-8B69-F39F06B30D3D}" destId="{0B8C15E2-F0AB-446F-A0AF-EA9260F5C3ED}" srcOrd="0" destOrd="0" parTransId="{D78DEE93-42D1-4EB3-89E6-BE1E04431B50}" sibTransId="{F74CA4D0-28DD-4364-92C4-2B50F4334AA3}"/>
    <dgm:cxn modelId="{2E7D02F3-D868-4DD7-9C87-AE9CAA2BDD21}" srcId="{07CFBA64-8658-4CD8-8F94-6BA9B8AC1323}" destId="{18236E59-F429-4EA9-92A3-B04F3927AB70}" srcOrd="2" destOrd="0" parTransId="{E24879EF-19B0-4082-802B-8E9EFB8B163E}" sibTransId="{15473271-D213-4CFE-B217-3738097014CA}"/>
    <dgm:cxn modelId="{B2233F20-B428-40E4-9428-282155DBE1B4}" srcId="{CC4FE0D8-7214-444C-9F0A-DA1B9F4640C8}" destId="{A7122A6F-8721-4F2B-8E20-C42E185E93B7}" srcOrd="4" destOrd="0" parTransId="{19F79684-0DD1-4805-B30D-F31F498FA706}" sibTransId="{B232855E-1ECC-4478-8CFC-8C5C342ADB13}"/>
    <dgm:cxn modelId="{019102ED-2082-4C71-88C9-14A4415EB6E0}" srcId="{5DF3D269-C790-4BB2-8B69-F39F06B30D3D}" destId="{9F71F683-A4E5-4E44-87D9-90C86371BFD5}" srcOrd="3" destOrd="0" parTransId="{1122A10E-1E53-4075-BB43-96808C344363}" sibTransId="{E7F80440-D271-4530-8872-C7E3476542B1}"/>
    <dgm:cxn modelId="{AB6C40F8-3791-4B12-970E-EA5156552199}" type="presOf" srcId="{85426EC1-9ABE-42EF-A74E-65519D01EBC9}" destId="{25ABE22B-820D-4918-9C8D-95F583322247}" srcOrd="0" destOrd="1" presId="urn:microsoft.com/office/officeart/2005/8/layout/hList1"/>
    <dgm:cxn modelId="{EE2BBEE6-E9FB-4CD5-8F7E-CFEA09E9672C}" type="presOf" srcId="{5DF3D269-C790-4BB2-8B69-F39F06B30D3D}" destId="{425A6FF1-4E24-42F4-BD09-0A584A775E22}" srcOrd="0" destOrd="0" presId="urn:microsoft.com/office/officeart/2005/8/layout/hList1"/>
    <dgm:cxn modelId="{D38B0CD9-9238-4B52-858B-2A133CF67133}" type="presOf" srcId="{95A561B8-8E8D-4552-9322-47DE64172D3E}" destId="{C895B166-96B3-497D-A00E-4A408A129E29}" srcOrd="0" destOrd="0" presId="urn:microsoft.com/office/officeart/2005/8/layout/hList1"/>
    <dgm:cxn modelId="{E3246492-7560-42C2-A52B-E1C159DDFB0D}" type="presOf" srcId="{51B66FB6-00A7-4503-BC79-7D985021BE60}" destId="{C895B166-96B3-497D-A00E-4A408A129E29}" srcOrd="0" destOrd="1" presId="urn:microsoft.com/office/officeart/2005/8/layout/hList1"/>
    <dgm:cxn modelId="{3CAFDCD1-BB27-4004-BF8D-8948DF748BBD}" type="presOf" srcId="{DBF484E0-80E1-40CE-A82A-FB72C5BB440F}" destId="{8CBD35A8-8ADF-480C-BE46-6C0C83B7A4FB}" srcOrd="0" destOrd="2" presId="urn:microsoft.com/office/officeart/2005/8/layout/hList1"/>
    <dgm:cxn modelId="{4DD26578-138C-46F1-8BA3-BD652979B11D}" srcId="{5DF3D269-C790-4BB2-8B69-F39F06B30D3D}" destId="{43CEB4F4-B132-4C8D-8D22-67BA45206FD5}" srcOrd="1" destOrd="0" parTransId="{2F0E8EF1-5223-4BBA-A8E1-5A115B555808}" sibTransId="{CE3BA9B7-33BE-4A60-8415-A5937586C1F2}"/>
    <dgm:cxn modelId="{4E2149A5-A911-45CF-B320-4DAFE4BD3909}" srcId="{0C6222A8-F2B5-4BAE-BEEA-C5DC488ED055}" destId="{5DF3D269-C790-4BB2-8B69-F39F06B30D3D}" srcOrd="0" destOrd="0" parTransId="{F4742D45-47B5-4AF9-9BA9-77EAD4BF13F1}" sibTransId="{2E4FBCC7-8F02-4308-9DD3-54534FDC8A2D}"/>
    <dgm:cxn modelId="{FB9E6BE1-7C73-47CF-A151-3DB5F892FA43}" srcId="{07CFBA64-8658-4CD8-8F94-6BA9B8AC1323}" destId="{51B66FB6-00A7-4503-BC79-7D985021BE60}" srcOrd="1" destOrd="0" parTransId="{EA8EE0AC-93EA-47F0-8D25-25648F322DBE}" sibTransId="{980B6F18-17A9-4748-8507-663C8C4FF2E7}"/>
    <dgm:cxn modelId="{7F006CFF-B2A8-4500-9686-9E58ACFC63CA}" srcId="{0C6222A8-F2B5-4BAE-BEEA-C5DC488ED055}" destId="{CC4FE0D8-7214-444C-9F0A-DA1B9F4640C8}" srcOrd="1" destOrd="0" parTransId="{5DD0AD94-1974-452E-B858-D14E1D32804A}" sibTransId="{B4A7D316-DB27-4C44-A230-80AF11C0301E}"/>
    <dgm:cxn modelId="{0D9DF5DE-375F-4C4E-A0BD-DBC0F2945808}" type="presOf" srcId="{43CB3F88-F73A-4782-9168-72A3EF78984B}" destId="{25ABE22B-820D-4918-9C8D-95F583322247}" srcOrd="0" destOrd="2" presId="urn:microsoft.com/office/officeart/2005/8/layout/hList1"/>
    <dgm:cxn modelId="{A32C104C-5C0A-46D5-9258-2918E121F5AC}" srcId="{CC4FE0D8-7214-444C-9F0A-DA1B9F4640C8}" destId="{C383D4F8-11B8-4A8D-AA5D-4286401079FD}" srcOrd="5" destOrd="0" parTransId="{33D9BB46-5044-4032-9F3C-A11AEB8A9965}" sibTransId="{2758831B-671E-4B7D-99EF-BFDDB3FDE3BD}"/>
    <dgm:cxn modelId="{59834D8C-2F1B-4753-AE26-65D5C6D0FBD4}" type="presOf" srcId="{07CFBA64-8658-4CD8-8F94-6BA9B8AC1323}" destId="{52780780-82C2-469E-B3B8-925698B153EA}" srcOrd="0" destOrd="0" presId="urn:microsoft.com/office/officeart/2005/8/layout/hList1"/>
    <dgm:cxn modelId="{0B08F9C2-8F89-4C28-B821-D10B54D55628}" srcId="{07CFBA64-8658-4CD8-8F94-6BA9B8AC1323}" destId="{95A561B8-8E8D-4552-9322-47DE64172D3E}" srcOrd="0" destOrd="0" parTransId="{E98165F1-E043-4DA9-8CD2-2B5F1855B060}" sibTransId="{2BB76296-18A0-4AB8-8442-367326F3B5EE}"/>
    <dgm:cxn modelId="{6C636F9E-D280-4929-840C-920B4102201E}" type="presOf" srcId="{0B8C15E2-F0AB-446F-A0AF-EA9260F5C3ED}" destId="{8CBD35A8-8ADF-480C-BE46-6C0C83B7A4FB}" srcOrd="0" destOrd="0" presId="urn:microsoft.com/office/officeart/2005/8/layout/hList1"/>
    <dgm:cxn modelId="{9DB4D0DA-E1CE-461A-B78F-B5DC10E35C6B}" type="presOf" srcId="{9F71F683-A4E5-4E44-87D9-90C86371BFD5}" destId="{8CBD35A8-8ADF-480C-BE46-6C0C83B7A4FB}" srcOrd="0" destOrd="3" presId="urn:microsoft.com/office/officeart/2005/8/layout/hList1"/>
    <dgm:cxn modelId="{9846C499-8FB9-437E-8C8B-07FB3246DA33}" type="presParOf" srcId="{7A3158F1-03F7-4EE8-B4B1-DB0B091FF5D5}" destId="{BBE056FF-86EC-4791-9B85-6D4A7E3E8E86}" srcOrd="0" destOrd="0" presId="urn:microsoft.com/office/officeart/2005/8/layout/hList1"/>
    <dgm:cxn modelId="{94C79B7E-9559-498E-A995-4D7997158BD1}" type="presParOf" srcId="{BBE056FF-86EC-4791-9B85-6D4A7E3E8E86}" destId="{425A6FF1-4E24-42F4-BD09-0A584A775E22}" srcOrd="0" destOrd="0" presId="urn:microsoft.com/office/officeart/2005/8/layout/hList1"/>
    <dgm:cxn modelId="{92FE097D-903B-48EF-8D00-2A135EFA0FDB}" type="presParOf" srcId="{BBE056FF-86EC-4791-9B85-6D4A7E3E8E86}" destId="{8CBD35A8-8ADF-480C-BE46-6C0C83B7A4FB}" srcOrd="1" destOrd="0" presId="urn:microsoft.com/office/officeart/2005/8/layout/hList1"/>
    <dgm:cxn modelId="{E4A5B821-A77D-4E9C-9B56-91F1D2FA205D}" type="presParOf" srcId="{7A3158F1-03F7-4EE8-B4B1-DB0B091FF5D5}" destId="{97EED76B-A21B-49CC-BB46-08671150A8EA}" srcOrd="1" destOrd="0" presId="urn:microsoft.com/office/officeart/2005/8/layout/hList1"/>
    <dgm:cxn modelId="{D333223C-A5C4-407F-922B-24FCFBA8269C}" type="presParOf" srcId="{7A3158F1-03F7-4EE8-B4B1-DB0B091FF5D5}" destId="{C554C7FA-C53C-4019-AE1E-8D582BAA4D09}" srcOrd="2" destOrd="0" presId="urn:microsoft.com/office/officeart/2005/8/layout/hList1"/>
    <dgm:cxn modelId="{868753ED-C6EC-4062-9CA0-A0D3797B5A37}" type="presParOf" srcId="{C554C7FA-C53C-4019-AE1E-8D582BAA4D09}" destId="{3F46D008-D5B0-4059-8E41-B0182DD91F37}" srcOrd="0" destOrd="0" presId="urn:microsoft.com/office/officeart/2005/8/layout/hList1"/>
    <dgm:cxn modelId="{13C7ED42-47B3-405D-BC48-8253A8D95221}" type="presParOf" srcId="{C554C7FA-C53C-4019-AE1E-8D582BAA4D09}" destId="{25ABE22B-820D-4918-9C8D-95F583322247}" srcOrd="1" destOrd="0" presId="urn:microsoft.com/office/officeart/2005/8/layout/hList1"/>
    <dgm:cxn modelId="{65CEE4A8-9B2E-440A-8AF8-D32298EA8B9A}" type="presParOf" srcId="{7A3158F1-03F7-4EE8-B4B1-DB0B091FF5D5}" destId="{ACDD7CE0-85D2-4A99-9BCF-CCF444EB63EB}" srcOrd="3" destOrd="0" presId="urn:microsoft.com/office/officeart/2005/8/layout/hList1"/>
    <dgm:cxn modelId="{BCA72387-5D97-48B2-A90B-AFBFC714D00B}" type="presParOf" srcId="{7A3158F1-03F7-4EE8-B4B1-DB0B091FF5D5}" destId="{E3A193F8-7B52-4229-A922-48D9E3D25C30}" srcOrd="4" destOrd="0" presId="urn:microsoft.com/office/officeart/2005/8/layout/hList1"/>
    <dgm:cxn modelId="{DED075B6-46B6-4194-9924-6811A8187499}" type="presParOf" srcId="{E3A193F8-7B52-4229-A922-48D9E3D25C30}" destId="{52780780-82C2-469E-B3B8-925698B153EA}" srcOrd="0" destOrd="0" presId="urn:microsoft.com/office/officeart/2005/8/layout/hList1"/>
    <dgm:cxn modelId="{C480949A-245F-4251-A73C-C0A64B19C837}" type="presParOf" srcId="{E3A193F8-7B52-4229-A922-48D9E3D25C30}" destId="{C895B166-96B3-497D-A00E-4A408A129E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B6D96-87FD-43B6-9D1F-9772E234A34D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E649BB2-B198-488A-AC76-16575396F451}">
      <dgm:prSet phldrT="[Text]" custT="1"/>
      <dgm:spPr/>
      <dgm:t>
        <a:bodyPr/>
        <a:lstStyle/>
        <a:p>
          <a:r>
            <a:rPr lang="fr-BE" sz="1800" b="1" smtClean="0">
              <a:latin typeface="+mn-lt"/>
            </a:rPr>
            <a:t>Application </a:t>
          </a:r>
          <a:r>
            <a:rPr lang="en-GB" sz="1800" b="1" noProof="0" smtClean="0">
              <a:latin typeface="+mn-lt"/>
            </a:rPr>
            <a:t>Form</a:t>
          </a:r>
          <a:endParaRPr lang="en-GB" sz="1800" b="1" noProof="0" dirty="0">
            <a:latin typeface="+mn-lt"/>
          </a:endParaRPr>
        </a:p>
      </dgm:t>
    </dgm:pt>
    <dgm:pt modelId="{E8D6A835-28DD-497D-80EB-6689FBAD1EFC}" type="parTrans" cxnId="{6259C49D-CD1C-4C5C-8287-27C67FFBF889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D556FAB8-95A1-48BB-B975-C0C017B78407}" type="sibTrans" cxnId="{6259C49D-CD1C-4C5C-8287-27C67FFBF889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D1BFED17-C017-4DF8-BD46-3E5724EF9BC7}">
      <dgm:prSet phldrT="[Text]" custT="1"/>
      <dgm:spPr>
        <a:solidFill>
          <a:srgbClr val="FFFF00"/>
        </a:solidFill>
      </dgm:spPr>
      <dgm:t>
        <a:bodyPr/>
        <a:lstStyle/>
        <a:p>
          <a:endParaRPr lang="en-GB" sz="1800" noProof="0" smtClean="0">
            <a:solidFill>
              <a:schemeClr val="tx1"/>
            </a:solidFill>
            <a:latin typeface="+mn-lt"/>
          </a:endParaRPr>
        </a:p>
        <a:p>
          <a:r>
            <a:rPr lang="en-GB" sz="1800" b="1" noProof="0" smtClean="0">
              <a:solidFill>
                <a:schemeClr val="tx1"/>
              </a:solidFill>
              <a:latin typeface="+mn-lt"/>
            </a:rPr>
            <a:t>Part A</a:t>
          </a:r>
        </a:p>
        <a:p>
          <a:r>
            <a:rPr lang="en-GB" sz="1800" noProof="0" smtClean="0">
              <a:solidFill>
                <a:schemeClr val="tx1"/>
              </a:solidFill>
              <a:latin typeface="+mn-lt"/>
            </a:rPr>
            <a:t>Main characteristics of the proposal</a:t>
          </a:r>
          <a:endParaRPr lang="en-GB" sz="1800" noProof="0" dirty="0">
            <a:solidFill>
              <a:schemeClr val="tx1"/>
            </a:solidFill>
            <a:latin typeface="+mn-lt"/>
          </a:endParaRPr>
        </a:p>
      </dgm:t>
    </dgm:pt>
    <dgm:pt modelId="{3775E24A-9C35-42AF-88D0-C281824E2768}" type="parTrans" cxnId="{0137CE0F-720E-4787-BBFD-A658A3F93902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C798F6CE-C9A8-464A-88E7-C084C9DAAB88}" type="sibTrans" cxnId="{0137CE0F-720E-4787-BBFD-A658A3F93902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698AD627-9C36-408B-BD46-C10528395551}">
      <dgm:prSet phldrT="[Text]" custT="1"/>
      <dgm:spPr>
        <a:solidFill>
          <a:srgbClr val="00B050"/>
        </a:solidFill>
      </dgm:spPr>
      <dgm:t>
        <a:bodyPr/>
        <a:lstStyle/>
        <a:p>
          <a:endParaRPr lang="fr-BE" sz="1800" dirty="0" smtClean="0">
            <a:latin typeface="Antique Olive Compact" pitchFamily="34" charset="0"/>
          </a:endParaRPr>
        </a:p>
        <a:p>
          <a:r>
            <a:rPr lang="fr-BE" sz="1800" b="1" dirty="0" smtClean="0">
              <a:solidFill>
                <a:schemeClr val="tx1"/>
              </a:solidFill>
              <a:latin typeface="+mn-lt"/>
            </a:rPr>
            <a:t>Part B</a:t>
          </a:r>
        </a:p>
        <a:p>
          <a:r>
            <a:rPr lang="fr-BE" sz="1800" dirty="0" smtClean="0">
              <a:solidFill>
                <a:schemeClr val="tx1"/>
              </a:solidFill>
              <a:latin typeface="+mn-lt"/>
            </a:rPr>
            <a:t>Administrative information</a:t>
          </a:r>
        </a:p>
        <a:p>
          <a:endParaRPr lang="en-GB" sz="1800" dirty="0">
            <a:latin typeface="Antique Olive Compact" pitchFamily="34" charset="0"/>
          </a:endParaRPr>
        </a:p>
      </dgm:t>
    </dgm:pt>
    <dgm:pt modelId="{788F9677-5568-476C-B582-AFF00F142490}" type="parTrans" cxnId="{6D1D5D7B-FC69-435B-A36F-1CF85B650BB2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FC4D6C09-D0CE-4A89-B2E5-5964040B8BC5}" type="sibTrans" cxnId="{6D1D5D7B-FC69-435B-A36F-1CF85B650BB2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B1D217E5-687B-4EE8-9C02-F054FBD92DF2}">
      <dgm:prSet phldrT="[Text]" custT="1"/>
      <dgm:spPr>
        <a:solidFill>
          <a:srgbClr val="FF0000"/>
        </a:solidFill>
      </dgm:spPr>
      <dgm:t>
        <a:bodyPr/>
        <a:lstStyle/>
        <a:p>
          <a:r>
            <a:rPr lang="fr-BE" sz="1800" b="1" smtClean="0">
              <a:solidFill>
                <a:schemeClr val="tx1"/>
              </a:solidFill>
              <a:latin typeface="+mn-lt"/>
            </a:rPr>
            <a:t>Part C</a:t>
          </a:r>
        </a:p>
        <a:p>
          <a:r>
            <a:rPr lang="fr-BE" sz="1800" smtClean="0">
              <a:solidFill>
                <a:schemeClr val="tx1"/>
              </a:solidFill>
              <a:latin typeface="+mn-lt"/>
            </a:rPr>
            <a:t>Information on </a:t>
          </a:r>
          <a:r>
            <a:rPr lang="en-GB" sz="1800" noProof="0" smtClean="0">
              <a:solidFill>
                <a:schemeClr val="tx1"/>
              </a:solidFill>
              <a:latin typeface="+mn-lt"/>
            </a:rPr>
            <a:t>compliance</a:t>
          </a:r>
          <a:r>
            <a:rPr lang="fr-BE" sz="1800" smtClean="0">
              <a:solidFill>
                <a:schemeClr val="tx1"/>
              </a:solidFill>
              <a:latin typeface="+mn-lt"/>
            </a:rPr>
            <a:t> with EU law</a:t>
          </a:r>
          <a:endParaRPr lang="fr-BE" sz="1800" dirty="0" smtClean="0">
            <a:solidFill>
              <a:schemeClr val="tx1"/>
            </a:solidFill>
            <a:latin typeface="+mn-lt"/>
          </a:endParaRPr>
        </a:p>
      </dgm:t>
    </dgm:pt>
    <dgm:pt modelId="{BAC187B5-9975-4467-9138-9BF1DAD033D8}" type="parTrans" cxnId="{871294BE-2466-4F1A-83DD-C724F6650FDB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51A99C23-3BB2-4C44-AE22-3917966EC8D5}" type="sibTrans" cxnId="{871294BE-2466-4F1A-83DD-C724F6650FDB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018BBCE4-6357-454D-93E7-22E0227E2CEC}">
      <dgm:prSet phldrT="[Text]" custT="1"/>
      <dgm:spPr>
        <a:solidFill>
          <a:srgbClr val="002060"/>
        </a:solidFill>
      </dgm:spPr>
      <dgm:t>
        <a:bodyPr/>
        <a:lstStyle/>
        <a:p>
          <a:r>
            <a:rPr lang="en-GB" sz="1800" b="1" noProof="0" dirty="0" smtClean="0">
              <a:solidFill>
                <a:schemeClr val="bg1"/>
              </a:solidFill>
              <a:latin typeface="+mn-lt"/>
            </a:rPr>
            <a:t>Part D</a:t>
          </a:r>
        </a:p>
        <a:p>
          <a:r>
            <a:rPr lang="en-GB" sz="1800" noProof="0" dirty="0" smtClean="0">
              <a:latin typeface="+mn-lt"/>
            </a:rPr>
            <a:t>Technical and financial information</a:t>
          </a:r>
        </a:p>
        <a:p>
          <a:endParaRPr lang="en-GB" sz="1800" dirty="0">
            <a:latin typeface="Antique Olive Compact" pitchFamily="34" charset="0"/>
          </a:endParaRPr>
        </a:p>
      </dgm:t>
    </dgm:pt>
    <dgm:pt modelId="{4DD55905-D21C-4BD4-9D48-04A863F4343F}" type="parTrans" cxnId="{F0FC40E6-6522-4021-B7E4-1C671ADFC53A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3E42266E-770C-4015-9E30-5247519DE659}" type="sibTrans" cxnId="{F0FC40E6-6522-4021-B7E4-1C671ADFC53A}">
      <dgm:prSet/>
      <dgm:spPr/>
      <dgm:t>
        <a:bodyPr/>
        <a:lstStyle/>
        <a:p>
          <a:endParaRPr lang="en-GB" sz="1800">
            <a:latin typeface="Antique Olive Compact" pitchFamily="34" charset="0"/>
          </a:endParaRPr>
        </a:p>
      </dgm:t>
    </dgm:pt>
    <dgm:pt modelId="{C686CA7F-69D9-449D-9CA8-5EE0ACCE4B29}" type="pres">
      <dgm:prSet presAssocID="{D55B6D96-87FD-43B6-9D1F-9772E234A34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61E7695-D826-4F10-9B73-2E2A6576AEEB}" type="pres">
      <dgm:prSet presAssocID="{D55B6D96-87FD-43B6-9D1F-9772E234A34D}" presName="matrix" presStyleCnt="0"/>
      <dgm:spPr/>
    </dgm:pt>
    <dgm:pt modelId="{8556462D-DB67-49D3-BFE6-4DAD330A61FF}" type="pres">
      <dgm:prSet presAssocID="{D55B6D96-87FD-43B6-9D1F-9772E234A34D}" presName="tile1" presStyleLbl="node1" presStyleIdx="0" presStyleCnt="4"/>
      <dgm:spPr/>
      <dgm:t>
        <a:bodyPr/>
        <a:lstStyle/>
        <a:p>
          <a:endParaRPr lang="en-GB"/>
        </a:p>
      </dgm:t>
    </dgm:pt>
    <dgm:pt modelId="{5BDD6816-F078-450A-B5F4-16A5966C3958}" type="pres">
      <dgm:prSet presAssocID="{D55B6D96-87FD-43B6-9D1F-9772E234A34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F41CA6-CD9B-4859-840A-3F6F4F36224B}" type="pres">
      <dgm:prSet presAssocID="{D55B6D96-87FD-43B6-9D1F-9772E234A34D}" presName="tile2" presStyleLbl="node1" presStyleIdx="1" presStyleCnt="4"/>
      <dgm:spPr/>
      <dgm:t>
        <a:bodyPr/>
        <a:lstStyle/>
        <a:p>
          <a:endParaRPr lang="en-GB"/>
        </a:p>
      </dgm:t>
    </dgm:pt>
    <dgm:pt modelId="{A85C59EA-A0F9-4908-8738-EE9C59F09FBE}" type="pres">
      <dgm:prSet presAssocID="{D55B6D96-87FD-43B6-9D1F-9772E234A34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98FB81-BA30-4014-8D42-B3EE071EA469}" type="pres">
      <dgm:prSet presAssocID="{D55B6D96-87FD-43B6-9D1F-9772E234A34D}" presName="tile3" presStyleLbl="node1" presStyleIdx="2" presStyleCnt="4"/>
      <dgm:spPr/>
      <dgm:t>
        <a:bodyPr/>
        <a:lstStyle/>
        <a:p>
          <a:endParaRPr lang="en-GB"/>
        </a:p>
      </dgm:t>
    </dgm:pt>
    <dgm:pt modelId="{CF924A0E-2443-4347-97CF-F44920349757}" type="pres">
      <dgm:prSet presAssocID="{D55B6D96-87FD-43B6-9D1F-9772E234A34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88BE80-8432-41DF-B626-AE76EB2C682D}" type="pres">
      <dgm:prSet presAssocID="{D55B6D96-87FD-43B6-9D1F-9772E234A34D}" presName="tile4" presStyleLbl="node1" presStyleIdx="3" presStyleCnt="4" custLinFactNeighborY="1941"/>
      <dgm:spPr/>
      <dgm:t>
        <a:bodyPr/>
        <a:lstStyle/>
        <a:p>
          <a:endParaRPr lang="en-GB"/>
        </a:p>
      </dgm:t>
    </dgm:pt>
    <dgm:pt modelId="{EC14D68E-2BC3-425E-92B4-8AF490794AD9}" type="pres">
      <dgm:prSet presAssocID="{D55B6D96-87FD-43B6-9D1F-9772E234A34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B819CF-2F71-41C3-B1E9-6652B93872EF}" type="pres">
      <dgm:prSet presAssocID="{D55B6D96-87FD-43B6-9D1F-9772E234A34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</dgm:ptLst>
  <dgm:cxnLst>
    <dgm:cxn modelId="{A542A230-13B3-4790-8BAA-E1D15CFD2C7E}" type="presOf" srcId="{698AD627-9C36-408B-BD46-C10528395551}" destId="{A85C59EA-A0F9-4908-8738-EE9C59F09FBE}" srcOrd="1" destOrd="0" presId="urn:microsoft.com/office/officeart/2005/8/layout/matrix1"/>
    <dgm:cxn modelId="{871294BE-2466-4F1A-83DD-C724F6650FDB}" srcId="{0E649BB2-B198-488A-AC76-16575396F451}" destId="{B1D217E5-687B-4EE8-9C02-F054FBD92DF2}" srcOrd="2" destOrd="0" parTransId="{BAC187B5-9975-4467-9138-9BF1DAD033D8}" sibTransId="{51A99C23-3BB2-4C44-AE22-3917966EC8D5}"/>
    <dgm:cxn modelId="{B5C97518-E9CC-41FD-AE3C-0AE51049896E}" type="presOf" srcId="{D1BFED17-C017-4DF8-BD46-3E5724EF9BC7}" destId="{8556462D-DB67-49D3-BFE6-4DAD330A61FF}" srcOrd="0" destOrd="0" presId="urn:microsoft.com/office/officeart/2005/8/layout/matrix1"/>
    <dgm:cxn modelId="{F0FC40E6-6522-4021-B7E4-1C671ADFC53A}" srcId="{0E649BB2-B198-488A-AC76-16575396F451}" destId="{018BBCE4-6357-454D-93E7-22E0227E2CEC}" srcOrd="3" destOrd="0" parTransId="{4DD55905-D21C-4BD4-9D48-04A863F4343F}" sibTransId="{3E42266E-770C-4015-9E30-5247519DE659}"/>
    <dgm:cxn modelId="{11FD216B-B442-4650-8D15-5AF4A994FC9A}" type="presOf" srcId="{D1BFED17-C017-4DF8-BD46-3E5724EF9BC7}" destId="{5BDD6816-F078-450A-B5F4-16A5966C3958}" srcOrd="1" destOrd="0" presId="urn:microsoft.com/office/officeart/2005/8/layout/matrix1"/>
    <dgm:cxn modelId="{1A2EBDC9-4F9C-4269-838A-E575043EB168}" type="presOf" srcId="{B1D217E5-687B-4EE8-9C02-F054FBD92DF2}" destId="{1798FB81-BA30-4014-8D42-B3EE071EA469}" srcOrd="0" destOrd="0" presId="urn:microsoft.com/office/officeart/2005/8/layout/matrix1"/>
    <dgm:cxn modelId="{89149ADE-FF63-4288-B1C8-362FF41ACA05}" type="presOf" srcId="{0E649BB2-B198-488A-AC76-16575396F451}" destId="{A2B819CF-2F71-41C3-B1E9-6652B93872EF}" srcOrd="0" destOrd="0" presId="urn:microsoft.com/office/officeart/2005/8/layout/matrix1"/>
    <dgm:cxn modelId="{3CAA0E18-07D7-493E-A4D2-FBD39AFE913C}" type="presOf" srcId="{D55B6D96-87FD-43B6-9D1F-9772E234A34D}" destId="{C686CA7F-69D9-449D-9CA8-5EE0ACCE4B29}" srcOrd="0" destOrd="0" presId="urn:microsoft.com/office/officeart/2005/8/layout/matrix1"/>
    <dgm:cxn modelId="{A15C10F6-F6EF-48C0-8888-433029D56B22}" type="presOf" srcId="{018BBCE4-6357-454D-93E7-22E0227E2CEC}" destId="{9688BE80-8432-41DF-B626-AE76EB2C682D}" srcOrd="0" destOrd="0" presId="urn:microsoft.com/office/officeart/2005/8/layout/matrix1"/>
    <dgm:cxn modelId="{F6A30B49-1F56-4160-9B72-8ED283561764}" type="presOf" srcId="{018BBCE4-6357-454D-93E7-22E0227E2CEC}" destId="{EC14D68E-2BC3-425E-92B4-8AF490794AD9}" srcOrd="1" destOrd="0" presId="urn:microsoft.com/office/officeart/2005/8/layout/matrix1"/>
    <dgm:cxn modelId="{6259C49D-CD1C-4C5C-8287-27C67FFBF889}" srcId="{D55B6D96-87FD-43B6-9D1F-9772E234A34D}" destId="{0E649BB2-B198-488A-AC76-16575396F451}" srcOrd="0" destOrd="0" parTransId="{E8D6A835-28DD-497D-80EB-6689FBAD1EFC}" sibTransId="{D556FAB8-95A1-48BB-B975-C0C017B78407}"/>
    <dgm:cxn modelId="{0137CE0F-720E-4787-BBFD-A658A3F93902}" srcId="{0E649BB2-B198-488A-AC76-16575396F451}" destId="{D1BFED17-C017-4DF8-BD46-3E5724EF9BC7}" srcOrd="0" destOrd="0" parTransId="{3775E24A-9C35-42AF-88D0-C281824E2768}" sibTransId="{C798F6CE-C9A8-464A-88E7-C084C9DAAB88}"/>
    <dgm:cxn modelId="{B208005B-782E-4505-A665-61AFE2AADA04}" type="presOf" srcId="{698AD627-9C36-408B-BD46-C10528395551}" destId="{36F41CA6-CD9B-4859-840A-3F6F4F36224B}" srcOrd="0" destOrd="0" presId="urn:microsoft.com/office/officeart/2005/8/layout/matrix1"/>
    <dgm:cxn modelId="{FC6E6D47-98F8-4563-9C20-3C65501EAD62}" type="presOf" srcId="{B1D217E5-687B-4EE8-9C02-F054FBD92DF2}" destId="{CF924A0E-2443-4347-97CF-F44920349757}" srcOrd="1" destOrd="0" presId="urn:microsoft.com/office/officeart/2005/8/layout/matrix1"/>
    <dgm:cxn modelId="{6D1D5D7B-FC69-435B-A36F-1CF85B650BB2}" srcId="{0E649BB2-B198-488A-AC76-16575396F451}" destId="{698AD627-9C36-408B-BD46-C10528395551}" srcOrd="1" destOrd="0" parTransId="{788F9677-5568-476C-B582-AFF00F142490}" sibTransId="{FC4D6C09-D0CE-4A89-B2E5-5964040B8BC5}"/>
    <dgm:cxn modelId="{15A178D8-BFCB-4793-97F3-7CA72CAB43B7}" type="presParOf" srcId="{C686CA7F-69D9-449D-9CA8-5EE0ACCE4B29}" destId="{061E7695-D826-4F10-9B73-2E2A6576AEEB}" srcOrd="0" destOrd="0" presId="urn:microsoft.com/office/officeart/2005/8/layout/matrix1"/>
    <dgm:cxn modelId="{67C59406-CE7E-4556-B4E1-A584C63FE154}" type="presParOf" srcId="{061E7695-D826-4F10-9B73-2E2A6576AEEB}" destId="{8556462D-DB67-49D3-BFE6-4DAD330A61FF}" srcOrd="0" destOrd="0" presId="urn:microsoft.com/office/officeart/2005/8/layout/matrix1"/>
    <dgm:cxn modelId="{56CAF74A-77DA-4EBE-B88C-C3DB33A30819}" type="presParOf" srcId="{061E7695-D826-4F10-9B73-2E2A6576AEEB}" destId="{5BDD6816-F078-450A-B5F4-16A5966C3958}" srcOrd="1" destOrd="0" presId="urn:microsoft.com/office/officeart/2005/8/layout/matrix1"/>
    <dgm:cxn modelId="{E200A8B4-413C-41EC-8654-4510FD695588}" type="presParOf" srcId="{061E7695-D826-4F10-9B73-2E2A6576AEEB}" destId="{36F41CA6-CD9B-4859-840A-3F6F4F36224B}" srcOrd="2" destOrd="0" presId="urn:microsoft.com/office/officeart/2005/8/layout/matrix1"/>
    <dgm:cxn modelId="{06167960-AA70-4613-B692-7936DEED5532}" type="presParOf" srcId="{061E7695-D826-4F10-9B73-2E2A6576AEEB}" destId="{A85C59EA-A0F9-4908-8738-EE9C59F09FBE}" srcOrd="3" destOrd="0" presId="urn:microsoft.com/office/officeart/2005/8/layout/matrix1"/>
    <dgm:cxn modelId="{2ACDD5A3-4F6D-4C6E-AE07-6CF6D3BECCC1}" type="presParOf" srcId="{061E7695-D826-4F10-9B73-2E2A6576AEEB}" destId="{1798FB81-BA30-4014-8D42-B3EE071EA469}" srcOrd="4" destOrd="0" presId="urn:microsoft.com/office/officeart/2005/8/layout/matrix1"/>
    <dgm:cxn modelId="{8DB88624-EE7A-4CDA-BDF5-12F223846BFE}" type="presParOf" srcId="{061E7695-D826-4F10-9B73-2E2A6576AEEB}" destId="{CF924A0E-2443-4347-97CF-F44920349757}" srcOrd="5" destOrd="0" presId="urn:microsoft.com/office/officeart/2005/8/layout/matrix1"/>
    <dgm:cxn modelId="{685DD06D-E1D7-4D36-BCCD-1C6667596F61}" type="presParOf" srcId="{061E7695-D826-4F10-9B73-2E2A6576AEEB}" destId="{9688BE80-8432-41DF-B626-AE76EB2C682D}" srcOrd="6" destOrd="0" presId="urn:microsoft.com/office/officeart/2005/8/layout/matrix1"/>
    <dgm:cxn modelId="{56B54A98-900D-472F-A7E0-92C8640C9267}" type="presParOf" srcId="{061E7695-D826-4F10-9B73-2E2A6576AEEB}" destId="{EC14D68E-2BC3-425E-92B4-8AF490794AD9}" srcOrd="7" destOrd="0" presId="urn:microsoft.com/office/officeart/2005/8/layout/matrix1"/>
    <dgm:cxn modelId="{4D7493EF-FE2F-48B2-85AD-4116516A5D7A}" type="presParOf" srcId="{C686CA7F-69D9-449D-9CA8-5EE0ACCE4B29}" destId="{A2B819CF-2F71-41C3-B1E9-6652B93872E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603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2276" y="0"/>
            <a:ext cx="295603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689"/>
            <a:ext cx="2956033" cy="4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2276" y="9432689"/>
            <a:ext cx="2956033" cy="4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217D2AE-8479-4B09-A440-9BC076B438B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741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603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276" y="0"/>
            <a:ext cx="295603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4538"/>
            <a:ext cx="4967288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673" y="4717138"/>
            <a:ext cx="5456557" cy="4469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689"/>
            <a:ext cx="2956033" cy="4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276" y="9432689"/>
            <a:ext cx="2956033" cy="4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58" tIns="45780" rIns="91558" bIns="4578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8022D9D1-B30A-4074-8893-B86BA6163CD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756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3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108" indent="-284065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21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064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107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150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193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6237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3279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13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108" indent="-284065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21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064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107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150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193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6237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3279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14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108" indent="-284065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21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064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107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150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193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6237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3279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15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108" indent="-284065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21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064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107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150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193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6237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3279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16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17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29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30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01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0959" indent="-283027" defTabSz="9301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0059" indent="-225786" defTabSz="9301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7991" indent="-225786" defTabSz="9301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4332" indent="-225786" defTabSz="93017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263" indent="-225786" defTabSz="9301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0195" indent="-225786" defTabSz="9301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126" indent="-225786" defTabSz="9301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058" indent="-225786" defTabSz="93017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842CC7-E53C-4A9A-8A05-714FA5F76241}" type="slidenum">
              <a:rPr lang="en-GB" altLang="en-US" sz="1300"/>
              <a:pPr eaLnBrk="1" hangingPunct="1">
                <a:spcBef>
                  <a:spcPct val="0"/>
                </a:spcBef>
              </a:pPr>
              <a:t>31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982ADD-87F0-494A-9EF1-13F14C07EF17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6042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50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4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108" indent="-284065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21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064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107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150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193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6237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3279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51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14A3D4-83EA-48BC-8AE0-CEC6F7DCB8A2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4538"/>
            <a:ext cx="4965700" cy="3724275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329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8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9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108" indent="-284065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21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064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107" indent="-226936" defTabSz="93154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150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193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6237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3279" indent="-226936" defTabSz="93154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11</a:t>
            </a:fld>
            <a:endParaRPr lang="en-GB" altLang="en-US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278" indent="-284130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282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8430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5578" indent="-226987" defTabSz="9317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2726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9873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7021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4169" indent="-226987" defTabSz="9317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AFC10CCD-88C0-41BD-BC4D-16A65F9E7751}" type="slidenum">
              <a:rPr lang="en-GB" altLang="en-US" sz="1300"/>
              <a:pPr eaLnBrk="1" hangingPunct="1">
                <a:spcBef>
                  <a:spcPct val="0"/>
                </a:spcBef>
                <a:defRPr/>
              </a:pPr>
              <a:t>12</a:t>
            </a:fld>
            <a:endParaRPr lang="en-GB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1212" y="260917"/>
            <a:ext cx="1429539" cy="99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560" y="1340768"/>
            <a:ext cx="8136904" cy="2578769"/>
          </a:xfrm>
        </p:spPr>
        <p:txBody>
          <a:bodyPr/>
          <a:lstStyle>
            <a:lvl1pPr marL="3175" algn="r">
              <a:tabLst>
                <a:tab pos="7899400" algn="l"/>
              </a:tabLst>
              <a:defRPr sz="60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r>
              <a:rPr lang="fr-BE" noProof="0" dirty="0" smtClean="0"/>
              <a:t> of the </a:t>
            </a:r>
            <a:r>
              <a:rPr lang="fr-BE" noProof="0" dirty="0" err="1" smtClean="0"/>
              <a:t>presentation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07343" y="4293096"/>
            <a:ext cx="8137276" cy="864790"/>
          </a:xfrm>
        </p:spPr>
        <p:txBody>
          <a:bodyPr/>
          <a:lstStyle>
            <a:lvl1pPr marL="0" indent="0">
              <a:buFontTx/>
              <a:buNone/>
              <a:defRPr sz="2400" b="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r>
              <a:rPr lang="fr-BE" noProof="0" dirty="0" smtClean="0"/>
              <a:t> 24pt </a:t>
            </a:r>
            <a:r>
              <a:rPr lang="fr-BE" noProof="0" dirty="0" err="1" smtClean="0"/>
              <a:t>italic</a:t>
            </a:r>
            <a:endParaRPr lang="en-GB" noProof="0" dirty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="b"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9F378DCA-F9E4-4CDD-8A13-C630B09D24B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07529" y="5373216"/>
            <a:ext cx="8136904" cy="576288"/>
          </a:xfrm>
        </p:spPr>
        <p:txBody>
          <a:bodyPr/>
          <a:lstStyle>
            <a:lvl1pPr marL="0" indent="0"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Speaker’s name &amp; title 14pt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5653" y="6542675"/>
            <a:ext cx="474664" cy="3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140EBD74-3976-4D4F-88AB-2B5B466341D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898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6A3DA81D-FF1E-4A7D-A341-CD1A04C028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10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793006"/>
          </a:xfrm>
        </p:spPr>
        <p:txBody>
          <a:bodyPr/>
          <a:lstStyle>
            <a:lvl1pPr marL="88900" indent="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3672508"/>
          </a:xfrm>
        </p:spPr>
        <p:txBody>
          <a:bodyPr/>
          <a:lstStyle>
            <a:lvl1pPr marL="177800" indent="-177800">
              <a:defRPr/>
            </a:lvl1pPr>
            <a:lvl2pPr marL="723900" indent="-368300">
              <a:defRPr/>
            </a:lvl2pPr>
            <a:lvl3pPr marL="1257300" indent="-342900"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	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F3649A0F-F272-4D8B-8A00-9FEB1D8D47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90777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F3649A0F-F272-4D8B-8A00-9FEB1D8D47B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375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CE25E8E0-C1EA-42C4-9805-CAAD75D1337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12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D03A1802-8089-4048-A9BA-6CE7F359A7C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610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EA2669E4-4970-4DCD-81D3-680C3E6D68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050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C29E5221-74E3-4A67-892D-05E58E36E87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540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97C6DD64-2A30-4A14-8487-6B3F02A945D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690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>
            <a:lvl1pPr>
              <a:defRPr sz="1000">
                <a:latin typeface="+mn-lt"/>
              </a:defRPr>
            </a:lvl1pPr>
          </a:lstStyle>
          <a:p>
            <a:fld id="{9FABB1FF-16F1-4832-A71A-439982CDB4D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201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5653" y="6542675"/>
            <a:ext cx="474664" cy="31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Second </a:t>
            </a:r>
            <a:r>
              <a:rPr lang="fr-BE" dirty="0" err="1" smtClean="0"/>
              <a:t>level</a:t>
            </a:r>
            <a:endParaRPr lang="en-GB" dirty="0" smtClean="0"/>
          </a:p>
          <a:p>
            <a:pPr lvl="1"/>
            <a:r>
              <a:rPr lang="en-GB" dirty="0" smtClean="0"/>
              <a:t>Third level</a:t>
            </a:r>
          </a:p>
          <a:p>
            <a:pPr lvl="2"/>
            <a:r>
              <a:rPr lang="en-GB" dirty="0" smtClean="0"/>
              <a:t>- 	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aseline="0">
                <a:solidFill>
                  <a:srgbClr val="0F5494"/>
                </a:solidFill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aseline="0">
                <a:solidFill>
                  <a:srgbClr val="0F5494"/>
                </a:solidFill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dirty="0" smtClean="0"/>
          </a:p>
          <a:p>
            <a:fld id="{80A6BB90-9756-45ED-8771-78836E816BE0}" type="slidenum">
              <a:rPr lang="en-GB" sz="900" smtClean="0">
                <a:latin typeface="+mj-lt"/>
              </a:rPr>
              <a:pPr/>
              <a:t>‹#›</a:t>
            </a:fld>
            <a:endParaRPr lang="en-GB" sz="9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1212" y="264092"/>
            <a:ext cx="1429539" cy="99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88900" indent="0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431800" indent="-342900" algn="l" rtl="0" fontAlgn="base">
        <a:spcBef>
          <a:spcPct val="20000"/>
        </a:spcBef>
        <a:spcAft>
          <a:spcPct val="0"/>
        </a:spcAft>
        <a:buClr>
          <a:srgbClr val="E7511E"/>
        </a:buClr>
        <a:buSzPct val="110000"/>
        <a:buFont typeface="Arial" pitchFamily="34" charset="0"/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23900" indent="-36830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257300" indent="-355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INEA-CEF-Telecom-calls@ec.europa.eu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ec.europa.eu/inea/en/connecting-europe-facility/cef-telecom/apply-funding/2016-cef-telecom-calls-proposals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.europa.eu/inea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Introduction </a:t>
            </a:r>
            <a:r>
              <a:rPr lang="en-GB" sz="4000" smtClean="0"/>
              <a:t>to INEA, the </a:t>
            </a:r>
            <a:r>
              <a:rPr lang="en-GB" sz="4000" dirty="0" smtClean="0"/>
              <a:t>CEF Telecom </a:t>
            </a:r>
            <a:br>
              <a:rPr lang="en-GB" sz="4000" dirty="0" smtClean="0"/>
            </a:br>
            <a:r>
              <a:rPr lang="en-GB" sz="4000" smtClean="0"/>
              <a:t>evaluation process and eInvoicing call 2016-3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529" y="5733032"/>
            <a:ext cx="8136904" cy="576288"/>
          </a:xfrm>
        </p:spPr>
        <p:txBody>
          <a:bodyPr/>
          <a:lstStyle/>
          <a:p>
            <a:r>
              <a:rPr lang="en-GB" smtClean="0"/>
              <a:t>Kara Baptista – Evaluation Manager, CEF Telecom - INEA</a:t>
            </a:r>
            <a:endParaRPr lang="en-GB"/>
          </a:p>
          <a:p>
            <a:r>
              <a:rPr lang="en-GB" smtClean="0"/>
              <a:t>CEF eInvoicing Stakeholder Day – 1 December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3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353176" cy="793006"/>
          </a:xfrm>
        </p:spPr>
        <p:txBody>
          <a:bodyPr/>
          <a:lstStyle/>
          <a:p>
            <a:r>
              <a:rPr lang="en-US" sz="2800" dirty="0" smtClean="0"/>
              <a:t>How </a:t>
            </a:r>
            <a:r>
              <a:rPr lang="en-US" sz="2800" smtClean="0"/>
              <a:t>do the calls work?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/>
          <a:p>
            <a:r>
              <a:rPr lang="en-GB" sz="2000" i="0" dirty="0" smtClean="0"/>
              <a:t>Legal basis: </a:t>
            </a:r>
          </a:p>
          <a:p>
            <a:pPr lvl="1"/>
            <a:r>
              <a:rPr lang="en-GB" sz="1600" b="1" i="0" dirty="0" smtClean="0"/>
              <a:t>CEF Regulation (Regulation No 1316/2013)</a:t>
            </a:r>
          </a:p>
          <a:p>
            <a:pPr lvl="1"/>
            <a:r>
              <a:rPr lang="en-GB" sz="1600" dirty="0"/>
              <a:t>Telecom Guidelines (Regulation No </a:t>
            </a:r>
            <a:r>
              <a:rPr lang="en-GB" sz="1600" dirty="0" smtClean="0"/>
              <a:t>283/2014)</a:t>
            </a:r>
          </a:p>
          <a:p>
            <a:pPr lvl="1"/>
            <a:r>
              <a:rPr lang="en-GB" sz="1600" dirty="0" smtClean="0"/>
              <a:t>EU Financial Regulation and Rules of Application</a:t>
            </a:r>
            <a:endParaRPr lang="en-GB" sz="1600" dirty="0"/>
          </a:p>
          <a:p>
            <a:endParaRPr lang="en-GB" sz="2000" b="1" i="0" dirty="0" smtClean="0"/>
          </a:p>
          <a:p>
            <a:r>
              <a:rPr lang="en-GB" sz="2000" i="0" smtClean="0"/>
              <a:t>2016 Annual Work Programme (as amended): </a:t>
            </a:r>
            <a:endParaRPr lang="en-GB" sz="2000" i="0" dirty="0" smtClean="0"/>
          </a:p>
          <a:p>
            <a:pPr lvl="1"/>
            <a:r>
              <a:rPr lang="en-GB" sz="1600" smtClean="0"/>
              <a:t>Adopted 3 March  (available on call webpages on INEA website), amended 14 September</a:t>
            </a:r>
            <a:endParaRPr lang="en-GB" sz="1600" dirty="0" smtClean="0"/>
          </a:p>
          <a:p>
            <a:pPr lvl="1"/>
            <a:r>
              <a:rPr lang="en-GB" sz="1600" dirty="0" smtClean="0"/>
              <a:t>Outlines </a:t>
            </a:r>
            <a:r>
              <a:rPr lang="en-GB" sz="1600" smtClean="0"/>
              <a:t>general CEF Telecom objectives </a:t>
            </a:r>
            <a:r>
              <a:rPr lang="en-GB" sz="1600" dirty="0" smtClean="0"/>
              <a:t>and priorities for actions to be funded in a specific year</a:t>
            </a:r>
          </a:p>
          <a:p>
            <a:pPr lvl="1"/>
            <a:endParaRPr lang="en-GB" sz="1600" dirty="0" smtClean="0"/>
          </a:p>
          <a:p>
            <a:r>
              <a:rPr lang="en-GB" sz="2000" i="0" dirty="0" smtClean="0"/>
              <a:t>Specific call: </a:t>
            </a:r>
            <a:endParaRPr lang="en-GB" sz="2000" i="0" dirty="0"/>
          </a:p>
          <a:p>
            <a:pPr lvl="1"/>
            <a:r>
              <a:rPr lang="en-GB" sz="1600" dirty="0" smtClean="0"/>
              <a:t>Launched by INEA together with application forms and various guidance documents</a:t>
            </a:r>
          </a:p>
          <a:p>
            <a:pPr lvl="1"/>
            <a:r>
              <a:rPr lang="en-GB" sz="1600" dirty="0" smtClean="0"/>
              <a:t>Outlines </a:t>
            </a:r>
            <a:r>
              <a:rPr lang="en-GB" sz="1600" smtClean="0"/>
              <a:t>all conditions of call </a:t>
            </a:r>
            <a:endParaRPr lang="en-GB" sz="1600" dirty="0"/>
          </a:p>
          <a:p>
            <a:endParaRPr lang="en-GB" sz="2000" b="1" i="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83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 dirty="0" smtClean="0"/>
              <a:t>2016 CEF Telecom calls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571238"/>
              </p:ext>
            </p:extLst>
          </p:nvPr>
        </p:nvGraphicFramePr>
        <p:xfrm>
          <a:off x="611560" y="2060848"/>
          <a:ext cx="8064896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656184"/>
                <a:gridCol w="1584176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Call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Indicative budget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>
                          <a:solidFill>
                            <a:schemeClr val="tx1"/>
                          </a:solidFill>
                        </a:rPr>
                        <a:t>Launch </a:t>
                      </a:r>
                    </a:p>
                    <a:p>
                      <a:pPr algn="ctr"/>
                      <a:r>
                        <a:rPr lang="en-GB" sz="140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Deadline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i="0" u="sng" dirty="0" smtClean="0">
                          <a:solidFill>
                            <a:srgbClr val="FF0000"/>
                          </a:solidFill>
                        </a:rPr>
                        <a:t>CEF-TC-2016-1</a:t>
                      </a:r>
                    </a:p>
                    <a:p>
                      <a:r>
                        <a:rPr lang="en-GB" sz="1400" b="1" i="0" dirty="0" smtClean="0"/>
                        <a:t>BRIS</a:t>
                      </a:r>
                    </a:p>
                    <a:p>
                      <a:r>
                        <a:rPr lang="en-GB" sz="1400" b="1" i="0" dirty="0" smtClean="0"/>
                        <a:t>EESSI</a:t>
                      </a:r>
                    </a:p>
                    <a:p>
                      <a:r>
                        <a:rPr lang="en-GB" sz="1400" b="1" i="0" dirty="0" smtClean="0">
                          <a:solidFill>
                            <a:schemeClr val="tx2"/>
                          </a:solidFill>
                        </a:rPr>
                        <a:t>eProcurement</a:t>
                      </a:r>
                      <a:endParaRPr lang="en-GB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b="0" i="0" dirty="0" smtClean="0"/>
                    </a:p>
                    <a:p>
                      <a:pPr algn="l"/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€3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€24.5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€4.5 million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i="0" dirty="0" smtClean="0"/>
                    </a:p>
                    <a:p>
                      <a:pPr algn="ctr"/>
                      <a:endParaRPr lang="en-GB" sz="1400" i="0" dirty="0" smtClean="0"/>
                    </a:p>
                    <a:p>
                      <a:pPr algn="ctr"/>
                      <a:r>
                        <a:rPr lang="en-GB" sz="1400" i="0" dirty="0" smtClean="0"/>
                        <a:t>3 March</a:t>
                      </a:r>
                      <a:r>
                        <a:rPr lang="en-GB" sz="1400" i="0" baseline="0" dirty="0" smtClean="0"/>
                        <a:t> 2016</a:t>
                      </a:r>
                      <a:endParaRPr lang="en-GB" sz="1400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i="0" baseline="0" dirty="0" smtClean="0"/>
                    </a:p>
                    <a:p>
                      <a:pPr algn="ctr"/>
                      <a:endParaRPr lang="en-GB" sz="1400" i="0" baseline="0" dirty="0" smtClean="0"/>
                    </a:p>
                    <a:p>
                      <a:pPr algn="ctr"/>
                      <a:r>
                        <a:rPr lang="en-GB" sz="1400" i="0" baseline="0" dirty="0" smtClean="0"/>
                        <a:t>19 May 2016</a:t>
                      </a:r>
                      <a:endParaRPr lang="en-GB" sz="1400" i="0" dirty="0" smtClean="0"/>
                    </a:p>
                    <a:p>
                      <a:pPr algn="ctr"/>
                      <a:endParaRPr lang="en-GB" sz="14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sng" dirty="0" smtClean="0">
                          <a:solidFill>
                            <a:srgbClr val="00B050"/>
                          </a:solidFill>
                        </a:rPr>
                        <a:t>CEF-TC-2016-2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dirty="0" err="1" smtClean="0">
                          <a:solidFill>
                            <a:schemeClr val="tx1"/>
                          </a:solidFill>
                        </a:rPr>
                        <a:t>eDelivery</a:t>
                      </a:r>
                      <a:endParaRPr lang="en-GB" sz="1400" b="1" i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baseline="0" err="1" smtClean="0"/>
                        <a:t>eID</a:t>
                      </a:r>
                      <a:r>
                        <a:rPr lang="en-GB" sz="1400" b="1" i="0" baseline="0" smtClean="0"/>
                        <a:t> &amp; eSignature</a:t>
                      </a:r>
                      <a:endParaRPr lang="en-GB" sz="1400" b="1" i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baseline="0" smtClean="0"/>
                        <a:t>European e-Justice Portal</a:t>
                      </a:r>
                      <a:endParaRPr lang="en-GB" sz="1400" b="1" i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baseline="0" dirty="0" smtClean="0"/>
                        <a:t>Public Open Data</a:t>
                      </a:r>
                      <a:endParaRPr lang="en-GB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b="0" i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€0.5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€4.5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€2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€3.5 million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i="0" dirty="0" smtClean="0"/>
                    </a:p>
                    <a:p>
                      <a:pPr algn="ctr"/>
                      <a:endParaRPr lang="en-GB" sz="1400" i="0" dirty="0" smtClean="0"/>
                    </a:p>
                    <a:p>
                      <a:pPr algn="ctr"/>
                      <a:r>
                        <a:rPr lang="en-GB" sz="14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May 2016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 smtClean="0"/>
                    </a:p>
                    <a:p>
                      <a:pPr algn="ctr"/>
                      <a:endParaRPr lang="en-GB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i="0" dirty="0" smtClean="0"/>
                    </a:p>
                    <a:p>
                      <a:pPr algn="ctr"/>
                      <a:endParaRPr lang="en-GB" sz="1400" i="0" dirty="0" smtClean="0"/>
                    </a:p>
                    <a:p>
                      <a:pPr algn="ctr"/>
                      <a:r>
                        <a:rPr lang="en-GB" sz="1400" i="0" dirty="0" smtClean="0"/>
                        <a:t>15 September </a:t>
                      </a:r>
                      <a:r>
                        <a:rPr lang="en-GB" sz="1400" i="0" baseline="0" dirty="0" smtClean="0"/>
                        <a:t>2016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sng" dirty="0" smtClean="0">
                          <a:solidFill>
                            <a:srgbClr val="0070C0"/>
                          </a:solidFill>
                        </a:rPr>
                        <a:t>CEF-TC-2016-3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Automated Translation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Cyber Security</a:t>
                      </a:r>
                      <a:endParaRPr lang="en-GB" sz="1400" b="1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baseline="0" dirty="0" err="1" smtClean="0">
                          <a:solidFill>
                            <a:srgbClr val="3E6FD2"/>
                          </a:solidFill>
                          <a:latin typeface="+mn-lt"/>
                          <a:ea typeface="+mn-ea"/>
                          <a:cs typeface="+mn-cs"/>
                        </a:rPr>
                        <a:t>eInvoicing</a:t>
                      </a:r>
                      <a:endParaRPr lang="en-GB" sz="1400" b="1" i="0" kern="1200" baseline="0" dirty="0" smtClean="0">
                        <a:solidFill>
                          <a:srgbClr val="3E6FD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Europeana</a:t>
                      </a:r>
                      <a:endParaRPr lang="en-GB" sz="1400" b="1" i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€6.5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€12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smtClean="0">
                          <a:solidFill>
                            <a:srgbClr val="3E6FD2"/>
                          </a:solidFill>
                          <a:latin typeface="+mn-lt"/>
                          <a:ea typeface="+mn-ea"/>
                          <a:cs typeface="+mn-cs"/>
                        </a:rPr>
                        <a:t>€7 million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€2 million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smtClean="0">
                          <a:solidFill>
                            <a:srgbClr val="3E6FD2"/>
                          </a:solidFill>
                        </a:rPr>
                        <a:t>20 </a:t>
                      </a:r>
                      <a:r>
                        <a:rPr lang="en-GB" sz="1400" b="1" i="0" dirty="0" smtClean="0">
                          <a:solidFill>
                            <a:srgbClr val="3E6FD2"/>
                          </a:solidFill>
                        </a:rPr>
                        <a:t>September 2016</a:t>
                      </a:r>
                      <a:endParaRPr lang="en-GB" sz="1400" b="1" i="0" dirty="0">
                        <a:solidFill>
                          <a:srgbClr val="3E6FD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baseline="0" dirty="0" smtClean="0">
                          <a:solidFill>
                            <a:srgbClr val="3E6FD2"/>
                          </a:solidFill>
                        </a:rPr>
                        <a:t>15 December 2016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sng" smtClean="0">
                          <a:solidFill>
                            <a:srgbClr val="7030A0"/>
                          </a:solidFill>
                        </a:rPr>
                        <a:t>CEF-TC-2016-4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Safer Internet</a:t>
                      </a:r>
                      <a:endParaRPr lang="en-GB" sz="1400" b="1" i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€1.1 million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smtClean="0"/>
                        <a:t>20 September 2016</a:t>
                      </a:r>
                      <a:endParaRPr lang="en-GB" sz="14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baseline="0" smtClean="0"/>
                        <a:t>18 October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baseline="0" smtClean="0"/>
                        <a:t>2016</a:t>
                      </a:r>
                      <a:endParaRPr lang="en-GB" sz="1400" b="0" i="0" baseline="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673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eInvoicing</a:t>
            </a:r>
            <a:endParaRPr lang="en-GB" altLang="en-US" dirty="0" smtClean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12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759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/>
              <a:t>2016-3 </a:t>
            </a:r>
            <a:r>
              <a:rPr lang="en-GB" altLang="en-US" sz="2800" smtClean="0"/>
              <a:t>eInvoicing call</a:t>
            </a:r>
            <a:r>
              <a:rPr lang="en-GB" altLang="en-US" sz="2800"/>
              <a:t>: </a:t>
            </a:r>
            <a:r>
              <a:rPr lang="en-GB" altLang="en-US" sz="2800" smtClean="0"/>
              <a:t/>
            </a:r>
            <a:br>
              <a:rPr lang="en-GB" altLang="en-US" sz="2800" smtClean="0"/>
            </a:br>
            <a:r>
              <a:rPr lang="en-GB" altLang="en-US" sz="2800" smtClean="0">
                <a:solidFill>
                  <a:srgbClr val="FF0000"/>
                </a:solidFill>
              </a:rPr>
              <a:t>Scope  </a:t>
            </a:r>
            <a:endParaRPr lang="en-GB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420888"/>
            <a:ext cx="8424862" cy="4392488"/>
          </a:xfrm>
        </p:spPr>
        <p:txBody>
          <a:bodyPr/>
          <a:lstStyle/>
          <a:p>
            <a:pPr marL="0" indent="0">
              <a:buNone/>
            </a:pPr>
            <a:r>
              <a:rPr lang="en-GB" sz="1600" b="1" i="0">
                <a:solidFill>
                  <a:srgbClr val="33CCCC"/>
                </a:solidFill>
              </a:rPr>
              <a:t>Proposals must meet objective 1 or 2:</a:t>
            </a:r>
          </a:p>
          <a:p>
            <a:pPr marL="0" indent="0">
              <a:buNone/>
            </a:pPr>
            <a:endParaRPr lang="en-US" sz="1600" i="0">
              <a:solidFill>
                <a:srgbClr val="33CCCC"/>
              </a:solidFill>
            </a:endParaRPr>
          </a:p>
          <a:p>
            <a:pPr marL="0" indent="0">
              <a:buNone/>
            </a:pPr>
            <a:r>
              <a:rPr lang="en-GB" sz="1600" b="1" i="0"/>
              <a:t>1</a:t>
            </a:r>
            <a:r>
              <a:rPr lang="en-GB" sz="1600" b="1" i="0" smtClean="0"/>
              <a:t>. </a:t>
            </a:r>
            <a:r>
              <a:rPr lang="en-GB" sz="1600" b="1" i="0"/>
              <a:t>Uptake of eInvoicing solutions by public </a:t>
            </a:r>
            <a:r>
              <a:rPr lang="en-GB" sz="1600" b="1" i="0" smtClean="0"/>
              <a:t>authorities</a:t>
            </a:r>
            <a:endParaRPr lang="en-GB" sz="1600" b="1" i="0"/>
          </a:p>
          <a:p>
            <a:pPr marL="0" indent="0">
              <a:buNone/>
            </a:pPr>
            <a:r>
              <a:rPr lang="en-GB" sz="1600" i="0"/>
              <a:t> </a:t>
            </a:r>
          </a:p>
          <a:p>
            <a:r>
              <a:rPr lang="en-US" sz="1600" i="0"/>
              <a:t>Put in place the appropriate technical solutions and organisational set up so public (especially regional/local) authorities can receive and process eInvoices from economic operators. </a:t>
            </a:r>
            <a:endParaRPr lang="en-GB" sz="1600" i="0"/>
          </a:p>
          <a:p>
            <a:pPr marL="0" indent="0">
              <a:buNone/>
            </a:pPr>
            <a:r>
              <a:rPr lang="en-US" sz="1600" i="0"/>
              <a:t> </a:t>
            </a:r>
            <a:r>
              <a:rPr lang="en-US" sz="1600" i="0" smtClean="0"/>
              <a:t>	</a:t>
            </a:r>
            <a:r>
              <a:rPr lang="en-US" sz="1600" smtClean="0"/>
              <a:t>- </a:t>
            </a:r>
            <a:r>
              <a:rPr lang="en-US" sz="1600"/>
              <a:t>preference for solutions already on the market and which allow </a:t>
            </a:r>
            <a:r>
              <a:rPr lang="en-US" sz="1600" smtClean="0"/>
              <a:t>	cross-border </a:t>
            </a:r>
            <a:r>
              <a:rPr lang="en-US" sz="1600"/>
              <a:t>exchanges of eInvoices</a:t>
            </a:r>
            <a:endParaRPr lang="en-GB" sz="1600"/>
          </a:p>
          <a:p>
            <a:endParaRPr lang="en-GB" sz="1600" i="0"/>
          </a:p>
          <a:p>
            <a:r>
              <a:rPr lang="en-US" sz="1600" i="0"/>
              <a:t>Technical solution should foresee compliance </a:t>
            </a:r>
            <a:r>
              <a:rPr lang="en-US" sz="1600" i="0" smtClean="0"/>
              <a:t>(by </a:t>
            </a:r>
            <a:r>
              <a:rPr lang="en-US" sz="1600" i="0"/>
              <a:t>the project </a:t>
            </a:r>
            <a:r>
              <a:rPr lang="en-US" sz="1600" i="0" smtClean="0"/>
              <a:t>completion) with </a:t>
            </a:r>
            <a:r>
              <a:rPr lang="en-US" sz="1600" i="0"/>
              <a:t>the future European standard (EN) on electronic </a:t>
            </a:r>
            <a:r>
              <a:rPr lang="en-US" sz="1600" i="0" smtClean="0"/>
              <a:t>invoicing</a:t>
            </a:r>
            <a:endParaRPr lang="en-GB" sz="1600" i="0"/>
          </a:p>
        </p:txBody>
      </p:sp>
    </p:spTree>
    <p:extLst>
      <p:ext uri="{BB962C8B-B14F-4D97-AF65-F5344CB8AC3E}">
        <p14:creationId xmlns:p14="http://schemas.microsoft.com/office/powerpoint/2010/main" val="79445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/>
              <a:t>2016-3 </a:t>
            </a:r>
            <a:r>
              <a:rPr lang="en-GB" altLang="en-US" sz="2800" smtClean="0"/>
              <a:t>eInvoicing call</a:t>
            </a:r>
            <a:r>
              <a:rPr lang="en-GB" altLang="en-US" sz="2800"/>
              <a:t>: </a:t>
            </a:r>
            <a:r>
              <a:rPr lang="en-GB" altLang="en-US" sz="2800" smtClean="0"/>
              <a:t/>
            </a:r>
            <a:br>
              <a:rPr lang="en-GB" altLang="en-US" sz="2800" smtClean="0"/>
            </a:br>
            <a:r>
              <a:rPr lang="en-GB" altLang="en-US" sz="2800" smtClean="0">
                <a:solidFill>
                  <a:srgbClr val="FF0000"/>
                </a:solidFill>
              </a:rPr>
              <a:t>Scope </a:t>
            </a:r>
            <a:r>
              <a:rPr lang="en-GB" altLang="en-US" sz="2800" smtClean="0"/>
              <a:t> </a:t>
            </a:r>
            <a:endParaRPr lang="en-GB" alt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132857"/>
            <a:ext cx="8424862" cy="4392488"/>
          </a:xfrm>
        </p:spPr>
        <p:txBody>
          <a:bodyPr/>
          <a:lstStyle/>
          <a:p>
            <a:pPr marL="0" indent="0">
              <a:buNone/>
            </a:pPr>
            <a:r>
              <a:rPr lang="en-GB" sz="1600" b="1" i="0">
                <a:solidFill>
                  <a:srgbClr val="33CCCC"/>
                </a:solidFill>
              </a:rPr>
              <a:t>Proposals must meet objective 1 or 2:</a:t>
            </a:r>
          </a:p>
          <a:p>
            <a:pPr marL="0" indent="0">
              <a:buNone/>
            </a:pPr>
            <a:endParaRPr lang="en-US" sz="1600" i="0">
              <a:solidFill>
                <a:srgbClr val="33CCCC"/>
              </a:solidFill>
            </a:endParaRPr>
          </a:p>
          <a:p>
            <a:pPr marL="0" indent="0">
              <a:buNone/>
            </a:pPr>
            <a:r>
              <a:rPr lang="en-GB" sz="1600" b="1" i="0"/>
              <a:t>2</a:t>
            </a:r>
            <a:r>
              <a:rPr lang="en-GB" sz="1600" b="1" i="0" smtClean="0"/>
              <a:t>. </a:t>
            </a:r>
            <a:r>
              <a:rPr lang="en-GB" sz="1600" b="1" i="0"/>
              <a:t>Support the implementation of the EN in existing eInvoicing solutions:</a:t>
            </a:r>
          </a:p>
          <a:p>
            <a:pPr marL="0" indent="0">
              <a:buNone/>
            </a:pPr>
            <a:endParaRPr lang="en-GB" sz="1600" b="1" i="0"/>
          </a:p>
          <a:p>
            <a:r>
              <a:rPr lang="en-GB" sz="1600" i="0"/>
              <a:t>Contribute to achieving the objective of the eInvoicing </a:t>
            </a:r>
            <a:r>
              <a:rPr lang="en-GB" sz="1600" i="0" smtClean="0"/>
              <a:t>Directive</a:t>
            </a:r>
            <a:endParaRPr lang="en-GB" sz="1600" i="0"/>
          </a:p>
          <a:p>
            <a:r>
              <a:rPr lang="en-GB" sz="1600" i="0" smtClean="0"/>
              <a:t>Priority </a:t>
            </a:r>
            <a:r>
              <a:rPr lang="en-GB" sz="1600" i="0"/>
              <a:t>for applications from solution providers for integrating the EN in their existing eInvoicing solutions and procuring authorities already using eInvoicing solutions for integrating the </a:t>
            </a:r>
            <a:r>
              <a:rPr lang="en-GB" sz="1600" i="0" smtClean="0"/>
              <a:t>EN</a:t>
            </a:r>
            <a:endParaRPr lang="en-GB" sz="1600" i="0"/>
          </a:p>
          <a:p>
            <a:pPr marL="0" indent="0">
              <a:buNone/>
            </a:pPr>
            <a:r>
              <a:rPr lang="en-GB" sz="1600" i="0" smtClean="0"/>
              <a:t>_________________________________________________</a:t>
            </a:r>
            <a:endParaRPr lang="en-GB" sz="1600" i="0"/>
          </a:p>
          <a:p>
            <a:pPr marL="0" indent="0">
              <a:buNone/>
            </a:pPr>
            <a:r>
              <a:rPr lang="en-GB" sz="1600" b="1" i="0"/>
              <a:t>Promotion of eDelivery: </a:t>
            </a:r>
          </a:p>
          <a:p>
            <a:r>
              <a:rPr lang="en-GB" sz="1600" i="0"/>
              <a:t>Deployment of the eDelivery Building Block or use of eDelivery through a service provider </a:t>
            </a:r>
          </a:p>
          <a:p>
            <a:r>
              <a:rPr lang="en-GB" sz="1600" i="0" smtClean="0"/>
              <a:t>Support </a:t>
            </a:r>
            <a:r>
              <a:rPr lang="en-GB" sz="1600" i="0"/>
              <a:t>for the integration of eDelivery services will only be awarded if carried out in conjunction with </a:t>
            </a:r>
            <a:r>
              <a:rPr lang="en-GB" sz="1600" i="0" smtClean="0"/>
              <a:t>objective </a:t>
            </a:r>
            <a:r>
              <a:rPr lang="en-GB" sz="1600" i="0"/>
              <a:t>1 or 2 </a:t>
            </a:r>
            <a:r>
              <a:rPr lang="en-GB" sz="1600" i="0" smtClean="0"/>
              <a:t>above</a:t>
            </a:r>
            <a:endParaRPr lang="en-GB" sz="1600" i="0"/>
          </a:p>
        </p:txBody>
      </p:sp>
    </p:spTree>
    <p:extLst>
      <p:ext uri="{BB962C8B-B14F-4D97-AF65-F5344CB8AC3E}">
        <p14:creationId xmlns:p14="http://schemas.microsoft.com/office/powerpoint/2010/main" val="141406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/>
              <a:t>2016-3 </a:t>
            </a:r>
            <a:r>
              <a:rPr lang="en-GB" altLang="en-US" sz="2800" smtClean="0"/>
              <a:t>eInvoicing call</a:t>
            </a:r>
            <a:r>
              <a:rPr lang="en-GB" altLang="en-US" sz="2800"/>
              <a:t>: </a:t>
            </a:r>
            <a:r>
              <a:rPr lang="en-GB" altLang="en-US" sz="2800" smtClean="0"/>
              <a:t/>
            </a:r>
            <a:br>
              <a:rPr lang="en-GB" altLang="en-US" sz="2800" smtClean="0"/>
            </a:br>
            <a:r>
              <a:rPr lang="en-GB" altLang="en-US" sz="2800" smtClean="0">
                <a:solidFill>
                  <a:srgbClr val="FF0000"/>
                </a:solidFill>
              </a:rPr>
              <a:t>Expected outcomes</a:t>
            </a:r>
            <a:endParaRPr lang="en-GB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312119"/>
            <a:ext cx="8424862" cy="4213225"/>
          </a:xfrm>
        </p:spPr>
        <p:txBody>
          <a:bodyPr/>
          <a:lstStyle/>
          <a:p>
            <a:pPr lvl="0"/>
            <a:r>
              <a:rPr lang="en-GB" sz="2000" i="0" smtClean="0"/>
              <a:t>Increase </a:t>
            </a:r>
            <a:r>
              <a:rPr lang="en-GB" sz="2000" i="0"/>
              <a:t>the </a:t>
            </a:r>
            <a:r>
              <a:rPr lang="en-GB" sz="2000" i="0" smtClean="0"/>
              <a:t>uptake </a:t>
            </a:r>
            <a:r>
              <a:rPr lang="en-GB" sz="2000" i="0"/>
              <a:t>and use of eInvoicing by public </a:t>
            </a:r>
            <a:r>
              <a:rPr lang="en-GB" sz="2000" i="0" smtClean="0"/>
              <a:t>authorities (especially regional/local) in </a:t>
            </a:r>
            <a:r>
              <a:rPr lang="en-GB" sz="2000" i="0"/>
              <a:t>meeting the requirements of the eInvoicing </a:t>
            </a:r>
            <a:r>
              <a:rPr lang="en-GB" sz="2000" i="0" smtClean="0"/>
              <a:t>Directive</a:t>
            </a:r>
            <a:endParaRPr lang="en-GB" sz="2000" i="0"/>
          </a:p>
          <a:p>
            <a:pPr lvl="0"/>
            <a:r>
              <a:rPr lang="en-GB" sz="2000" i="0" smtClean="0"/>
              <a:t>Support </a:t>
            </a:r>
            <a:r>
              <a:rPr lang="en-GB" sz="2000" i="0"/>
              <a:t>service providers in making their existing solutions compliant with the requirements of the eInvoicing </a:t>
            </a:r>
            <a:r>
              <a:rPr lang="en-GB" sz="2000" i="0" smtClean="0"/>
              <a:t>Directive</a:t>
            </a:r>
            <a:endParaRPr lang="en-GB" sz="2000" i="0"/>
          </a:p>
          <a:p>
            <a:pPr marL="0" indent="0">
              <a:buNone/>
            </a:pPr>
            <a:endParaRPr lang="en-GB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170640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/>
              <a:t>2016-3 eInvoicing</a:t>
            </a:r>
            <a:r>
              <a:rPr lang="en-GB" altLang="en-US" sz="2800" smtClean="0"/>
              <a:t>: </a:t>
            </a:r>
            <a:br>
              <a:rPr lang="en-GB" altLang="en-US" sz="2800" smtClean="0"/>
            </a:br>
            <a:r>
              <a:rPr lang="en-GB" altLang="en-US" sz="2800" smtClean="0">
                <a:solidFill>
                  <a:srgbClr val="FF0000"/>
                </a:solidFill>
              </a:rPr>
              <a:t>Key conditions</a:t>
            </a:r>
            <a:endParaRPr lang="en-GB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312119"/>
            <a:ext cx="8424862" cy="4213225"/>
          </a:xfrm>
          <a:noFill/>
        </p:spPr>
        <p:txBody>
          <a:bodyPr/>
          <a:lstStyle/>
          <a:p>
            <a:r>
              <a:rPr lang="en-GB" sz="2000" i="0" smtClean="0"/>
              <a:t>Who can apply?</a:t>
            </a:r>
          </a:p>
          <a:p>
            <a:pPr lvl="1"/>
            <a:r>
              <a:rPr lang="en-GB" sz="1400" i="0" smtClean="0"/>
              <a:t>One </a:t>
            </a:r>
            <a:r>
              <a:rPr lang="en-GB" sz="1400" i="0"/>
              <a:t>or more Member </a:t>
            </a:r>
            <a:r>
              <a:rPr lang="en-GB" sz="1400" i="0" smtClean="0"/>
              <a:t>States + EEA countries (Norway/Iceland) </a:t>
            </a:r>
            <a:endParaRPr lang="en-GB" sz="1400" i="0"/>
          </a:p>
          <a:p>
            <a:pPr lvl="1"/>
            <a:r>
              <a:rPr lang="en-GB" sz="1400" i="0"/>
              <a:t>I</a:t>
            </a:r>
            <a:r>
              <a:rPr lang="en-GB" sz="1400" i="0" smtClean="0"/>
              <a:t>nternational </a:t>
            </a:r>
            <a:r>
              <a:rPr lang="en-GB" sz="1400" i="0"/>
              <a:t>organisations, joint undertakings, or public or private undertakings or bodies established in Member </a:t>
            </a:r>
            <a:r>
              <a:rPr lang="en-GB" sz="1400" i="0" smtClean="0"/>
              <a:t>States - ith </a:t>
            </a:r>
            <a:r>
              <a:rPr lang="en-GB" sz="1400" i="0"/>
              <a:t>the agreement of the Member </a:t>
            </a:r>
            <a:r>
              <a:rPr lang="en-GB" sz="1400" i="0" smtClean="0"/>
              <a:t>States/EEA </a:t>
            </a:r>
            <a:r>
              <a:rPr lang="en-GB" sz="1400" i="0"/>
              <a:t>countries </a:t>
            </a:r>
            <a:r>
              <a:rPr lang="en-GB" sz="1400" i="0" smtClean="0"/>
              <a:t>concerned </a:t>
            </a:r>
            <a:endParaRPr lang="en-GB" sz="1400" i="0"/>
          </a:p>
          <a:p>
            <a:pPr marL="0" indent="0">
              <a:buNone/>
            </a:pPr>
            <a:endParaRPr lang="en-GB" sz="2000" i="0" smtClean="0"/>
          </a:p>
          <a:p>
            <a:r>
              <a:rPr lang="en-GB" sz="2000" i="0" smtClean="0"/>
              <a:t>Consortium </a:t>
            </a:r>
            <a:r>
              <a:rPr lang="en-GB" sz="2000" i="0"/>
              <a:t>composition: </a:t>
            </a:r>
            <a:endParaRPr lang="en-GB" sz="2000" i="0" smtClean="0"/>
          </a:p>
          <a:p>
            <a:pPr lvl="1"/>
            <a:r>
              <a:rPr lang="en-GB" sz="1600" i="0" smtClean="0"/>
              <a:t>minimum </a:t>
            </a:r>
            <a:r>
              <a:rPr lang="en-GB" sz="1600" i="0"/>
              <a:t>of </a:t>
            </a:r>
            <a:r>
              <a:rPr lang="en-GB" sz="1600" b="1" i="0" smtClean="0"/>
              <a:t>4 applicants </a:t>
            </a:r>
            <a:r>
              <a:rPr lang="en-GB" sz="1600" i="0" smtClean="0"/>
              <a:t>from </a:t>
            </a:r>
            <a:r>
              <a:rPr lang="en-GB" sz="1600" b="1" i="0" smtClean="0"/>
              <a:t>one or more Member </a:t>
            </a:r>
            <a:r>
              <a:rPr lang="en-GB" sz="1600" b="1" i="0"/>
              <a:t>States</a:t>
            </a:r>
          </a:p>
          <a:p>
            <a:r>
              <a:rPr lang="en-GB" sz="2000" i="0" smtClean="0"/>
              <a:t>Co-financing: </a:t>
            </a:r>
          </a:p>
          <a:p>
            <a:pPr lvl="1"/>
            <a:r>
              <a:rPr lang="en-GB" sz="1600" b="1" i="0" smtClean="0"/>
              <a:t>75</a:t>
            </a:r>
            <a:r>
              <a:rPr lang="en-GB" sz="1600" b="1" i="0" dirty="0" smtClean="0"/>
              <a:t>% </a:t>
            </a:r>
            <a:r>
              <a:rPr lang="en-GB" sz="1600" i="0" dirty="0" smtClean="0"/>
              <a:t>of the eligible costs of the action</a:t>
            </a:r>
          </a:p>
          <a:p>
            <a:r>
              <a:rPr lang="en-GB" sz="2000" i="0" smtClean="0"/>
              <a:t>Indicative </a:t>
            </a:r>
            <a:r>
              <a:rPr lang="en-GB" sz="2000" i="0" dirty="0" smtClean="0"/>
              <a:t>duration</a:t>
            </a:r>
            <a:r>
              <a:rPr lang="en-GB" sz="2000" i="0" smtClean="0"/>
              <a:t>: </a:t>
            </a:r>
          </a:p>
          <a:p>
            <a:pPr lvl="1"/>
            <a:r>
              <a:rPr lang="en-GB" sz="1600" b="1" i="0" smtClean="0"/>
              <a:t>12 </a:t>
            </a:r>
            <a:r>
              <a:rPr lang="en-GB" sz="1600" b="1" i="0" dirty="0" smtClean="0"/>
              <a:t>months</a:t>
            </a:r>
          </a:p>
          <a:p>
            <a:pPr marL="0" indent="0" defTabSz="363538">
              <a:lnSpc>
                <a:spcPct val="90000"/>
              </a:lnSpc>
              <a:buNone/>
              <a:tabLst>
                <a:tab pos="363538" algn="l"/>
              </a:tabLst>
              <a:defRPr/>
            </a:pPr>
            <a:endParaRPr lang="en-GB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184416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dirty="0" smtClean="0"/>
              <a:t>Call evaluation process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17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199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1026" name="Picture 2" descr="G:\R\R1\Evaluation\CEF\TELECOM\Calls\2015\2015_miscellaneous_presentations_communications\calls_2015_CNECT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001" y="1296119"/>
            <a:ext cx="4959243" cy="544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12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Principles for the evaluation and selection process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796"/>
            <a:ext cx="8229600" cy="3672508"/>
          </a:xfrm>
        </p:spPr>
        <p:txBody>
          <a:bodyPr/>
          <a:lstStyle/>
          <a:p>
            <a:r>
              <a:rPr lang="en-US" sz="2000" b="1" i="0" dirty="0">
                <a:solidFill>
                  <a:srgbClr val="E7511E"/>
                </a:solidFill>
              </a:rPr>
              <a:t>Basis: </a:t>
            </a:r>
            <a:r>
              <a:rPr lang="en-US" sz="2000" i="0" dirty="0"/>
              <a:t>eligibility, selection and award criteria of the work programme and the call </a:t>
            </a:r>
            <a:r>
              <a:rPr lang="en-US" sz="2000" i="0"/>
              <a:t>for </a:t>
            </a:r>
            <a:r>
              <a:rPr lang="en-US" sz="2000" i="0" smtClean="0"/>
              <a:t>proposals</a:t>
            </a:r>
          </a:p>
          <a:p>
            <a:pPr marL="0" indent="0">
              <a:buNone/>
            </a:pPr>
            <a:endParaRPr lang="en-US" sz="2000" i="0" dirty="0" smtClean="0"/>
          </a:p>
          <a:p>
            <a:r>
              <a:rPr lang="en-GB" sz="2000" b="1" i="0" dirty="0" smtClean="0">
                <a:solidFill>
                  <a:srgbClr val="E7511E"/>
                </a:solidFill>
              </a:rPr>
              <a:t>Equal </a:t>
            </a:r>
            <a:r>
              <a:rPr lang="en-GB" sz="2000" b="1" i="0" dirty="0">
                <a:solidFill>
                  <a:srgbClr val="E7511E"/>
                </a:solidFill>
              </a:rPr>
              <a:t>treatment: </a:t>
            </a:r>
            <a:r>
              <a:rPr lang="en-GB" sz="2000" i="0" dirty="0"/>
              <a:t>a</a:t>
            </a:r>
            <a:r>
              <a:rPr lang="en-GB" sz="2000" i="0" dirty="0" smtClean="0"/>
              <a:t>ll </a:t>
            </a:r>
            <a:r>
              <a:rPr lang="en-GB" sz="2000" i="0" dirty="0"/>
              <a:t>proposals evaluated against the same </a:t>
            </a:r>
            <a:r>
              <a:rPr lang="en-GB" sz="2000" i="0" dirty="0" smtClean="0"/>
              <a:t>criteria; no </a:t>
            </a:r>
            <a:r>
              <a:rPr lang="en-GB" sz="2000" i="0" dirty="0"/>
              <a:t>preferential treatment to any applicant</a:t>
            </a:r>
          </a:p>
          <a:p>
            <a:r>
              <a:rPr lang="en-GB" sz="2000" b="1" i="0" dirty="0" smtClean="0">
                <a:solidFill>
                  <a:srgbClr val="E7511E"/>
                </a:solidFill>
              </a:rPr>
              <a:t>Transparency</a:t>
            </a:r>
            <a:r>
              <a:rPr lang="en-GB" sz="2000" b="1" i="0" dirty="0">
                <a:solidFill>
                  <a:srgbClr val="E7511E"/>
                </a:solidFill>
              </a:rPr>
              <a:t>: </a:t>
            </a:r>
            <a:r>
              <a:rPr lang="en-GB" sz="2000" i="0" dirty="0"/>
              <a:t>a</a:t>
            </a:r>
            <a:r>
              <a:rPr lang="en-GB" sz="2000" i="0" dirty="0" smtClean="0"/>
              <a:t>dequate </a:t>
            </a:r>
            <a:r>
              <a:rPr lang="en-GB" sz="2000" i="0" dirty="0"/>
              <a:t>feedback to applicants on the outcomes of the </a:t>
            </a:r>
            <a:r>
              <a:rPr lang="en-GB" sz="2000" i="0" dirty="0" smtClean="0"/>
              <a:t>evaluation</a:t>
            </a:r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9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353176" cy="793006"/>
          </a:xfrm>
        </p:spPr>
        <p:txBody>
          <a:bodyPr/>
          <a:lstStyle/>
          <a:p>
            <a:r>
              <a:rPr lang="en-US" sz="2800" dirty="0" smtClean="0"/>
              <a:t>Content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b="1" i="0" smtClean="0"/>
              <a:t>For newcomers to the eInvoicing/CEF calls:</a:t>
            </a:r>
          </a:p>
          <a:p>
            <a:r>
              <a:rPr lang="en-GB" sz="2000" i="0" smtClean="0"/>
              <a:t>Background </a:t>
            </a:r>
            <a:r>
              <a:rPr lang="en-GB" sz="2000" i="0" dirty="0" smtClean="0"/>
              <a:t>on INEA</a:t>
            </a:r>
          </a:p>
          <a:p>
            <a:r>
              <a:rPr lang="en-GB" sz="2000" i="0" dirty="0" smtClean="0"/>
              <a:t>CEF Telecom 2016 calls </a:t>
            </a:r>
            <a:r>
              <a:rPr lang="en-GB" sz="2000" i="0" smtClean="0"/>
              <a:t>for proposals + eInvoicing call</a:t>
            </a:r>
          </a:p>
          <a:p>
            <a:r>
              <a:rPr lang="en-GB" sz="2000" i="0" smtClean="0"/>
              <a:t>Evaluation process</a:t>
            </a:r>
          </a:p>
          <a:p>
            <a:pPr marL="0" indent="0">
              <a:buNone/>
            </a:pPr>
            <a:endParaRPr lang="en-GB" sz="2000" i="0" smtClean="0"/>
          </a:p>
          <a:p>
            <a:pPr marL="0" indent="0">
              <a:buNone/>
            </a:pPr>
            <a:r>
              <a:rPr lang="en-GB" sz="2000" b="1" i="0" smtClean="0"/>
              <a:t>For those currently working on their applications:</a:t>
            </a:r>
            <a:endParaRPr lang="en-GB" sz="2000" b="1" i="0" dirty="0" smtClean="0"/>
          </a:p>
          <a:p>
            <a:r>
              <a:rPr lang="en-GB" sz="2000" i="0" smtClean="0"/>
              <a:t>How to apply: </a:t>
            </a:r>
            <a:r>
              <a:rPr lang="en-GB" sz="2000" b="1" i="0" smtClean="0">
                <a:solidFill>
                  <a:srgbClr val="00B050"/>
                </a:solidFill>
              </a:rPr>
              <a:t>READ</a:t>
            </a:r>
            <a:r>
              <a:rPr lang="en-GB" sz="2000" i="0" smtClean="0"/>
              <a:t>, </a:t>
            </a:r>
            <a:r>
              <a:rPr lang="en-GB" sz="2000" b="1" i="0" smtClean="0"/>
              <a:t>REFLECT </a:t>
            </a:r>
            <a:r>
              <a:rPr lang="en-GB" sz="2000" i="0" smtClean="0"/>
              <a:t>and </a:t>
            </a:r>
            <a:r>
              <a:rPr lang="en-GB" sz="2000" b="1" i="0" smtClean="0">
                <a:solidFill>
                  <a:srgbClr val="FF0000"/>
                </a:solidFill>
              </a:rPr>
              <a:t>REMEMBER</a:t>
            </a:r>
            <a:endParaRPr lang="en-GB" sz="2000" b="1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i="0" smtClean="0"/>
          </a:p>
          <a:p>
            <a:pPr marL="0" indent="0">
              <a:buNone/>
            </a:pPr>
            <a:r>
              <a:rPr lang="en-GB" sz="2000" b="1" i="0" smtClean="0"/>
              <a:t>For everyone:</a:t>
            </a:r>
          </a:p>
          <a:p>
            <a:r>
              <a:rPr lang="en-GB" sz="2000" i="0" smtClean="0"/>
              <a:t>Future planning 2017</a:t>
            </a:r>
            <a:endParaRPr lang="en-GB" sz="2000" i="0" dirty="0" smtClean="0"/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91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411858"/>
            <a:ext cx="8353176" cy="793006"/>
          </a:xfrm>
        </p:spPr>
        <p:txBody>
          <a:bodyPr/>
          <a:lstStyle/>
          <a:p>
            <a:r>
              <a:rPr lang="en-US" sz="2800" dirty="0" smtClean="0"/>
              <a:t>Call publication &amp; </a:t>
            </a:r>
            <a:r>
              <a:rPr lang="en-US" sz="2800" smtClean="0"/>
              <a:t>application </a:t>
            </a:r>
            <a:br>
              <a:rPr lang="en-US" sz="2800" smtClean="0"/>
            </a:br>
            <a:r>
              <a:rPr lang="en-US" sz="2800" smtClean="0"/>
              <a:t>support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6275040" cy="3672508"/>
          </a:xfrm>
        </p:spPr>
        <p:txBody>
          <a:bodyPr/>
          <a:lstStyle/>
          <a:p>
            <a:r>
              <a:rPr lang="en-GB" sz="2200" i="0" dirty="0" smtClean="0"/>
              <a:t>Call published in Official Journal and announced on </a:t>
            </a:r>
            <a:r>
              <a:rPr lang="en-GB" sz="2200" b="1" i="0" dirty="0" smtClean="0"/>
              <a:t>specific call page </a:t>
            </a:r>
            <a:r>
              <a:rPr lang="en-GB" sz="2200" i="0" dirty="0" smtClean="0"/>
              <a:t>on INEA website</a:t>
            </a:r>
          </a:p>
          <a:p>
            <a:r>
              <a:rPr lang="en-GB" sz="2200" i="0" dirty="0"/>
              <a:t>Call </a:t>
            </a:r>
            <a:r>
              <a:rPr lang="en-GB" sz="2200" i="0" dirty="0" smtClean="0"/>
              <a:t>texts, </a:t>
            </a:r>
            <a:r>
              <a:rPr lang="en-GB" sz="2200" i="0" dirty="0"/>
              <a:t>Guide for Applicants, </a:t>
            </a:r>
            <a:r>
              <a:rPr lang="en-GB" sz="2200" i="0" dirty="0" smtClean="0"/>
              <a:t>application forms </a:t>
            </a:r>
            <a:r>
              <a:rPr lang="en-GB" sz="2200" i="0" dirty="0"/>
              <a:t>prepared by INEA and available on </a:t>
            </a:r>
            <a:r>
              <a:rPr lang="en-GB" sz="2200" i="0" dirty="0" smtClean="0"/>
              <a:t>call page at publication</a:t>
            </a:r>
            <a:endParaRPr lang="en-GB" sz="2200" i="0" dirty="0"/>
          </a:p>
          <a:p>
            <a:r>
              <a:rPr lang="en-GB" sz="2200" b="1" i="0" dirty="0"/>
              <a:t>Helpdesk</a:t>
            </a:r>
            <a:r>
              <a:rPr lang="en-GB" sz="2200" i="0" dirty="0"/>
              <a:t> </a:t>
            </a:r>
            <a:r>
              <a:rPr lang="en-GB" sz="2200" i="0" dirty="0" smtClean="0"/>
              <a:t>operational </a:t>
            </a:r>
            <a:r>
              <a:rPr lang="en-GB" sz="2200" i="0" dirty="0"/>
              <a:t>as of call </a:t>
            </a:r>
            <a:r>
              <a:rPr lang="en-GB" sz="2200" i="0" dirty="0" smtClean="0"/>
              <a:t>publication: FAQs made available on call page</a:t>
            </a:r>
            <a:endParaRPr lang="en-GB" sz="2200" i="0" dirty="0"/>
          </a:p>
          <a:p>
            <a:r>
              <a:rPr lang="en-GB" sz="2200" i="0" dirty="0"/>
              <a:t>Virtual Info Day</a:t>
            </a:r>
            <a:r>
              <a:rPr lang="en-GB" sz="2200" i="0"/>
              <a:t>: 22 September 2016 </a:t>
            </a:r>
            <a:endParaRPr lang="en-GB" sz="2200" i="0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12776"/>
            <a:ext cx="1980000" cy="192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936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Admissibility/Eligibility </a:t>
            </a:r>
            <a:br>
              <a:rPr lang="en-US" sz="2800" smtClean="0"/>
            </a:br>
            <a:r>
              <a:rPr lang="en-US" sz="2800" smtClean="0"/>
              <a:t>Committee (INEA)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6408712" cy="3672508"/>
          </a:xfrm>
        </p:spPr>
        <p:txBody>
          <a:bodyPr/>
          <a:lstStyle/>
          <a:p>
            <a:r>
              <a:rPr lang="en-US" sz="2200" i="0" dirty="0" smtClean="0"/>
              <a:t>Checks compliance with </a:t>
            </a:r>
            <a:r>
              <a:rPr lang="en-US" sz="2200" b="1" i="0" dirty="0" smtClean="0"/>
              <a:t>admissibility conditions, eligibility and </a:t>
            </a:r>
            <a:r>
              <a:rPr lang="en-US" sz="2200" b="1" i="0" smtClean="0"/>
              <a:t>selection criteria </a:t>
            </a:r>
            <a:endParaRPr lang="en-GB" sz="2200" b="1" i="0" dirty="0" smtClean="0"/>
          </a:p>
          <a:p>
            <a:pPr lvl="1"/>
            <a:r>
              <a:rPr lang="en-GB" sz="1600" b="0" dirty="0"/>
              <a:t>Proposal submitted on time, complete, signed by the applicant</a:t>
            </a:r>
          </a:p>
          <a:p>
            <a:pPr lvl="1"/>
            <a:r>
              <a:rPr lang="en-GB" sz="1600" b="0" dirty="0" smtClean="0"/>
              <a:t>Applicants demonstrate the support of the concerned Member State and are not in </a:t>
            </a:r>
            <a:r>
              <a:rPr lang="en-GB" sz="1600" b="0" dirty="0"/>
              <a:t>an exclusion situation</a:t>
            </a:r>
          </a:p>
          <a:p>
            <a:pPr lvl="1"/>
            <a:r>
              <a:rPr lang="en-US" sz="1600" b="0" dirty="0"/>
              <a:t>Proposal </a:t>
            </a:r>
            <a:r>
              <a:rPr lang="en-US" sz="1600" b="0" dirty="0" smtClean="0"/>
              <a:t>addresses </a:t>
            </a:r>
            <a:r>
              <a:rPr lang="en-US" sz="1600" b="0" dirty="0"/>
              <a:t>the DSI in </a:t>
            </a:r>
            <a:r>
              <a:rPr lang="en-US" sz="1600" b="0" dirty="0" smtClean="0"/>
              <a:t>question and has the right consortium composition</a:t>
            </a:r>
            <a:endParaRPr lang="en-GB" sz="1600" b="0" dirty="0"/>
          </a:p>
          <a:p>
            <a:pPr lvl="1"/>
            <a:r>
              <a:rPr lang="en-GB" sz="1600" b="0" dirty="0"/>
              <a:t>Applicant has the financial and technical capacity to carry out the action</a:t>
            </a:r>
          </a:p>
          <a:p>
            <a:pPr lvl="1"/>
            <a:r>
              <a:rPr lang="en-GB" sz="1600" b="0" dirty="0"/>
              <a:t>Proposal complies with relevant EU legislation (public procurement)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67245"/>
            <a:ext cx="1980000" cy="195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07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Technical </a:t>
            </a:r>
            <a:r>
              <a:rPr lang="en-US" sz="2800" dirty="0"/>
              <a:t>E</a:t>
            </a:r>
            <a:r>
              <a:rPr lang="en-US" sz="2800" dirty="0" smtClean="0"/>
              <a:t>valuation: overview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672508"/>
          </a:xfrm>
        </p:spPr>
        <p:txBody>
          <a:bodyPr/>
          <a:lstStyle/>
          <a:p>
            <a:r>
              <a:rPr lang="en-GB" sz="1600" i="0" dirty="0" smtClean="0"/>
              <a:t>External experts provide technical assessment on the </a:t>
            </a:r>
            <a:r>
              <a:rPr lang="en-GB" sz="1600" i="0" smtClean="0"/>
              <a:t>basis </a:t>
            </a:r>
            <a:br>
              <a:rPr lang="en-GB" sz="1600" i="0" smtClean="0"/>
            </a:br>
            <a:r>
              <a:rPr lang="en-GB" sz="1600" i="0" smtClean="0"/>
              <a:t>of </a:t>
            </a:r>
            <a:r>
              <a:rPr lang="en-GB" sz="1600" i="0" dirty="0" smtClean="0"/>
              <a:t>the information submitted in a proposal in a </a:t>
            </a:r>
            <a:r>
              <a:rPr lang="en-GB" sz="1600" i="0" smtClean="0"/>
              <a:t>two-step </a:t>
            </a:r>
            <a:br>
              <a:rPr lang="en-GB" sz="1600" i="0" smtClean="0"/>
            </a:br>
            <a:r>
              <a:rPr lang="en-GB" sz="1600" i="0" smtClean="0"/>
              <a:t>process:</a:t>
            </a:r>
          </a:p>
          <a:p>
            <a:pPr marL="355600" lvl="1" indent="0">
              <a:buNone/>
            </a:pPr>
            <a:r>
              <a:rPr lang="en-US" sz="1600" smtClean="0"/>
              <a:t>1. Individual </a:t>
            </a:r>
            <a:r>
              <a:rPr lang="en-US" sz="1600" dirty="0"/>
              <a:t>reading of proposals</a:t>
            </a:r>
          </a:p>
          <a:p>
            <a:pPr marL="355600" lvl="1" indent="0">
              <a:buNone/>
            </a:pPr>
            <a:r>
              <a:rPr lang="en-US" sz="1600" smtClean="0"/>
              <a:t>2. Consensus </a:t>
            </a:r>
            <a:r>
              <a:rPr lang="en-US" sz="1600" dirty="0"/>
              <a:t>meeting for each proposal</a:t>
            </a:r>
            <a:endParaRPr lang="en-GB" sz="1600" dirty="0"/>
          </a:p>
          <a:p>
            <a:pPr marL="0" indent="0">
              <a:buNone/>
            </a:pPr>
            <a:endParaRPr lang="en-US" sz="1600" i="0" smtClean="0"/>
          </a:p>
          <a:p>
            <a:pPr marL="0" indent="0">
              <a:buNone/>
            </a:pPr>
            <a:r>
              <a:rPr lang="en-US" sz="1600" i="0" smtClean="0"/>
              <a:t>Experts:</a:t>
            </a:r>
            <a:endParaRPr lang="en-US" sz="1600" i="0" dirty="0" smtClean="0"/>
          </a:p>
          <a:p>
            <a:r>
              <a:rPr lang="en-GB" sz="1600" i="0" smtClean="0"/>
              <a:t>Are selected </a:t>
            </a:r>
            <a:r>
              <a:rPr lang="en-GB" sz="1600" i="0" dirty="0"/>
              <a:t>from the database used by several EU funding </a:t>
            </a:r>
            <a:r>
              <a:rPr lang="en-GB" sz="1600" i="0"/>
              <a:t>programmes </a:t>
            </a:r>
            <a:r>
              <a:rPr lang="en-GB" sz="1600" i="0" smtClean="0"/>
              <a:t>(EMPP/EMI) &amp; chosen </a:t>
            </a:r>
            <a:r>
              <a:rPr lang="en-GB" sz="1600" i="0" dirty="0"/>
              <a:t>on the basis of their experience, gender and geographic </a:t>
            </a:r>
            <a:r>
              <a:rPr lang="en-GB" sz="1600" i="0"/>
              <a:t>balance </a:t>
            </a:r>
            <a:endParaRPr lang="en-GB" sz="1600" i="0" smtClean="0"/>
          </a:p>
          <a:p>
            <a:r>
              <a:rPr lang="en-GB" sz="1600" i="0"/>
              <a:t>Sign a contract, confidentiality and absence of conflict of interest declaration </a:t>
            </a:r>
          </a:p>
          <a:p>
            <a:r>
              <a:rPr lang="en-GB" sz="1600" i="0"/>
              <a:t>Evaluate in their personal capacity </a:t>
            </a:r>
            <a:r>
              <a:rPr lang="en-GB" sz="1600" i="0" smtClean="0"/>
              <a:t>- not </a:t>
            </a:r>
            <a:r>
              <a:rPr lang="en-GB" sz="1600" i="0"/>
              <a:t>as </a:t>
            </a:r>
            <a:r>
              <a:rPr lang="en-GB" sz="1600" i="0" smtClean="0"/>
              <a:t>representatives </a:t>
            </a:r>
            <a:r>
              <a:rPr lang="en-GB" sz="1600" i="0"/>
              <a:t>of a country or employer </a:t>
            </a:r>
          </a:p>
          <a:p>
            <a:pPr marL="0" indent="0">
              <a:buNone/>
            </a:pPr>
            <a:endParaRPr lang="en-GB" sz="1600" i="0"/>
          </a:p>
          <a:p>
            <a:r>
              <a:rPr lang="en-US" sz="1600" i="0"/>
              <a:t>An independent observer may also be contracted to give recommendations on the process as a whole</a:t>
            </a:r>
          </a:p>
          <a:p>
            <a:endParaRPr lang="en-GB" sz="1600" i="0" dirty="0"/>
          </a:p>
          <a:p>
            <a:endParaRPr lang="en-US" sz="2200" i="0" dirty="0" smtClean="0"/>
          </a:p>
          <a:p>
            <a:endParaRPr lang="en-US" sz="2200" i="0" dirty="0"/>
          </a:p>
          <a:p>
            <a:endParaRPr lang="en-US" sz="2200" i="0" dirty="0" smtClean="0"/>
          </a:p>
          <a:p>
            <a:endParaRPr lang="en-US" sz="22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521008"/>
            <a:ext cx="198000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47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Technical Evaluation: </a:t>
            </a:r>
            <a:br>
              <a:rPr lang="en-US" sz="2800" dirty="0" smtClean="0"/>
            </a:br>
            <a:r>
              <a:rPr lang="en-US" sz="2800" dirty="0" smtClean="0"/>
              <a:t>individual assessment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6347048" cy="3672508"/>
          </a:xfrm>
        </p:spPr>
        <p:txBody>
          <a:bodyPr/>
          <a:lstStyle/>
          <a:p>
            <a:r>
              <a:rPr lang="en-GB" sz="2000" i="0" dirty="0" smtClean="0"/>
              <a:t>Done remotely or centrally at INEA</a:t>
            </a:r>
          </a:p>
          <a:p>
            <a:r>
              <a:rPr lang="en-GB" sz="2000" i="0" dirty="0" smtClean="0"/>
              <a:t>Each </a:t>
            </a:r>
            <a:r>
              <a:rPr lang="en-GB" sz="2000" i="0" dirty="0"/>
              <a:t>proposal </a:t>
            </a:r>
            <a:r>
              <a:rPr lang="en-GB" sz="2000" i="0" dirty="0" smtClean="0"/>
              <a:t>assessed </a:t>
            </a:r>
            <a:r>
              <a:rPr lang="en-GB" sz="2000" i="0" dirty="0"/>
              <a:t>independently by at least three experts</a:t>
            </a:r>
          </a:p>
          <a:p>
            <a:r>
              <a:rPr lang="en-GB" sz="2000" i="0" dirty="0" smtClean="0"/>
              <a:t>Each </a:t>
            </a:r>
            <a:r>
              <a:rPr lang="en-GB" sz="2000" i="0" dirty="0"/>
              <a:t>expert completes the evaluation </a:t>
            </a:r>
            <a:r>
              <a:rPr lang="en-GB" sz="2000" i="0" dirty="0" smtClean="0"/>
              <a:t>form, </a:t>
            </a:r>
            <a:r>
              <a:rPr lang="en-GB" sz="2000" i="0" dirty="0"/>
              <a:t>comments and scores award criteria</a:t>
            </a:r>
            <a:r>
              <a:rPr lang="en-GB" sz="2000" i="0" dirty="0" smtClean="0">
                <a:solidFill>
                  <a:srgbClr val="FFC000"/>
                </a:solidFill>
              </a:rPr>
              <a:t> </a:t>
            </a:r>
            <a:r>
              <a:rPr lang="en-GB" sz="2000" i="0" dirty="0" smtClean="0"/>
              <a:t>on a scale from </a:t>
            </a:r>
            <a:r>
              <a:rPr lang="en-GB" sz="2000" b="1" i="0" dirty="0" smtClean="0"/>
              <a:t>0 </a:t>
            </a:r>
            <a:r>
              <a:rPr lang="en-GB" sz="2000" b="1" i="0" smtClean="0"/>
              <a:t>to 5 points</a:t>
            </a:r>
          </a:p>
          <a:p>
            <a:r>
              <a:rPr lang="en-GB" sz="2000" i="0"/>
              <a:t>Scores must be in line with comments </a:t>
            </a:r>
          </a:p>
          <a:p>
            <a:endParaRPr lang="en-GB" sz="2200" b="1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521008"/>
            <a:ext cx="198000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955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Technical Evaluation: </a:t>
            </a:r>
            <a:br>
              <a:rPr lang="en-US" sz="2800" dirty="0" smtClean="0"/>
            </a:br>
            <a:r>
              <a:rPr lang="en-US" sz="2800" dirty="0" smtClean="0"/>
              <a:t>consensus meeting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6347048" cy="3672508"/>
          </a:xfrm>
        </p:spPr>
        <p:txBody>
          <a:bodyPr/>
          <a:lstStyle/>
          <a:p>
            <a:r>
              <a:rPr lang="en-GB" sz="2000" i="0" dirty="0" smtClean="0"/>
              <a:t>Done centrally at INEA</a:t>
            </a:r>
          </a:p>
          <a:p>
            <a:r>
              <a:rPr lang="en-GB" sz="2000" i="0" dirty="0" smtClean="0"/>
              <a:t>Experts and an INEA moderator meet to agree on comments </a:t>
            </a:r>
            <a:r>
              <a:rPr lang="en-GB" sz="2000" i="0" dirty="0"/>
              <a:t>and scores for the award </a:t>
            </a:r>
            <a:r>
              <a:rPr lang="en-GB" sz="2000" i="0" dirty="0" smtClean="0"/>
              <a:t>criteria</a:t>
            </a:r>
          </a:p>
          <a:p>
            <a:r>
              <a:rPr lang="en-US" sz="2000" i="0" dirty="0" smtClean="0"/>
              <a:t>The proposal must have at least </a:t>
            </a:r>
            <a:r>
              <a:rPr lang="en-US" sz="2000" b="1" i="0" dirty="0" smtClean="0"/>
              <a:t>3 points</a:t>
            </a:r>
            <a:r>
              <a:rPr lang="en-US" sz="2000" i="0" dirty="0" smtClean="0"/>
              <a:t> for each criterion to be considered for funding. </a:t>
            </a:r>
          </a:p>
          <a:p>
            <a:r>
              <a:rPr lang="en-US" sz="2000" i="0" smtClean="0"/>
              <a:t>Overall </a:t>
            </a:r>
            <a:r>
              <a:rPr lang="en-US" sz="2000" i="0" dirty="0" smtClean="0"/>
              <a:t>threshold = </a:t>
            </a:r>
            <a:r>
              <a:rPr lang="en-US" sz="2000" b="1" i="0" dirty="0" smtClean="0"/>
              <a:t>10 points </a:t>
            </a:r>
            <a:r>
              <a:rPr lang="en-US" sz="2000" i="0" dirty="0" smtClean="0"/>
              <a:t>(applying to the sum of the three individual scores) 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521008"/>
            <a:ext cx="198000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36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Award criteria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25</a:t>
            </a:fld>
            <a:endParaRPr lang="en-GB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867534"/>
              </p:ext>
            </p:extLst>
          </p:nvPr>
        </p:nvGraphicFramePr>
        <p:xfrm>
          <a:off x="457200" y="2349500"/>
          <a:ext cx="8229600" cy="367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401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793006"/>
          </a:xfrm>
        </p:spPr>
        <p:txBody>
          <a:bodyPr/>
          <a:lstStyle/>
          <a:p>
            <a:r>
              <a:rPr lang="en-US" sz="2800"/>
              <a:t>Internal </a:t>
            </a:r>
            <a:r>
              <a:rPr lang="en-US" sz="2800" smtClean="0"/>
              <a:t>Evaluation </a:t>
            </a:r>
            <a:br>
              <a:rPr lang="en-US" sz="2800" smtClean="0"/>
            </a:br>
            <a:r>
              <a:rPr lang="en-US" sz="2800" smtClean="0"/>
              <a:t>(Commission)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6120680" cy="4248472"/>
          </a:xfrm>
        </p:spPr>
        <p:txBody>
          <a:bodyPr/>
          <a:lstStyle/>
          <a:p>
            <a:pPr marL="177800" lvl="1" indent="-177800">
              <a:buClr>
                <a:srgbClr val="E7511E"/>
              </a:buClr>
              <a:buSzPct val="110000"/>
              <a:buFont typeface="Arial" pitchFamily="34" charset="0"/>
              <a:buChar char="•"/>
            </a:pPr>
            <a:r>
              <a:rPr lang="en-GB" sz="1800" b="0" smtClean="0">
                <a:ea typeface="+mn-ea"/>
                <a:cs typeface="+mn-cs"/>
              </a:rPr>
              <a:t>Does </a:t>
            </a:r>
            <a:r>
              <a:rPr lang="en-GB" sz="1800" b="0" dirty="0">
                <a:ea typeface="+mn-ea"/>
                <a:cs typeface="+mn-cs"/>
              </a:rPr>
              <a:t>not re-evaluate the </a:t>
            </a:r>
            <a:r>
              <a:rPr lang="en-GB" sz="1800" b="0" dirty="0" smtClean="0">
                <a:ea typeface="+mn-ea"/>
                <a:cs typeface="+mn-cs"/>
              </a:rPr>
              <a:t>proposals </a:t>
            </a:r>
            <a:r>
              <a:rPr lang="en-GB" sz="1800" b="0" dirty="0">
                <a:ea typeface="+mn-ea"/>
                <a:cs typeface="+mn-cs"/>
              </a:rPr>
              <a:t>but uses the experts </a:t>
            </a:r>
            <a:r>
              <a:rPr lang="en-GB" sz="1800" b="0" dirty="0" smtClean="0">
                <a:ea typeface="+mn-ea"/>
                <a:cs typeface="+mn-cs"/>
              </a:rPr>
              <a:t>recommendations to prepare a </a:t>
            </a:r>
            <a:r>
              <a:rPr lang="en-GB" sz="1800" b="0" dirty="0">
                <a:ea typeface="+mn-ea"/>
                <a:cs typeface="+mn-cs"/>
              </a:rPr>
              <a:t>ranking list </a:t>
            </a:r>
            <a:r>
              <a:rPr lang="en-GB" sz="1800" b="0" dirty="0" smtClean="0">
                <a:ea typeface="+mn-ea"/>
                <a:cs typeface="+mn-cs"/>
              </a:rPr>
              <a:t>(and any </a:t>
            </a:r>
            <a:r>
              <a:rPr lang="en-GB" sz="1800" b="0" smtClean="0">
                <a:ea typeface="+mn-ea"/>
                <a:cs typeface="+mn-cs"/>
              </a:rPr>
              <a:t>reserve lists)</a:t>
            </a:r>
          </a:p>
          <a:p>
            <a:pPr marL="177800" lvl="1" indent="-177800">
              <a:buClr>
                <a:srgbClr val="E7511E"/>
              </a:buClr>
              <a:buSzPct val="110000"/>
              <a:buFont typeface="Arial" pitchFamily="34" charset="0"/>
              <a:buChar char="•"/>
            </a:pPr>
            <a:r>
              <a:rPr lang="en-GB" sz="1800" b="0" smtClean="0"/>
              <a:t>Where </a:t>
            </a:r>
            <a:r>
              <a:rPr lang="en-GB" sz="1800" b="0"/>
              <a:t>specific conditions exist on the number of proposals </a:t>
            </a:r>
            <a:r>
              <a:rPr lang="en-GB" sz="1800" b="0" smtClean="0"/>
              <a:t>or </a:t>
            </a:r>
            <a:r>
              <a:rPr lang="en-GB" sz="1800" b="0"/>
              <a:t>funding level per Member State, ensures these conditions correctly </a:t>
            </a:r>
            <a:r>
              <a:rPr lang="en-GB" sz="1800" b="0" smtClean="0"/>
              <a:t>applied</a:t>
            </a:r>
          </a:p>
          <a:p>
            <a:pPr marL="177800" lvl="1" indent="-177800">
              <a:buClr>
                <a:srgbClr val="E7511E"/>
              </a:buClr>
              <a:buSzPct val="110000"/>
              <a:buFont typeface="Arial" pitchFamily="34" charset="0"/>
              <a:buChar char="•"/>
            </a:pPr>
            <a:r>
              <a:rPr lang="en-GB" sz="1800" b="0" smtClean="0"/>
              <a:t>Identifies </a:t>
            </a:r>
            <a:r>
              <a:rPr lang="en-GB" sz="1800" b="0"/>
              <a:t>potential double funding and/or any other issues that would influence the proposed funding </a:t>
            </a:r>
            <a:r>
              <a:rPr lang="en-GB" sz="1800" b="0" smtClean="0"/>
              <a:t>decision</a:t>
            </a:r>
          </a:p>
          <a:p>
            <a:pPr marL="177800" lvl="1" indent="-177800">
              <a:buClr>
                <a:srgbClr val="E7511E"/>
              </a:buClr>
              <a:buSzPct val="110000"/>
              <a:buFont typeface="Arial" pitchFamily="34" charset="0"/>
              <a:buChar char="•"/>
            </a:pPr>
            <a:r>
              <a:rPr lang="en-GB" sz="1800" b="0" smtClean="0"/>
              <a:t>Discusses </a:t>
            </a:r>
            <a:r>
              <a:rPr lang="en-GB" sz="1800" b="0"/>
              <a:t>where appropriate any potential transfer of budget from one call to </a:t>
            </a:r>
            <a:r>
              <a:rPr lang="en-GB" sz="1800" b="0" smtClean="0"/>
              <a:t>another</a:t>
            </a:r>
          </a:p>
          <a:p>
            <a:pPr marL="177800" lvl="1" indent="-177800">
              <a:buClr>
                <a:srgbClr val="E7511E"/>
              </a:buClr>
              <a:buSzPct val="110000"/>
              <a:buFont typeface="Arial" pitchFamily="34" charset="0"/>
              <a:buChar char="•"/>
            </a:pPr>
            <a:r>
              <a:rPr lang="en-GB" sz="1800" b="0" smtClean="0"/>
              <a:t>Approves </a:t>
            </a:r>
            <a:r>
              <a:rPr lang="en-GB" sz="1800" b="0"/>
              <a:t>proposed funding Decision</a:t>
            </a:r>
            <a:endParaRPr lang="en-GB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506396"/>
            <a:ext cx="1980000" cy="19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54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483866"/>
            <a:ext cx="8229600" cy="793006"/>
          </a:xfrm>
        </p:spPr>
        <p:txBody>
          <a:bodyPr/>
          <a:lstStyle/>
          <a:p>
            <a:r>
              <a:rPr lang="en-US" sz="2800"/>
              <a:t>Subsequent steps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6203032" cy="3672508"/>
          </a:xfrm>
        </p:spPr>
        <p:txBody>
          <a:bodyPr/>
          <a:lstStyle/>
          <a:p>
            <a:r>
              <a:rPr lang="fr-BE" sz="2000" i="0"/>
              <a:t>Consultation of the CEF Coordination Committee (Telecom configuration)</a:t>
            </a:r>
          </a:p>
          <a:p>
            <a:r>
              <a:rPr lang="en-GB" sz="2000" i="0"/>
              <a:t>European Parliament is informed on the list of proposed projects selected </a:t>
            </a:r>
          </a:p>
          <a:p>
            <a:pPr lvl="0"/>
            <a:r>
              <a:rPr lang="en-GB" sz="2000" i="0"/>
              <a:t>Commission selection Decision formally adopting the list of proposals selected for funding (and any reserve list)</a:t>
            </a:r>
          </a:p>
          <a:p>
            <a:pPr eaLnBrk="1" hangingPunct="1"/>
            <a:r>
              <a:rPr lang="en-GB" sz="2000" i="0"/>
              <a:t>Publicity actions (i.e. press release) carried out after adoption of Selection Decision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000" i="0" dirty="0"/>
          </a:p>
          <a:p>
            <a:pPr marL="363538" indent="-363538" algn="just" eaLnBrk="1" hangingPunct="1">
              <a:lnSpc>
                <a:spcPct val="90000"/>
              </a:lnSpc>
              <a:spcBef>
                <a:spcPct val="0"/>
              </a:spcBef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28800"/>
            <a:ext cx="1980000" cy="205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81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793750"/>
          </a:xfrm>
        </p:spPr>
        <p:txBody>
          <a:bodyPr/>
          <a:lstStyle/>
          <a:p>
            <a:r>
              <a:rPr lang="en-US" altLang="en-US" sz="2800" smtClean="0"/>
              <a:t>Grant agreement preparation </a:t>
            </a:r>
            <a:br>
              <a:rPr lang="en-US" altLang="en-US" sz="2800" smtClean="0"/>
            </a:br>
            <a:r>
              <a:rPr lang="en-US" altLang="en-US" sz="2800" smtClean="0"/>
              <a:t>&amp; signature (INEA)</a:t>
            </a:r>
            <a:endParaRPr lang="en-GB" altLang="en-US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5424"/>
            <a:ext cx="6275040" cy="3671888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2000" i="0" smtClean="0"/>
              <a:t>Once Selection Decision </a:t>
            </a:r>
            <a:r>
              <a:rPr lang="en-GB" sz="2000" i="0" dirty="0"/>
              <a:t>is adopted, successful applicants are invited to </a:t>
            </a:r>
            <a:r>
              <a:rPr lang="en-GB" sz="2000" i="0" dirty="0" smtClean="0"/>
              <a:t>by </a:t>
            </a:r>
            <a:r>
              <a:rPr lang="en-GB" sz="2000" i="0" dirty="0"/>
              <a:t>INEA </a:t>
            </a:r>
            <a:r>
              <a:rPr lang="en-GB" sz="2000" i="0" dirty="0" smtClean="0"/>
              <a:t>to prepare the </a:t>
            </a:r>
            <a:r>
              <a:rPr lang="en-GB" sz="2000" i="0" dirty="0"/>
              <a:t>individual </a:t>
            </a:r>
            <a:r>
              <a:rPr lang="en-GB" sz="2000" i="0" dirty="0" smtClean="0"/>
              <a:t>grant agreement</a:t>
            </a:r>
            <a:endParaRPr lang="en-GB" sz="2000" i="0" dirty="0"/>
          </a:p>
          <a:p>
            <a:pPr>
              <a:lnSpc>
                <a:spcPct val="90000"/>
              </a:lnSpc>
              <a:defRPr/>
            </a:pPr>
            <a:r>
              <a:rPr lang="en-US" sz="2000" i="0" dirty="0"/>
              <a:t>Grant </a:t>
            </a:r>
            <a:r>
              <a:rPr lang="en-US" sz="2000" i="0" dirty="0" smtClean="0"/>
              <a:t>agreement </a:t>
            </a:r>
            <a:r>
              <a:rPr lang="en-US" sz="2000" i="0" dirty="0"/>
              <a:t>is signed between the beneficiaries (applicants) and </a:t>
            </a:r>
            <a:r>
              <a:rPr lang="en-US" sz="2000" i="0" dirty="0" smtClean="0"/>
              <a:t>INEA and covers the technical, legal and financial aspects of the proposal based on evaluation results</a:t>
            </a:r>
          </a:p>
          <a:p>
            <a:pPr>
              <a:lnSpc>
                <a:spcPct val="90000"/>
              </a:lnSpc>
              <a:defRPr/>
            </a:pPr>
            <a:r>
              <a:rPr lang="en-US" sz="2000" i="0" dirty="0" smtClean="0"/>
              <a:t>Model </a:t>
            </a:r>
            <a:r>
              <a:rPr lang="en-US" sz="2000" i="0" dirty="0"/>
              <a:t>grant agreement is published on INEA </a:t>
            </a:r>
            <a:r>
              <a:rPr lang="en-US" sz="2000" i="0" dirty="0" smtClean="0"/>
              <a:t>website on the call page</a:t>
            </a:r>
          </a:p>
          <a:p>
            <a:pPr>
              <a:lnSpc>
                <a:spcPct val="90000"/>
              </a:lnSpc>
              <a:defRPr/>
            </a:pPr>
            <a:endParaRPr lang="en-US" sz="2000" i="0" dirty="0" smtClean="0"/>
          </a:p>
          <a:p>
            <a:pPr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2000" i="0" dirty="0" smtClean="0"/>
              <a:t>Project </a:t>
            </a:r>
            <a:r>
              <a:rPr lang="en-US" sz="2000" i="0" dirty="0"/>
              <a:t>management </a:t>
            </a:r>
            <a:r>
              <a:rPr lang="en-US" sz="2000" i="0" dirty="0" smtClean="0"/>
              <a:t>carried out by INEA </a:t>
            </a:r>
            <a:endParaRPr lang="en-GB" sz="2000" i="0" dirty="0"/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en-GB" sz="2000" dirty="0" smtClean="0"/>
          </a:p>
          <a:p>
            <a:pPr marL="363538" indent="-363538" algn="just"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en-GB" sz="20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2A0B06E1-4A7F-4CCB-BC21-65BD3841CB29}" type="slidenum">
              <a:rPr lang="en-GB" altLang="en-US" sz="1000" i="0" smtClean="0">
                <a:solidFill>
                  <a:schemeClr val="tx1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000" i="0" dirty="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426146"/>
            <a:ext cx="1980000" cy="196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11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For current applicants</a:t>
            </a:r>
            <a:endParaRPr lang="en-GB" altLang="en-US" dirty="0" smtClean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29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479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For newcomers to the eInvoicing/CEF calls</a:t>
            </a:r>
            <a:endParaRPr lang="en-GB" altLang="en-US" dirty="0" smtClean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3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520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924944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dirty="0" smtClean="0"/>
              <a:t>How </a:t>
            </a:r>
            <a:r>
              <a:rPr lang="en-GB" altLang="en-US" smtClean="0"/>
              <a:t>to apply:</a:t>
            </a:r>
            <a:br>
              <a:rPr lang="en-GB" altLang="en-US" smtClean="0"/>
            </a:br>
            <a:r>
              <a:rPr lang="en-GB" altLang="en-US" smtClean="0">
                <a:solidFill>
                  <a:srgbClr val="00B050"/>
                </a:solidFill>
              </a:rPr>
              <a:t>READ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33CCCC"/>
                </a:solidFill>
              </a:rPr>
              <a:t>REFLECT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FF0000"/>
                </a:solidFill>
              </a:rPr>
              <a:t>REMEMBER</a:t>
            </a:r>
            <a:endParaRPr lang="en-GB" altLang="en-US" dirty="0" smtClean="0">
              <a:solidFill>
                <a:srgbClr val="FF0000"/>
              </a:solidFill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30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388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298825"/>
            <a:ext cx="8229600" cy="9937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 smtClean="0"/>
              <a:t>How </a:t>
            </a:r>
            <a:r>
              <a:rPr lang="en-GB" altLang="en-US" smtClean="0"/>
              <a:t>to apply:</a:t>
            </a:r>
            <a:br>
              <a:rPr lang="en-GB" altLang="en-US" smtClean="0"/>
            </a:br>
            <a:r>
              <a:rPr lang="en-GB" altLang="en-US" smtClean="0">
                <a:solidFill>
                  <a:srgbClr val="00B050"/>
                </a:solidFill>
              </a:rPr>
              <a:t>READ </a:t>
            </a:r>
            <a:r>
              <a:rPr lang="en-GB" altLang="en-US" b="0" smtClean="0">
                <a:solidFill>
                  <a:srgbClr val="00B050"/>
                </a:solidFill>
              </a:rPr>
              <a:t>all call documentation, forms, Guide for Applicants, FAQs, call webpage</a:t>
            </a:r>
            <a:br>
              <a:rPr lang="en-GB" altLang="en-US" b="0" smtClean="0">
                <a:solidFill>
                  <a:srgbClr val="00B050"/>
                </a:solidFill>
              </a:rPr>
            </a:br>
            <a:r>
              <a:rPr lang="en-GB" altLang="en-US" smtClean="0">
                <a:solidFill>
                  <a:srgbClr val="00B050"/>
                </a:solidFill>
              </a:rPr>
              <a:t/>
            </a:r>
            <a:br>
              <a:rPr lang="en-GB" altLang="en-US" smtClean="0">
                <a:solidFill>
                  <a:srgbClr val="00B050"/>
                </a:solidFill>
              </a:rPr>
            </a:br>
            <a:r>
              <a:rPr lang="en-GB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REFLECT </a:t>
            </a:r>
            <a:r>
              <a:rPr lang="en-GB" altLang="en-US" b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on the call content &amp; requirements </a:t>
            </a:r>
            <a:br>
              <a:rPr lang="en-GB" altLang="en-US" b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GB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n-GB" altLang="en-US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GB" altLang="en-US" smtClean="0">
                <a:solidFill>
                  <a:srgbClr val="FF0000"/>
                </a:solidFill>
              </a:rPr>
              <a:t>REMEMBER </a:t>
            </a:r>
            <a:r>
              <a:rPr lang="en-GB" altLang="en-US" b="0" smtClean="0">
                <a:solidFill>
                  <a:srgbClr val="FF0000"/>
                </a:solidFill>
              </a:rPr>
              <a:t>that successful applications take time and effort, but guidance is available!</a:t>
            </a:r>
            <a:endParaRPr lang="en-GB" altLang="en-US" b="0" dirty="0" smtClean="0">
              <a:solidFill>
                <a:srgbClr val="FF0000"/>
              </a:solidFill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204DF64E-6658-4CC2-B27D-1A502894D6AD}" type="slidenum">
              <a:rPr lang="en-GB" altLang="en-US" sz="1000">
                <a:solidFill>
                  <a:srgbClr val="000000"/>
                </a:solidFill>
                <a:latin typeface="+mn-lt"/>
              </a:rPr>
              <a:pPr>
                <a:defRPr/>
              </a:pPr>
              <a:t>31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69094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solidFill>
                  <a:srgbClr val="00B050"/>
                </a:solidFill>
              </a:rPr>
              <a:t>READ: </a:t>
            </a:r>
            <a:r>
              <a:rPr lang="en-US" sz="2800"/>
              <a:t>get to know the call </a:t>
            </a:r>
            <a:r>
              <a:rPr lang="en-US" sz="2800" smtClean="0"/>
              <a:t>documents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76463"/>
          </a:xfrm>
        </p:spPr>
        <p:txBody>
          <a:bodyPr/>
          <a:lstStyle/>
          <a:p>
            <a:r>
              <a:rPr lang="en-GB" sz="2000" i="0" smtClean="0"/>
              <a:t>First familiarise yourself </a:t>
            </a:r>
            <a:br>
              <a:rPr lang="en-GB" sz="2000" i="0" smtClean="0"/>
            </a:br>
            <a:r>
              <a:rPr lang="en-GB" sz="2000" i="0" smtClean="0"/>
              <a:t>with </a:t>
            </a:r>
            <a:r>
              <a:rPr lang="en-GB" sz="2000" b="1" i="0" smtClean="0"/>
              <a:t>all</a:t>
            </a:r>
            <a:r>
              <a:rPr lang="en-GB" sz="2000" i="0" smtClean="0"/>
              <a:t> </a:t>
            </a:r>
            <a:r>
              <a:rPr lang="en-GB" sz="2000" i="0" dirty="0" smtClean="0"/>
              <a:t>of </a:t>
            </a:r>
            <a:r>
              <a:rPr lang="en-GB" sz="2000" i="0" smtClean="0"/>
              <a:t>the call documents</a:t>
            </a:r>
            <a:br>
              <a:rPr lang="en-GB" sz="2000" i="0" smtClean="0"/>
            </a:br>
            <a:r>
              <a:rPr lang="en-GB" sz="2000" i="0" smtClean="0"/>
              <a:t>on </a:t>
            </a:r>
            <a:r>
              <a:rPr lang="en-GB" sz="2000" i="0" dirty="0" smtClean="0"/>
              <a:t>the call webpage</a:t>
            </a:r>
            <a:r>
              <a:rPr lang="en-GB" sz="2000" i="0" smtClean="0"/>
              <a:t>, especially</a:t>
            </a:r>
            <a:r>
              <a:rPr lang="en-GB" sz="2000" i="0" dirty="0" smtClean="0"/>
              <a:t>:</a:t>
            </a:r>
          </a:p>
          <a:p>
            <a:endParaRPr lang="en-GB" sz="2000" i="0" dirty="0" smtClean="0"/>
          </a:p>
          <a:p>
            <a:pPr lvl="1"/>
            <a:r>
              <a:rPr lang="en-GB" sz="1600" dirty="0" smtClean="0"/>
              <a:t>Work Programme (Annex)</a:t>
            </a:r>
          </a:p>
          <a:p>
            <a:pPr lvl="1"/>
            <a:r>
              <a:rPr lang="en-GB" sz="1600" i="0" dirty="0" smtClean="0"/>
              <a:t>Call text</a:t>
            </a:r>
          </a:p>
          <a:p>
            <a:pPr lvl="2"/>
            <a:r>
              <a:rPr lang="en-GB" sz="1600" dirty="0" smtClean="0"/>
              <a:t>Take special note of the </a:t>
            </a:r>
            <a:r>
              <a:rPr lang="en-GB" sz="1600" dirty="0" smtClean="0">
                <a:solidFill>
                  <a:srgbClr val="FF0000"/>
                </a:solidFill>
              </a:rPr>
              <a:t>Priorities</a:t>
            </a:r>
            <a:r>
              <a:rPr lang="en-GB" sz="1600" dirty="0" smtClean="0"/>
              <a:t> (section 3) and </a:t>
            </a:r>
            <a:r>
              <a:rPr lang="en-GB" sz="1600" dirty="0" smtClean="0">
                <a:solidFill>
                  <a:srgbClr val="FF0000"/>
                </a:solidFill>
              </a:rPr>
              <a:t>Results</a:t>
            </a:r>
            <a:r>
              <a:rPr lang="en-GB" sz="1600" dirty="0" smtClean="0"/>
              <a:t> (section 4) which provide specific information on what is expected in the proposals</a:t>
            </a:r>
          </a:p>
          <a:p>
            <a:pPr lvl="2"/>
            <a:r>
              <a:rPr lang="en-GB" sz="1600" dirty="0" smtClean="0"/>
              <a:t>Carefully read the </a:t>
            </a:r>
            <a:r>
              <a:rPr lang="en-GB" sz="1600" dirty="0" smtClean="0">
                <a:solidFill>
                  <a:srgbClr val="FF0000"/>
                </a:solidFill>
              </a:rPr>
              <a:t>Award Criteria </a:t>
            </a:r>
            <a:r>
              <a:rPr lang="en-GB" sz="1600" dirty="0" smtClean="0"/>
              <a:t>(section 10) which explain on what the proposal will be evaluated</a:t>
            </a:r>
          </a:p>
          <a:p>
            <a:pPr lvl="1"/>
            <a:r>
              <a:rPr lang="en-GB" sz="1600" dirty="0"/>
              <a:t>Guide </a:t>
            </a:r>
            <a:r>
              <a:rPr lang="en-GB" sz="1600"/>
              <a:t>for </a:t>
            </a:r>
            <a:r>
              <a:rPr lang="en-GB" sz="1600" smtClean="0"/>
              <a:t>Applicants</a:t>
            </a:r>
          </a:p>
          <a:p>
            <a:pPr lvl="1"/>
            <a:r>
              <a:rPr lang="en-GB" sz="1600" smtClean="0"/>
              <a:t>Application forms</a:t>
            </a:r>
          </a:p>
          <a:p>
            <a:pPr lvl="1"/>
            <a:r>
              <a:rPr lang="en-GB" sz="1600" smtClean="0"/>
              <a:t>FAQs</a:t>
            </a:r>
            <a:endParaRPr lang="en-GB" sz="1600" dirty="0" smtClean="0"/>
          </a:p>
          <a:p>
            <a:pPr lvl="2"/>
            <a:endParaRPr lang="en-GB" sz="1600" dirty="0"/>
          </a:p>
          <a:p>
            <a:pPr lvl="2"/>
            <a:endParaRPr lang="en-GB" sz="1600" i="0" dirty="0" smtClean="0"/>
          </a:p>
          <a:p>
            <a:pPr lvl="1"/>
            <a:endParaRPr lang="en-GB" sz="1600" i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56"/>
            <a:ext cx="3089568" cy="190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13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00B050"/>
                </a:solidFill>
              </a:rPr>
              <a:t>READ: </a:t>
            </a:r>
            <a:r>
              <a:rPr lang="en-US" sz="2800" smtClean="0"/>
              <a:t>how to use TENtec electronic proposal </a:t>
            </a:r>
            <a:r>
              <a:rPr lang="en-US" sz="2800" dirty="0" smtClean="0"/>
              <a:t>submission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b="1" i="0" smtClean="0">
                <a:latin typeface="+mj-lt"/>
              </a:rPr>
              <a:t>TENtec:</a:t>
            </a:r>
            <a:r>
              <a:rPr lang="en-GB" sz="1800" i="0" smtClean="0">
                <a:latin typeface="+mj-lt"/>
              </a:rPr>
              <a:t> system </a:t>
            </a:r>
            <a:r>
              <a:rPr lang="en-GB" sz="1800" i="0" dirty="0" smtClean="0">
                <a:latin typeface="+mj-lt"/>
              </a:rPr>
              <a:t>used </a:t>
            </a:r>
            <a:r>
              <a:rPr lang="en-GB" sz="1800" i="0" dirty="0">
                <a:latin typeface="+mj-lt"/>
              </a:rPr>
              <a:t>to manage the CEF projects during their entire lifecycle and </a:t>
            </a:r>
            <a:r>
              <a:rPr lang="en-GB" sz="1800" i="0" dirty="0" smtClean="0">
                <a:latin typeface="+mj-lt"/>
              </a:rPr>
              <a:t>which enables </a:t>
            </a:r>
            <a:r>
              <a:rPr lang="en-GB" sz="1800" i="0" dirty="0">
                <a:latin typeface="+mj-lt"/>
              </a:rPr>
              <a:t>the electronic submission of proposals under the CEF </a:t>
            </a:r>
            <a:r>
              <a:rPr lang="en-GB" sz="1800" i="0" dirty="0" smtClean="0">
                <a:latin typeface="+mj-lt"/>
              </a:rPr>
              <a:t>calls</a:t>
            </a:r>
          </a:p>
          <a:p>
            <a:r>
              <a:rPr lang="en-GB" sz="1800" i="0" dirty="0" smtClean="0"/>
              <a:t>All application forms and access to TENtec eSubmission module available via call page on </a:t>
            </a:r>
            <a:r>
              <a:rPr lang="en-GB" sz="1800" i="0" smtClean="0"/>
              <a:t>INEA website</a:t>
            </a:r>
          </a:p>
          <a:p>
            <a:r>
              <a:rPr lang="en-GB" sz="1800" i="0" smtClean="0"/>
              <a:t>Step-by-step instructions for TENtec in the Guide for Applicants</a:t>
            </a:r>
            <a:endParaRPr lang="en-GB" sz="1800" i="0" dirty="0" smtClean="0"/>
          </a:p>
          <a:p>
            <a:endParaRPr lang="en-GB" i="0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97152"/>
            <a:ext cx="3564129" cy="192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97152"/>
            <a:ext cx="3353788" cy="182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92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00B050"/>
                </a:solidFill>
              </a:rPr>
              <a:t>READ: </a:t>
            </a:r>
            <a:r>
              <a:rPr lang="fr-BE" sz="2800" smtClean="0"/>
              <a:t>Application </a:t>
            </a:r>
            <a:r>
              <a:rPr lang="en-GB" sz="2800" smtClean="0"/>
              <a:t>forms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F0A9F-3997-4D87-9BBB-4D94DCDDB946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148628"/>
              </p:ext>
            </p:extLst>
          </p:nvPr>
        </p:nvGraphicFramePr>
        <p:xfrm>
          <a:off x="457200" y="2277392"/>
          <a:ext cx="8229600" cy="367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90225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Application form 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i="0"/>
              <a:t>Essential </a:t>
            </a:r>
            <a:r>
              <a:rPr lang="en-GB" sz="2000" i="0" smtClean="0"/>
              <a:t>administrative information </a:t>
            </a:r>
            <a:r>
              <a:rPr lang="en-GB" sz="2000" b="1" i="0" dirty="0"/>
              <a:t>on the </a:t>
            </a:r>
            <a:r>
              <a:rPr lang="en-GB" sz="2000" b="1" i="0" dirty="0" smtClean="0"/>
              <a:t>applicants </a:t>
            </a:r>
            <a:r>
              <a:rPr lang="en-GB" sz="2000" i="0" dirty="0" smtClean="0"/>
              <a:t>and </a:t>
            </a:r>
            <a:r>
              <a:rPr lang="en-GB" sz="2000" b="1" i="0" dirty="0" smtClean="0"/>
              <a:t>on the </a:t>
            </a:r>
            <a:r>
              <a:rPr lang="en-GB" sz="2000" b="1" i="0" dirty="0"/>
              <a:t>proposal </a:t>
            </a:r>
            <a:r>
              <a:rPr lang="en-GB" sz="2000" i="0" dirty="0" smtClean="0"/>
              <a:t>(summary of the action</a:t>
            </a:r>
            <a:r>
              <a:rPr lang="en-GB" sz="2000" i="0" smtClean="0"/>
              <a:t>, timing, activities and milestones, </a:t>
            </a:r>
            <a:r>
              <a:rPr lang="en-GB" sz="2000" i="0" dirty="0" smtClean="0"/>
              <a:t>budget and requested funding</a:t>
            </a:r>
            <a:r>
              <a:rPr lang="en-GB" sz="2000" i="0" smtClean="0"/>
              <a:t>) </a:t>
            </a:r>
          </a:p>
          <a:p>
            <a:pPr marL="0" indent="0">
              <a:buNone/>
            </a:pPr>
            <a:endParaRPr lang="en-GB" sz="2000" i="0" dirty="0" smtClean="0"/>
          </a:p>
          <a:p>
            <a:r>
              <a:rPr lang="en-GB" sz="1800" i="0" dirty="0" smtClean="0"/>
              <a:t>Must be completed in the TENtec </a:t>
            </a:r>
            <a:r>
              <a:rPr lang="en-GB" sz="1800" i="0" err="1" smtClean="0"/>
              <a:t>eSubmission</a:t>
            </a:r>
            <a:r>
              <a:rPr lang="en-GB" sz="1800" i="0" smtClean="0"/>
              <a:t> module (Word </a:t>
            </a:r>
            <a:r>
              <a:rPr lang="en-GB" sz="1800" i="0" dirty="0" smtClean="0"/>
              <a:t>version provided </a:t>
            </a:r>
            <a:r>
              <a:rPr lang="en-GB" sz="1800" i="0" smtClean="0"/>
              <a:t>for reference on call webpage)</a:t>
            </a:r>
            <a:endParaRPr lang="en-GB" sz="1800" i="0" dirty="0" smtClean="0"/>
          </a:p>
          <a:p>
            <a:r>
              <a:rPr lang="en-US" sz="1800" i="0" dirty="0" smtClean="0"/>
              <a:t>Includes forms that require signature of the applicants (A2.2) and Member State validation (</a:t>
            </a:r>
            <a:r>
              <a:rPr lang="en-US" sz="1800" i="0" smtClean="0"/>
              <a:t>A2.3)</a:t>
            </a:r>
          </a:p>
          <a:p>
            <a:endParaRPr lang="en-US" sz="2000" i="0" dirty="0" smtClean="0"/>
          </a:p>
          <a:p>
            <a:pPr marL="0" indent="0">
              <a:buNone/>
            </a:pPr>
            <a:r>
              <a:rPr lang="en-US" sz="2000" b="1" i="0" smtClean="0"/>
              <a:t>The descriptions </a:t>
            </a:r>
            <a:r>
              <a:rPr lang="en-US" sz="2000" b="1" i="0" dirty="0" smtClean="0"/>
              <a:t>of the </a:t>
            </a:r>
            <a:r>
              <a:rPr lang="en-US" sz="2000" b="1" i="0" smtClean="0"/>
              <a:t>proposed Action </a:t>
            </a:r>
            <a:r>
              <a:rPr lang="en-US" sz="2000" b="1" i="0" dirty="0" smtClean="0"/>
              <a:t>and </a:t>
            </a:r>
            <a:r>
              <a:rPr lang="en-US" sz="2000" b="1" i="0" smtClean="0"/>
              <a:t>activities will also be used </a:t>
            </a:r>
            <a:r>
              <a:rPr lang="en-US" sz="2000" b="1" i="0" dirty="0" smtClean="0"/>
              <a:t>for the </a:t>
            </a:r>
            <a:r>
              <a:rPr lang="en-US" sz="2000" b="1" i="0" smtClean="0"/>
              <a:t>grant </a:t>
            </a:r>
            <a:r>
              <a:rPr lang="en-US" sz="2000" b="1" i="0"/>
              <a:t>agreement: </a:t>
            </a:r>
            <a:r>
              <a:rPr lang="en-US" sz="2000" b="1" i="0" smtClean="0"/>
              <a:t>be </a:t>
            </a:r>
            <a:r>
              <a:rPr lang="en-US" sz="2000" b="1" i="0"/>
              <a:t>complete, informative and </a:t>
            </a:r>
            <a:r>
              <a:rPr lang="en-US" sz="2000" b="1" i="0" smtClean="0"/>
              <a:t>precise</a:t>
            </a:r>
            <a:r>
              <a:rPr lang="en-US" sz="2000" b="1" i="0"/>
              <a:t>!</a:t>
            </a:r>
            <a:endParaRPr lang="en-US" sz="2000" b="1" i="0" dirty="0" smtClean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314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Application form 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i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Further administrative information on applicants </a:t>
            </a:r>
            <a:r>
              <a:rPr lang="en-GB" sz="2000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info use to demonstrate compliance with the </a:t>
            </a:r>
            <a:r>
              <a:rPr lang="en-GB" sz="2000" b="1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financial &amp; operational capacity </a:t>
            </a:r>
            <a:r>
              <a:rPr lang="en-GB" sz="2000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GB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r</a:t>
            </a:r>
            <a:r>
              <a:rPr lang="en-GB" sz="2000" smtClean="0"/>
              <a:t>equired </a:t>
            </a:r>
            <a:r>
              <a:rPr lang="en-GB" sz="2000"/>
              <a:t>by Financial </a:t>
            </a:r>
            <a:r>
              <a:rPr lang="en-GB" sz="2000" smtClean="0"/>
              <a:t>Regulation) </a:t>
            </a:r>
            <a:endParaRPr lang="en-GB" sz="2000"/>
          </a:p>
          <a:p>
            <a:r>
              <a:rPr lang="en-GB" sz="2000" b="1" i="0" smtClean="0"/>
              <a:t>Financial </a:t>
            </a:r>
            <a:r>
              <a:rPr lang="en-GB" sz="2000" b="1" i="0"/>
              <a:t>capacity check</a:t>
            </a:r>
          </a:p>
          <a:p>
            <a:pPr marL="0" indent="0">
              <a:buNone/>
            </a:pPr>
            <a:r>
              <a:rPr lang="en-GB" sz="1600" i="0"/>
              <a:t>Financial analysis based on a set of ratios, carried out as same time as evaluation – applicants to supply information based on amount of grant requested</a:t>
            </a:r>
            <a:endParaRPr lang="en-GB" sz="2000" i="0"/>
          </a:p>
          <a:p>
            <a:r>
              <a:rPr lang="en-GB" sz="2000" b="1" i="0"/>
              <a:t>Operational capacity check</a:t>
            </a:r>
          </a:p>
          <a:p>
            <a:pPr marL="0" indent="0">
              <a:buNone/>
            </a:pPr>
            <a:r>
              <a:rPr lang="en-GB" sz="1600" i="0"/>
              <a:t>Proof of technical and operational capacity of applicant to complete the proposed Action</a:t>
            </a:r>
          </a:p>
          <a:p>
            <a:pPr lvl="1"/>
            <a:r>
              <a:rPr lang="en-GB" sz="1200" b="0"/>
              <a:t>Complements information from application form D2.3</a:t>
            </a:r>
          </a:p>
          <a:p>
            <a:pPr lvl="1"/>
            <a:r>
              <a:rPr lang="en-GB" sz="1200" b="0"/>
              <a:t>Proof: activity report, CVs, reports on similar projects, etc</a:t>
            </a:r>
          </a:p>
          <a:p>
            <a:pPr marL="0" indent="0">
              <a:buNone/>
            </a:pPr>
            <a:endParaRPr lang="en-GB" sz="2000" b="1" i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347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059930"/>
            <a:ext cx="8229600" cy="793006"/>
          </a:xfrm>
        </p:spPr>
        <p:txBody>
          <a:bodyPr/>
          <a:lstStyle/>
          <a:p>
            <a:r>
              <a:rPr lang="en-US" sz="2400" dirty="0" smtClean="0"/>
              <a:t>Financial and operational capacity check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84376"/>
          </a:xfrm>
        </p:spPr>
        <p:txBody>
          <a:bodyPr/>
          <a:lstStyle/>
          <a:p>
            <a:pPr marL="0" indent="0">
              <a:buNone/>
            </a:pPr>
            <a:endParaRPr lang="en-GB" sz="1400" b="1" i="0" smtClean="0"/>
          </a:p>
          <a:p>
            <a:r>
              <a:rPr lang="en-GB" sz="2000" i="0">
                <a:latin typeface="Verdana" pitchFamily="34" charset="0"/>
                <a:ea typeface="Verdana" pitchFamily="34" charset="0"/>
                <a:cs typeface="Verdana" pitchFamily="34" charset="0"/>
              </a:rPr>
              <a:t>Legal entity form, financial identification form, additional supporting documents</a:t>
            </a:r>
          </a:p>
          <a:p>
            <a:r>
              <a:rPr lang="en-US" sz="2000" i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Certain types of applicants </a:t>
            </a:r>
            <a:r>
              <a:rPr lang="en-US" sz="2000" b="1" i="0">
                <a:latin typeface="Verdana" pitchFamily="34" charset="0"/>
                <a:ea typeface="Verdana" pitchFamily="34" charset="0"/>
                <a:cs typeface="Verdana" pitchFamily="34" charset="0"/>
              </a:rPr>
              <a:t>DO NOT </a:t>
            </a:r>
            <a:r>
              <a:rPr lang="en-US" sz="2000" i="0">
                <a:latin typeface="Verdana" pitchFamily="34" charset="0"/>
                <a:ea typeface="Verdana" pitchFamily="34" charset="0"/>
                <a:cs typeface="Verdana" pitchFamily="34" charset="0"/>
              </a:rPr>
              <a:t>need to demonstrate financial and operational capacity – check the forms for more details</a:t>
            </a:r>
          </a:p>
          <a:p>
            <a:r>
              <a:rPr lang="en-US" sz="2000" i="0">
                <a:latin typeface="Verdana" pitchFamily="34" charset="0"/>
                <a:ea typeface="Verdana" pitchFamily="34" charset="0"/>
                <a:cs typeface="Verdana" pitchFamily="34" charset="0"/>
              </a:rPr>
              <a:t>Annexes B-I, B-II, B-III, B-IV to be completed, signed, and uploaded to TENtec (if applicable)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47688" y="1339850"/>
            <a:ext cx="8229600" cy="79300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88900" indent="0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kern="0" smtClean="0">
                <a:solidFill>
                  <a:schemeClr val="tx1"/>
                </a:solidFill>
              </a:rPr>
              <a:t>Application form B</a:t>
            </a:r>
            <a:endParaRPr lang="en-GB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41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Application form 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i="0">
                <a:latin typeface="Verdana" pitchFamily="34" charset="0"/>
                <a:ea typeface="Verdana" pitchFamily="34" charset="0"/>
                <a:cs typeface="Verdana" pitchFamily="34" charset="0"/>
              </a:rPr>
              <a:t>Information on compliance with EU law on public procurement</a:t>
            </a:r>
          </a:p>
          <a:p>
            <a:r>
              <a:rPr lang="en-GB" sz="2000" b="1" i="0">
                <a:latin typeface="Verdana" pitchFamily="34" charset="0"/>
                <a:ea typeface="Verdana" pitchFamily="34" charset="0"/>
                <a:cs typeface="Verdana" pitchFamily="34" charset="0"/>
              </a:rPr>
              <a:t>Information on other sources of EU financing </a:t>
            </a:r>
            <a:r>
              <a:rPr lang="en-GB" sz="2000" i="0">
                <a:latin typeface="Verdana" pitchFamily="34" charset="0"/>
                <a:ea typeface="Verdana" pitchFamily="34" charset="0"/>
                <a:cs typeface="Verdana" pitchFamily="34" charset="0"/>
              </a:rPr>
              <a:t>that may be received by the proposal (cannot receive grants from two EU funding sources)</a:t>
            </a:r>
            <a:endParaRPr lang="en-GB" sz="2000"/>
          </a:p>
          <a:p>
            <a:endParaRPr lang="en-GB" sz="2000" i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25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Application form 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b="1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Detailed, technical </a:t>
            </a:r>
            <a:r>
              <a:rPr lang="en-GB" sz="2000" b="1" i="0" dirty="0">
                <a:latin typeface="Verdana" pitchFamily="34" charset="0"/>
                <a:ea typeface="Verdana" pitchFamily="34" charset="0"/>
                <a:cs typeface="Verdana" pitchFamily="34" charset="0"/>
              </a:rPr>
              <a:t>information describing the </a:t>
            </a:r>
            <a:r>
              <a:rPr lang="en-GB" sz="2000" b="1" i="0">
                <a:latin typeface="Verdana" pitchFamily="34" charset="0"/>
                <a:ea typeface="Verdana" pitchFamily="34" charset="0"/>
                <a:cs typeface="Verdana" pitchFamily="34" charset="0"/>
              </a:rPr>
              <a:t>proposed </a:t>
            </a:r>
            <a:r>
              <a:rPr lang="en-GB" sz="2000" b="1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Action </a:t>
            </a:r>
            <a:r>
              <a:rPr lang="en-GB" sz="2000" b="1" i="0" dirty="0">
                <a:latin typeface="Verdana" pitchFamily="34" charset="0"/>
                <a:ea typeface="Verdana" pitchFamily="34" charset="0"/>
                <a:cs typeface="Verdana" pitchFamily="34" charset="0"/>
              </a:rPr>
              <a:t>and its </a:t>
            </a:r>
            <a:r>
              <a:rPr lang="en-GB" sz="2000" b="1" i="0">
                <a:latin typeface="Verdana" pitchFamily="34" charset="0"/>
                <a:ea typeface="Verdana" pitchFamily="34" charset="0"/>
                <a:cs typeface="Verdana" pitchFamily="34" charset="0"/>
              </a:rPr>
              <a:t>activities </a:t>
            </a:r>
            <a:r>
              <a:rPr lang="en-GB" sz="2000" b="1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i.e. the heart of the proposal</a:t>
            </a:r>
            <a:endParaRPr lang="en-GB" sz="2000" b="1" i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GB" sz="2000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Order of the questions </a:t>
            </a:r>
            <a:r>
              <a:rPr lang="en-GB" sz="2000" i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reflects </a:t>
            </a:r>
            <a:r>
              <a:rPr lang="en-GB" sz="2000" i="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GB" sz="2000" b="1" i="0">
                <a:latin typeface="Verdana" pitchFamily="34" charset="0"/>
                <a:ea typeface="Verdana" pitchFamily="34" charset="0"/>
                <a:cs typeface="Verdana" pitchFamily="34" charset="0"/>
              </a:rPr>
              <a:t>award </a:t>
            </a:r>
            <a:r>
              <a:rPr lang="en-GB" sz="2000" b="1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criteria </a:t>
            </a:r>
          </a:p>
          <a:p>
            <a:pPr lvl="1"/>
            <a:r>
              <a:rPr lang="en-GB" sz="1600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address each point and subpoint in your application to ensure that your proposal contains all of the relevant information on which it will be assessed</a:t>
            </a:r>
          </a:p>
          <a:p>
            <a:r>
              <a:rPr lang="en-GB" sz="2000" i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Don't forget the Gantt chart/other annexes</a:t>
            </a:r>
          </a:p>
          <a:p>
            <a:endParaRPr lang="en-GB" sz="2000" i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i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GB" sz="2000" i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741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dirty="0" smtClean="0"/>
              <a:t>Background on INEA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4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494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33CCCC"/>
                </a:solidFill>
              </a:rPr>
              <a:t>REFLECT: </a:t>
            </a:r>
            <a:r>
              <a:rPr lang="en-US" smtClean="0"/>
              <a:t>call content and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400" b="1" i="0">
                <a:ea typeface="Calibri"/>
                <a:cs typeface="Times New Roman"/>
              </a:rPr>
              <a:t>CEF Telecom funding is a </a:t>
            </a:r>
            <a:r>
              <a:rPr lang="en-GB" sz="1400" b="1" i="0">
                <a:solidFill>
                  <a:srgbClr val="33CCCC"/>
                </a:solidFill>
                <a:ea typeface="Calibri"/>
                <a:cs typeface="Times New Roman"/>
              </a:rPr>
              <a:t>competitive process </a:t>
            </a:r>
            <a:r>
              <a:rPr lang="en-GB" sz="1400" b="1" i="0">
                <a:ea typeface="Calibri"/>
                <a:cs typeface="Times New Roman"/>
              </a:rPr>
              <a:t>based on defined award criteria in the Work Programme and call text. </a:t>
            </a:r>
            <a:endParaRPr lang="en-GB" sz="1400" b="1" i="0" smtClean="0">
              <a:ea typeface="Calibri"/>
              <a:cs typeface="Times New Roman"/>
            </a:endParaRPr>
          </a:p>
          <a:p>
            <a:pPr marL="889000" lvl="1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200" b="0" i="0" smtClean="0">
                <a:ea typeface="Calibri"/>
                <a:cs typeface="Times New Roman"/>
              </a:rPr>
              <a:t>Do </a:t>
            </a:r>
            <a:r>
              <a:rPr lang="en-GB" sz="1200" b="0" i="0">
                <a:ea typeface="Calibri"/>
                <a:cs typeface="Times New Roman"/>
              </a:rPr>
              <a:t>you understand the priorities, objectives and intended results as defined in the call text? </a:t>
            </a:r>
            <a:endParaRPr lang="en-GB" sz="1200" b="0" i="0" smtClean="0">
              <a:ea typeface="Calibri"/>
              <a:cs typeface="Times New Roman"/>
            </a:endParaRPr>
          </a:p>
          <a:p>
            <a:pPr marL="889000" lvl="1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200" b="0" i="0" smtClean="0">
                <a:ea typeface="Calibri"/>
                <a:cs typeface="Times New Roman"/>
              </a:rPr>
              <a:t>Does </a:t>
            </a:r>
            <a:r>
              <a:rPr lang="en-GB" sz="1200" b="0" i="0">
                <a:ea typeface="Calibri"/>
                <a:cs typeface="Times New Roman"/>
              </a:rPr>
              <a:t>your proposed Action address the priorities, meet the objectives and deliver these results? </a:t>
            </a:r>
            <a:endParaRPr lang="en-GB" sz="1200" b="0" i="0" smtClean="0">
              <a:ea typeface="Calibri"/>
              <a:cs typeface="Times New Roman"/>
            </a:endParaRPr>
          </a:p>
          <a:p>
            <a:pPr marL="889000" lvl="1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200" b="0" i="0" smtClean="0">
                <a:ea typeface="Calibri"/>
                <a:cs typeface="Times New Roman"/>
              </a:rPr>
              <a:t>Can </a:t>
            </a:r>
            <a:r>
              <a:rPr lang="en-GB" sz="1200" b="0" i="0">
                <a:ea typeface="Calibri"/>
                <a:cs typeface="Times New Roman"/>
              </a:rPr>
              <a:t>you justify why YOUR proposal should ultimately be selected for funding</a:t>
            </a:r>
            <a:r>
              <a:rPr lang="en-GB" sz="1200" b="0" i="0" smtClean="0">
                <a:ea typeface="Calibri"/>
                <a:cs typeface="Times New Roman"/>
              </a:rPr>
              <a:t>?</a:t>
            </a:r>
          </a:p>
          <a:p>
            <a:pPr marL="546100" lvl="1" indent="0">
              <a:lnSpc>
                <a:spcPct val="115000"/>
              </a:lnSpc>
              <a:spcAft>
                <a:spcPts val="0"/>
              </a:spcAft>
              <a:buNone/>
            </a:pPr>
            <a:endParaRPr lang="en-GB" sz="1200" b="0" i="0" smtClean="0"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400" b="1" i="0" smtClean="0">
                <a:ea typeface="Calibri"/>
                <a:cs typeface="Times New Roman"/>
              </a:rPr>
              <a:t>Preparing </a:t>
            </a:r>
            <a:r>
              <a:rPr lang="en-GB" sz="1400" b="1" i="0">
                <a:ea typeface="Calibri"/>
                <a:cs typeface="Times New Roman"/>
              </a:rPr>
              <a:t>a </a:t>
            </a:r>
            <a:r>
              <a:rPr lang="en-GB" sz="1400" b="1" i="0">
                <a:solidFill>
                  <a:srgbClr val="33CCCC"/>
                </a:solidFill>
                <a:ea typeface="Calibri"/>
                <a:cs typeface="Times New Roman"/>
              </a:rPr>
              <a:t>good application requires time and effort </a:t>
            </a:r>
            <a:r>
              <a:rPr lang="en-GB" sz="1400" b="1" i="0">
                <a:ea typeface="Calibri"/>
                <a:cs typeface="Times New Roman"/>
              </a:rPr>
              <a:t>– as does the resulting project management. </a:t>
            </a:r>
            <a:endParaRPr lang="en-GB" sz="1400" b="1" i="0" smtClean="0">
              <a:ea typeface="Calibri"/>
              <a:cs typeface="Times New Roman"/>
            </a:endParaRPr>
          </a:p>
          <a:p>
            <a:pPr marL="889000" lvl="1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200" b="0" smtClean="0">
                <a:ea typeface="Calibri"/>
                <a:cs typeface="Times New Roman"/>
              </a:rPr>
              <a:t>Do you have both the time and resources to prepare a good application?</a:t>
            </a:r>
          </a:p>
          <a:p>
            <a:pPr marL="889000" lvl="1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200" b="0" smtClean="0">
                <a:ea typeface="Calibri"/>
                <a:cs typeface="Times New Roman"/>
              </a:rPr>
              <a:t>Will </a:t>
            </a:r>
            <a:r>
              <a:rPr lang="en-GB" sz="1200" b="0">
                <a:ea typeface="Calibri"/>
                <a:cs typeface="Times New Roman"/>
              </a:rPr>
              <a:t>you be able to carry out the proposed Action if is selected for funding?</a:t>
            </a:r>
          </a:p>
          <a:p>
            <a:pPr marL="0" indent="0">
              <a:buNone/>
            </a:pPr>
            <a:endParaRPr lang="en-GB" sz="1800" b="1" i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710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33CCCC"/>
                </a:solidFill>
              </a:rPr>
              <a:t>REFLECT: </a:t>
            </a:r>
            <a:r>
              <a:rPr lang="en-US" smtClean="0"/>
              <a:t>call content and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b="1" i="0">
                <a:ea typeface="Calibri"/>
                <a:cs typeface="Times New Roman"/>
              </a:rPr>
              <a:t>Some calls have </a:t>
            </a:r>
            <a:r>
              <a:rPr lang="en-GB" sz="1400" b="1" i="0">
                <a:solidFill>
                  <a:srgbClr val="33CCCC"/>
                </a:solidFill>
                <a:ea typeface="Calibri"/>
                <a:cs typeface="Times New Roman"/>
              </a:rPr>
              <a:t>strict consortium requirements</a:t>
            </a:r>
            <a:r>
              <a:rPr lang="en-GB" sz="1400" b="1" i="0">
                <a:ea typeface="Calibri"/>
                <a:cs typeface="Times New Roman"/>
              </a:rPr>
              <a:t>. </a:t>
            </a:r>
          </a:p>
          <a:p>
            <a:pPr marL="717550" lvl="1" indent="-171450"/>
            <a:r>
              <a:rPr lang="en-GB" sz="1200" b="0">
                <a:ea typeface="Calibri"/>
                <a:cs typeface="Times New Roman"/>
              </a:rPr>
              <a:t>   Do you have enough partners lined up at the outset? </a:t>
            </a:r>
          </a:p>
          <a:p>
            <a:pPr marL="717550" lvl="1" indent="-171450"/>
            <a:r>
              <a:rPr lang="en-GB" sz="1200" b="0">
                <a:ea typeface="Calibri"/>
                <a:cs typeface="Times New Roman"/>
              </a:rPr>
              <a:t>   Who will serve as the consortium coordinator?</a:t>
            </a:r>
          </a:p>
          <a:p>
            <a:pPr marL="717550" lvl="1" indent="-171450"/>
            <a:r>
              <a:rPr lang="en-GB" sz="1200" b="0">
                <a:ea typeface="Calibri"/>
                <a:cs typeface="Times New Roman"/>
              </a:rPr>
              <a:t>   Does this organisation understand the requirements of this role</a:t>
            </a:r>
            <a:r>
              <a:rPr lang="en-GB" sz="1200" b="0" smtClean="0">
                <a:ea typeface="Calibri"/>
                <a:cs typeface="Times New Roman"/>
              </a:rPr>
              <a:t>?</a:t>
            </a:r>
          </a:p>
          <a:p>
            <a:pPr marL="546100" lvl="1" indent="0">
              <a:buNone/>
            </a:pPr>
            <a:endParaRPr lang="en-GB" sz="1200" b="0">
              <a:ea typeface="Calibri"/>
              <a:cs typeface="Times New Roman"/>
            </a:endParaRPr>
          </a:p>
          <a:p>
            <a:pPr lvl="0"/>
            <a:r>
              <a:rPr lang="en-GB" sz="1400" b="1" i="0" smtClean="0">
                <a:solidFill>
                  <a:srgbClr val="33CCCC"/>
                </a:solidFill>
              </a:rPr>
              <a:t>Member </a:t>
            </a:r>
            <a:r>
              <a:rPr lang="en-GB" sz="1400" b="1" i="0">
                <a:solidFill>
                  <a:srgbClr val="33CCCC"/>
                </a:solidFill>
              </a:rPr>
              <a:t>State approval </a:t>
            </a:r>
            <a:r>
              <a:rPr lang="en-GB" sz="1400" b="1" i="0"/>
              <a:t>is necessary for all applications to be eligible. </a:t>
            </a:r>
            <a:endParaRPr lang="en-GB" sz="1400" b="1" i="0" smtClean="0"/>
          </a:p>
          <a:p>
            <a:pPr lvl="1"/>
            <a:r>
              <a:rPr lang="en-GB" sz="1200" b="0">
                <a:ea typeface="Calibri"/>
                <a:cs typeface="Times New Roman"/>
              </a:rPr>
              <a:t>Do you understand how this approval process is done in your Member State? </a:t>
            </a:r>
          </a:p>
          <a:p>
            <a:pPr lvl="1"/>
            <a:r>
              <a:rPr lang="en-GB" sz="1200" b="0">
                <a:ea typeface="Calibri"/>
                <a:cs typeface="Times New Roman"/>
              </a:rPr>
              <a:t>Have you taken into consideration the time it will take to obtain the approval(s)? </a:t>
            </a:r>
          </a:p>
          <a:p>
            <a:pPr lvl="1"/>
            <a:r>
              <a:rPr lang="en-GB" sz="1200" b="0">
                <a:ea typeface="Calibri"/>
                <a:cs typeface="Times New Roman"/>
              </a:rPr>
              <a:t>If you are a Member State, do you fully understand the responsibility this requires and do the applicants recognise this?</a:t>
            </a:r>
          </a:p>
          <a:p>
            <a:pPr marL="0" indent="0">
              <a:buNone/>
            </a:pPr>
            <a:endParaRPr lang="en-GB" sz="1800" b="1" i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43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33CCCC"/>
                </a:solidFill>
              </a:rPr>
              <a:t>REFLECT: </a:t>
            </a:r>
            <a:r>
              <a:rPr lang="en-US" smtClean="0"/>
              <a:t>call content and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1800" b="1" i="0" smtClean="0"/>
              <a:t>A </a:t>
            </a:r>
            <a:r>
              <a:rPr lang="en-GB" sz="1800" b="1" i="0"/>
              <a:t>good </a:t>
            </a:r>
            <a:r>
              <a:rPr lang="en-GB" sz="1800" b="1" i="0" smtClean="0"/>
              <a:t>proposal:</a:t>
            </a:r>
          </a:p>
          <a:p>
            <a:pPr lvl="1"/>
            <a:r>
              <a:rPr lang="en-GB" b="0" i="0" smtClean="0"/>
              <a:t>uses </a:t>
            </a:r>
            <a:r>
              <a:rPr lang="en-GB" b="0" i="0"/>
              <a:t>simple </a:t>
            </a:r>
            <a:r>
              <a:rPr lang="en-GB" b="0" i="0" smtClean="0"/>
              <a:t>language</a:t>
            </a:r>
          </a:p>
          <a:p>
            <a:pPr lvl="1"/>
            <a:r>
              <a:rPr lang="en-GB" b="0" i="0" smtClean="0"/>
              <a:t>is well-structured</a:t>
            </a:r>
          </a:p>
          <a:p>
            <a:pPr lvl="1"/>
            <a:r>
              <a:rPr lang="en-GB" b="0" i="0" smtClean="0"/>
              <a:t>addresses </a:t>
            </a:r>
            <a:r>
              <a:rPr lang="en-GB" b="0" i="0"/>
              <a:t>the award criteria </a:t>
            </a:r>
            <a:endParaRPr lang="en-GB" b="0" i="0" smtClean="0"/>
          </a:p>
          <a:p>
            <a:pPr lvl="1"/>
            <a:r>
              <a:rPr lang="en-GB" b="0" i="0" smtClean="0"/>
              <a:t>provides </a:t>
            </a:r>
            <a:r>
              <a:rPr lang="en-GB" b="0" i="0"/>
              <a:t>clear descriptions on how the proposed solutions will be </a:t>
            </a:r>
            <a:r>
              <a:rPr lang="en-GB" b="0" i="0" smtClean="0"/>
              <a:t>implemented</a:t>
            </a:r>
          </a:p>
          <a:p>
            <a:pPr marL="0" indent="0">
              <a:buNone/>
            </a:pPr>
            <a:endParaRPr lang="en-GB" sz="1800" b="1" i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937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33CCCC"/>
                </a:solidFill>
              </a:rPr>
              <a:t>REFLECT: </a:t>
            </a:r>
            <a:r>
              <a:rPr lang="en-US" smtClean="0"/>
              <a:t>call content and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1400" b="1" i="0" smtClean="0"/>
              <a:t>Can you effectively organise </a:t>
            </a:r>
            <a:r>
              <a:rPr lang="en-GB" sz="1400" b="1" i="0"/>
              <a:t>the information in your proposal/application forms? </a:t>
            </a:r>
          </a:p>
          <a:p>
            <a:pPr lvl="1"/>
            <a:r>
              <a:rPr lang="en-GB" sz="1400">
                <a:solidFill>
                  <a:srgbClr val="33CCCC"/>
                </a:solidFill>
              </a:rPr>
              <a:t>Financial: </a:t>
            </a:r>
            <a:r>
              <a:rPr lang="en-GB" sz="1400" smtClean="0"/>
              <a:t>provide a </a:t>
            </a:r>
            <a:r>
              <a:rPr lang="en-GB" sz="1400"/>
              <a:t>business and/or financial </a:t>
            </a:r>
            <a:r>
              <a:rPr lang="en-GB" sz="1400" smtClean="0"/>
              <a:t>plan </a:t>
            </a:r>
            <a:r>
              <a:rPr lang="en-GB" sz="1400"/>
              <a:t>to </a:t>
            </a:r>
            <a:endParaRPr lang="en-GB" sz="1400" smtClean="0"/>
          </a:p>
          <a:p>
            <a:pPr lvl="2"/>
            <a:r>
              <a:rPr lang="en-GB" smtClean="0"/>
              <a:t>justify </a:t>
            </a:r>
            <a:r>
              <a:rPr lang="en-GB"/>
              <a:t>your </a:t>
            </a:r>
            <a:r>
              <a:rPr lang="en-GB" smtClean="0"/>
              <a:t>costs</a:t>
            </a:r>
          </a:p>
          <a:p>
            <a:pPr lvl="2"/>
            <a:r>
              <a:rPr lang="en-GB" smtClean="0"/>
              <a:t>explain </a:t>
            </a:r>
            <a:r>
              <a:rPr lang="en-GB"/>
              <a:t>financial </a:t>
            </a:r>
            <a:r>
              <a:rPr lang="en-GB" smtClean="0"/>
              <a:t>sustainability</a:t>
            </a:r>
          </a:p>
          <a:p>
            <a:pPr lvl="2"/>
            <a:r>
              <a:rPr lang="en-GB" smtClean="0"/>
              <a:t>assess </a:t>
            </a:r>
            <a:r>
              <a:rPr lang="en-GB"/>
              <a:t>your proposed budget in </a:t>
            </a:r>
            <a:r>
              <a:rPr lang="en-GB" smtClean="0"/>
              <a:t>general </a:t>
            </a:r>
            <a:endParaRPr lang="en-GB"/>
          </a:p>
          <a:p>
            <a:pPr lvl="1"/>
            <a:r>
              <a:rPr lang="en-GB" sz="1400">
                <a:solidFill>
                  <a:srgbClr val="33CCCC"/>
                </a:solidFill>
              </a:rPr>
              <a:t>Technical: </a:t>
            </a:r>
            <a:r>
              <a:rPr lang="en-GB" sz="1400" smtClean="0"/>
              <a:t>give </a:t>
            </a:r>
            <a:r>
              <a:rPr lang="en-GB" sz="1400"/>
              <a:t>explanations/clear diagrams on </a:t>
            </a:r>
            <a:r>
              <a:rPr lang="en-GB" sz="1400" smtClean="0"/>
              <a:t>IT </a:t>
            </a:r>
            <a:r>
              <a:rPr lang="en-GB" sz="1400"/>
              <a:t>solutions used, architecture, standards, </a:t>
            </a:r>
            <a:r>
              <a:rPr lang="en-GB" sz="1400" smtClean="0"/>
              <a:t>etc  </a:t>
            </a:r>
          </a:p>
          <a:p>
            <a:pPr lvl="2"/>
            <a:r>
              <a:rPr lang="en-GB"/>
              <a:t>explain the work you will be undertaking</a:t>
            </a:r>
          </a:p>
          <a:p>
            <a:pPr lvl="2"/>
            <a:r>
              <a:rPr lang="en-GB"/>
              <a:t>provide ample descriptions of your activities and milestones</a:t>
            </a:r>
          </a:p>
          <a:p>
            <a:pPr lvl="1"/>
            <a:r>
              <a:rPr lang="en-GB" sz="1400">
                <a:solidFill>
                  <a:srgbClr val="33CCCC"/>
                </a:solidFill>
              </a:rPr>
              <a:t>Operational: </a:t>
            </a:r>
            <a:r>
              <a:rPr lang="en-GB" sz="1400" smtClean="0"/>
              <a:t>show concrete </a:t>
            </a:r>
            <a:r>
              <a:rPr lang="en-GB" sz="1400"/>
              <a:t>evidence on how your proposed Action </a:t>
            </a:r>
            <a:endParaRPr lang="en-GB" sz="1400" smtClean="0"/>
          </a:p>
          <a:p>
            <a:pPr lvl="2"/>
            <a:r>
              <a:rPr lang="en-GB" smtClean="0"/>
              <a:t>supports </a:t>
            </a:r>
            <a:r>
              <a:rPr lang="en-GB"/>
              <a:t>the objectives/aims of the call</a:t>
            </a:r>
          </a:p>
          <a:p>
            <a:pPr lvl="2"/>
            <a:r>
              <a:rPr lang="en-GB"/>
              <a:t>addresses the award criteria</a:t>
            </a:r>
          </a:p>
          <a:p>
            <a:pPr lvl="2"/>
            <a:r>
              <a:rPr lang="en-GB" smtClean="0"/>
              <a:t>mitigates </a:t>
            </a:r>
            <a:r>
              <a:rPr lang="en-GB"/>
              <a:t>any possible risks and delays </a:t>
            </a:r>
          </a:p>
          <a:p>
            <a:pPr lvl="2"/>
            <a:r>
              <a:rPr lang="en-GB" smtClean="0"/>
              <a:t>incorporates </a:t>
            </a:r>
            <a:r>
              <a:rPr lang="en-GB"/>
              <a:t>a clear timetable and planning </a:t>
            </a:r>
            <a:r>
              <a:rPr lang="en-GB" smtClean="0"/>
              <a:t>overview</a:t>
            </a:r>
            <a:endParaRPr lang="en-GB"/>
          </a:p>
          <a:p>
            <a:pPr marL="0" indent="0">
              <a:buNone/>
            </a:pPr>
            <a:endParaRPr lang="en-GB" sz="1800" b="1" i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89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REMEMBER: </a:t>
            </a:r>
            <a:r>
              <a:rPr lang="en-US" smtClean="0"/>
              <a:t>time flies…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indent="-363538" eaLnBrk="1" hangingPunct="1"/>
            <a:r>
              <a:rPr lang="en-GB" sz="2000" b="1" i="0" u="sng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Start </a:t>
            </a:r>
            <a:r>
              <a:rPr lang="en-GB" sz="2000" b="1" i="0" u="sng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early</a:t>
            </a:r>
            <a:r>
              <a:rPr lang="en-GB" sz="2000" b="1" i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GB" sz="2000" b="1" i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and don't forget about the deadline</a:t>
            </a:r>
          </a:p>
          <a:p>
            <a:pPr marL="909638" lvl="1" indent="-363538"/>
            <a:r>
              <a:rPr lang="en-GB" sz="1600" b="0">
                <a:ea typeface="Verdana" pitchFamily="34" charset="0"/>
                <a:cs typeface="Verdana" pitchFamily="34" charset="0"/>
              </a:rPr>
              <a:t>Completing an application is time consuming, especially for first time applicants</a:t>
            </a:r>
          </a:p>
          <a:p>
            <a:pPr marL="909638" lvl="1" indent="-363538"/>
            <a:r>
              <a:rPr lang="en-GB" sz="1600" b="0" i="0" smtClean="0">
                <a:ea typeface="Verdana" pitchFamily="34" charset="0"/>
                <a:cs typeface="Verdana" pitchFamily="34" charset="0"/>
              </a:rPr>
              <a:t>Member State </a:t>
            </a:r>
            <a:r>
              <a:rPr lang="en-GB" sz="1600" b="0" i="0" dirty="0">
                <a:ea typeface="Verdana" pitchFamily="34" charset="0"/>
                <a:cs typeface="Verdana" pitchFamily="34" charset="0"/>
              </a:rPr>
              <a:t>endorsement and </a:t>
            </a:r>
            <a:r>
              <a:rPr lang="en-GB" sz="1600" b="0" i="0">
                <a:ea typeface="Verdana" pitchFamily="34" charset="0"/>
                <a:cs typeface="Verdana" pitchFamily="34" charset="0"/>
              </a:rPr>
              <a:t>multi-applicant </a:t>
            </a:r>
            <a:r>
              <a:rPr lang="en-GB" sz="1600" b="0" i="0" smtClean="0">
                <a:ea typeface="Verdana" pitchFamily="34" charset="0"/>
                <a:cs typeface="Verdana" pitchFamily="34" charset="0"/>
              </a:rPr>
              <a:t>proposals take time </a:t>
            </a:r>
            <a:endParaRPr lang="en-GB" sz="1600" b="0" i="0" dirty="0" smtClean="0">
              <a:ea typeface="Verdana" pitchFamily="34" charset="0"/>
              <a:cs typeface="Verdana" pitchFamily="34" charset="0"/>
            </a:endParaRPr>
          </a:p>
          <a:p>
            <a:pPr marL="363538" indent="-363538" eaLnBrk="1" hangingPunct="1"/>
            <a:r>
              <a:rPr lang="en-GB" sz="2000" i="0" dirty="0" smtClean="0">
                <a:ea typeface="Verdana" pitchFamily="34" charset="0"/>
                <a:cs typeface="Verdana" pitchFamily="34" charset="0"/>
              </a:rPr>
              <a:t>Save your </a:t>
            </a:r>
            <a:r>
              <a:rPr lang="en-GB" sz="2000" i="0" smtClean="0">
                <a:ea typeface="Verdana" pitchFamily="34" charset="0"/>
                <a:cs typeface="Verdana" pitchFamily="34" charset="0"/>
              </a:rPr>
              <a:t>proposal often in TENtec</a:t>
            </a:r>
          </a:p>
          <a:p>
            <a:pPr marL="363538" indent="-363538" eaLnBrk="1" hangingPunct="1"/>
            <a:r>
              <a:rPr lang="en-GB" sz="2000" i="0" smtClean="0">
                <a:ea typeface="Verdana" pitchFamily="34" charset="0"/>
                <a:cs typeface="Verdana" pitchFamily="34" charset="0"/>
              </a:rPr>
              <a:t>Visit your call webpage regularly to check for updates, sign up for our Twitter feed and FAQ notifications</a:t>
            </a:r>
          </a:p>
          <a:p>
            <a:pPr marL="909638" lvl="1" indent="-363538"/>
            <a:r>
              <a:rPr lang="en-GB" sz="1600" smtClean="0">
                <a:ea typeface="Verdana" pitchFamily="34" charset="0"/>
                <a:cs typeface="Verdana" pitchFamily="34" charset="0"/>
              </a:rPr>
              <a:t>Use all of the documentation and information available (21 September Info Day presentations, proposal checklists, FAQs)</a:t>
            </a:r>
            <a:endParaRPr lang="en-GB" sz="1600" i="0" smtClean="0"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buNone/>
            </a:pPr>
            <a:endParaRPr lang="en-GB" sz="2000" i="0" dirty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9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REMEMBER: </a:t>
            </a:r>
            <a:r>
              <a:rPr lang="en-US" smtClean="0"/>
              <a:t>help is available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indent="-363538"/>
            <a:r>
              <a:rPr lang="en-GB" sz="2000" i="0" smtClean="0">
                <a:ea typeface="Verdana" pitchFamily="34" charset="0"/>
                <a:cs typeface="Verdana" pitchFamily="34" charset="0"/>
              </a:rPr>
              <a:t>INEA is here to support you through the entire application process:</a:t>
            </a:r>
          </a:p>
          <a:p>
            <a:pPr marL="909638" lvl="1" indent="-363538"/>
            <a:r>
              <a:rPr lang="en-GB" sz="1400" i="0">
                <a:ea typeface="Verdana" pitchFamily="34" charset="0"/>
                <a:cs typeface="Verdana" pitchFamily="34" charset="0"/>
              </a:rPr>
              <a:t>Helpdesk: </a:t>
            </a:r>
            <a:r>
              <a:rPr lang="en-GB" sz="1400" b="1" i="0">
                <a:hlinkClick r:id="rId2"/>
              </a:rPr>
              <a:t>INEA-CEF-Telecom-calls@ec.europa.eu</a:t>
            </a:r>
            <a:endParaRPr lang="en-GB" sz="1400" b="1" i="0"/>
          </a:p>
          <a:p>
            <a:pPr marL="909638" lvl="1" indent="-363538"/>
            <a:r>
              <a:rPr lang="en-GB" sz="1400" i="0">
                <a:ea typeface="Verdana" pitchFamily="34" charset="0"/>
                <a:cs typeface="Verdana" pitchFamily="34" charset="0"/>
              </a:rPr>
              <a:t>FAQs (general and DSI specific) and FAQ notification service</a:t>
            </a:r>
          </a:p>
          <a:p>
            <a:pPr marL="0" indent="0">
              <a:buNone/>
            </a:pPr>
            <a:endParaRPr lang="en-GB" sz="1800" i="0">
              <a:ea typeface="Verdana" pitchFamily="34" charset="0"/>
              <a:cs typeface="Verdana" pitchFamily="34" charset="0"/>
            </a:endParaRPr>
          </a:p>
          <a:p>
            <a:pPr marL="909638" lvl="1" indent="-363538"/>
            <a:r>
              <a:rPr lang="en-GB" sz="1600" b="0"/>
              <a:t>Where relevant for all applicants: answers published in FAQs (no individual responses!)</a:t>
            </a:r>
          </a:p>
          <a:p>
            <a:pPr marL="909638" lvl="1" indent="-363538"/>
            <a:r>
              <a:rPr lang="en-GB" sz="1600" b="0"/>
              <a:t>Where too specific to a proposal and would provide a comparative advantage: not answered</a:t>
            </a:r>
          </a:p>
          <a:p>
            <a:pPr marL="909638" lvl="1" indent="-363538"/>
            <a:r>
              <a:rPr lang="en-US" sz="1600" b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FAQ deadline: Thursday 1</a:t>
            </a:r>
            <a:r>
              <a:rPr lang="en-GB" sz="1600" b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GB" sz="1600" b="0" smtClean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December </a:t>
            </a:r>
            <a:r>
              <a:rPr lang="en-GB" sz="1600" b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- last FAQ update online </a:t>
            </a:r>
            <a:br>
              <a:rPr lang="en-GB" sz="1600" b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</a:br>
            <a:r>
              <a:rPr lang="en-GB" sz="1600" b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Thursday 8 </a:t>
            </a:r>
            <a:r>
              <a:rPr lang="en-GB" sz="1600" b="0" smtClean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December</a:t>
            </a:r>
            <a:endParaRPr lang="en-GB" sz="1600" b="0">
              <a:solidFill>
                <a:schemeClr val="accent6">
                  <a:lumMod val="60000"/>
                  <a:lumOff val="40000"/>
                </a:schemeClr>
              </a:solidFill>
              <a:ea typeface="Verdana" pitchFamily="34" charset="0"/>
              <a:cs typeface="Verdana" pitchFamily="34" charset="0"/>
            </a:endParaRPr>
          </a:p>
          <a:p>
            <a:pPr marL="909638" lvl="1" indent="-363538"/>
            <a:r>
              <a:rPr lang="en-GB" sz="1600" b="0"/>
              <a:t>Individual responses will be provided until the deadline on technical questions related to TENtec eSubmission module</a:t>
            </a:r>
          </a:p>
          <a:p>
            <a:pPr marL="363538" indent="-363538" eaLnBrk="1" hangingPunct="1"/>
            <a:endParaRPr lang="en-GB" sz="2000" i="0" smtClean="0">
              <a:ea typeface="Verdana" pitchFamily="34" charset="0"/>
              <a:cs typeface="Verdana" pitchFamily="34" charset="0"/>
            </a:endParaRPr>
          </a:p>
          <a:p>
            <a:pPr marL="363538" indent="-363538" eaLnBrk="1" hangingPunct="1"/>
            <a:endParaRPr lang="en-GB" sz="2000" i="0" dirty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148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REMEMBER: </a:t>
            </a:r>
            <a:r>
              <a:rPr lang="en-US" smtClean="0"/>
              <a:t>when submitting your  </a:t>
            </a:r>
            <a:r>
              <a:rPr lang="en-US" dirty="0" smtClean="0"/>
              <a:t>application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3672508"/>
          </a:xfrm>
        </p:spPr>
        <p:txBody>
          <a:bodyPr/>
          <a:lstStyle/>
          <a:p>
            <a:pPr marL="909638" lvl="1" indent="-363538"/>
            <a:r>
              <a:rPr lang="en-GB" smtClean="0">
                <a:ea typeface="Verdana" pitchFamily="34" charset="0"/>
                <a:cs typeface="Verdana" pitchFamily="34" charset="0"/>
              </a:rPr>
              <a:t>Do not wait until the last minute!</a:t>
            </a:r>
          </a:p>
          <a:p>
            <a:pPr marL="909638" lvl="1" indent="-363538"/>
            <a:r>
              <a:rPr lang="en-GB" sz="1800" b="0" smtClean="0">
                <a:ea typeface="Verdana" pitchFamily="34" charset="0"/>
                <a:cs typeface="Verdana" pitchFamily="34" charset="0"/>
              </a:rPr>
              <a:t>Follow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the steps as detailed in the Guide for Applicants</a:t>
            </a:r>
          </a:p>
          <a:p>
            <a:pPr marL="1443038" lvl="2" indent="-363538"/>
            <a:r>
              <a:rPr lang="en-GB" sz="1200" b="0">
                <a:ea typeface="Verdana" pitchFamily="34" charset="0"/>
                <a:cs typeface="Verdana" pitchFamily="34" charset="0"/>
              </a:rPr>
              <a:t>Part A: must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be filled 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in the TENtec </a:t>
            </a:r>
            <a:r>
              <a:rPr lang="en-GB" sz="1200" b="0" err="1">
                <a:ea typeface="Verdana" pitchFamily="34" charset="0"/>
                <a:cs typeface="Verdana" pitchFamily="34" charset="0"/>
              </a:rPr>
              <a:t>eSubmission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 module</a:t>
            </a:r>
          </a:p>
          <a:p>
            <a:pPr marL="1443038" lvl="2" indent="-363538"/>
            <a:r>
              <a:rPr lang="en-GB" sz="1200" b="0">
                <a:ea typeface="Verdana" pitchFamily="34" charset="0"/>
                <a:cs typeface="Verdana" pitchFamily="34" charset="0"/>
              </a:rPr>
              <a:t>Parts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B, C 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and D: complete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in native applications 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and upload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as attachments</a:t>
            </a:r>
          </a:p>
          <a:p>
            <a:pPr marL="909638" lvl="1" indent="-363538"/>
            <a:r>
              <a:rPr lang="en-GB" sz="1800" b="0">
                <a:ea typeface="Verdana" pitchFamily="34" charset="0"/>
                <a:cs typeface="Verdana" pitchFamily="34" charset="0"/>
              </a:rPr>
              <a:t>Upload all </a:t>
            </a:r>
            <a:r>
              <a:rPr lang="en-GB" sz="1800" b="0" smtClean="0">
                <a:ea typeface="Verdana" pitchFamily="34" charset="0"/>
                <a:cs typeface="Verdana" pitchFamily="34" charset="0"/>
              </a:rPr>
              <a:t>forms/annexes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requiring </a:t>
            </a:r>
            <a:r>
              <a:rPr lang="en-GB" sz="1800" b="0" smtClean="0">
                <a:ea typeface="Verdana" pitchFamily="34" charset="0"/>
                <a:cs typeface="Verdana" pitchFamily="34" charset="0"/>
              </a:rPr>
              <a:t>signatures + make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them clearly </a:t>
            </a:r>
            <a:r>
              <a:rPr lang="en-GB" sz="1800" b="0" dirty="0">
                <a:ea typeface="Verdana" pitchFamily="34" charset="0"/>
                <a:cs typeface="Verdana" pitchFamily="34" charset="0"/>
              </a:rPr>
              <a:t>identifiable by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their file name in English</a:t>
            </a:r>
          </a:p>
          <a:p>
            <a:pPr marL="909638" lvl="1" indent="-363538"/>
            <a:r>
              <a:rPr lang="en-GB" sz="1800" b="0">
                <a:ea typeface="Verdana" pitchFamily="34" charset="0"/>
                <a:cs typeface="Verdana" pitchFamily="34" charset="0"/>
              </a:rPr>
              <a:t>Don't forget any supporting documents</a:t>
            </a:r>
            <a:endParaRPr lang="en-GB" sz="1800" b="0" dirty="0">
              <a:ea typeface="Verdana" pitchFamily="34" charset="0"/>
              <a:cs typeface="Verdana" pitchFamily="34" charset="0"/>
            </a:endParaRPr>
          </a:p>
          <a:p>
            <a:pPr marL="909638" lvl="1" indent="-363538"/>
            <a:r>
              <a:rPr lang="en-GB" sz="1800" b="0">
                <a:ea typeface="Verdana" pitchFamily="34" charset="0"/>
                <a:cs typeface="Verdana" pitchFamily="34" charset="0"/>
              </a:rPr>
              <a:t>Keep your originals – they may be requested later</a:t>
            </a:r>
          </a:p>
          <a:p>
            <a:pPr marL="546100" lvl="1" indent="0">
              <a:buNone/>
            </a:pPr>
            <a:endParaRPr lang="en-GB" sz="1600" i="0" dirty="0">
              <a:ea typeface="Verdana" pitchFamily="34" charset="0"/>
              <a:cs typeface="Verdana" pitchFamily="34" charset="0"/>
            </a:endParaRPr>
          </a:p>
          <a:p>
            <a:pPr marL="363538" indent="-363538" eaLnBrk="1" hangingPunct="1"/>
            <a:r>
              <a:rPr lang="en-US" sz="2000" i="0" smtClean="0">
                <a:ea typeface="Verdana" pitchFamily="34" charset="0"/>
                <a:cs typeface="Verdana" pitchFamily="34" charset="0"/>
              </a:rPr>
              <a:t>Submit </a:t>
            </a:r>
            <a:r>
              <a:rPr lang="en-US" sz="2000" i="0" dirty="0" smtClean="0">
                <a:ea typeface="Verdana" pitchFamily="34" charset="0"/>
                <a:cs typeface="Verdana" pitchFamily="34" charset="0"/>
              </a:rPr>
              <a:t>in </a:t>
            </a:r>
            <a:r>
              <a:rPr lang="en-US" sz="2000" i="0" smtClean="0">
                <a:ea typeface="Verdana" pitchFamily="34" charset="0"/>
                <a:cs typeface="Verdana" pitchFamily="34" charset="0"/>
              </a:rPr>
              <a:t>TENtec before the deadline: </a:t>
            </a:r>
            <a:br>
              <a:rPr lang="en-US" sz="2000" i="0" smtClean="0">
                <a:ea typeface="Verdana" pitchFamily="34" charset="0"/>
                <a:cs typeface="Verdana" pitchFamily="34" charset="0"/>
              </a:rPr>
            </a:br>
            <a:r>
              <a:rPr lang="en-US" sz="2000" b="1" i="0" smtClean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Thursday, 15 December 2016</a:t>
            </a:r>
            <a:r>
              <a:rPr lang="en-US" sz="2000" b="1" i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, </a:t>
            </a:r>
            <a:r>
              <a:rPr lang="en-US" sz="2000" b="1" i="0" smtClean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17:00.00 </a:t>
            </a:r>
            <a:r>
              <a:rPr lang="en-US" sz="1600" b="1" i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(Brussels time)</a:t>
            </a:r>
          </a:p>
          <a:p>
            <a:pPr marL="363538" indent="-363538" eaLnBrk="1" hangingPunct="1"/>
            <a:endParaRPr lang="en-US" sz="1600" b="1" i="0" smtClean="0">
              <a:solidFill>
                <a:srgbClr val="00B0F0"/>
              </a:solidFill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buNone/>
            </a:pPr>
            <a:endParaRPr lang="en-US" sz="2000" b="1" i="0" dirty="0" smtClean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589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REMEMBER: </a:t>
            </a:r>
            <a:r>
              <a:rPr lang="en-US" smtClean="0"/>
              <a:t>last minute guidance…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3672508"/>
          </a:xfrm>
        </p:spPr>
        <p:txBody>
          <a:bodyPr/>
          <a:lstStyle/>
          <a:p>
            <a:pPr marL="909638" lvl="1" indent="-363538"/>
            <a:r>
              <a:rPr lang="en-GB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Do not wait until the last minute!</a:t>
            </a:r>
          </a:p>
          <a:p>
            <a:pPr marL="909638" lvl="1" indent="-363538"/>
            <a:r>
              <a:rPr lang="en-GB" smtClean="0">
                <a:ea typeface="Verdana" pitchFamily="34" charset="0"/>
                <a:cs typeface="Verdana" pitchFamily="34" charset="0"/>
              </a:rPr>
              <a:t>Make sure that you fulfil the minimum consortium requirements for the call</a:t>
            </a:r>
          </a:p>
          <a:p>
            <a:pPr marL="909638" lvl="1" indent="-363538"/>
            <a:r>
              <a:rPr lang="en-GB" sz="1800" b="0" smtClean="0">
                <a:ea typeface="Verdana" pitchFamily="34" charset="0"/>
                <a:cs typeface="Verdana" pitchFamily="34" charset="0"/>
              </a:rPr>
              <a:t>Follow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the steps as detailed in the Guide for Applicants</a:t>
            </a:r>
          </a:p>
          <a:p>
            <a:pPr marL="1443038" lvl="2" indent="-363538"/>
            <a:r>
              <a:rPr lang="en-GB" sz="1200" b="0">
                <a:ea typeface="Verdana" pitchFamily="34" charset="0"/>
                <a:cs typeface="Verdana" pitchFamily="34" charset="0"/>
              </a:rPr>
              <a:t>Part A: must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be filled 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in the TENtec </a:t>
            </a:r>
            <a:r>
              <a:rPr lang="en-GB" sz="1200" b="0" err="1">
                <a:ea typeface="Verdana" pitchFamily="34" charset="0"/>
                <a:cs typeface="Verdana" pitchFamily="34" charset="0"/>
              </a:rPr>
              <a:t>eSubmission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 module</a:t>
            </a:r>
          </a:p>
          <a:p>
            <a:pPr marL="1443038" lvl="2" indent="-363538"/>
            <a:r>
              <a:rPr lang="en-GB" sz="1200" b="0">
                <a:ea typeface="Verdana" pitchFamily="34" charset="0"/>
                <a:cs typeface="Verdana" pitchFamily="34" charset="0"/>
              </a:rPr>
              <a:t>Parts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B, C 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and D: complete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in native applications </a:t>
            </a:r>
            <a:r>
              <a:rPr lang="en-GB" sz="1200" b="0">
                <a:ea typeface="Verdana" pitchFamily="34" charset="0"/>
                <a:cs typeface="Verdana" pitchFamily="34" charset="0"/>
              </a:rPr>
              <a:t>and upload </a:t>
            </a:r>
            <a:r>
              <a:rPr lang="en-GB" sz="1200" b="0" dirty="0">
                <a:ea typeface="Verdana" pitchFamily="34" charset="0"/>
                <a:cs typeface="Verdana" pitchFamily="34" charset="0"/>
              </a:rPr>
              <a:t>as attachments</a:t>
            </a:r>
          </a:p>
          <a:p>
            <a:pPr marL="909638" lvl="1" indent="-363538"/>
            <a:r>
              <a:rPr lang="en-GB" sz="1800" b="0">
                <a:ea typeface="Verdana" pitchFamily="34" charset="0"/>
                <a:cs typeface="Verdana" pitchFamily="34" charset="0"/>
              </a:rPr>
              <a:t>Upload all </a:t>
            </a:r>
            <a:r>
              <a:rPr lang="en-GB" sz="1800" b="0" smtClean="0">
                <a:ea typeface="Verdana" pitchFamily="34" charset="0"/>
                <a:cs typeface="Verdana" pitchFamily="34" charset="0"/>
              </a:rPr>
              <a:t>forms/annexes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requiring </a:t>
            </a:r>
            <a:r>
              <a:rPr lang="en-GB" sz="1800" b="0" smtClean="0">
                <a:ea typeface="Verdana" pitchFamily="34" charset="0"/>
                <a:cs typeface="Verdana" pitchFamily="34" charset="0"/>
              </a:rPr>
              <a:t>signatures + make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them clearly </a:t>
            </a:r>
            <a:r>
              <a:rPr lang="en-GB" sz="1800" b="0" dirty="0">
                <a:ea typeface="Verdana" pitchFamily="34" charset="0"/>
                <a:cs typeface="Verdana" pitchFamily="34" charset="0"/>
              </a:rPr>
              <a:t>identifiable by </a:t>
            </a:r>
            <a:r>
              <a:rPr lang="en-GB" sz="1800" b="0">
                <a:ea typeface="Verdana" pitchFamily="34" charset="0"/>
                <a:cs typeface="Verdana" pitchFamily="34" charset="0"/>
              </a:rPr>
              <a:t>their file name in English</a:t>
            </a:r>
          </a:p>
          <a:p>
            <a:pPr marL="909638" lvl="1" indent="-363538"/>
            <a:r>
              <a:rPr lang="en-GB" sz="1800" b="0">
                <a:ea typeface="Verdana" pitchFamily="34" charset="0"/>
                <a:cs typeface="Verdana" pitchFamily="34" charset="0"/>
              </a:rPr>
              <a:t>Don't forget any supporting </a:t>
            </a:r>
            <a:r>
              <a:rPr lang="en-GB" sz="1800" b="0" smtClean="0">
                <a:ea typeface="Verdana" pitchFamily="34" charset="0"/>
                <a:cs typeface="Verdana" pitchFamily="34" charset="0"/>
              </a:rPr>
              <a:t>documents</a:t>
            </a:r>
          </a:p>
          <a:p>
            <a:pPr marL="909638" lvl="1" indent="-363538"/>
            <a:r>
              <a:rPr lang="en-GB" sz="1800" smtClean="0"/>
              <a:t>Use the </a:t>
            </a:r>
            <a:r>
              <a:rPr lang="en-GB" sz="1800"/>
              <a:t>'Submit your application' tab in </a:t>
            </a:r>
            <a:r>
              <a:rPr lang="en-GB" sz="1800" smtClean="0"/>
              <a:t>TENtec to see what information is still missing from your proposal </a:t>
            </a:r>
          </a:p>
          <a:p>
            <a:pPr marL="546100" lvl="1" indent="0">
              <a:buNone/>
            </a:pPr>
            <a:r>
              <a:rPr lang="en-GB" sz="1800" b="0">
                <a:ea typeface="Verdana" pitchFamily="34" charset="0"/>
                <a:cs typeface="Verdana" pitchFamily="34" charset="0"/>
              </a:rPr>
              <a:t>	</a:t>
            </a:r>
            <a:r>
              <a:rPr lang="en-GB" sz="1800" b="0" smtClean="0">
                <a:ea typeface="Verdana" pitchFamily="34" charset="0"/>
                <a:cs typeface="Verdana" pitchFamily="34" charset="0"/>
              </a:rPr>
              <a:t>	</a:t>
            </a:r>
            <a:r>
              <a:rPr lang="en-GB" sz="1800" b="0" i="1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missing information = proposal incomplete and cannot 			be submitted!</a:t>
            </a:r>
            <a:endParaRPr lang="en-GB" sz="1200" b="0" i="1" dirty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marL="546100" lvl="1" indent="0">
              <a:buNone/>
            </a:pPr>
            <a:endParaRPr lang="en-GB" sz="1600" i="0" dirty="0">
              <a:ea typeface="Verdana" pitchFamily="34" charset="0"/>
              <a:cs typeface="Verdana" pitchFamily="34" charset="0"/>
            </a:endParaRPr>
          </a:p>
          <a:p>
            <a:pPr marL="363538" indent="-363538" eaLnBrk="1" hangingPunct="1"/>
            <a:endParaRPr lang="en-US" sz="1600" b="1" i="0" smtClean="0">
              <a:solidFill>
                <a:srgbClr val="00B0F0"/>
              </a:solidFill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buNone/>
            </a:pPr>
            <a:endParaRPr lang="en-US" sz="2000" b="1" i="0" dirty="0" smtClean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739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REMEMBER: </a:t>
            </a:r>
            <a:r>
              <a:rPr lang="en-US" smtClean="0"/>
              <a:t>last minute guidance…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3672508"/>
          </a:xfrm>
        </p:spPr>
        <p:txBody>
          <a:bodyPr/>
          <a:lstStyle/>
          <a:p>
            <a:pPr marL="546100" lvl="1" indent="0">
              <a:buNone/>
            </a:pPr>
            <a:endParaRPr lang="en-GB" sz="1800" b="0">
              <a:ea typeface="Verdana" pitchFamily="34" charset="0"/>
              <a:cs typeface="Verdana" pitchFamily="34" charset="0"/>
            </a:endParaRPr>
          </a:p>
          <a:p>
            <a:pPr marL="909638" lvl="1" indent="-363538"/>
            <a:r>
              <a:rPr lang="en-GB" sz="1800" b="0" smtClean="0">
                <a:ea typeface="Verdana" pitchFamily="34" charset="0"/>
                <a:cs typeface="Verdana" pitchFamily="34" charset="0"/>
              </a:rPr>
              <a:t>Once submitted, a proposal cannot be modified! </a:t>
            </a:r>
          </a:p>
          <a:p>
            <a:pPr marL="909638" lvl="1" indent="-363538"/>
            <a:r>
              <a:rPr lang="en-GB" sz="1800" b="0" smtClean="0">
                <a:ea typeface="Verdana" pitchFamily="34" charset="0"/>
                <a:cs typeface="Verdana" pitchFamily="34" charset="0"/>
              </a:rPr>
              <a:t>Successful submissions receive automatic notifications</a:t>
            </a:r>
          </a:p>
          <a:p>
            <a:pPr marL="909638" lvl="1" indent="-363538"/>
            <a:r>
              <a:rPr lang="en-GB" sz="1800" b="0" smtClean="0">
                <a:ea typeface="Verdana" pitchFamily="34" charset="0"/>
                <a:cs typeface="Verdana" pitchFamily="34" charset="0"/>
              </a:rPr>
              <a:t>Helpdesk now closed, but TENtec technical issues will be addressed up until the last second</a:t>
            </a:r>
          </a:p>
          <a:p>
            <a:pPr marL="546100" lvl="1" indent="0">
              <a:buNone/>
            </a:pPr>
            <a:endParaRPr lang="en-GB" sz="1600" i="0" dirty="0">
              <a:ea typeface="Verdana" pitchFamily="34" charset="0"/>
              <a:cs typeface="Verdana" pitchFamily="34" charset="0"/>
            </a:endParaRPr>
          </a:p>
          <a:p>
            <a:pPr marL="363538" indent="-363538" eaLnBrk="1" hangingPunct="1"/>
            <a:r>
              <a:rPr lang="en-US" sz="2000" i="0" smtClean="0">
                <a:ea typeface="Verdana" pitchFamily="34" charset="0"/>
                <a:cs typeface="Verdana" pitchFamily="34" charset="0"/>
              </a:rPr>
              <a:t>Submit your application in TENtec before the deadline: </a:t>
            </a:r>
            <a:br>
              <a:rPr lang="en-US" sz="2000" i="0" smtClean="0">
                <a:ea typeface="Verdana" pitchFamily="34" charset="0"/>
                <a:cs typeface="Verdana" pitchFamily="34" charset="0"/>
              </a:rPr>
            </a:br>
            <a:r>
              <a:rPr lang="en-US" sz="2000" b="1" i="0" smtClean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Thursday, 15 December 2016</a:t>
            </a:r>
            <a:r>
              <a:rPr lang="en-US" sz="2000" b="1" i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, </a:t>
            </a:r>
            <a:r>
              <a:rPr lang="en-US" sz="2000" b="1" i="0" smtClean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17:00.00 </a:t>
            </a:r>
            <a:r>
              <a:rPr lang="en-US" sz="1600" b="1" i="0">
                <a:solidFill>
                  <a:schemeClr val="accent6">
                    <a:lumMod val="60000"/>
                    <a:lumOff val="40000"/>
                  </a:schemeClr>
                </a:solidFill>
                <a:ea typeface="Verdana" pitchFamily="34" charset="0"/>
                <a:cs typeface="Verdana" pitchFamily="34" charset="0"/>
              </a:rPr>
              <a:t>(Brussels time)</a:t>
            </a:r>
          </a:p>
          <a:p>
            <a:pPr marL="363538" indent="-363538" eaLnBrk="1" hangingPunct="1"/>
            <a:endParaRPr lang="en-US" sz="1600" b="1" i="0" smtClean="0">
              <a:solidFill>
                <a:srgbClr val="00B0F0"/>
              </a:solidFill>
              <a:ea typeface="Verdana" pitchFamily="34" charset="0"/>
              <a:cs typeface="Verdana" pitchFamily="34" charset="0"/>
            </a:endParaRPr>
          </a:p>
          <a:p>
            <a:pPr marL="0" indent="0" eaLnBrk="1" hangingPunct="1">
              <a:buNone/>
            </a:pPr>
            <a:endParaRPr lang="en-US" sz="2000" b="1" i="0" dirty="0" smtClean="0">
              <a:solidFill>
                <a:srgbClr val="FF0000"/>
              </a:solidFill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957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  <a:r>
              <a:rPr lang="en-US" sz="2000" smtClean="0"/>
              <a:t>(indicative)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787"/>
            <a:ext cx="8229600" cy="3960541"/>
          </a:xfrm>
        </p:spPr>
        <p:txBody>
          <a:bodyPr/>
          <a:lstStyle/>
          <a:p>
            <a:pPr marL="363538" indent="-363538"/>
            <a:r>
              <a:rPr lang="en-GB" sz="1700" i="0">
                <a:ea typeface="Verdana" pitchFamily="34" charset="0"/>
                <a:cs typeface="Verdana" pitchFamily="34" charset="0"/>
              </a:rPr>
              <a:t>January-February 2017 : evaluation</a:t>
            </a:r>
          </a:p>
          <a:p>
            <a:pPr marL="363538" indent="-363538"/>
            <a:r>
              <a:rPr lang="en-GB" sz="1700" i="0" smtClean="0">
                <a:ea typeface="Verdana" pitchFamily="34" charset="0"/>
                <a:cs typeface="Verdana" pitchFamily="34" charset="0"/>
              </a:rPr>
              <a:t>March 2017: </a:t>
            </a:r>
            <a:r>
              <a:rPr lang="en-GB" sz="1700" i="0">
                <a:ea typeface="Verdana" pitchFamily="34" charset="0"/>
                <a:cs typeface="Verdana" pitchFamily="34" charset="0"/>
              </a:rPr>
              <a:t>legislative process and adoption of the Selection Decision</a:t>
            </a:r>
          </a:p>
          <a:p>
            <a:pPr marL="363538" indent="-363538"/>
            <a:r>
              <a:rPr lang="en-GB" sz="1700" b="1" i="0">
                <a:ea typeface="Verdana" pitchFamily="34" charset="0"/>
                <a:cs typeface="Verdana" pitchFamily="34" charset="0"/>
              </a:rPr>
              <a:t>Starting from </a:t>
            </a:r>
            <a:r>
              <a:rPr lang="en-GB" sz="1700" b="1" i="0" smtClean="0">
                <a:ea typeface="Verdana" pitchFamily="34" charset="0"/>
                <a:cs typeface="Verdana" pitchFamily="34" charset="0"/>
              </a:rPr>
              <a:t>April 2017</a:t>
            </a:r>
            <a:r>
              <a:rPr lang="en-GB" sz="1700" i="0" smtClean="0">
                <a:ea typeface="Verdana" pitchFamily="34" charset="0"/>
                <a:cs typeface="Verdana" pitchFamily="34" charset="0"/>
              </a:rPr>
              <a:t>: </a:t>
            </a:r>
            <a:r>
              <a:rPr lang="en-GB" sz="1700" b="1" i="0">
                <a:ea typeface="Verdana" pitchFamily="34" charset="0"/>
                <a:cs typeface="Verdana" pitchFamily="34" charset="0"/>
              </a:rPr>
              <a:t>announcement of results and negotiation of individual grant agreements for the successful proposals  </a:t>
            </a:r>
            <a:endParaRPr lang="en-GB" sz="1700" b="1" i="0" smtClean="0">
              <a:ea typeface="Verdana" pitchFamily="34" charset="0"/>
              <a:cs typeface="Verdana" pitchFamily="34" charset="0"/>
            </a:endParaRPr>
          </a:p>
          <a:p>
            <a:pPr marL="363538" indent="-363538"/>
            <a:endParaRPr lang="en-GB" sz="1700" b="1" i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i="0">
              <a:ea typeface="Verdana" pitchFamily="34" charset="0"/>
              <a:cs typeface="Verdana" pitchFamily="34" charset="0"/>
            </a:endParaRPr>
          </a:p>
          <a:p>
            <a:pPr marL="0" indent="0" algn="ctr">
              <a:buNone/>
            </a:pPr>
            <a:r>
              <a:rPr lang="en-GB" sz="2800" b="1" i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Best of luck!</a:t>
            </a:r>
          </a:p>
          <a:p>
            <a:pPr marL="363538" indent="-363538"/>
            <a:endParaRPr lang="en-GB" sz="2000" i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US" sz="2000" i="0" dirty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E7511E"/>
              </a:buClr>
              <a:buSzPct val="110000"/>
              <a:buFont typeface="Arial" charset="0"/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E75DCD-654E-4A17-998D-3D8DE63830BE}" type="slidenum">
              <a:rPr lang="en-GB" altLang="de-DE" sz="1000" i="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GB" altLang="de-DE" sz="1000" i="0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469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484784"/>
            <a:ext cx="8229600" cy="504825"/>
          </a:xfrm>
        </p:spPr>
        <p:txBody>
          <a:bodyPr/>
          <a:lstStyle/>
          <a:p>
            <a:r>
              <a:rPr lang="fr-BE" altLang="en-US" sz="2800" dirty="0" err="1" smtClean="0"/>
              <a:t>Partnership</a:t>
            </a:r>
            <a:r>
              <a:rPr lang="fr-BE" altLang="en-US" sz="2800" dirty="0" smtClean="0"/>
              <a:t> </a:t>
            </a:r>
            <a:r>
              <a:rPr lang="fr-BE" altLang="en-US" sz="2800" dirty="0" err="1" smtClean="0"/>
              <a:t>with</a:t>
            </a:r>
            <a:r>
              <a:rPr lang="fr-BE" altLang="en-US" sz="2800" dirty="0" smtClean="0"/>
              <a:t> the Commission</a:t>
            </a:r>
            <a:endParaRPr lang="en-GB" altLang="en-US" sz="2800" dirty="0" smtClean="0"/>
          </a:p>
        </p:txBody>
      </p:sp>
      <p:sp>
        <p:nvSpPr>
          <p:cNvPr id="10243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/>
            <a:endParaRPr lang="en-US" altLang="en-US" smtClean="0"/>
          </a:p>
        </p:txBody>
      </p:sp>
      <p:sp>
        <p:nvSpPr>
          <p:cNvPr id="10244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/>
            <a:endParaRPr lang="en-US" altLang="en-US" smtClean="0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106510"/>
              </p:ext>
            </p:extLst>
          </p:nvPr>
        </p:nvGraphicFramePr>
        <p:xfrm>
          <a:off x="457200" y="2349500"/>
          <a:ext cx="8229600" cy="3535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53536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0F5494"/>
                          </a:solidFill>
                        </a:rPr>
                        <a:t>European Commission</a:t>
                      </a:r>
                    </a:p>
                    <a:p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rgbClr val="00AEF0"/>
                          </a:solidFill>
                        </a:rPr>
                        <a:t>Defines the policy</a:t>
                      </a:r>
                    </a:p>
                    <a:p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Defines strategy, objectives and priority areas/work programmes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Selects projects for co-financing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Makes programme decisions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Evaluates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 the programme and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the Agency's performance</a:t>
                      </a:r>
                    </a:p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GB" sz="1800" smtClean="0">
                          <a:solidFill>
                            <a:srgbClr val="0F5494"/>
                          </a:solidFill>
                        </a:rPr>
                        <a:t>INEA (Executive Agency)</a:t>
                      </a:r>
                      <a:endParaRPr lang="en-GB" sz="1800" dirty="0" smtClean="0">
                        <a:solidFill>
                          <a:srgbClr val="0F5494"/>
                        </a:solidFill>
                      </a:endParaRPr>
                    </a:p>
                    <a:p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rgbClr val="00AEF0"/>
                          </a:solidFill>
                        </a:rPr>
                        <a:t>Turns policy</a:t>
                      </a:r>
                      <a:r>
                        <a:rPr lang="en-GB" sz="1600" baseline="0" dirty="0" smtClean="0">
                          <a:solidFill>
                            <a:srgbClr val="00AEF0"/>
                          </a:solidFill>
                        </a:rPr>
                        <a:t> into action</a:t>
                      </a:r>
                    </a:p>
                    <a:p>
                      <a:endParaRPr lang="en-GB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baseline="0" smtClean="0">
                          <a:solidFill>
                            <a:schemeClr val="tx1"/>
                          </a:solidFill>
                        </a:rPr>
                        <a:t>Organises calls for proposals</a:t>
                      </a: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baseline="0" smtClean="0">
                          <a:solidFill>
                            <a:schemeClr val="tx1"/>
                          </a:solidFill>
                        </a:rPr>
                        <a:t>Monitors 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the technical and financial implementation of projects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Manages project lifecycle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GB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sz="1600" b="0" baseline="0" smtClean="0">
                          <a:solidFill>
                            <a:schemeClr val="tx1"/>
                          </a:solidFill>
                        </a:rPr>
                        <a:t>Ensures 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sound financial management</a:t>
                      </a:r>
                    </a:p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45708" marB="45708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87879D-B502-4584-A5CB-2C01959D8D51}" type="slidenum">
              <a:rPr lang="en-GB" sz="1000" smtClean="0">
                <a:solidFill>
                  <a:srgbClr val="000000"/>
                </a:solidFill>
                <a:latin typeface="+mj-lt"/>
              </a:rPr>
              <a:pPr>
                <a:defRPr/>
              </a:pPr>
              <a:t>5</a:t>
            </a:fld>
            <a:endParaRPr lang="en-GB" sz="10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116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For everyone</a:t>
            </a:r>
            <a:endParaRPr lang="en-GB" altLang="en-US" dirty="0" smtClean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50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837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 smtClean="0"/>
              <a:t>2017 </a:t>
            </a:r>
            <a:r>
              <a:rPr lang="en-GB" altLang="en-US" sz="2800" dirty="0" smtClean="0"/>
              <a:t>CEF Telecom calls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960541"/>
          </a:xfrm>
        </p:spPr>
        <p:txBody>
          <a:bodyPr/>
          <a:lstStyle/>
          <a:p>
            <a:pPr marL="363538" indent="-363538"/>
            <a:r>
              <a:rPr lang="en-GB" sz="1700" b="1" i="0" smtClean="0">
                <a:ea typeface="Verdana" pitchFamily="34" charset="0"/>
                <a:cs typeface="Verdana" pitchFamily="34" charset="0"/>
              </a:rPr>
              <a:t>Basis:</a:t>
            </a:r>
            <a:r>
              <a:rPr lang="en-GB" sz="1700" i="0" smtClean="0">
                <a:ea typeface="Verdana" pitchFamily="34" charset="0"/>
                <a:cs typeface="Verdana" pitchFamily="34" charset="0"/>
              </a:rPr>
              <a:t> 2017 Work Programme, currently under preparation</a:t>
            </a:r>
          </a:p>
          <a:p>
            <a:pPr marL="363538" indent="-363538"/>
            <a:r>
              <a:rPr lang="en-GB" sz="1700" b="1" i="0" smtClean="0">
                <a:ea typeface="Verdana" pitchFamily="34" charset="0"/>
                <a:cs typeface="Verdana" pitchFamily="34" charset="0"/>
              </a:rPr>
              <a:t>Planning:</a:t>
            </a:r>
            <a:r>
              <a:rPr lang="en-GB" sz="1700" i="0" smtClean="0">
                <a:ea typeface="Verdana" pitchFamily="34" charset="0"/>
                <a:cs typeface="Verdana" pitchFamily="34" charset="0"/>
              </a:rPr>
              <a:t> Expected to model itself after 2016: three sets of calls grouped by DSI area in similar timeframe</a:t>
            </a:r>
          </a:p>
          <a:p>
            <a:pPr marL="363538" indent="-363538"/>
            <a:r>
              <a:rPr lang="en-GB" sz="1700" b="1" i="0" smtClean="0">
                <a:ea typeface="Verdana" pitchFamily="34" charset="0"/>
                <a:cs typeface="Verdana" pitchFamily="34" charset="0"/>
              </a:rPr>
              <a:t>Content: </a:t>
            </a:r>
            <a:r>
              <a:rPr lang="en-GB" sz="1700" i="0" smtClean="0">
                <a:ea typeface="Verdana" pitchFamily="34" charset="0"/>
                <a:cs typeface="Verdana" pitchFamily="34" charset="0"/>
              </a:rPr>
              <a:t>Information to be available February-March on adoption of work programme/exact launch date of 2017-1 calls</a:t>
            </a:r>
          </a:p>
          <a:p>
            <a:pPr marL="363538" indent="-363538"/>
            <a:endParaRPr lang="en-GB" sz="1700" i="0">
              <a:ea typeface="Verdana" pitchFamily="34" charset="0"/>
              <a:cs typeface="Verdana" pitchFamily="34" charset="0"/>
            </a:endParaRPr>
          </a:p>
          <a:p>
            <a:pPr marL="363538" indent="-363538"/>
            <a:r>
              <a:rPr lang="en-GB" sz="1700" b="1" i="0" smtClean="0">
                <a:ea typeface="Verdana" pitchFamily="34" charset="0"/>
                <a:cs typeface="Verdana" pitchFamily="34" charset="0"/>
              </a:rPr>
              <a:t>More info: </a:t>
            </a:r>
            <a:r>
              <a:rPr lang="en-GB" sz="1700" i="0" smtClean="0">
                <a:ea typeface="Verdana" pitchFamily="34" charset="0"/>
                <a:cs typeface="Verdana" pitchFamily="34" charset="0"/>
              </a:rPr>
              <a:t>via INEA website/Twitter feed </a:t>
            </a:r>
          </a:p>
          <a:p>
            <a:pPr marL="363538" indent="-363538"/>
            <a:endParaRPr lang="en-GB" sz="1700" b="1" i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i="0">
              <a:ea typeface="Verdana" pitchFamily="34" charset="0"/>
              <a:cs typeface="Verdana" pitchFamily="34" charset="0"/>
            </a:endParaRPr>
          </a:p>
          <a:p>
            <a:pPr marL="363538" indent="-363538"/>
            <a:endParaRPr lang="en-GB" sz="2000" i="0" smtClean="0">
              <a:ea typeface="Verdana" pitchFamily="34" charset="0"/>
              <a:cs typeface="Verdana" pitchFamily="34" charset="0"/>
            </a:endParaRPr>
          </a:p>
          <a:p>
            <a:pPr marL="363538" indent="-363538"/>
            <a:endParaRPr lang="en-GB" sz="2000" i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US" sz="2000" i="0" dirty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7247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395288" y="1268413"/>
            <a:ext cx="8229600" cy="793750"/>
          </a:xfrm>
        </p:spPr>
        <p:txBody>
          <a:bodyPr/>
          <a:lstStyle/>
          <a:p>
            <a:pPr algn="ctr"/>
            <a:r>
              <a:rPr lang="fr-BE" smtClean="0">
                <a:solidFill>
                  <a:srgbClr val="00AEF0"/>
                </a:solidFill>
              </a:rPr>
              <a:t>For </a:t>
            </a:r>
            <a:r>
              <a:rPr lang="fr-BE" dirty="0" smtClean="0">
                <a:solidFill>
                  <a:srgbClr val="00AEF0"/>
                </a:solidFill>
              </a:rPr>
              <a:t>more information</a:t>
            </a:r>
            <a:endParaRPr lang="en-GB" dirty="0" smtClean="0">
              <a:solidFill>
                <a:srgbClr val="00AEF0"/>
              </a:solidFill>
            </a:endParaRPr>
          </a:p>
        </p:txBody>
      </p:sp>
      <p:pic>
        <p:nvPicPr>
          <p:cNvPr id="9" name="Content Placeholder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5097239"/>
            <a:ext cx="869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1763688" y="5205065"/>
            <a:ext cx="18002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9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cs typeface="Arial" pitchFamily="34" charset="0"/>
              </a:rPr>
              <a:t>@inea_eu</a:t>
            </a:r>
            <a:endParaRPr kumimoji="0" lang="en-GB" altLang="en-US" sz="190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cs typeface="Arial" pitchFamily="34" charset="0"/>
            </a:endParaRPr>
          </a:p>
        </p:txBody>
      </p:sp>
      <p:pic>
        <p:nvPicPr>
          <p:cNvPr id="1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3542903"/>
            <a:ext cx="1038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4" y="2564904"/>
            <a:ext cx="894606" cy="894606"/>
          </a:xfrm>
          <a:prstGeom prst="rect">
            <a:avLst/>
          </a:prstGeom>
        </p:spPr>
      </p:pic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835696" y="2972817"/>
            <a:ext cx="396081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9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cs typeface="Arial" pitchFamily="34" charset="0"/>
              </a:rPr>
              <a:t>inea@ec.europa.eu</a:t>
            </a:r>
            <a:endParaRPr kumimoji="0" lang="en-GB" altLang="en-US" sz="190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7916">
            <a:off x="5652120" y="5245111"/>
            <a:ext cx="2664296" cy="1087330"/>
          </a:xfrm>
          <a:prstGeom prst="rect">
            <a:avLst/>
          </a:prstGeom>
        </p:spPr>
      </p:pic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1763688" y="3573016"/>
            <a:ext cx="7128792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altLang="en-US" sz="1900" i="0" u="none" strike="noStrike" kern="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cs typeface="Arial" pitchFamily="34" charset="0"/>
                <a:hlinkClick r:id="rId6"/>
              </a:rPr>
              <a:t>http://ec.europa.eu/inea</a:t>
            </a:r>
            <a:endParaRPr kumimoji="0" lang="fr-BE" altLang="en-US" sz="190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altLang="en-US" sz="1900" kern="0" dirty="0">
                <a:solidFill>
                  <a:srgbClr val="0F5494"/>
                </a:solidFill>
                <a:hlinkClick r:id="rId7"/>
              </a:rPr>
              <a:t>https://</a:t>
            </a:r>
            <a:r>
              <a:rPr lang="fr-BE" altLang="en-US" sz="1900" kern="0" dirty="0" smtClean="0">
                <a:solidFill>
                  <a:srgbClr val="0F5494"/>
                </a:solidFill>
                <a:hlinkClick r:id="rId7"/>
              </a:rPr>
              <a:t>ec.europa.eu/inea/en/connecting-europe-facility/cef-telecom/apply-funding/2016-cef-telecom-calls-proposals</a:t>
            </a:r>
            <a:endParaRPr lang="fr-BE" altLang="en-US" sz="1900" kern="0" dirty="0" smtClean="0">
              <a:solidFill>
                <a:srgbClr val="0F5494"/>
              </a:solidFill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835324" y="2636912"/>
            <a:ext cx="576101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altLang="en-US" sz="1900" kern="0" smtClean="0">
                <a:solidFill>
                  <a:srgbClr val="0F5494"/>
                </a:solidFill>
              </a:rPr>
              <a:t>i</a:t>
            </a:r>
            <a:r>
              <a:rPr kumimoji="0" lang="fr-BE" altLang="en-US" sz="1900" i="0" u="none" strike="noStrike" kern="0" cap="none" spc="0" normalizeH="0" baseline="0" noProof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cs typeface="Arial" pitchFamily="34" charset="0"/>
              </a:rPr>
              <a:t>nea-cef-telecom-calls@ec.europa.eu</a:t>
            </a:r>
            <a:endParaRPr kumimoji="0" lang="en-GB" altLang="en-US" sz="1900" i="0" u="none" strike="noStrike" kern="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/>
              <a:t>INEA's delegated </a:t>
            </a:r>
            <a:r>
              <a:rPr lang="en-US" altLang="en-US" sz="2800" dirty="0" err="1" smtClean="0"/>
              <a:t>programmes</a:t>
            </a:r>
            <a:endParaRPr lang="en-GB" sz="2800" dirty="0" smtClean="0"/>
          </a:p>
        </p:txBody>
      </p:sp>
      <p:pic>
        <p:nvPicPr>
          <p:cNvPr id="1638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2349500"/>
            <a:ext cx="1157287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933825"/>
            <a:ext cx="1166813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3949700"/>
            <a:ext cx="115728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349500"/>
            <a:ext cx="1152525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391" name="Straight Connector 8"/>
          <p:cNvCxnSpPr>
            <a:cxnSpLocks noChangeShapeType="1"/>
          </p:cNvCxnSpPr>
          <p:nvPr/>
        </p:nvCxnSpPr>
        <p:spPr bwMode="auto">
          <a:xfrm>
            <a:off x="4537075" y="2349500"/>
            <a:ext cx="34925" cy="2959100"/>
          </a:xfrm>
          <a:prstGeom prst="line">
            <a:avLst/>
          </a:prstGeom>
          <a:noFill/>
          <a:ln w="34925" algn="ctr">
            <a:solidFill>
              <a:srgbClr val="0F5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2" name="Straight Connector 9"/>
          <p:cNvCxnSpPr>
            <a:cxnSpLocks noChangeShapeType="1"/>
          </p:cNvCxnSpPr>
          <p:nvPr/>
        </p:nvCxnSpPr>
        <p:spPr bwMode="auto">
          <a:xfrm>
            <a:off x="3203575" y="3789363"/>
            <a:ext cx="2663825" cy="0"/>
          </a:xfrm>
          <a:prstGeom prst="line">
            <a:avLst/>
          </a:prstGeom>
          <a:noFill/>
          <a:ln w="34925" algn="ctr">
            <a:solidFill>
              <a:srgbClr val="0F5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3" name="TextBox 16"/>
          <p:cNvSpPr txBox="1">
            <a:spLocks noChangeArrowheads="1"/>
          </p:cNvSpPr>
          <p:nvPr/>
        </p:nvSpPr>
        <p:spPr bwMode="auto">
          <a:xfrm>
            <a:off x="300336" y="2438579"/>
            <a:ext cx="280670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fr-BE" sz="1600" b="0" dirty="0" smtClean="0">
                <a:solidFill>
                  <a:srgbClr val="0F5494"/>
                </a:solidFill>
              </a:rPr>
              <a:t>CEF Transport </a:t>
            </a:r>
            <a:r>
              <a:rPr lang="fr-BE" sz="1400" b="0" i="1" dirty="0" smtClean="0">
                <a:solidFill>
                  <a:srgbClr val="0F5494"/>
                </a:solidFill>
              </a:rPr>
              <a:t>(incl. Cohesion Fund allocation)</a:t>
            </a:r>
          </a:p>
          <a:p>
            <a:pPr eaLnBrk="1" hangingPunct="1">
              <a:buFontTx/>
              <a:buChar char="-"/>
            </a:pPr>
            <a:r>
              <a:rPr lang="fr-BE" sz="1600" b="0" dirty="0" smtClean="0">
                <a:solidFill>
                  <a:srgbClr val="0F5494"/>
                </a:solidFill>
              </a:rPr>
              <a:t>CEF Energy </a:t>
            </a:r>
          </a:p>
          <a:p>
            <a:pPr eaLnBrk="1" hangingPunct="1">
              <a:buFontTx/>
              <a:buChar char="-"/>
            </a:pPr>
            <a:r>
              <a:rPr lang="fr-BE" sz="1600" smtClean="0">
                <a:solidFill>
                  <a:srgbClr val="FF0000"/>
                </a:solidFill>
              </a:rPr>
              <a:t>CEF Telecom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16394" name="TextBox 17"/>
          <p:cNvSpPr txBox="1">
            <a:spLocks noChangeArrowheads="1"/>
          </p:cNvSpPr>
          <p:nvPr/>
        </p:nvSpPr>
        <p:spPr bwMode="auto">
          <a:xfrm>
            <a:off x="5940425" y="2516188"/>
            <a:ext cx="2805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fr-BE" sz="1600" b="0" dirty="0" smtClean="0">
                <a:solidFill>
                  <a:srgbClr val="0F5494"/>
                </a:solidFill>
              </a:rPr>
              <a:t>H2020 Transport </a:t>
            </a:r>
          </a:p>
          <a:p>
            <a:pPr eaLnBrk="1" hangingPunct="1">
              <a:buFontTx/>
              <a:buChar char="-"/>
            </a:pPr>
            <a:r>
              <a:rPr lang="fr-BE" sz="1600" b="0" dirty="0" smtClean="0">
                <a:solidFill>
                  <a:srgbClr val="0F5494"/>
                </a:solidFill>
              </a:rPr>
              <a:t>H2020 Energy </a:t>
            </a:r>
          </a:p>
        </p:txBody>
      </p:sp>
      <p:sp>
        <p:nvSpPr>
          <p:cNvPr id="16395" name="TextBox 18"/>
          <p:cNvSpPr txBox="1">
            <a:spLocks noChangeArrowheads="1"/>
          </p:cNvSpPr>
          <p:nvPr/>
        </p:nvSpPr>
        <p:spPr bwMode="auto">
          <a:xfrm>
            <a:off x="6096000" y="4114800"/>
            <a:ext cx="2805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BE" sz="1600" b="0" dirty="0" smtClean="0">
                <a:solidFill>
                  <a:srgbClr val="0F5494"/>
                </a:solidFill>
              </a:rPr>
              <a:t>TEN-T legacy from </a:t>
            </a:r>
          </a:p>
          <a:p>
            <a:pPr eaLnBrk="1" hangingPunct="1"/>
            <a:r>
              <a:rPr lang="fr-BE" sz="1600" b="0" dirty="0" smtClean="0">
                <a:solidFill>
                  <a:srgbClr val="0F5494"/>
                </a:solidFill>
              </a:rPr>
              <a:t>2007-2013 period</a:t>
            </a:r>
            <a:endParaRPr lang="en-GB" sz="1600" b="0" dirty="0" smtClean="0">
              <a:solidFill>
                <a:srgbClr val="0F5494"/>
              </a:solidFill>
            </a:endParaRPr>
          </a:p>
        </p:txBody>
      </p:sp>
      <p:sp>
        <p:nvSpPr>
          <p:cNvPr id="16396" name="TextBox 19"/>
          <p:cNvSpPr txBox="1">
            <a:spLocks noChangeArrowheads="1"/>
          </p:cNvSpPr>
          <p:nvPr/>
        </p:nvSpPr>
        <p:spPr bwMode="auto">
          <a:xfrm>
            <a:off x="381000" y="4038600"/>
            <a:ext cx="28051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fr-BE" sz="1600" b="0" dirty="0" smtClean="0">
                <a:solidFill>
                  <a:srgbClr val="0F5494"/>
                </a:solidFill>
              </a:rPr>
              <a:t>Marco Polo legacy from</a:t>
            </a:r>
          </a:p>
          <a:p>
            <a:pPr eaLnBrk="1" hangingPunct="1"/>
            <a:r>
              <a:rPr lang="fr-BE" sz="1600" b="0" dirty="0" smtClean="0">
                <a:solidFill>
                  <a:srgbClr val="0F5494"/>
                </a:solidFill>
              </a:rPr>
              <a:t>2007-2013 period</a:t>
            </a:r>
          </a:p>
          <a:p>
            <a:pPr eaLnBrk="1" hangingPunct="1"/>
            <a:r>
              <a:rPr lang="fr-BE" sz="1400" b="0" i="1" dirty="0" smtClean="0">
                <a:solidFill>
                  <a:srgbClr val="0F5494"/>
                </a:solidFill>
              </a:rPr>
              <a:t>(previously managed </a:t>
            </a:r>
            <a:r>
              <a:rPr lang="fr-BE" sz="1400" b="0" i="1" smtClean="0">
                <a:solidFill>
                  <a:srgbClr val="0F5494"/>
                </a:solidFill>
              </a:rPr>
              <a:t>by EACI (EASME))</a:t>
            </a:r>
            <a:endParaRPr lang="en-GB" sz="1400" b="0" i="1" dirty="0" smtClean="0">
              <a:solidFill>
                <a:srgbClr val="0F549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3669" y="5639434"/>
            <a:ext cx="7992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kern="0" dirty="0" smtClean="0">
                <a:solidFill>
                  <a:srgbClr val="0F5494"/>
                </a:solidFill>
                <a:latin typeface="Verdana"/>
                <a:ea typeface="Times New Roman"/>
                <a:cs typeface="+mj-cs"/>
              </a:rPr>
              <a:t>Management</a:t>
            </a:r>
            <a:r>
              <a:rPr lang="en-GB" sz="2000" b="0" kern="0" dirty="0" smtClean="0">
                <a:solidFill>
                  <a:srgbClr val="0F5494"/>
                </a:solidFill>
                <a:latin typeface="Verdana"/>
                <a:ea typeface="Times New Roman"/>
                <a:cs typeface="+mj-cs"/>
              </a:rPr>
              <a:t> of some </a:t>
            </a:r>
            <a:r>
              <a:rPr lang="en-GB" sz="2000" b="0" kern="0" dirty="0">
                <a:solidFill>
                  <a:srgbClr val="0F5494"/>
                </a:solidFill>
                <a:latin typeface="Verdana"/>
                <a:ea typeface="Times New Roman"/>
                <a:cs typeface="+mj-cs"/>
              </a:rPr>
              <a:t>or all of the phases of </a:t>
            </a:r>
            <a:r>
              <a:rPr lang="en-GB" sz="2000" kern="0" dirty="0">
                <a:solidFill>
                  <a:srgbClr val="0F5494"/>
                </a:solidFill>
                <a:latin typeface="Verdana"/>
                <a:ea typeface="Times New Roman"/>
                <a:cs typeface="+mj-cs"/>
              </a:rPr>
              <a:t>programme implementation </a:t>
            </a:r>
            <a:r>
              <a:rPr lang="en-GB" sz="2000" b="0" kern="0" dirty="0">
                <a:solidFill>
                  <a:srgbClr val="0F5494"/>
                </a:solidFill>
                <a:latin typeface="Verdana"/>
                <a:ea typeface="Times New Roman"/>
                <a:cs typeface="+mj-cs"/>
              </a:rPr>
              <a:t>and stages in the </a:t>
            </a:r>
            <a:r>
              <a:rPr lang="en-GB" sz="2000" kern="0" dirty="0">
                <a:solidFill>
                  <a:srgbClr val="0F5494"/>
                </a:solidFill>
                <a:latin typeface="Verdana"/>
                <a:ea typeface="Times New Roman"/>
                <a:cs typeface="+mj-cs"/>
              </a:rPr>
              <a:t>project lifecycle</a:t>
            </a:r>
            <a:endParaRPr lang="en-GB" sz="2000" dirty="0">
              <a:solidFill>
                <a:srgbClr val="0F549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9A0F-F272-4D8B-8A00-9FEB1D8D47BD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5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936625"/>
          </a:xfrm>
        </p:spPr>
        <p:txBody>
          <a:bodyPr/>
          <a:lstStyle/>
          <a:p>
            <a:r>
              <a:rPr lang="en-GB" sz="2800" dirty="0" smtClean="0"/>
              <a:t>Budget managed by INEA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99592" y="2708920"/>
            <a:ext cx="345638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sz="1200" b="0" smtClean="0">
              <a:solidFill>
                <a:srgbClr val="0F5494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0674144"/>
              </p:ext>
            </p:extLst>
          </p:nvPr>
        </p:nvGraphicFramePr>
        <p:xfrm>
          <a:off x="1115616" y="1988840"/>
          <a:ext cx="6867525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669E4-4970-4DCD-81D3-680C3E6D682F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67744" y="602128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Total: </a:t>
            </a:r>
            <a:r>
              <a:rPr lang="en-GB" b="1" dirty="0">
                <a:solidFill>
                  <a:srgbClr val="FF0000"/>
                </a:solidFill>
              </a:rPr>
              <a:t>€34.1 </a:t>
            </a:r>
            <a:r>
              <a:rPr lang="en-GB" b="1" dirty="0" smtClean="0">
                <a:solidFill>
                  <a:srgbClr val="FF0000"/>
                </a:solidFill>
              </a:rPr>
              <a:t>billion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79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752"/>
            <a:ext cx="8229600" cy="993775"/>
          </a:xfrm>
        </p:spPr>
        <p:txBody>
          <a:bodyPr/>
          <a:lstStyle/>
          <a:p>
            <a:pPr eaLnBrk="1" hangingPunct="1"/>
            <a:r>
              <a:rPr lang="en-GB" altLang="en-US" sz="2800" dirty="0" smtClean="0"/>
              <a:t>INEA's tasks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8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5" name="Content Placeholder 4" descr="C:\Users\fredebe\AppData\Local\Microsoft\Windows\Temporary Internet Files\Content.Outlook\312T549A\project lifecycle_generic_A (2)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20888"/>
            <a:ext cx="8424862" cy="3253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14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39281"/>
            <a:ext cx="8229600" cy="993775"/>
          </a:xfrm>
        </p:spPr>
        <p:txBody>
          <a:bodyPr/>
          <a:lstStyle/>
          <a:p>
            <a:pPr algn="ctr" eaLnBrk="1" hangingPunct="1"/>
            <a:r>
              <a:rPr lang="en-GB" altLang="en-US" dirty="0" smtClean="0"/>
              <a:t>CEF Telecom 2016 calls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550" y="6265863"/>
            <a:ext cx="2133600" cy="476250"/>
          </a:xfrm>
        </p:spPr>
        <p:txBody>
          <a:bodyPr/>
          <a:lstStyle/>
          <a:p>
            <a:pPr>
              <a:defRPr/>
            </a:pPr>
            <a:fld id="{97736E30-5C46-4A83-9F1E-19EB6ED1F074}" type="slidenum">
              <a:rPr lang="en-GB" altLang="en-US" sz="1000" smtClean="0">
                <a:solidFill>
                  <a:srgbClr val="000000"/>
                </a:solidFill>
                <a:latin typeface="+mn-lt"/>
              </a:rPr>
              <a:pPr>
                <a:defRPr/>
              </a:pPr>
              <a:t>9</a:t>
            </a:fld>
            <a:endParaRPr lang="en-GB" altLang="en-US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773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7200</TotalTime>
  <Words>2569</Words>
  <Application>Microsoft Office PowerPoint</Application>
  <PresentationFormat>On-screen Show (4:3)</PresentationFormat>
  <Paragraphs>473</Paragraphs>
  <Slides>52</Slides>
  <Notes>20</Notes>
  <HiddenSlides>27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Slide_Master</vt:lpstr>
      <vt:lpstr>Introduction to INEA, the CEF Telecom  evaluation process and eInvoicing call 2016-3</vt:lpstr>
      <vt:lpstr>Content</vt:lpstr>
      <vt:lpstr>For newcomers to the eInvoicing/CEF calls</vt:lpstr>
      <vt:lpstr>Background on INEA</vt:lpstr>
      <vt:lpstr>Partnership with the Commission</vt:lpstr>
      <vt:lpstr>INEA's delegated programmes</vt:lpstr>
      <vt:lpstr>Budget managed by INEA</vt:lpstr>
      <vt:lpstr>INEA's tasks</vt:lpstr>
      <vt:lpstr>CEF Telecom 2016 calls</vt:lpstr>
      <vt:lpstr>How do the calls work?</vt:lpstr>
      <vt:lpstr>2016 CEF Telecom calls</vt:lpstr>
      <vt:lpstr>eInvoicing</vt:lpstr>
      <vt:lpstr>2016-3 eInvoicing call:  Scope  </vt:lpstr>
      <vt:lpstr>2016-3 eInvoicing call:  Scope  </vt:lpstr>
      <vt:lpstr>2016-3 eInvoicing call:  Expected outcomes</vt:lpstr>
      <vt:lpstr>2016-3 eInvoicing:  Key conditions</vt:lpstr>
      <vt:lpstr>Call evaluation process</vt:lpstr>
      <vt:lpstr>PowerPoint Presentation</vt:lpstr>
      <vt:lpstr>Principles for the evaluation and selection process</vt:lpstr>
      <vt:lpstr>Call publication &amp; application  support</vt:lpstr>
      <vt:lpstr>Admissibility/Eligibility  Committee (INEA)</vt:lpstr>
      <vt:lpstr>Technical Evaluation: overview</vt:lpstr>
      <vt:lpstr>Technical Evaluation:  individual assessment</vt:lpstr>
      <vt:lpstr>Technical Evaluation:  consensus meeting</vt:lpstr>
      <vt:lpstr>Award criteria</vt:lpstr>
      <vt:lpstr>Internal Evaluation  (Commission)</vt:lpstr>
      <vt:lpstr>Subsequent steps</vt:lpstr>
      <vt:lpstr>Grant agreement preparation  &amp; signature (INEA)</vt:lpstr>
      <vt:lpstr>For current applicants</vt:lpstr>
      <vt:lpstr>How to apply: READ, REFLECT, REMEMBER</vt:lpstr>
      <vt:lpstr>How to apply: READ all call documentation, forms, Guide for Applicants, FAQs, call webpage  REFLECT on the call content &amp; requirements   REMEMBER that successful applications take time and effort, but guidance is available!</vt:lpstr>
      <vt:lpstr>READ: get to know the call documents</vt:lpstr>
      <vt:lpstr>READ: how to use TENtec electronic proposal submission</vt:lpstr>
      <vt:lpstr>READ: Application forms</vt:lpstr>
      <vt:lpstr>Application form A</vt:lpstr>
      <vt:lpstr>Application form B</vt:lpstr>
      <vt:lpstr>Financial and operational capacity check</vt:lpstr>
      <vt:lpstr>Application form C</vt:lpstr>
      <vt:lpstr>Application form D</vt:lpstr>
      <vt:lpstr>REFLECT: call content and requirements</vt:lpstr>
      <vt:lpstr>REFLECT: call content and requirements</vt:lpstr>
      <vt:lpstr>REFLECT: call content and requirements</vt:lpstr>
      <vt:lpstr>REFLECT: call content and requirements</vt:lpstr>
      <vt:lpstr>REMEMBER: time flies…</vt:lpstr>
      <vt:lpstr>REMEMBER: help is available</vt:lpstr>
      <vt:lpstr>REMEMBER: when submitting your  application</vt:lpstr>
      <vt:lpstr>REMEMBER: last minute guidance…</vt:lpstr>
      <vt:lpstr>REMEMBER: last minute guidance…</vt:lpstr>
      <vt:lpstr>Next steps (indicative)</vt:lpstr>
      <vt:lpstr>For everyone</vt:lpstr>
      <vt:lpstr>2017 CEF Telecom calls</vt:lpstr>
      <vt:lpstr>For more information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COSTA Ines (DIGIT)</cp:lastModifiedBy>
  <cp:revision>416</cp:revision>
  <cp:lastPrinted>2016-06-20T09:04:29Z</cp:lastPrinted>
  <dcterms:created xsi:type="dcterms:W3CDTF">2011-10-28T10:25:18Z</dcterms:created>
  <dcterms:modified xsi:type="dcterms:W3CDTF">2016-12-02T10:34:25Z</dcterms:modified>
</cp:coreProperties>
</file>