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4036" r:id="rId2"/>
  </p:sldMasterIdLst>
  <p:notesMasterIdLst>
    <p:notesMasterId r:id="rId10"/>
  </p:notesMasterIdLst>
  <p:handoutMasterIdLst>
    <p:handoutMasterId r:id="rId11"/>
  </p:handoutMasterIdLst>
  <p:sldIdLst>
    <p:sldId id="350" r:id="rId3"/>
    <p:sldId id="329" r:id="rId4"/>
    <p:sldId id="331" r:id="rId5"/>
    <p:sldId id="332" r:id="rId6"/>
    <p:sldId id="298" r:id="rId7"/>
    <p:sldId id="326" r:id="rId8"/>
    <p:sldId id="274" r:id="rId9"/>
  </p:sldIdLst>
  <p:sldSz cx="9144000" cy="5143500" type="screen16x9"/>
  <p:notesSz cx="6797675" cy="9926638"/>
  <p:custDataLst>
    <p:tags r:id="rId12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030">
          <p15:clr>
            <a:srgbClr val="A4A3A4"/>
          </p15:clr>
        </p15:guide>
        <p15:guide id="3" pos="2698">
          <p15:clr>
            <a:srgbClr val="A4A3A4"/>
          </p15:clr>
        </p15:guide>
        <p15:guide id="4" pos="5465">
          <p15:clr>
            <a:srgbClr val="A4A3A4"/>
          </p15:clr>
        </p15:guide>
        <p15:guide id="5" pos="2880">
          <p15:clr>
            <a:srgbClr val="A4A3A4"/>
          </p15:clr>
        </p15:guide>
        <p15:guide id="6" pos="295">
          <p15:clr>
            <a:srgbClr val="A4A3A4"/>
          </p15:clr>
        </p15:guide>
        <p15:guide id="7" orient="horz" pos="670">
          <p15:clr>
            <a:srgbClr val="A4A3A4"/>
          </p15:clr>
        </p15:guide>
        <p15:guide id="8" orient="horz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ANLON" initials="MJS" lastIdx="4" clrIdx="0">
    <p:extLst/>
  </p:cmAuthor>
  <p:cmAuthor id="2" name="SCANLON Michael (DIGIT-EXT)" initials="S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D"/>
    <a:srgbClr val="25114B"/>
    <a:srgbClr val="9F90B9"/>
    <a:srgbClr val="553F7E"/>
    <a:srgbClr val="940505"/>
    <a:srgbClr val="FF8C8C"/>
    <a:srgbClr val="DC383A"/>
    <a:srgbClr val="002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513" autoAdjust="0"/>
    <p:restoredTop sz="78508" autoAdjust="0"/>
  </p:normalViewPr>
  <p:slideViewPr>
    <p:cSldViewPr showGuides="1">
      <p:cViewPr>
        <p:scale>
          <a:sx n="103" d="100"/>
          <a:sy n="103" d="100"/>
        </p:scale>
        <p:origin x="-78" y="-576"/>
      </p:cViewPr>
      <p:guideLst>
        <p:guide orient="horz" pos="1620"/>
        <p:guide orient="horz" pos="670"/>
        <p:guide orient="horz" pos="2880"/>
        <p:guide pos="3030"/>
        <p:guide pos="2698"/>
        <p:guide pos="5465"/>
        <p:guide pos="2880"/>
        <p:guide pos="295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07" d="100"/>
          <a:sy n="107" d="100"/>
        </p:scale>
        <p:origin x="322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282B209-D37B-0246-8011-FF8F447532B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3868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A402F16-7A1F-5644-8734-CA6985B6B85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8454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D45CEB-C07A-AA4B-A52F-5A6717C1F367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3057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6"/>
            <a:ext cx="9170988" cy="4227934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39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39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1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75988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4"/>
            <a:ext cx="4286719" cy="23347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9" y="4498975"/>
            <a:ext cx="1224136" cy="40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2" name="Group 41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43" name="Rectangle 42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7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 9F90B9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2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25114B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5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7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8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chemeClr val="bg1"/>
                  </a:solidFill>
                </a:rPr>
                <a:t>159, 144, 185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9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chemeClr val="bg1"/>
                  </a:solidFill>
                </a:rPr>
                <a:t>37, 17, 75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0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1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4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6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1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104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6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107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9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10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7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759325" y="-128588"/>
            <a:ext cx="4529138" cy="5346701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5" name="TextBox 4" title="0"/>
          <p:cNvSpPr txBox="1"/>
          <p:nvPr userDrawn="1"/>
        </p:nvSpPr>
        <p:spPr>
          <a:xfrm>
            <a:off x="5738813" y="3678238"/>
            <a:ext cx="2630487" cy="1222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hangingPunct="1">
              <a:defRPr/>
            </a:pPr>
            <a:r>
              <a:rPr lang="en-GB" sz="788" dirty="0">
                <a:solidFill>
                  <a:schemeClr val="bg1"/>
                </a:solidFill>
              </a:rPr>
              <a:t>Contact us 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78488" y="4298950"/>
            <a:ext cx="25669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r>
              <a:rPr lang="en-GB" altLang="en-US" sz="525" b="0" dirty="0" smtClean="0">
                <a:solidFill>
                  <a:schemeClr val="bg1"/>
                </a:solidFill>
              </a:rPr>
              <a:t>© European Union, 2016. All rights reserved. Certain parts are licensed under conditions to the EU. </a:t>
            </a:r>
          </a:p>
          <a:p>
            <a:pPr>
              <a:defRPr/>
            </a:pPr>
            <a:r>
              <a:rPr lang="en-GB" altLang="en-US" sz="525" b="0" dirty="0" smtClean="0">
                <a:solidFill>
                  <a:schemeClr val="bg1"/>
                </a:solidFill>
              </a:rPr>
              <a:t>Reproduction is authorized provided the source is acknowledged.</a:t>
            </a:r>
          </a:p>
        </p:txBody>
      </p:sp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5707063" y="3563938"/>
            <a:ext cx="24479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5705475" y="3856038"/>
            <a:ext cx="179388" cy="180975"/>
            <a:chOff x="5705476" y="3856435"/>
            <a:chExt cx="214313" cy="159544"/>
          </a:xfrm>
        </p:grpSpPr>
        <p:sp>
          <p:nvSpPr>
            <p:cNvPr id="9" name="Oval 8"/>
            <p:cNvSpPr/>
            <p:nvPr userDrawn="1"/>
          </p:nvSpPr>
          <p:spPr>
            <a:xfrm>
              <a:off x="5705476" y="3856435"/>
              <a:ext cx="214313" cy="159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i="1" dirty="0">
                <a:solidFill>
                  <a:schemeClr val="bg1"/>
                </a:solidFill>
                <a:latin typeface="Times" charset="0"/>
                <a:ea typeface="Times" charset="0"/>
                <a:cs typeface="Times" charset="0"/>
              </a:endParaRPr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5746124" y="3904072"/>
              <a:ext cx="132338" cy="64289"/>
              <a:chOff x="7988300" y="2684463"/>
              <a:chExt cx="419100" cy="271462"/>
            </a:xfrm>
            <a:solidFill>
              <a:srgbClr val="553F7E"/>
            </a:solidFill>
          </p:grpSpPr>
          <p:sp>
            <p:nvSpPr>
              <p:cNvPr id="11" name="Freeform 9275"/>
              <p:cNvSpPr>
                <a:spLocks noChangeAspect="1"/>
              </p:cNvSpPr>
              <p:nvPr/>
            </p:nvSpPr>
            <p:spPr bwMode="auto">
              <a:xfrm>
                <a:off x="8004175" y="2684463"/>
                <a:ext cx="384175" cy="158750"/>
              </a:xfrm>
              <a:custGeom>
                <a:avLst/>
                <a:gdLst>
                  <a:gd name="T0" fmla="*/ 0 w 1513"/>
                  <a:gd name="T1" fmla="*/ 28 h 615"/>
                  <a:gd name="T2" fmla="*/ 316 w 1513"/>
                  <a:gd name="T3" fmla="*/ 280 h 615"/>
                  <a:gd name="T4" fmla="*/ 799 w 1513"/>
                  <a:gd name="T5" fmla="*/ 615 h 615"/>
                  <a:gd name="T6" fmla="*/ 1207 w 1513"/>
                  <a:gd name="T7" fmla="*/ 294 h 615"/>
                  <a:gd name="T8" fmla="*/ 1513 w 1513"/>
                  <a:gd name="T9" fmla="*/ 16 h 615"/>
                  <a:gd name="T10" fmla="*/ 1429 w 1513"/>
                  <a:gd name="T11" fmla="*/ 0 h 615"/>
                  <a:gd name="T12" fmla="*/ 89 w 1513"/>
                  <a:gd name="T13" fmla="*/ 0 h 615"/>
                  <a:gd name="T14" fmla="*/ 0 w 1513"/>
                  <a:gd name="T15" fmla="*/ 28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3" h="615">
                    <a:moveTo>
                      <a:pt x="0" y="28"/>
                    </a:moveTo>
                    <a:cubicBezTo>
                      <a:pt x="0" y="28"/>
                      <a:pt x="143" y="151"/>
                      <a:pt x="316" y="280"/>
                    </a:cubicBezTo>
                    <a:cubicBezTo>
                      <a:pt x="547" y="458"/>
                      <a:pt x="772" y="615"/>
                      <a:pt x="799" y="615"/>
                    </a:cubicBezTo>
                    <a:cubicBezTo>
                      <a:pt x="823" y="615"/>
                      <a:pt x="915" y="541"/>
                      <a:pt x="1207" y="294"/>
                    </a:cubicBezTo>
                    <a:cubicBezTo>
                      <a:pt x="1363" y="161"/>
                      <a:pt x="1513" y="16"/>
                      <a:pt x="1513" y="16"/>
                    </a:cubicBezTo>
                    <a:cubicBezTo>
                      <a:pt x="1513" y="16"/>
                      <a:pt x="1487" y="2"/>
                      <a:pt x="1429" y="0"/>
                    </a:cubicBezTo>
                    <a:cubicBezTo>
                      <a:pt x="1429" y="0"/>
                      <a:pt x="160" y="0"/>
                      <a:pt x="89" y="0"/>
                    </a:cubicBezTo>
                    <a:cubicBezTo>
                      <a:pt x="49" y="0"/>
                      <a:pt x="14" y="10"/>
                      <a:pt x="0" y="28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2" name="Freeform 9276"/>
              <p:cNvSpPr>
                <a:spLocks noChangeAspect="1"/>
              </p:cNvSpPr>
              <p:nvPr/>
            </p:nvSpPr>
            <p:spPr bwMode="auto">
              <a:xfrm>
                <a:off x="7988300" y="2703513"/>
                <a:ext cx="171450" cy="250825"/>
              </a:xfrm>
              <a:custGeom>
                <a:avLst/>
                <a:gdLst>
                  <a:gd name="T0" fmla="*/ 4 w 675"/>
                  <a:gd name="T1" fmla="*/ 132 h 957"/>
                  <a:gd name="T2" fmla="*/ 16 w 675"/>
                  <a:gd name="T3" fmla="*/ 6 h 957"/>
                  <a:gd name="T4" fmla="*/ 675 w 675"/>
                  <a:gd name="T5" fmla="*/ 513 h 957"/>
                  <a:gd name="T6" fmla="*/ 84 w 675"/>
                  <a:gd name="T7" fmla="*/ 957 h 957"/>
                  <a:gd name="T8" fmla="*/ 3 w 675"/>
                  <a:gd name="T9" fmla="*/ 771 h 957"/>
                  <a:gd name="T10" fmla="*/ 4 w 675"/>
                  <a:gd name="T11" fmla="*/ 132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5" h="957">
                    <a:moveTo>
                      <a:pt x="4" y="132"/>
                    </a:moveTo>
                    <a:cubicBezTo>
                      <a:pt x="6" y="0"/>
                      <a:pt x="16" y="6"/>
                      <a:pt x="16" y="6"/>
                    </a:cubicBezTo>
                    <a:lnTo>
                      <a:pt x="675" y="513"/>
                    </a:lnTo>
                    <a:lnTo>
                      <a:pt x="84" y="957"/>
                    </a:lnTo>
                    <a:cubicBezTo>
                      <a:pt x="84" y="957"/>
                      <a:pt x="3" y="951"/>
                      <a:pt x="3" y="771"/>
                    </a:cubicBezTo>
                    <a:cubicBezTo>
                      <a:pt x="3" y="737"/>
                      <a:pt x="0" y="342"/>
                      <a:pt x="4" y="132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3" name="Freeform 9277"/>
              <p:cNvSpPr>
                <a:spLocks noChangeAspect="1"/>
              </p:cNvSpPr>
              <p:nvPr/>
            </p:nvSpPr>
            <p:spPr bwMode="auto">
              <a:xfrm>
                <a:off x="8248650" y="2701925"/>
                <a:ext cx="158750" cy="241300"/>
              </a:xfrm>
              <a:custGeom>
                <a:avLst/>
                <a:gdLst>
                  <a:gd name="T0" fmla="*/ 0 w 628"/>
                  <a:gd name="T1" fmla="*/ 511 h 921"/>
                  <a:gd name="T2" fmla="*/ 597 w 628"/>
                  <a:gd name="T3" fmla="*/ 0 h 921"/>
                  <a:gd name="T4" fmla="*/ 627 w 628"/>
                  <a:gd name="T5" fmla="*/ 96 h 921"/>
                  <a:gd name="T6" fmla="*/ 628 w 628"/>
                  <a:gd name="T7" fmla="*/ 792 h 921"/>
                  <a:gd name="T8" fmla="*/ 615 w 628"/>
                  <a:gd name="T9" fmla="*/ 921 h 921"/>
                  <a:gd name="T10" fmla="*/ 0 w 628"/>
                  <a:gd name="T11" fmla="*/ 511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8" h="921">
                    <a:moveTo>
                      <a:pt x="0" y="511"/>
                    </a:moveTo>
                    <a:lnTo>
                      <a:pt x="597" y="0"/>
                    </a:lnTo>
                    <a:cubicBezTo>
                      <a:pt x="597" y="0"/>
                      <a:pt x="627" y="26"/>
                      <a:pt x="627" y="96"/>
                    </a:cubicBezTo>
                    <a:lnTo>
                      <a:pt x="628" y="792"/>
                    </a:lnTo>
                    <a:cubicBezTo>
                      <a:pt x="628" y="792"/>
                      <a:pt x="623" y="903"/>
                      <a:pt x="615" y="921"/>
                    </a:cubicBezTo>
                    <a:lnTo>
                      <a:pt x="0" y="51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4" name="Freeform 9278"/>
              <p:cNvSpPr>
                <a:spLocks noChangeAspect="1"/>
              </p:cNvSpPr>
              <p:nvPr/>
            </p:nvSpPr>
            <p:spPr bwMode="auto">
              <a:xfrm>
                <a:off x="8034338" y="2846388"/>
                <a:ext cx="355600" cy="109537"/>
              </a:xfrm>
              <a:custGeom>
                <a:avLst/>
                <a:gdLst>
                  <a:gd name="T0" fmla="*/ 560 w 1406"/>
                  <a:gd name="T1" fmla="*/ 0 h 424"/>
                  <a:gd name="T2" fmla="*/ 684 w 1406"/>
                  <a:gd name="T3" fmla="*/ 66 h 424"/>
                  <a:gd name="T4" fmla="*/ 790 w 1406"/>
                  <a:gd name="T5" fmla="*/ 10 h 424"/>
                  <a:gd name="T6" fmla="*/ 1406 w 1406"/>
                  <a:gd name="T7" fmla="*/ 417 h 424"/>
                  <a:gd name="T8" fmla="*/ 1349 w 1406"/>
                  <a:gd name="T9" fmla="*/ 423 h 424"/>
                  <a:gd name="T10" fmla="*/ 0 w 1406"/>
                  <a:gd name="T11" fmla="*/ 423 h 424"/>
                  <a:gd name="T12" fmla="*/ 560 w 1406"/>
                  <a:gd name="T13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424">
                    <a:moveTo>
                      <a:pt x="560" y="0"/>
                    </a:moveTo>
                    <a:cubicBezTo>
                      <a:pt x="583" y="14"/>
                      <a:pt x="646" y="66"/>
                      <a:pt x="684" y="66"/>
                    </a:cubicBezTo>
                    <a:cubicBezTo>
                      <a:pt x="722" y="66"/>
                      <a:pt x="790" y="10"/>
                      <a:pt x="790" y="10"/>
                    </a:cubicBezTo>
                    <a:lnTo>
                      <a:pt x="1406" y="417"/>
                    </a:lnTo>
                    <a:cubicBezTo>
                      <a:pt x="1406" y="417"/>
                      <a:pt x="1384" y="424"/>
                      <a:pt x="1349" y="423"/>
                    </a:cubicBezTo>
                    <a:lnTo>
                      <a:pt x="0" y="423"/>
                    </a:lnTo>
                    <a:cubicBezTo>
                      <a:pt x="0" y="423"/>
                      <a:pt x="541" y="19"/>
                      <a:pt x="560" y="0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</p:grpSp>
      </p:grp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707063" y="4244975"/>
            <a:ext cx="24479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7"/>
          <p:cNvCxnSpPr>
            <a:cxnSpLocks noChangeShapeType="1"/>
          </p:cNvCxnSpPr>
          <p:nvPr userDrawn="1"/>
        </p:nvCxnSpPr>
        <p:spPr bwMode="auto">
          <a:xfrm>
            <a:off x="0" y="665163"/>
            <a:ext cx="455613" cy="0"/>
          </a:xfrm>
          <a:prstGeom prst="line">
            <a:avLst/>
          </a:prstGeom>
          <a:noFill/>
          <a:ln w="12700">
            <a:solidFill>
              <a:srgbClr val="553F7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825"/>
            <a:ext cx="914400" cy="106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1" hangingPunct="1">
              <a:defRPr/>
            </a:pPr>
            <a:endParaRPr lang="en-US" altLang="en-US" sz="5700" dirty="0" smtClean="0"/>
          </a:p>
        </p:txBody>
      </p:sp>
      <p:pic>
        <p:nvPicPr>
          <p:cNvPr id="18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644525"/>
            <a:ext cx="248602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940152" y="3835320"/>
            <a:ext cx="2167390" cy="215957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705253" y="2571750"/>
            <a:ext cx="2449144" cy="877289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8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6"/>
            <a:ext cx="9170988" cy="4227934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39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39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1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75988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4"/>
            <a:ext cx="4286719" cy="23347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9" y="4498975"/>
            <a:ext cx="1224136" cy="40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2" name="Group 41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43" name="Rectangle 42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7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 9F90B9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2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25114B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4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5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7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8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rgbClr val="FFFFFF"/>
                  </a:solidFill>
                </a:rPr>
                <a:t>159, 144, 185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9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rgbClr val="FFFFFF"/>
                  </a:solidFill>
                </a:rPr>
                <a:t>37, 17, 75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1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4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6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1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03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104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05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6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107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9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10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070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6"/>
            <a:ext cx="9170988" cy="4227934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4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8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349702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39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39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9" y="4498975"/>
            <a:ext cx="1224136" cy="40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51" name="Rectangle 50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3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 9F90B9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4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25114B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5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6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7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8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9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rgbClr val="FFFFFF"/>
                  </a:solidFill>
                </a:rPr>
                <a:t>159, 144, 185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0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rgbClr val="FFFFFF"/>
                  </a:solidFill>
                </a:rPr>
                <a:t>37, 17, 75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1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2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85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6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2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3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94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5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96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7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8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9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743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00013" y="915988"/>
            <a:ext cx="4906963" cy="4362450"/>
          </a:xfrm>
          <a:prstGeom prst="rect">
            <a:avLst/>
          </a:prstGeom>
          <a:solidFill>
            <a:srgbClr val="553F7E"/>
          </a:solidFill>
          <a:ln>
            <a:noFill/>
          </a:ln>
          <a:extLst/>
        </p:spPr>
        <p:txBody>
          <a:bodyPr anchor="ctr"/>
          <a:lstStyle>
            <a:lvl1pPr defTabSz="457200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 defTabSz="45720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963" y="1354138"/>
            <a:ext cx="4889501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13"/>
          <p:cNvCxnSpPr>
            <a:cxnSpLocks noChangeShapeType="1"/>
          </p:cNvCxnSpPr>
          <p:nvPr userDrawn="1"/>
        </p:nvCxnSpPr>
        <p:spPr bwMode="auto">
          <a:xfrm>
            <a:off x="4960938" y="3706813"/>
            <a:ext cx="219075" cy="0"/>
          </a:xfrm>
          <a:prstGeom prst="line">
            <a:avLst/>
          </a:prstGeom>
          <a:noFill/>
          <a:ln w="12700">
            <a:solidFill>
              <a:srgbClr val="64656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15"/>
          <p:cNvCxnSpPr>
            <a:cxnSpLocks noChangeShapeType="1"/>
          </p:cNvCxnSpPr>
          <p:nvPr userDrawn="1"/>
        </p:nvCxnSpPr>
        <p:spPr bwMode="auto">
          <a:xfrm>
            <a:off x="4960938" y="2517775"/>
            <a:ext cx="219075" cy="0"/>
          </a:xfrm>
          <a:prstGeom prst="line">
            <a:avLst/>
          </a:prstGeom>
          <a:noFill/>
          <a:ln w="12700">
            <a:solidFill>
              <a:srgbClr val="64656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" name="Picture 6" descr="LOGO CE-EN-quadri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2" name="Picture 4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8" y="4594225"/>
            <a:ext cx="1160462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1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rgbClr val="646567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75988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44" name="Rectangle 43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5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 9F90B9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6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FFFFFF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rgbClr val="FFFFFF"/>
                  </a:solidFill>
                </a:rPr>
                <a:t>25114B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48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9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0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1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rgbClr val="FFFFFF"/>
                  </a:solidFill>
                </a:rPr>
                <a:t>159, 144, 185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2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rgbClr val="FFFFFF"/>
                  </a:solidFill>
                </a:rPr>
                <a:t>37, 17, 75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3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4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5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6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7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8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9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0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1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2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4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#</a:t>
              </a:r>
              <a:r>
                <a:rPr lang="cs-CZ" altLang="en-US" sz="700" b="0" dirty="0" smtClean="0">
                  <a:solidFill>
                    <a:srgbClr val="FFFFFF"/>
                  </a:solidFill>
                </a:rPr>
                <a:t>DC3838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6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7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rgbClr val="FFFFFF"/>
                  </a:solidFill>
                </a:rPr>
                <a:t>56</a:t>
              </a:r>
              <a:endParaRPr lang="en-GB" altLang="en-US" sz="700" b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0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71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3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711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7216E359-841B-F645-8F18-D6CD6B673FD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3981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815531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10125" y="1167594"/>
            <a:ext cx="3875907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0A630D72-8790-A94D-A6D1-02CF56A7617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00743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250825" y="195263"/>
            <a:ext cx="914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/>
            <a:endParaRPr lang="en-US" altLang="en-US" sz="1100" b="0" dirty="0">
              <a:solidFill>
                <a:srgbClr val="646567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A0B897BF-57AB-824E-BAAE-DAF3B2F3A13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74955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378000" indent="-189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567000" indent="-189000">
              <a:defRPr sz="10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810125" y="357504"/>
            <a:ext cx="3875906" cy="421246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1591823-10BE-304E-B0C7-38338AE88EF3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124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468313" y="3384550"/>
            <a:ext cx="995362" cy="987425"/>
            <a:chOff x="539552" y="3384721"/>
            <a:chExt cx="996062" cy="987108"/>
          </a:xfrm>
        </p:grpSpPr>
        <p:sp>
          <p:nvSpPr>
            <p:cNvPr id="7" name="Rectangle 6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dirty="0">
                <a:solidFill>
                  <a:srgbClr val="FFFFFF"/>
                </a:solidFill>
              </a:endParaRP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0" dirty="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srgbClr val="43C2CB"/>
                </a:solidFill>
              </a:endParaRPr>
            </a:p>
          </p:txBody>
        </p:sp>
      </p:grp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4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099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825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1" y="3600625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chemeClr val="accent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2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810105"/>
            <a:ext cx="6987098" cy="351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6298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6"/>
            <a:ext cx="9170988" cy="4227934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4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8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349702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39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39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9" y="4498975"/>
            <a:ext cx="1224136" cy="40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51" name="Rectangle 50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 9F90B9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4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25114B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6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7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8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chemeClr val="bg1"/>
                  </a:solidFill>
                </a:rPr>
                <a:t>159, 144, 185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0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chemeClr val="bg1"/>
                  </a:solidFill>
                </a:rPr>
                <a:t>37, 17, 75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2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85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6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2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93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5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6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7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98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99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599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759325" y="-128588"/>
            <a:ext cx="4529138" cy="5346701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5" name="TextBox 4" title="0"/>
          <p:cNvSpPr txBox="1"/>
          <p:nvPr userDrawn="1"/>
        </p:nvSpPr>
        <p:spPr>
          <a:xfrm>
            <a:off x="5738813" y="3678238"/>
            <a:ext cx="2630487" cy="1222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eaLnBrk="1" hangingPunct="1">
              <a:defRPr/>
            </a:pPr>
            <a:r>
              <a:rPr lang="en-GB" sz="788" dirty="0">
                <a:solidFill>
                  <a:srgbClr val="FFFFFF"/>
                </a:solidFill>
              </a:rPr>
              <a:t>Contact us 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78488" y="4298950"/>
            <a:ext cx="25669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r>
              <a:rPr lang="en-GB" altLang="en-US" sz="525" b="0" dirty="0" smtClean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>
              <a:defRPr/>
            </a:pPr>
            <a:r>
              <a:rPr lang="en-GB" altLang="en-US" sz="525" b="0" dirty="0" smtClean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5707063" y="3563938"/>
            <a:ext cx="24479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5705475" y="3856038"/>
            <a:ext cx="179388" cy="180975"/>
            <a:chOff x="5705476" y="3856435"/>
            <a:chExt cx="214313" cy="159544"/>
          </a:xfrm>
        </p:grpSpPr>
        <p:sp>
          <p:nvSpPr>
            <p:cNvPr id="9" name="Oval 8"/>
            <p:cNvSpPr/>
            <p:nvPr userDrawn="1"/>
          </p:nvSpPr>
          <p:spPr>
            <a:xfrm>
              <a:off x="5705476" y="3856435"/>
              <a:ext cx="214313" cy="159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i="1" dirty="0">
                <a:solidFill>
                  <a:srgbClr val="FFFFFF"/>
                </a:solidFill>
                <a:latin typeface="Times" charset="0"/>
                <a:ea typeface="Times" charset="0"/>
                <a:cs typeface="Times" charset="0"/>
              </a:endParaRPr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5746124" y="3904072"/>
              <a:ext cx="132338" cy="64289"/>
              <a:chOff x="7988300" y="2684463"/>
              <a:chExt cx="419100" cy="271462"/>
            </a:xfrm>
            <a:solidFill>
              <a:srgbClr val="553F7E"/>
            </a:solidFill>
          </p:grpSpPr>
          <p:sp>
            <p:nvSpPr>
              <p:cNvPr id="11" name="Freeform 9275"/>
              <p:cNvSpPr>
                <a:spLocks noChangeAspect="1"/>
              </p:cNvSpPr>
              <p:nvPr/>
            </p:nvSpPr>
            <p:spPr bwMode="auto">
              <a:xfrm>
                <a:off x="8004175" y="2684463"/>
                <a:ext cx="384175" cy="158750"/>
              </a:xfrm>
              <a:custGeom>
                <a:avLst/>
                <a:gdLst>
                  <a:gd name="T0" fmla="*/ 0 w 1513"/>
                  <a:gd name="T1" fmla="*/ 28 h 615"/>
                  <a:gd name="T2" fmla="*/ 316 w 1513"/>
                  <a:gd name="T3" fmla="*/ 280 h 615"/>
                  <a:gd name="T4" fmla="*/ 799 w 1513"/>
                  <a:gd name="T5" fmla="*/ 615 h 615"/>
                  <a:gd name="T6" fmla="*/ 1207 w 1513"/>
                  <a:gd name="T7" fmla="*/ 294 h 615"/>
                  <a:gd name="T8" fmla="*/ 1513 w 1513"/>
                  <a:gd name="T9" fmla="*/ 16 h 615"/>
                  <a:gd name="T10" fmla="*/ 1429 w 1513"/>
                  <a:gd name="T11" fmla="*/ 0 h 615"/>
                  <a:gd name="T12" fmla="*/ 89 w 1513"/>
                  <a:gd name="T13" fmla="*/ 0 h 615"/>
                  <a:gd name="T14" fmla="*/ 0 w 1513"/>
                  <a:gd name="T15" fmla="*/ 28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3" h="615">
                    <a:moveTo>
                      <a:pt x="0" y="28"/>
                    </a:moveTo>
                    <a:cubicBezTo>
                      <a:pt x="0" y="28"/>
                      <a:pt x="143" y="151"/>
                      <a:pt x="316" y="280"/>
                    </a:cubicBezTo>
                    <a:cubicBezTo>
                      <a:pt x="547" y="458"/>
                      <a:pt x="772" y="615"/>
                      <a:pt x="799" y="615"/>
                    </a:cubicBezTo>
                    <a:cubicBezTo>
                      <a:pt x="823" y="615"/>
                      <a:pt x="915" y="541"/>
                      <a:pt x="1207" y="294"/>
                    </a:cubicBezTo>
                    <a:cubicBezTo>
                      <a:pt x="1363" y="161"/>
                      <a:pt x="1513" y="16"/>
                      <a:pt x="1513" y="16"/>
                    </a:cubicBezTo>
                    <a:cubicBezTo>
                      <a:pt x="1513" y="16"/>
                      <a:pt x="1487" y="2"/>
                      <a:pt x="1429" y="0"/>
                    </a:cubicBezTo>
                    <a:cubicBezTo>
                      <a:pt x="1429" y="0"/>
                      <a:pt x="160" y="0"/>
                      <a:pt x="89" y="0"/>
                    </a:cubicBezTo>
                    <a:cubicBezTo>
                      <a:pt x="49" y="0"/>
                      <a:pt x="14" y="10"/>
                      <a:pt x="0" y="28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2" name="Freeform 9276"/>
              <p:cNvSpPr>
                <a:spLocks noChangeAspect="1"/>
              </p:cNvSpPr>
              <p:nvPr/>
            </p:nvSpPr>
            <p:spPr bwMode="auto">
              <a:xfrm>
                <a:off x="7988300" y="2703513"/>
                <a:ext cx="171450" cy="250825"/>
              </a:xfrm>
              <a:custGeom>
                <a:avLst/>
                <a:gdLst>
                  <a:gd name="T0" fmla="*/ 4 w 675"/>
                  <a:gd name="T1" fmla="*/ 132 h 957"/>
                  <a:gd name="T2" fmla="*/ 16 w 675"/>
                  <a:gd name="T3" fmla="*/ 6 h 957"/>
                  <a:gd name="T4" fmla="*/ 675 w 675"/>
                  <a:gd name="T5" fmla="*/ 513 h 957"/>
                  <a:gd name="T6" fmla="*/ 84 w 675"/>
                  <a:gd name="T7" fmla="*/ 957 h 957"/>
                  <a:gd name="T8" fmla="*/ 3 w 675"/>
                  <a:gd name="T9" fmla="*/ 771 h 957"/>
                  <a:gd name="T10" fmla="*/ 4 w 675"/>
                  <a:gd name="T11" fmla="*/ 132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5" h="957">
                    <a:moveTo>
                      <a:pt x="4" y="132"/>
                    </a:moveTo>
                    <a:cubicBezTo>
                      <a:pt x="6" y="0"/>
                      <a:pt x="16" y="6"/>
                      <a:pt x="16" y="6"/>
                    </a:cubicBezTo>
                    <a:lnTo>
                      <a:pt x="675" y="513"/>
                    </a:lnTo>
                    <a:lnTo>
                      <a:pt x="84" y="957"/>
                    </a:lnTo>
                    <a:cubicBezTo>
                      <a:pt x="84" y="957"/>
                      <a:pt x="3" y="951"/>
                      <a:pt x="3" y="771"/>
                    </a:cubicBezTo>
                    <a:cubicBezTo>
                      <a:pt x="3" y="737"/>
                      <a:pt x="0" y="342"/>
                      <a:pt x="4" y="132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3" name="Freeform 9277"/>
              <p:cNvSpPr>
                <a:spLocks noChangeAspect="1"/>
              </p:cNvSpPr>
              <p:nvPr/>
            </p:nvSpPr>
            <p:spPr bwMode="auto">
              <a:xfrm>
                <a:off x="8248650" y="2701925"/>
                <a:ext cx="158750" cy="241300"/>
              </a:xfrm>
              <a:custGeom>
                <a:avLst/>
                <a:gdLst>
                  <a:gd name="T0" fmla="*/ 0 w 628"/>
                  <a:gd name="T1" fmla="*/ 511 h 921"/>
                  <a:gd name="T2" fmla="*/ 597 w 628"/>
                  <a:gd name="T3" fmla="*/ 0 h 921"/>
                  <a:gd name="T4" fmla="*/ 627 w 628"/>
                  <a:gd name="T5" fmla="*/ 96 h 921"/>
                  <a:gd name="T6" fmla="*/ 628 w 628"/>
                  <a:gd name="T7" fmla="*/ 792 h 921"/>
                  <a:gd name="T8" fmla="*/ 615 w 628"/>
                  <a:gd name="T9" fmla="*/ 921 h 921"/>
                  <a:gd name="T10" fmla="*/ 0 w 628"/>
                  <a:gd name="T11" fmla="*/ 511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8" h="921">
                    <a:moveTo>
                      <a:pt x="0" y="511"/>
                    </a:moveTo>
                    <a:lnTo>
                      <a:pt x="597" y="0"/>
                    </a:lnTo>
                    <a:cubicBezTo>
                      <a:pt x="597" y="0"/>
                      <a:pt x="627" y="26"/>
                      <a:pt x="627" y="96"/>
                    </a:cubicBezTo>
                    <a:lnTo>
                      <a:pt x="628" y="792"/>
                    </a:lnTo>
                    <a:cubicBezTo>
                      <a:pt x="628" y="792"/>
                      <a:pt x="623" y="903"/>
                      <a:pt x="615" y="921"/>
                    </a:cubicBezTo>
                    <a:lnTo>
                      <a:pt x="0" y="51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  <p:sp>
            <p:nvSpPr>
              <p:cNvPr id="14" name="Freeform 9278"/>
              <p:cNvSpPr>
                <a:spLocks noChangeAspect="1"/>
              </p:cNvSpPr>
              <p:nvPr/>
            </p:nvSpPr>
            <p:spPr bwMode="auto">
              <a:xfrm>
                <a:off x="8034338" y="2846388"/>
                <a:ext cx="355600" cy="109537"/>
              </a:xfrm>
              <a:custGeom>
                <a:avLst/>
                <a:gdLst>
                  <a:gd name="T0" fmla="*/ 560 w 1406"/>
                  <a:gd name="T1" fmla="*/ 0 h 424"/>
                  <a:gd name="T2" fmla="*/ 684 w 1406"/>
                  <a:gd name="T3" fmla="*/ 66 h 424"/>
                  <a:gd name="T4" fmla="*/ 790 w 1406"/>
                  <a:gd name="T5" fmla="*/ 10 h 424"/>
                  <a:gd name="T6" fmla="*/ 1406 w 1406"/>
                  <a:gd name="T7" fmla="*/ 417 h 424"/>
                  <a:gd name="T8" fmla="*/ 1349 w 1406"/>
                  <a:gd name="T9" fmla="*/ 423 h 424"/>
                  <a:gd name="T10" fmla="*/ 0 w 1406"/>
                  <a:gd name="T11" fmla="*/ 423 h 424"/>
                  <a:gd name="T12" fmla="*/ 560 w 1406"/>
                  <a:gd name="T13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424">
                    <a:moveTo>
                      <a:pt x="560" y="0"/>
                    </a:moveTo>
                    <a:cubicBezTo>
                      <a:pt x="583" y="14"/>
                      <a:pt x="646" y="66"/>
                      <a:pt x="684" y="66"/>
                    </a:cubicBezTo>
                    <a:cubicBezTo>
                      <a:pt x="722" y="66"/>
                      <a:pt x="790" y="10"/>
                      <a:pt x="790" y="10"/>
                    </a:cubicBezTo>
                    <a:lnTo>
                      <a:pt x="1406" y="417"/>
                    </a:lnTo>
                    <a:cubicBezTo>
                      <a:pt x="1406" y="417"/>
                      <a:pt x="1384" y="424"/>
                      <a:pt x="1349" y="423"/>
                    </a:cubicBezTo>
                    <a:lnTo>
                      <a:pt x="0" y="423"/>
                    </a:lnTo>
                    <a:cubicBezTo>
                      <a:pt x="0" y="423"/>
                      <a:pt x="541" y="19"/>
                      <a:pt x="560" y="0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lIns="101901" tIns="50950" rIns="101901" bIns="50950"/>
              <a:lstStyle/>
              <a:p>
                <a:pPr eaLnBrk="1" hangingPunct="1">
                  <a:defRPr/>
                </a:pPr>
                <a:endParaRPr lang="it-IT" sz="5699" dirty="0"/>
              </a:p>
            </p:txBody>
          </p:sp>
        </p:grpSp>
      </p:grp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707063" y="4244975"/>
            <a:ext cx="24479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7"/>
          <p:cNvCxnSpPr>
            <a:cxnSpLocks noChangeShapeType="1"/>
          </p:cNvCxnSpPr>
          <p:nvPr userDrawn="1"/>
        </p:nvCxnSpPr>
        <p:spPr bwMode="auto">
          <a:xfrm>
            <a:off x="0" y="665163"/>
            <a:ext cx="455613" cy="0"/>
          </a:xfrm>
          <a:prstGeom prst="line">
            <a:avLst/>
          </a:prstGeom>
          <a:noFill/>
          <a:ln w="12700">
            <a:solidFill>
              <a:srgbClr val="553F7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825"/>
            <a:ext cx="914400" cy="106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1" hangingPunct="1">
              <a:defRPr/>
            </a:pPr>
            <a:endParaRPr lang="en-US" altLang="en-US" sz="5700" dirty="0" smtClean="0"/>
          </a:p>
        </p:txBody>
      </p:sp>
      <p:pic>
        <p:nvPicPr>
          <p:cNvPr id="18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644525"/>
            <a:ext cx="248602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940152" y="3835320"/>
            <a:ext cx="2167390" cy="215957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705253" y="2571750"/>
            <a:ext cx="2449144" cy="877289"/>
          </a:xfrm>
          <a:prstGeom prst="rect">
            <a:avLst/>
          </a:prstGeom>
        </p:spPr>
        <p:txBody>
          <a:bodyPr/>
          <a:lstStyle>
            <a:lvl1pPr>
              <a:buNone/>
              <a:defRPr sz="75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508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page title and content">
    <p:bg>
      <p:bgPr>
        <a:solidFill>
          <a:srgbClr val="0052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9170988" cy="51435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3"/>
            <a:ext cx="8218496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167594"/>
            <a:ext cx="3817118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167594"/>
            <a:ext cx="3877502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 smtClean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 smtClean="0"/>
              <a:t>Second level</a:t>
            </a:r>
          </a:p>
          <a:p>
            <a:pPr marL="566972" lvl="2" indent="-188991"/>
            <a:r>
              <a:rPr lang="en-US" alt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89944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04888"/>
            <a:ext cx="8229600" cy="70246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9282"/>
            <a:ext cx="8229600" cy="26467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804BD-C357-451A-BB94-4E3B686260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77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00013" y="915988"/>
            <a:ext cx="4906963" cy="4362450"/>
          </a:xfrm>
          <a:prstGeom prst="rect">
            <a:avLst/>
          </a:prstGeom>
          <a:solidFill>
            <a:srgbClr val="553F7E"/>
          </a:solidFill>
          <a:ln>
            <a:noFill/>
          </a:ln>
          <a:extLst/>
        </p:spPr>
        <p:txBody>
          <a:bodyPr anchor="ctr"/>
          <a:lstStyle>
            <a:lvl1pPr defTabSz="457200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 defTabSz="45720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 defTabSz="4572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963" y="1354138"/>
            <a:ext cx="4889501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13"/>
          <p:cNvCxnSpPr>
            <a:cxnSpLocks noChangeShapeType="1"/>
          </p:cNvCxnSpPr>
          <p:nvPr userDrawn="1"/>
        </p:nvCxnSpPr>
        <p:spPr bwMode="auto">
          <a:xfrm>
            <a:off x="4960938" y="3706813"/>
            <a:ext cx="219075" cy="0"/>
          </a:xfrm>
          <a:prstGeom prst="line">
            <a:avLst/>
          </a:prstGeom>
          <a:noFill/>
          <a:ln w="12700">
            <a:solidFill>
              <a:srgbClr val="64656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15"/>
          <p:cNvCxnSpPr>
            <a:cxnSpLocks noChangeShapeType="1"/>
          </p:cNvCxnSpPr>
          <p:nvPr userDrawn="1"/>
        </p:nvCxnSpPr>
        <p:spPr bwMode="auto">
          <a:xfrm>
            <a:off x="4960938" y="2517775"/>
            <a:ext cx="219075" cy="0"/>
          </a:xfrm>
          <a:prstGeom prst="line">
            <a:avLst/>
          </a:prstGeom>
          <a:noFill/>
          <a:ln w="12700">
            <a:solidFill>
              <a:srgbClr val="64656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" name="Picture 6" descr="LOGO CE-EN-quadri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5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>
            <a:spLocks noChangeArrowheads="1"/>
          </p:cNvSpPr>
          <p:nvPr userDrawn="1"/>
        </p:nvSpPr>
        <p:spPr bwMode="auto">
          <a:xfrm>
            <a:off x="4284663" y="4981575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2" name="Picture 4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8" y="4594225"/>
            <a:ext cx="1160462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1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rgbClr val="646567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39" y="375988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nl-BE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0236201" y="188913"/>
            <a:ext cx="1608608" cy="4615085"/>
            <a:chOff x="10236200" y="188913"/>
            <a:chExt cx="1465263" cy="5000625"/>
          </a:xfrm>
        </p:grpSpPr>
        <p:sp>
          <p:nvSpPr>
            <p:cNvPr id="44" name="Rectangle 43"/>
            <p:cNvSpPr>
              <a:spLocks noChangeArrowheads="1"/>
            </p:cNvSpPr>
            <p:nvPr userDrawn="1"/>
          </p:nvSpPr>
          <p:spPr bwMode="auto">
            <a:xfrm>
              <a:off x="10980738" y="617538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5"/>
            <p:cNvSpPr>
              <a:spLocks noChangeArrowheads="1"/>
            </p:cNvSpPr>
            <p:nvPr userDrawn="1"/>
          </p:nvSpPr>
          <p:spPr bwMode="auto">
            <a:xfrm>
              <a:off x="10980738" y="1093788"/>
              <a:ext cx="720725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 9F90B9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6"/>
            <p:cNvSpPr>
              <a:spLocks noChangeArrowheads="1"/>
            </p:cNvSpPr>
            <p:nvPr userDrawn="1"/>
          </p:nvSpPr>
          <p:spPr bwMode="auto">
            <a:xfrm>
              <a:off x="10980738" y="1570038"/>
              <a:ext cx="720725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chemeClr val="bg1"/>
                  </a:solidFill>
                </a:rPr>
                <a:t># </a:t>
              </a:r>
              <a:r>
                <a:rPr lang="is-IS" altLang="en-US" sz="700" b="0" dirty="0" smtClean="0">
                  <a:solidFill>
                    <a:schemeClr val="bg1"/>
                  </a:solidFill>
                </a:rPr>
                <a:t>25114B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 userDrawn="1"/>
          </p:nvSpPr>
          <p:spPr bwMode="auto">
            <a:xfrm>
              <a:off x="10236200" y="617538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48" name="Rectangle 8"/>
            <p:cNvSpPr>
              <a:spLocks noChangeArrowheads="1"/>
            </p:cNvSpPr>
            <p:nvPr userDrawn="1"/>
          </p:nvSpPr>
          <p:spPr bwMode="auto">
            <a:xfrm>
              <a:off x="10236200" y="1093788"/>
              <a:ext cx="228600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9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9"/>
            <p:cNvSpPr>
              <a:spLocks noChangeArrowheads="1"/>
            </p:cNvSpPr>
            <p:nvPr userDrawn="1"/>
          </p:nvSpPr>
          <p:spPr bwMode="auto">
            <a:xfrm>
              <a:off x="10236200" y="1570038"/>
              <a:ext cx="228600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0" name="Rectangle 10"/>
            <p:cNvSpPr>
              <a:spLocks noChangeArrowheads="1"/>
            </p:cNvSpPr>
            <p:nvPr userDrawn="1"/>
          </p:nvSpPr>
          <p:spPr bwMode="auto">
            <a:xfrm>
              <a:off x="10507663" y="617538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1" name="Rectangle 11"/>
            <p:cNvSpPr>
              <a:spLocks noChangeArrowheads="1"/>
            </p:cNvSpPr>
            <p:nvPr userDrawn="1"/>
          </p:nvSpPr>
          <p:spPr bwMode="auto">
            <a:xfrm>
              <a:off x="10507663" y="1093788"/>
              <a:ext cx="452437" cy="431800"/>
            </a:xfrm>
            <a:prstGeom prst="rect">
              <a:avLst/>
            </a:prstGeom>
            <a:solidFill>
              <a:srgbClr val="9F90B9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cs-CZ" altLang="en-US" sz="700" b="0" dirty="0" smtClean="0">
                  <a:solidFill>
                    <a:schemeClr val="bg1"/>
                  </a:solidFill>
                </a:rPr>
                <a:t>159, 144, 185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2" name="Rectangle 12"/>
            <p:cNvSpPr>
              <a:spLocks noChangeArrowheads="1"/>
            </p:cNvSpPr>
            <p:nvPr userDrawn="1"/>
          </p:nvSpPr>
          <p:spPr bwMode="auto">
            <a:xfrm>
              <a:off x="10507663" y="1570038"/>
              <a:ext cx="452437" cy="431800"/>
            </a:xfrm>
            <a:prstGeom prst="rect">
              <a:avLst/>
            </a:prstGeom>
            <a:solidFill>
              <a:srgbClr val="25114B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nl-NL" altLang="en-US" sz="700" b="0" dirty="0" smtClean="0">
                  <a:solidFill>
                    <a:schemeClr val="bg1"/>
                  </a:solidFill>
                </a:rPr>
                <a:t>37, 17, 75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Rectangle 13"/>
            <p:cNvSpPr>
              <a:spLocks noChangeArrowheads="1"/>
            </p:cNvSpPr>
            <p:nvPr userDrawn="1"/>
          </p:nvSpPr>
          <p:spPr bwMode="auto">
            <a:xfrm>
              <a:off x="10980738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4" name="Rectangle 14"/>
            <p:cNvSpPr>
              <a:spLocks noChangeArrowheads="1"/>
            </p:cNvSpPr>
            <p:nvPr userDrawn="1"/>
          </p:nvSpPr>
          <p:spPr bwMode="auto">
            <a:xfrm>
              <a:off x="10507663" y="401638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5" name="Rectangle 15"/>
            <p:cNvSpPr>
              <a:spLocks noChangeArrowheads="1"/>
            </p:cNvSpPr>
            <p:nvPr userDrawn="1"/>
          </p:nvSpPr>
          <p:spPr bwMode="auto">
            <a:xfrm>
              <a:off x="10980738" y="2605088"/>
              <a:ext cx="720725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</a:t>
              </a:r>
              <a:r>
                <a:rPr lang="is-IS" altLang="en-US" sz="700" b="0" smtClean="0">
                  <a:solidFill>
                    <a:srgbClr val="646567"/>
                  </a:solidFill>
                </a:rPr>
                <a:t> 646567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6" name="Rectangle 16"/>
            <p:cNvSpPr>
              <a:spLocks noChangeArrowheads="1"/>
            </p:cNvSpPr>
            <p:nvPr userDrawn="1"/>
          </p:nvSpPr>
          <p:spPr bwMode="auto">
            <a:xfrm>
              <a:off x="10236200" y="2605088"/>
              <a:ext cx="228600" cy="431800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57" name="Rectangle 17"/>
            <p:cNvSpPr>
              <a:spLocks noChangeArrowheads="1"/>
            </p:cNvSpPr>
            <p:nvPr userDrawn="1"/>
          </p:nvSpPr>
          <p:spPr bwMode="auto">
            <a:xfrm>
              <a:off x="10507663" y="2605088"/>
              <a:ext cx="452437" cy="431800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100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101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103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8" name="Rectangle 18"/>
            <p:cNvSpPr>
              <a:spLocks noChangeArrowheads="1"/>
            </p:cNvSpPr>
            <p:nvPr userDrawn="1"/>
          </p:nvSpPr>
          <p:spPr bwMode="auto">
            <a:xfrm>
              <a:off x="10236200" y="188913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COLOUR PALETTE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59" name="Rectangle 19"/>
            <p:cNvSpPr>
              <a:spLocks noChangeArrowheads="1"/>
            </p:cNvSpPr>
            <p:nvPr userDrawn="1"/>
          </p:nvSpPr>
          <p:spPr bwMode="auto">
            <a:xfrm>
              <a:off x="10236200" y="219710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TEXT COLOUR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0" name="Rectangle 20"/>
            <p:cNvSpPr>
              <a:spLocks noChangeArrowheads="1"/>
            </p:cNvSpPr>
            <p:nvPr userDrawn="1"/>
          </p:nvSpPr>
          <p:spPr bwMode="auto">
            <a:xfrm>
              <a:off x="10980738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1" name="Rectangle 21"/>
            <p:cNvSpPr>
              <a:spLocks noChangeArrowheads="1"/>
            </p:cNvSpPr>
            <p:nvPr userDrawn="1"/>
          </p:nvSpPr>
          <p:spPr bwMode="auto">
            <a:xfrm>
              <a:off x="10507663" y="241141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2" name="Rectangle 22"/>
            <p:cNvSpPr>
              <a:spLocks noChangeArrowheads="1"/>
            </p:cNvSpPr>
            <p:nvPr userDrawn="1"/>
          </p:nvSpPr>
          <p:spPr bwMode="auto">
            <a:xfrm>
              <a:off x="10980738" y="3081338"/>
              <a:ext cx="720725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# FFFFFF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23"/>
            <p:cNvSpPr>
              <a:spLocks noChangeArrowheads="1"/>
            </p:cNvSpPr>
            <p:nvPr userDrawn="1"/>
          </p:nvSpPr>
          <p:spPr bwMode="auto">
            <a:xfrm>
              <a:off x="10236200" y="3081338"/>
              <a:ext cx="228600" cy="431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4" name="Rectangle 24"/>
            <p:cNvSpPr>
              <a:spLocks noChangeArrowheads="1"/>
            </p:cNvSpPr>
            <p:nvPr userDrawn="1"/>
          </p:nvSpPr>
          <p:spPr bwMode="auto">
            <a:xfrm>
              <a:off x="10507663" y="3081338"/>
              <a:ext cx="452437" cy="431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</a:p>
            <a:p>
              <a:pPr eaLnBrk="1" hangingPunct="1">
                <a:defRPr/>
              </a:pPr>
              <a:r>
                <a:rPr lang="fi-FI" altLang="en-US" sz="700" b="0" smtClean="0">
                  <a:solidFill>
                    <a:srgbClr val="646567"/>
                  </a:solidFill>
                </a:rPr>
                <a:t>255</a:t>
              </a:r>
              <a:endParaRPr lang="en-GB" altLang="en-US" sz="700" b="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28"/>
            <p:cNvSpPr>
              <a:spLocks noChangeArrowheads="1"/>
            </p:cNvSpPr>
            <p:nvPr userDrawn="1"/>
          </p:nvSpPr>
          <p:spPr bwMode="auto">
            <a:xfrm>
              <a:off x="10980738" y="3579813"/>
              <a:ext cx="720725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#</a:t>
              </a:r>
              <a:r>
                <a:rPr lang="cs-CZ" altLang="en-US" sz="700" b="0" dirty="0" smtClean="0">
                  <a:solidFill>
                    <a:schemeClr val="bg1"/>
                  </a:solidFill>
                </a:rPr>
                <a:t>DC3838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6" name="Rectangle 29"/>
            <p:cNvSpPr>
              <a:spLocks noChangeArrowheads="1"/>
            </p:cNvSpPr>
            <p:nvPr userDrawn="1"/>
          </p:nvSpPr>
          <p:spPr bwMode="auto">
            <a:xfrm>
              <a:off x="10236200" y="3579813"/>
              <a:ext cx="228600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67" name="Rectangle 30"/>
            <p:cNvSpPr>
              <a:spLocks noChangeArrowheads="1"/>
            </p:cNvSpPr>
            <p:nvPr userDrawn="1"/>
          </p:nvSpPr>
          <p:spPr bwMode="auto">
            <a:xfrm>
              <a:off x="10507663" y="3579813"/>
              <a:ext cx="452437" cy="431800"/>
            </a:xfrm>
            <a:prstGeom prst="rect">
              <a:avLst/>
            </a:prstGeom>
            <a:solidFill>
              <a:srgbClr val="553F7E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220 56</a:t>
              </a:r>
            </a:p>
            <a:p>
              <a:pPr eaLnBrk="1" hangingPunct="1">
                <a:defRPr/>
              </a:pPr>
              <a:r>
                <a:rPr lang="is-IS" altLang="en-US" sz="700" b="0" dirty="0" smtClean="0">
                  <a:solidFill>
                    <a:schemeClr val="bg1"/>
                  </a:solidFill>
                </a:rPr>
                <a:t>56</a:t>
              </a:r>
              <a:endParaRPr lang="en-GB" altLang="en-US" sz="7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 userDrawn="1"/>
          </p:nvSpPr>
          <p:spPr bwMode="auto">
            <a:xfrm>
              <a:off x="10980738" y="4757738"/>
              <a:ext cx="720725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#</a:t>
              </a:r>
              <a:r>
                <a:rPr lang="is-IS" altLang="en-US" sz="700" b="0" dirty="0" smtClean="0">
                  <a:solidFill>
                    <a:srgbClr val="BFBFBF"/>
                  </a:solidFill>
                </a:rPr>
                <a:t> </a:t>
              </a:r>
              <a:r>
                <a:rPr lang="en-US" altLang="en-US" sz="700" b="0" dirty="0" smtClean="0">
                  <a:solidFill>
                    <a:srgbClr val="BFBFBF"/>
                  </a:solidFill>
                </a:rPr>
                <a:t>BFBFBF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 userDrawn="1"/>
          </p:nvSpPr>
          <p:spPr bwMode="auto">
            <a:xfrm>
              <a:off x="10236200" y="4757738"/>
              <a:ext cx="228600" cy="4318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endParaRPr lang="en-US" altLang="en-US" sz="7200" dirty="0" smtClean="0"/>
            </a:p>
          </p:txBody>
        </p:sp>
        <p:sp>
          <p:nvSpPr>
            <p:cNvPr id="70" name="Rectangle 17"/>
            <p:cNvSpPr>
              <a:spLocks noChangeArrowheads="1"/>
            </p:cNvSpPr>
            <p:nvPr userDrawn="1"/>
          </p:nvSpPr>
          <p:spPr bwMode="auto">
            <a:xfrm>
              <a:off x="10507663" y="4757738"/>
              <a:ext cx="452437" cy="431800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</a:p>
            <a:p>
              <a:pPr eaLnBrk="1" hangingPunct="1">
                <a:defRPr/>
              </a:pPr>
              <a:r>
                <a:rPr lang="fi-FI" altLang="en-US" sz="700" b="0" dirty="0" smtClean="0">
                  <a:solidFill>
                    <a:srgbClr val="BFBFBF"/>
                  </a:solidFill>
                </a:rPr>
                <a:t>191</a:t>
              </a:r>
              <a:endParaRPr lang="en-GB" altLang="en-US" sz="700" b="0" dirty="0" smtClean="0">
                <a:solidFill>
                  <a:srgbClr val="BFBFBF"/>
                </a:solidFill>
              </a:endParaRPr>
            </a:p>
          </p:txBody>
        </p:sp>
        <p:sp>
          <p:nvSpPr>
            <p:cNvPr id="71" name="Rectangle 19"/>
            <p:cNvSpPr>
              <a:spLocks noChangeArrowheads="1"/>
            </p:cNvSpPr>
            <p:nvPr userDrawn="1"/>
          </p:nvSpPr>
          <p:spPr bwMode="auto">
            <a:xfrm>
              <a:off x="10236200" y="4349750"/>
              <a:ext cx="14652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dirty="0" smtClean="0">
                  <a:solidFill>
                    <a:srgbClr val="646567"/>
                  </a:solidFill>
                </a:rPr>
                <a:t>SHAPE OTHER COLOR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0"/>
            <p:cNvSpPr>
              <a:spLocks noChangeArrowheads="1"/>
            </p:cNvSpPr>
            <p:nvPr userDrawn="1"/>
          </p:nvSpPr>
          <p:spPr bwMode="auto">
            <a:xfrm>
              <a:off x="10980738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HEX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  <p:sp>
          <p:nvSpPr>
            <p:cNvPr id="73" name="Rectangle 21"/>
            <p:cNvSpPr>
              <a:spLocks noChangeArrowheads="1"/>
            </p:cNvSpPr>
            <p:nvPr userDrawn="1"/>
          </p:nvSpPr>
          <p:spPr bwMode="auto">
            <a:xfrm>
              <a:off x="10507663" y="4564063"/>
              <a:ext cx="7207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eaLnBrk="1" hangingPunct="1">
                <a:defRPr/>
              </a:pPr>
              <a:r>
                <a:rPr lang="is-IS" altLang="en-US" sz="700" smtClean="0">
                  <a:solidFill>
                    <a:srgbClr val="646567"/>
                  </a:solidFill>
                </a:rPr>
                <a:t>RGB</a:t>
              </a:r>
              <a:endParaRPr lang="en-GB" altLang="en-US" sz="700" dirty="0" smtClean="0">
                <a:solidFill>
                  <a:srgbClr val="64656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223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7216E359-841B-F645-8F18-D6CD6B673FD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9976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815531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10125" y="1167594"/>
            <a:ext cx="3875907" cy="340237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0A630D72-8790-A94D-A6D1-02CF56A7617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9398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250825" y="195263"/>
            <a:ext cx="914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/>
            <a:endParaRPr lang="en-US" altLang="en-US" sz="1100" b="0" dirty="0">
              <a:solidFill>
                <a:srgbClr val="646567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/>
            </a:lvl1pPr>
          </a:lstStyle>
          <a:p>
            <a:fld id="{A0B897BF-57AB-824E-BAAE-DAF3B2F3A13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894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4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378000" indent="-189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567000" indent="-189000">
              <a:defRPr sz="10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810125" y="357504"/>
            <a:ext cx="3875906" cy="4212468"/>
          </a:xfrm>
          <a:prstGeom prst="rect">
            <a:avLst/>
          </a:prstGeom>
        </p:spPr>
        <p:txBody>
          <a:bodyPr lIns="36000" rIns="36000"/>
          <a:lstStyle>
            <a:lvl1pPr marL="189000" indent="-189000">
              <a:buClrTx/>
              <a:buSzPct val="90000"/>
              <a:defRPr sz="1200"/>
            </a:lvl1pPr>
            <a:lvl2pPr marL="378000" indent="-189000">
              <a:buClr>
                <a:srgbClr val="553F7E"/>
              </a:buClr>
              <a:buSzPct val="90000"/>
              <a:defRPr sz="1200"/>
            </a:lvl2pPr>
            <a:lvl3pPr marL="567000" indent="-189000">
              <a:defRPr sz="1050"/>
            </a:lvl3pPr>
          </a:lstStyle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3" y="4732338"/>
            <a:ext cx="935037" cy="215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1591823-10BE-304E-B0C7-38338AE88E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3751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468313" y="3384550"/>
            <a:ext cx="995362" cy="987425"/>
            <a:chOff x="539552" y="3384721"/>
            <a:chExt cx="996062" cy="987108"/>
          </a:xfrm>
        </p:grpSpPr>
        <p:sp>
          <p:nvSpPr>
            <p:cNvPr id="7" name="Rectangle 6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 dirty="0"/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0" dirty="0"/>
                <a:t>Y</a:t>
              </a: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srgbClr val="43C2CB"/>
                </a:solidFill>
              </a:endParaRPr>
            </a:p>
          </p:txBody>
        </p:sp>
      </p:grp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4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099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825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1" y="3600625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chemeClr val="accent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8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513"/>
            <a:ext cx="9324976" cy="5216526"/>
          </a:xfrm>
          <a:prstGeom prst="rect">
            <a:avLst/>
          </a:prstGeom>
          <a:solidFill>
            <a:srgbClr val="553F7E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350" b="0" dirty="0" smtClean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810105"/>
            <a:ext cx="6987098" cy="351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888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vmlDrawing" Target="../drawings/vmlDrawing2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30374186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4732338"/>
            <a:ext cx="10906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3F4D511E-8D96-974B-A0A0-0C17FA75C1F8}" type="slidenum">
              <a:rPr lang="en-GB" altLang="en-US"/>
              <a:pPr/>
              <a:t>‹#›</a:t>
            </a:fld>
            <a:endParaRPr lang="en-GB" altLang="en-US" dirty="0"/>
          </a:p>
        </p:txBody>
      </p:sp>
      <p:cxnSp>
        <p:nvCxnSpPr>
          <p:cNvPr id="1027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8" name="Picture 17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4600575"/>
            <a:ext cx="1306512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450"/>
        </a:spcAft>
        <a:buClr>
          <a:schemeClr val="bg1"/>
        </a:buClr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1pPr>
      <a:lvl2pPr marL="268288" indent="-133350" algn="l" rtl="0" eaLnBrk="0" fontAlgn="base" hangingPunct="0">
        <a:spcBef>
          <a:spcPct val="0"/>
        </a:spcBef>
        <a:spcAft>
          <a:spcPts val="450"/>
        </a:spcAft>
        <a:buClr>
          <a:srgbClr val="009FBA"/>
        </a:buClr>
        <a:buChar char="•"/>
        <a:defRPr sz="900" kern="1200">
          <a:solidFill>
            <a:srgbClr val="646567"/>
          </a:solidFill>
          <a:latin typeface="+mn-lt"/>
          <a:ea typeface="+mn-ea"/>
          <a:cs typeface="+mn-cs"/>
        </a:defRPr>
      </a:lvl2pPr>
      <a:lvl3pPr marL="538163" indent="-133350" algn="l" rtl="0" eaLnBrk="0" fontAlgn="base" hangingPunct="0">
        <a:spcBef>
          <a:spcPct val="0"/>
        </a:spcBef>
        <a:spcAft>
          <a:spcPts val="450"/>
        </a:spcAft>
        <a:buFont typeface="Arial" charset="0"/>
        <a:buChar char="•"/>
        <a:defRPr sz="700" kern="1200">
          <a:solidFill>
            <a:srgbClr val="646567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20747324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4732338"/>
            <a:ext cx="10906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3F4D511E-8D96-974B-A0A0-0C17FA75C1F8}" type="slidenum">
              <a:rPr lang="en-GB" altLang="en-US"/>
              <a:pPr/>
              <a:t>‹#›</a:t>
            </a:fld>
            <a:endParaRPr lang="en-GB" altLang="en-US" dirty="0"/>
          </a:p>
        </p:txBody>
      </p:sp>
      <p:cxnSp>
        <p:nvCxnSpPr>
          <p:cNvPr id="1027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8" name="Picture 17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4600575"/>
            <a:ext cx="1306512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86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rgbClr val="646567"/>
          </a:solidFill>
          <a:latin typeface="Verdana" charset="0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450"/>
        </a:spcAft>
        <a:buClr>
          <a:schemeClr val="bg1"/>
        </a:buClr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1pPr>
      <a:lvl2pPr marL="268288" indent="-133350" algn="l" rtl="0" eaLnBrk="0" fontAlgn="base" hangingPunct="0">
        <a:spcBef>
          <a:spcPct val="0"/>
        </a:spcBef>
        <a:spcAft>
          <a:spcPts val="450"/>
        </a:spcAft>
        <a:buClr>
          <a:srgbClr val="009FBA"/>
        </a:buClr>
        <a:buChar char="•"/>
        <a:defRPr sz="900" kern="1200">
          <a:solidFill>
            <a:srgbClr val="646567"/>
          </a:solidFill>
          <a:latin typeface="+mn-lt"/>
          <a:ea typeface="+mn-ea"/>
          <a:cs typeface="+mn-cs"/>
        </a:defRPr>
      </a:lvl2pPr>
      <a:lvl3pPr marL="538163" indent="-133350" algn="l" rtl="0" eaLnBrk="0" fontAlgn="base" hangingPunct="0">
        <a:spcBef>
          <a:spcPct val="0"/>
        </a:spcBef>
        <a:spcAft>
          <a:spcPts val="450"/>
        </a:spcAft>
        <a:buFont typeface="Arial" charset="0"/>
        <a:buChar char="•"/>
        <a:defRPr sz="700" kern="1200">
          <a:solidFill>
            <a:srgbClr val="646567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efdigital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CEF </a:t>
            </a:r>
            <a:r>
              <a:rPr lang="en-GB" dirty="0" err="1" smtClean="0"/>
              <a:t>eInvoicing</a:t>
            </a:r>
            <a:r>
              <a:rPr lang="en-GB" dirty="0" smtClean="0"/>
              <a:t> Stakeholder Day 2016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1200" b="0" dirty="0" smtClean="0"/>
              <a:t>Brussels, 1 December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60939" y="3290068"/>
            <a:ext cx="3714749" cy="333059"/>
          </a:xfrm>
        </p:spPr>
        <p:txBody>
          <a:bodyPr/>
          <a:lstStyle/>
          <a:p>
            <a:r>
              <a:rPr lang="en-US" b="1" dirty="0"/>
              <a:t>Irena </a:t>
            </a:r>
            <a:r>
              <a:rPr lang="en-US" b="1" dirty="0" err="1"/>
              <a:t>Riviere-Osipov</a:t>
            </a:r>
            <a:r>
              <a:rPr lang="en-US" dirty="0"/>
              <a:t>, Policy Officer in charge of </a:t>
            </a:r>
            <a:r>
              <a:rPr lang="en-US" dirty="0" err="1"/>
              <a:t>eInvoicing</a:t>
            </a:r>
            <a:r>
              <a:rPr lang="en-US" dirty="0"/>
              <a:t>, Innovative and e-Procurement unit (G4</a:t>
            </a:r>
            <a:r>
              <a:rPr lang="en-US" dirty="0" smtClean="0"/>
              <a:t>) </a:t>
            </a:r>
          </a:p>
          <a:p>
            <a:r>
              <a:rPr lang="en-US" dirty="0" smtClean="0"/>
              <a:t>DG </a:t>
            </a:r>
            <a:r>
              <a:rPr lang="en-US" dirty="0"/>
              <a:t>GROW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570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590" y="3579862"/>
            <a:ext cx="6987098" cy="423243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CEF </a:t>
            </a:r>
            <a:r>
              <a:rPr lang="fr-BE" altLang="en-US" sz="2800" dirty="0" smtClean="0"/>
              <a:t>DIGITAL</a:t>
            </a:r>
            <a:br>
              <a:rPr lang="fr-BE" altLang="en-US" sz="2800" dirty="0" smtClean="0"/>
            </a:br>
            <a:r>
              <a:rPr lang="en-US" sz="1600" kern="0" dirty="0" smtClean="0">
                <a:solidFill>
                  <a:srgbClr val="FFD530"/>
                </a:solidFill>
                <a:latin typeface="Verdana" pitchFamily="34" charset="0"/>
                <a:ea typeface="+mn-ea"/>
                <a:cs typeface="+mn-cs"/>
              </a:rPr>
              <a:t>What resources and collaborative spaces exist?</a:t>
            </a:r>
            <a:endParaRPr lang="en-US" sz="2800" dirty="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3074" name="Picture 2" descr="C:\Users\rivieal\Desktop\trip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5486"/>
            <a:ext cx="4583136" cy="344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13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370328"/>
          </a:xfrm>
        </p:spPr>
        <p:txBody>
          <a:bodyPr/>
          <a:lstStyle/>
          <a:p>
            <a:r>
              <a:rPr lang="en-GB" dirty="0" smtClean="0"/>
              <a:t>eInvoicing: CEF DIGITAL page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707" t="12594" r="11813" b="5704"/>
          <a:stretch/>
        </p:blipFill>
        <p:spPr>
          <a:xfrm>
            <a:off x="1336428" y="727832"/>
            <a:ext cx="6480720" cy="38421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7544" y="4632318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rgbClr val="646567"/>
                </a:solidFill>
              </a:rPr>
              <a:t>Visit: https</a:t>
            </a:r>
            <a:r>
              <a:rPr lang="en-US" sz="1600" b="0" dirty="0">
                <a:solidFill>
                  <a:srgbClr val="646567"/>
                </a:solidFill>
              </a:rPr>
              <a:t>://ec.europa.eu/cefdigital</a:t>
            </a:r>
            <a:r>
              <a:rPr lang="en-US" sz="1600" b="0" dirty="0" smtClean="0">
                <a:solidFill>
                  <a:srgbClr val="646567"/>
                </a:solidFill>
              </a:rPr>
              <a:t>/</a:t>
            </a:r>
            <a:endParaRPr lang="en-US" sz="1600" b="0" dirty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1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5"/>
            <a:ext cx="8218488" cy="414046"/>
          </a:xfrm>
        </p:spPr>
        <p:txBody>
          <a:bodyPr/>
          <a:lstStyle/>
          <a:p>
            <a:r>
              <a:rPr lang="en-GB" dirty="0" smtClean="0"/>
              <a:t>eInvoicing</a:t>
            </a:r>
            <a:r>
              <a:rPr lang="fr-BE" dirty="0" smtClean="0"/>
              <a:t> User </a:t>
            </a:r>
            <a:r>
              <a:rPr lang="fr-BE" dirty="0" err="1" smtClean="0"/>
              <a:t>Community</a:t>
            </a:r>
            <a:r>
              <a:rPr lang="fr-BE" dirty="0" smtClean="0"/>
              <a:t>: </a:t>
            </a:r>
            <a:r>
              <a:rPr lang="fr-BE" dirty="0" err="1" smtClean="0"/>
              <a:t>Get</a:t>
            </a:r>
            <a:r>
              <a:rPr lang="fr-BE" dirty="0" smtClean="0"/>
              <a:t> active </a:t>
            </a:r>
            <a:r>
              <a:rPr lang="fr-BE" dirty="0" err="1" smtClean="0"/>
              <a:t>now</a:t>
            </a:r>
            <a:r>
              <a:rPr lang="fr-BE" dirty="0" smtClean="0"/>
              <a:t>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1" r="1428" b="50000"/>
          <a:stretch/>
        </p:blipFill>
        <p:spPr bwMode="auto">
          <a:xfrm>
            <a:off x="171004" y="864767"/>
            <a:ext cx="8731696" cy="3723208"/>
          </a:xfrm>
          <a:prstGeom prst="rect">
            <a:avLst/>
          </a:prstGeom>
          <a:noFill/>
          <a:ln w="9525">
            <a:solidFill>
              <a:srgbClr val="003F5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590" y="3579862"/>
            <a:ext cx="6987098" cy="423243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How </a:t>
            </a:r>
            <a:r>
              <a:rPr lang="en-GB" altLang="en-US" sz="2800" dirty="0" smtClean="0"/>
              <a:t>you can </a:t>
            </a:r>
            <a:r>
              <a:rPr lang="en-GB" altLang="en-US" sz="2800" dirty="0"/>
              <a:t>be involved in 2017</a:t>
            </a:r>
            <a:br>
              <a:rPr lang="en-GB" altLang="en-US" sz="2800" dirty="0"/>
            </a:br>
            <a:r>
              <a:rPr lang="en-GB" sz="1600" kern="0" dirty="0" smtClean="0">
                <a:solidFill>
                  <a:srgbClr val="FFD530"/>
                </a:solidFill>
                <a:latin typeface="Verdana" pitchFamily="34" charset="0"/>
                <a:ea typeface="+mn-ea"/>
                <a:cs typeface="+mn-cs"/>
              </a:rPr>
              <a:t>CEF programme activities &amp; next steps</a:t>
            </a:r>
            <a:endParaRPr lang="en-GB" sz="2800" dirty="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4098" name="Picture 2" descr="C:\Users\rivieal\Desktop\inv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6302"/>
            <a:ext cx="3600400" cy="317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 smtClean="0"/>
              <a:t>Next </a:t>
            </a:r>
            <a:r>
              <a:rPr lang="en-GB" sz="1800" dirty="0"/>
              <a:t>steps – </a:t>
            </a:r>
            <a:r>
              <a:rPr lang="en-GB" dirty="0"/>
              <a:t>y</a:t>
            </a:r>
            <a:r>
              <a:rPr lang="en-GB" sz="1800" dirty="0" smtClean="0"/>
              <a:t>our role </a:t>
            </a:r>
            <a:r>
              <a:rPr lang="en-GB" dirty="0" smtClean="0"/>
              <a:t>in the months ahead</a:t>
            </a:r>
            <a:endParaRPr lang="en-US" sz="1800" dirty="0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gray">
          <a:xfrm>
            <a:off x="472439" y="1038327"/>
            <a:ext cx="1651289" cy="1317399"/>
          </a:xfrm>
          <a:prstGeom prst="homePlate">
            <a:avLst>
              <a:gd name="adj" fmla="val 22260"/>
            </a:avLst>
          </a:prstGeom>
          <a:solidFill>
            <a:schemeClr val="accent2">
              <a:lumMod val="50000"/>
              <a:lumOff val="5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lvl1pPr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1650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0336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03425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de-DE" sz="1800" b="0" dirty="0" smtClean="0">
                <a:solidFill>
                  <a:srgbClr val="FFFFFF"/>
                </a:solidFill>
                <a:latin typeface="Verdana"/>
              </a:rPr>
              <a:t>Dec </a:t>
            </a:r>
          </a:p>
          <a:p>
            <a:r>
              <a:rPr lang="en-GB" altLang="de-DE" sz="1800" b="0" dirty="0" smtClean="0">
                <a:solidFill>
                  <a:srgbClr val="FFFFFF"/>
                </a:solidFill>
                <a:latin typeface="Verdana"/>
              </a:rPr>
              <a:t>2016</a:t>
            </a:r>
            <a:endParaRPr lang="en-GB" altLang="de-DE" sz="180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2195741" y="1038327"/>
            <a:ext cx="6490297" cy="13173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0000"/>
              </a:buClr>
            </a:pPr>
            <a:r>
              <a:rPr lang="en-GB" sz="1200" dirty="0">
                <a:solidFill>
                  <a:srgbClr val="0F2539"/>
                </a:solidFill>
              </a:rPr>
              <a:t>eInvoicing readiness: </a:t>
            </a:r>
            <a:r>
              <a:rPr lang="en-GB" sz="1200" b="0" dirty="0">
                <a:solidFill>
                  <a:srgbClr val="0F2539"/>
                </a:solidFill>
              </a:rPr>
              <a:t>Provide feedback on country sheets &amp; engage in the second pilot phase</a:t>
            </a:r>
          </a:p>
          <a:p>
            <a:pPr lvl="2">
              <a:buClr>
                <a:srgbClr val="000000"/>
              </a:buClr>
            </a:pPr>
            <a:r>
              <a:rPr lang="en-GB" sz="1200" dirty="0" smtClean="0">
                <a:solidFill>
                  <a:srgbClr val="0F2539"/>
                </a:solidFill>
              </a:rPr>
              <a:t>Community</a:t>
            </a:r>
            <a:r>
              <a:rPr lang="en-GB" sz="1200" dirty="0" smtClean="0">
                <a:solidFill>
                  <a:srgbClr val="0F2539"/>
                </a:solidFill>
              </a:rPr>
              <a:t>:</a:t>
            </a:r>
            <a:r>
              <a:rPr lang="en-GB" sz="1200" b="0" dirty="0" smtClean="0">
                <a:solidFill>
                  <a:srgbClr val="0F2539"/>
                </a:solidFill>
              </a:rPr>
              <a:t> Provide feedback on CEF Digital (v4)</a:t>
            </a:r>
          </a:p>
          <a:p>
            <a:pPr lvl="2">
              <a:buClr>
                <a:srgbClr val="000000"/>
              </a:buClr>
            </a:pPr>
            <a:r>
              <a:rPr lang="en-GB" sz="1200" dirty="0" smtClean="0">
                <a:solidFill>
                  <a:srgbClr val="0F2539"/>
                </a:solidFill>
              </a:rPr>
              <a:t>2017 state of play report (pre-activity): </a:t>
            </a:r>
            <a:r>
              <a:rPr lang="en-GB" sz="1200" b="0" dirty="0" smtClean="0">
                <a:solidFill>
                  <a:srgbClr val="0F2539"/>
                </a:solidFill>
              </a:rPr>
              <a:t>Provide appropriate national contacts (public entities &amp; representative organisations)</a:t>
            </a:r>
            <a:endParaRPr lang="en-GB" sz="1200" b="0" dirty="0">
              <a:solidFill>
                <a:srgbClr val="0F2539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gray">
          <a:xfrm>
            <a:off x="476780" y="2499742"/>
            <a:ext cx="1651289" cy="819796"/>
          </a:xfrm>
          <a:prstGeom prst="homePlate">
            <a:avLst>
              <a:gd name="adj" fmla="val 22260"/>
            </a:avLst>
          </a:prstGeom>
          <a:solidFill>
            <a:schemeClr val="accent2">
              <a:lumMod val="75000"/>
              <a:lumOff val="2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lvl1pPr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1650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0336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03425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de-DE" sz="1800" b="0" dirty="0" smtClean="0">
                <a:solidFill>
                  <a:srgbClr val="FFFFFF"/>
                </a:solidFill>
                <a:latin typeface="Verdana"/>
              </a:rPr>
              <a:t>January 2017</a:t>
            </a:r>
            <a:endParaRPr lang="en-GB" altLang="de-DE" sz="180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2200082" y="2499742"/>
            <a:ext cx="6490297" cy="81979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0000"/>
              </a:buClr>
            </a:pPr>
            <a:r>
              <a:rPr lang="en-GB" sz="1200" dirty="0">
                <a:solidFill>
                  <a:srgbClr val="0F2539"/>
                </a:solidFill>
              </a:rPr>
              <a:t>eInvoicing </a:t>
            </a:r>
            <a:r>
              <a:rPr lang="en-GB" sz="1200" dirty="0" smtClean="0">
                <a:solidFill>
                  <a:srgbClr val="0F2539"/>
                </a:solidFill>
              </a:rPr>
              <a:t>readiness: </a:t>
            </a:r>
            <a:r>
              <a:rPr lang="en-GB" sz="1200" b="0" dirty="0" smtClean="0">
                <a:solidFill>
                  <a:srgbClr val="0F2539"/>
                </a:solidFill>
              </a:rPr>
              <a:t>Start using the </a:t>
            </a:r>
            <a:r>
              <a:rPr lang="en-GB" sz="1200" b="0" dirty="0">
                <a:solidFill>
                  <a:srgbClr val="0F2539"/>
                </a:solidFill>
              </a:rPr>
              <a:t>self-assessment tool &amp; k</a:t>
            </a:r>
            <a:r>
              <a:rPr lang="en-GB" sz="1200" b="0" dirty="0" smtClean="0">
                <a:solidFill>
                  <a:srgbClr val="0F2539"/>
                </a:solidFill>
              </a:rPr>
              <a:t>nowledge base (to </a:t>
            </a:r>
            <a:r>
              <a:rPr lang="en-GB" sz="1200" b="0" dirty="0">
                <a:solidFill>
                  <a:srgbClr val="0F2539"/>
                </a:solidFill>
              </a:rPr>
              <a:t>prepare to comply with Directive 2014/55/EU </a:t>
            </a:r>
            <a:r>
              <a:rPr lang="en-GB" sz="1200" b="0" dirty="0" smtClean="0">
                <a:solidFill>
                  <a:srgbClr val="0F2539"/>
                </a:solidFill>
              </a:rPr>
              <a:t>&amp; upcoming Standard)</a:t>
            </a:r>
          </a:p>
          <a:p>
            <a:pPr lvl="2">
              <a:buClr>
                <a:srgbClr val="000000"/>
              </a:buClr>
            </a:pPr>
            <a:r>
              <a:rPr lang="en-GB" sz="1200" dirty="0" smtClean="0">
                <a:solidFill>
                  <a:srgbClr val="0F2539"/>
                </a:solidFill>
              </a:rPr>
              <a:t>2017 state of play report: </a:t>
            </a:r>
            <a:r>
              <a:rPr lang="en-GB" sz="1200" b="0" dirty="0" smtClean="0">
                <a:solidFill>
                  <a:srgbClr val="0F2539"/>
                </a:solidFill>
              </a:rPr>
              <a:t>Engage your </a:t>
            </a:r>
            <a:r>
              <a:rPr lang="en-GB" sz="1200" b="0" dirty="0" smtClean="0">
                <a:solidFill>
                  <a:srgbClr val="0F2539"/>
                </a:solidFill>
              </a:rPr>
              <a:t>network; Bring your contribution</a:t>
            </a:r>
            <a:endParaRPr lang="en-GB" sz="1200" b="0" dirty="0">
              <a:solidFill>
                <a:srgbClr val="0F2539"/>
              </a:solidFill>
            </a:endParaRP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gray">
          <a:xfrm>
            <a:off x="486016" y="3436988"/>
            <a:ext cx="1651289" cy="574922"/>
          </a:xfrm>
          <a:prstGeom prst="homePlate">
            <a:avLst>
              <a:gd name="adj" fmla="val 22260"/>
            </a:avLst>
          </a:prstGeom>
          <a:solidFill>
            <a:schemeClr val="accent2">
              <a:lumMod val="90000"/>
              <a:lumOff val="1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lvl1pPr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1650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03363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03425" defTabSz="8016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altLang="de-DE" sz="1800" b="0" dirty="0" smtClean="0">
                <a:solidFill>
                  <a:srgbClr val="FFFFFF"/>
                </a:solidFill>
                <a:latin typeface="Verdana"/>
              </a:rPr>
              <a:t>Spring 2017* </a:t>
            </a:r>
            <a:endParaRPr lang="en-GB" altLang="de-DE" sz="1800" b="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209318" y="3436988"/>
            <a:ext cx="6490297" cy="57492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SzPct val="105000"/>
              <a:buFontTx/>
              <a:buNone/>
              <a:defRPr sz="18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›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3pPr>
            <a:lvl4pPr marL="367200" indent="-187200" algn="l" defTabSz="914400" rtl="0" eaLnBrk="1" latinLnBrk="0" hangingPunct="1"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4pPr>
            <a:lvl5pPr marL="576000" indent="-187200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5pPr>
            <a:lvl6pPr marL="766763" indent="-185738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6pPr>
            <a:lvl7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7pPr>
            <a:lvl8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8pPr>
            <a:lvl9pPr marL="766800" indent="-187200" algn="l" defTabSz="914400" rtl="0" eaLnBrk="1" latinLnBrk="0" hangingPunct="1"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»"/>
              <a:defRPr sz="1400" kern="1200" baseline="0">
                <a:solidFill>
                  <a:srgbClr val="6D6D6D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000000"/>
              </a:buClr>
            </a:pPr>
            <a:r>
              <a:rPr lang="en-GB" sz="1200" dirty="0">
                <a:solidFill>
                  <a:srgbClr val="0F2539"/>
                </a:solidFill>
              </a:rPr>
              <a:t>Community:</a:t>
            </a:r>
            <a:r>
              <a:rPr lang="en-GB" sz="1200" b="0" dirty="0">
                <a:solidFill>
                  <a:srgbClr val="0F2539"/>
                </a:solidFill>
              </a:rPr>
              <a:t> </a:t>
            </a:r>
            <a:r>
              <a:rPr lang="en-GB" sz="1200" b="0" dirty="0" smtClean="0">
                <a:solidFill>
                  <a:srgbClr val="0F2539"/>
                </a:solidFill>
              </a:rPr>
              <a:t>Promote CEF organised national webinars in your countries &amp; networks to promote information on the Directive, the upcoming Standard and the resources available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4752310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srgbClr val="646567"/>
                </a:solidFill>
              </a:rPr>
              <a:t>* = approximate timeline </a:t>
            </a:r>
          </a:p>
        </p:txBody>
      </p:sp>
    </p:spTree>
    <p:extLst>
      <p:ext uri="{BB962C8B-B14F-4D97-AF65-F5344CB8AC3E}">
        <p14:creationId xmlns:p14="http://schemas.microsoft.com/office/powerpoint/2010/main" val="44038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CEF-BUILDING-BLOCKS@ec.europa.eu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36096" y="2138964"/>
            <a:ext cx="2963464" cy="87728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endParaRPr lang="en-GB" sz="1100" b="1" kern="0" dirty="0" smtClean="0">
              <a:ea typeface="EC Square Sans Pro" charset="0"/>
              <a:cs typeface="EC Square Sans Pro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kern="0" dirty="0">
                <a:ea typeface="EC Square Sans Pro" charset="0"/>
                <a:cs typeface="EC Square Sans Pro" charset="0"/>
              </a:rPr>
              <a:t>DG GROW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kern="0" dirty="0">
                <a:ea typeface="EC Square Sans Pro" charset="0"/>
                <a:cs typeface="EC Square Sans Pro" charset="0"/>
              </a:rPr>
              <a:t>Internal Market, Industry, Entrepreneurship and SMEs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endParaRPr lang="en-GB" kern="0" dirty="0" smtClean="0">
              <a:ea typeface="EC Square Sans Pro" charset="0"/>
              <a:cs typeface="EC Square Sans Pro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kern="0" dirty="0" smtClean="0">
                <a:ea typeface="EC Square Sans Pro" charset="0"/>
                <a:cs typeface="EC Square Sans Pro" charset="0"/>
              </a:rPr>
              <a:t>DIGIT</a:t>
            </a:r>
            <a:endParaRPr lang="en-GB" kern="0" dirty="0">
              <a:ea typeface="EC Square Sans Pro" charset="0"/>
              <a:cs typeface="EC Square Sans Pro" charset="0"/>
            </a:endParaRPr>
          </a:p>
          <a:p>
            <a:pPr>
              <a:spcBef>
                <a:spcPts val="0"/>
              </a:spcBef>
              <a:buClr>
                <a:srgbClr val="FFFFFF"/>
              </a:buClr>
            </a:pPr>
            <a:r>
              <a:rPr lang="en-GB" kern="0" dirty="0" smtClean="0">
                <a:ea typeface="EC Square Sans Pro" charset="0"/>
                <a:cs typeface="EC Square Sans Pro" charset="0"/>
              </a:rPr>
              <a:t>Directorate-General </a:t>
            </a:r>
            <a:r>
              <a:rPr lang="en-GB" kern="0" dirty="0">
                <a:ea typeface="EC Square Sans Pro" charset="0"/>
                <a:cs typeface="EC Square Sans Pro" charset="0"/>
              </a:rPr>
              <a:t>for Informatics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kern="0" dirty="0">
                <a:ea typeface="EC Square Sans Pro" charset="0"/>
                <a:cs typeface="EC Square Sans Pro" charset="0"/>
              </a:rPr>
              <a:t>DG</a:t>
            </a:r>
            <a:r>
              <a:rPr lang="en-GB" sz="1100" b="1" kern="0" dirty="0">
                <a:ea typeface="EC Square Sans Pro" charset="0"/>
                <a:cs typeface="EC Square Sans Pro" charset="0"/>
              </a:rPr>
              <a:t> </a:t>
            </a:r>
            <a:r>
              <a:rPr lang="en-GB" kern="0" dirty="0">
                <a:ea typeface="EC Square Sans Pro" charset="0"/>
                <a:cs typeface="EC Square Sans Pro" charset="0"/>
              </a:rPr>
              <a:t>CONNECT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</a:pPr>
            <a:r>
              <a:rPr lang="en-GB" kern="0" dirty="0">
                <a:ea typeface="EC Square Sans Pro" charset="0"/>
                <a:cs typeface="EC Square Sans Pro" charset="0"/>
              </a:rPr>
              <a:t>Directorate-General for Communications Networks, Content and Technology </a:t>
            </a:r>
          </a:p>
          <a:p>
            <a:pPr>
              <a:spcAft>
                <a:spcPts val="0"/>
              </a:spcAft>
            </a:pP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95536" y="1635646"/>
            <a:ext cx="34724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Interested to find out more?</a:t>
            </a:r>
            <a:endParaRPr kumimoji="0" lang="en-GB" sz="1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95686"/>
            <a:ext cx="3816424" cy="2015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7544" y="422793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hangingPunct="1"/>
            <a:r>
              <a:rPr lang="en-GB" sz="1200" b="0" dirty="0">
                <a:solidFill>
                  <a:srgbClr val="646567"/>
                </a:solidFill>
                <a:latin typeface="Verdana"/>
                <a:ea typeface="EC Square Sans Pro" charset="0"/>
                <a:cs typeface="EC Square Sans Pro" charset="0"/>
              </a:rPr>
              <a:t>Visit the CEF Digital Single Web </a:t>
            </a:r>
            <a:r>
              <a:rPr lang="en-GB" sz="1200" b="0" dirty="0" smtClean="0">
                <a:solidFill>
                  <a:srgbClr val="646567"/>
                </a:solidFill>
                <a:latin typeface="Verdana"/>
                <a:ea typeface="EC Square Sans Pro" charset="0"/>
                <a:cs typeface="EC Square Sans Pro" charset="0"/>
              </a:rPr>
              <a:t>Portal </a:t>
            </a:r>
            <a:endParaRPr lang="en-GB" sz="1200" b="0" dirty="0">
              <a:solidFill>
                <a:srgbClr val="646567"/>
              </a:solidFill>
              <a:latin typeface="Verdana"/>
              <a:ea typeface="EC Square Sans Pro" charset="0"/>
              <a:cs typeface="EC Square Sans Pro" charset="0"/>
            </a:endParaRPr>
          </a:p>
          <a:p>
            <a:pPr lvl="0" eaLnBrk="1" hangingPunct="1"/>
            <a:r>
              <a:rPr lang="en-GB" sz="1200" dirty="0">
                <a:solidFill>
                  <a:srgbClr val="646567"/>
                </a:solidFill>
                <a:latin typeface="Verdana"/>
                <a:ea typeface="EC Square Sans Pro" charset="0"/>
                <a:cs typeface="EC Square Sans Pro" charset="0"/>
                <a:hlinkClick r:id="rId3"/>
              </a:rPr>
              <a:t>https://</a:t>
            </a:r>
            <a:r>
              <a:rPr lang="en-GB" sz="1200" dirty="0" smtClean="0">
                <a:solidFill>
                  <a:srgbClr val="646567"/>
                </a:solidFill>
                <a:latin typeface="Verdana"/>
                <a:ea typeface="EC Square Sans Pro" charset="0"/>
                <a:cs typeface="EC Square Sans Pro" charset="0"/>
                <a:hlinkClick r:id="rId3"/>
              </a:rPr>
              <a:t>ec.europa.eu/cefdigital/</a:t>
            </a:r>
            <a:endParaRPr lang="en-GB" sz="1200" dirty="0">
              <a:solidFill>
                <a:srgbClr val="646567"/>
              </a:solidFill>
              <a:latin typeface="Verdana"/>
              <a:ea typeface="EC Square Sans Pro" charset="0"/>
              <a:cs typeface="EC Squar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3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Slide_Master">
  <a:themeElements>
    <a:clrScheme name="eInvoicing 1">
      <a:dk1>
        <a:srgbClr val="646567"/>
      </a:dk1>
      <a:lt1>
        <a:srgbClr val="FFFFFF"/>
      </a:lt1>
      <a:dk2>
        <a:srgbClr val="000000"/>
      </a:dk2>
      <a:lt2>
        <a:srgbClr val="FFFFFF"/>
      </a:lt2>
      <a:accent1>
        <a:srgbClr val="553F7E"/>
      </a:accent1>
      <a:accent2>
        <a:srgbClr val="25114B"/>
      </a:accent2>
      <a:accent3>
        <a:srgbClr val="9F90B9"/>
      </a:accent3>
      <a:accent4>
        <a:srgbClr val="646567"/>
      </a:accent4>
      <a:accent5>
        <a:srgbClr val="BFBFBF"/>
      </a:accent5>
      <a:accent6>
        <a:srgbClr val="000000"/>
      </a:accent6>
      <a:hlink>
        <a:srgbClr val="008F51"/>
      </a:hlink>
      <a:folHlink>
        <a:srgbClr val="0096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lide_Master">
  <a:themeElements>
    <a:clrScheme name="eInvoicing 1">
      <a:dk1>
        <a:srgbClr val="646567"/>
      </a:dk1>
      <a:lt1>
        <a:srgbClr val="FFFFFF"/>
      </a:lt1>
      <a:dk2>
        <a:srgbClr val="000000"/>
      </a:dk2>
      <a:lt2>
        <a:srgbClr val="FFFFFF"/>
      </a:lt2>
      <a:accent1>
        <a:srgbClr val="553F7E"/>
      </a:accent1>
      <a:accent2>
        <a:srgbClr val="25114B"/>
      </a:accent2>
      <a:accent3>
        <a:srgbClr val="9F90B9"/>
      </a:accent3>
      <a:accent4>
        <a:srgbClr val="646567"/>
      </a:accent4>
      <a:accent5>
        <a:srgbClr val="BFBFBF"/>
      </a:accent5>
      <a:accent6>
        <a:srgbClr val="000000"/>
      </a:accent6>
      <a:hlink>
        <a:srgbClr val="008F51"/>
      </a:hlink>
      <a:folHlink>
        <a:srgbClr val="0096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</TotalTime>
  <Words>216</Words>
  <Application>Microsoft Office PowerPoint</Application>
  <PresentationFormat>On-screen Show (16:9)</PresentationFormat>
  <Paragraphs>33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1_Slide_Master</vt:lpstr>
      <vt:lpstr>2_Slide_Master</vt:lpstr>
      <vt:lpstr>think-cell Slide</vt:lpstr>
      <vt:lpstr> CEF eInvoicing Stakeholder Day 2016  Brussels, 1 December </vt:lpstr>
      <vt:lpstr>CEF DIGITAL What resources and collaborative spaces exist?</vt:lpstr>
      <vt:lpstr>eInvoicing: CEF DIGITAL page</vt:lpstr>
      <vt:lpstr>eInvoicing User Community: Get active now!</vt:lpstr>
      <vt:lpstr>How you can be involved in 2017 CEF programme activities &amp; next steps</vt:lpstr>
      <vt:lpstr>Next steps – your role in the months ahead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COSTA Ines (DIGIT)</cp:lastModifiedBy>
  <cp:revision>115</cp:revision>
  <cp:lastPrinted>2015-11-12T10:32:43Z</cp:lastPrinted>
  <dcterms:created xsi:type="dcterms:W3CDTF">2015-11-17T09:24:44Z</dcterms:created>
  <dcterms:modified xsi:type="dcterms:W3CDTF">2016-12-02T10:35:41Z</dcterms:modified>
</cp:coreProperties>
</file>