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85" r:id="rId6"/>
    <p:sldId id="286" r:id="rId7"/>
    <p:sldId id="330" r:id="rId8"/>
    <p:sldId id="259" r:id="rId9"/>
    <p:sldId id="293" r:id="rId10"/>
    <p:sldId id="331" r:id="rId11"/>
    <p:sldId id="289" r:id="rId12"/>
    <p:sldId id="300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3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 autoAdjust="0"/>
    <p:restoredTop sz="94694"/>
  </p:normalViewPr>
  <p:slideViewPr>
    <p:cSldViewPr snapToGrid="0">
      <p:cViewPr varScale="1">
        <p:scale>
          <a:sx n="80" d="100"/>
          <a:sy n="80" d="100"/>
        </p:scale>
        <p:origin x="566" y="48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BY Sophie (REGIO)" userId="S::sophie.camby@ec.europa.eu::1a47bee3-eeb9-45d6-bcd7-5a9723938459" providerId="AD" clId="Web-{5F4E7B87-DB13-A800-FD39-8C575AFF5300}"/>
    <pc:docChg chg="mod">
      <pc:chgData name="CAMBY Sophie (REGIO)" userId="S::sophie.camby@ec.europa.eu::1a47bee3-eeb9-45d6-bcd7-5a9723938459" providerId="AD" clId="Web-{5F4E7B87-DB13-A800-FD39-8C575AFF5300}" dt="2023-01-20T10:41:42.896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e_1991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Rae Tian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7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0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D183D1-0DBC-D868-E047-64BB86C83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" b="9663"/>
          <a:stretch/>
        </p:blipFill>
        <p:spPr>
          <a:xfrm>
            <a:off x="1" y="1325444"/>
            <a:ext cx="12192000" cy="5532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6673" y="1992572"/>
            <a:ext cx="10649901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86673" y="4418049"/>
            <a:ext cx="10671936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7F335-2070-C1EA-F3D3-79A9935EA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8933" y="516211"/>
            <a:ext cx="1667576" cy="115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443D6-4471-795A-4BA8-F4086131DC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639" y="6329104"/>
            <a:ext cx="1667576" cy="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198" y="482860"/>
            <a:ext cx="1089205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FF17E-F568-B067-786F-C1C0A4383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8A17AB-D05E-171C-185B-ECE5BFBE9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544475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544475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71780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7178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90578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A0F19-39BB-3AB4-1356-5E8FBD6C2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8C00A-9BEB-5F70-BA75-C38F44FB98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92684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0721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8889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07073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625249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84342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70721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8889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407073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625249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84342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90151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E4C98-E980-7F47-38EB-1D280560C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99620-98D0-2185-B946-5996ECBF8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9060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39060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97188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FA780C-BA00-F314-4ED8-DA27711BA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8FC6B8-0222-C1A3-7865-8AF8C822E8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100493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57E42-639E-7855-1B2A-CB40AF159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51102-AD2A-8970-ECE9-CFDADE1F08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54000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521C05B-6649-8793-5A8B-1339ACA32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9"/>
          <a:stretch/>
        </p:blipFill>
        <p:spPr>
          <a:xfrm>
            <a:off x="6218945" y="-59635"/>
            <a:ext cx="5973055" cy="69227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BFEC3-7D35-9627-61ED-A9F12FF88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0042" y="795528"/>
            <a:ext cx="744328" cy="571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935F7-E8D3-22B6-A4B8-6DECF3B406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6794" y="6318088"/>
            <a:ext cx="1667576" cy="2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10269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44098-AD6A-7B16-7F65-AC4294124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6D530E-C9D8-0D79-F1B1-FC2BCC3A49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7071E-172A-81F6-1F85-EB485C0C1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06F50-25D7-E29E-151B-AF672F847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5B8E0-AB64-B899-6176-8BB3118F6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9916"/>
            <a:ext cx="12440739" cy="6997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223" y="1261705"/>
            <a:ext cx="11215004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223" y="3741380"/>
            <a:ext cx="11215004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6707C-D9D6-3F60-70BF-1ECBD2C78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0" y="-1"/>
            <a:ext cx="12206748" cy="68580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6389" y="1366205"/>
            <a:ext cx="10736921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89565" y="3845880"/>
            <a:ext cx="10736921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6707C-D9D6-3F60-70BF-1ECBD2C78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0" y="-1"/>
            <a:ext cx="12206748" cy="68580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6389" y="1366205"/>
            <a:ext cx="10736921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89565" y="3845880"/>
            <a:ext cx="10736921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6707C-D9D6-3F60-70BF-1ECBD2C78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0" y="-1"/>
            <a:ext cx="12206748" cy="68580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6389" y="1366205"/>
            <a:ext cx="10736921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89565" y="3845880"/>
            <a:ext cx="10736921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8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6707C-D9D6-3F60-70BF-1ECBD2C78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0" y="-1"/>
            <a:ext cx="12206748" cy="6858001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89565" y="3845880"/>
            <a:ext cx="10736921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3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90569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27383-EF83-CA04-D7D7-154159DED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A414F-E8F5-977B-2D55-CBB94BD85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198" y="482860"/>
            <a:ext cx="1089205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95E51-DF9A-38C6-9E5A-AD4EBCFEC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FD13D-ABCA-7221-7BFC-F8753B34C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198" y="482860"/>
            <a:ext cx="1089205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99A51-2850-8444-2311-160C85FAF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322" y="-100362"/>
            <a:ext cx="670747" cy="7047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AA554-6A62-00F9-5CB3-3255ABF66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6" y="184030"/>
            <a:ext cx="564359" cy="3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67" r:id="rId4"/>
    <p:sldLayoutId id="2147483668" r:id="rId5"/>
    <p:sldLayoutId id="2147483666" r:id="rId6"/>
    <p:sldLayoutId id="2147483650" r:id="rId7"/>
    <p:sldLayoutId id="2147483660" r:id="rId8"/>
    <p:sldLayoutId id="2147483652" r:id="rId9"/>
    <p:sldLayoutId id="2147483661" r:id="rId10"/>
    <p:sldLayoutId id="2147483653" r:id="rId11"/>
    <p:sldLayoutId id="2147483658" r:id="rId12"/>
    <p:sldLayoutId id="2147483663" r:id="rId13"/>
    <p:sldLayoutId id="2147483664" r:id="rId14"/>
    <p:sldLayoutId id="2147483665" r:id="rId15"/>
    <p:sldLayoutId id="2147483659" r:id="rId16"/>
    <p:sldLayoutId id="2147483654" r:id="rId17"/>
    <p:sldLayoutId id="2147483655" r:id="rId18"/>
    <p:sldLayoutId id="214748366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intracomm.ec.europa.eu/corp/comm/VisualIdentity/Pages/Templates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dirty="0"/>
              <a:t>EC Power library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3067333"/>
            <a:ext cx="10065224" cy="897754"/>
          </a:xfrm>
        </p:spPr>
        <p:txBody>
          <a:bodyPr/>
          <a:lstStyle/>
          <a:p>
            <a:r>
              <a:rPr lang="en-IE" dirty="0"/>
              <a:t>Graphic elements and layouts to save time </a:t>
            </a:r>
            <a:br>
              <a:rPr lang="en-IE" dirty="0"/>
            </a:br>
            <a:r>
              <a:rPr lang="en-IE" dirty="0"/>
              <a:t>when creating your presentation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620" cy="3317966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38199" y="2432495"/>
            <a:ext cx="8116389" cy="395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40006" y="3646217"/>
            <a:ext cx="7324725" cy="2510743"/>
          </a:xfrm>
        </p:spPr>
        <p:txBody>
          <a:bodyPr/>
          <a:lstStyle/>
          <a:p>
            <a:r>
              <a:rPr lang="en-IE" dirty="0"/>
              <a:t>Some text</a:t>
            </a:r>
          </a:p>
          <a:p>
            <a:r>
              <a:rPr lang="en-IE" dirty="0"/>
              <a:t>More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46117" y="2542541"/>
            <a:ext cx="7067550" cy="782637"/>
          </a:xfrm>
        </p:spPr>
        <p:txBody>
          <a:bodyPr/>
          <a:lstStyle/>
          <a:p>
            <a:r>
              <a:rPr lang="en-IE" dirty="0"/>
              <a:t>Layout with one picture (2)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9490" y="2432495"/>
            <a:ext cx="8125098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37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965575"/>
          </a:xfrm>
        </p:spPr>
        <p:txBody>
          <a:bodyPr/>
          <a:lstStyle/>
          <a:p>
            <a:pPr marL="179388" lvl="1" indent="-179388">
              <a:spcAft>
                <a:spcPct val="0"/>
              </a:spcAft>
            </a:pPr>
            <a:r>
              <a:rPr lang="en-US" dirty="0"/>
              <a:t>This document contains example layouts, graphic elements, charts and icons which you can use to copy and paste into your PowerPoint presentations</a:t>
            </a:r>
          </a:p>
          <a:p>
            <a:pPr marL="815975" lvl="3" indent="-179388"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</a:rPr>
              <a:t>it will save you time, ensure consistency, and result in a more polished and powerful end-product</a:t>
            </a:r>
          </a:p>
          <a:p>
            <a:pPr marL="815975" lvl="3" indent="-179388"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</a:rPr>
              <a:t>it can serve as inspiration for new layouts and graphics</a:t>
            </a:r>
          </a:p>
          <a:p>
            <a:pPr marL="179388" lvl="1" indent="-179388">
              <a:spcAft>
                <a:spcPct val="0"/>
              </a:spcAft>
            </a:pPr>
            <a:endParaRPr lang="en-US" dirty="0"/>
          </a:p>
          <a:p>
            <a:pPr marL="179388" lvl="1" indent="-179388">
              <a:spcAft>
                <a:spcPct val="0"/>
              </a:spcAft>
            </a:pPr>
            <a:r>
              <a:rPr lang="en-US" dirty="0"/>
              <a:t>All charts are fully consistent with the EC PowerPoint template and visual identity</a:t>
            </a:r>
          </a:p>
          <a:p>
            <a:pPr marL="815975" lvl="3" indent="-179388"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</a:rPr>
              <a:t>be sure you are using the template before pasting charts from this file into your presentation</a:t>
            </a:r>
          </a:p>
          <a:p>
            <a:pPr marL="815975" lvl="3" indent="-179388">
              <a:spcAft>
                <a:spcPct val="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marL="179388" lvl="1" indent="-179388">
              <a:spcAft>
                <a:spcPct val="0"/>
              </a:spcAft>
            </a:pPr>
            <a:r>
              <a:rPr lang="en-US" dirty="0"/>
              <a:t>The template can be found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636587" lvl="3" indent="0">
              <a:spcAft>
                <a:spcPct val="0"/>
              </a:spcAft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179388" lvl="1" indent="-179388">
              <a:spcAft>
                <a:spcPct val="0"/>
              </a:spcAft>
            </a:pPr>
            <a:r>
              <a:rPr lang="en-US" dirty="0"/>
              <a:t>A presentation on how to make better presentation can be found </a:t>
            </a:r>
            <a:r>
              <a:rPr lang="en-US" dirty="0">
                <a:hlinkClick r:id="rId2"/>
              </a:rPr>
              <a:t>here</a:t>
            </a:r>
            <a:endParaRPr lang="en-US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document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04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3213303"/>
          </a:xfrm>
        </p:spPr>
        <p:txBody>
          <a:bodyPr/>
          <a:lstStyle/>
          <a:p>
            <a:r>
              <a:rPr lang="en-IE" dirty="0">
                <a:hlinkClick r:id="rId2" action="ppaction://hlinksldjump"/>
              </a:rPr>
              <a:t>Colour palette</a:t>
            </a:r>
            <a:endParaRPr lang="en-IE" dirty="0"/>
          </a:p>
          <a:p>
            <a:r>
              <a:rPr lang="en-IE" dirty="0">
                <a:hlinkClick r:id="rId3" action="ppaction://hlinksldjump"/>
              </a:rPr>
              <a:t>Trouble shooting</a:t>
            </a:r>
            <a:endParaRPr lang="en-IE" dirty="0"/>
          </a:p>
          <a:p>
            <a:r>
              <a:rPr lang="en-IE" dirty="0">
                <a:hlinkClick r:id="rId4" action="ppaction://hlinksldjump"/>
              </a:rPr>
              <a:t>Example layouts</a:t>
            </a:r>
            <a:endParaRPr lang="en-IE" dirty="0"/>
          </a:p>
          <a:p>
            <a:r>
              <a:rPr lang="en-IE" dirty="0">
                <a:hlinkClick r:id="" action="ppaction://noaction"/>
              </a:rPr>
              <a:t>Layouts with pictures</a:t>
            </a:r>
            <a:endParaRPr lang="en-IE" dirty="0"/>
          </a:p>
          <a:p>
            <a:r>
              <a:rPr lang="en-IE" dirty="0">
                <a:hlinkClick r:id="" action="ppaction://noaction"/>
              </a:rPr>
              <a:t>Map,flags and logos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Table of contents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69896" y="0"/>
            <a:ext cx="2922105" cy="738664"/>
          </a:xfrm>
          <a:prstGeom prst="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Tip!  To select one of the chapters right click on the respective hyperlink and select “Open Hyperlink”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825625"/>
            <a:ext cx="45136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hlinkClick r:id="" action="ppaction://noaction"/>
              </a:rPr>
              <a:t>Charts, graphs and tables</a:t>
            </a:r>
            <a:endParaRPr lang="en-I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hlinkClick r:id="" action="ppaction://noaction"/>
              </a:rPr>
              <a:t>Timelines</a:t>
            </a:r>
            <a:endParaRPr lang="en-I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hlinkClick r:id="" action="ppaction://noaction"/>
              </a:rPr>
              <a:t>Icons</a:t>
            </a:r>
            <a:endParaRPr lang="en-IE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hlinkClick r:id="" action="ppaction://noaction"/>
              </a:rPr>
              <a:t>Graphic components</a:t>
            </a:r>
            <a:endParaRPr lang="en-IE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2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540694"/>
          </a:xfrm>
        </p:spPr>
        <p:txBody>
          <a:bodyPr/>
          <a:lstStyle/>
          <a:p>
            <a:r>
              <a:rPr lang="en-IE" dirty="0"/>
              <a:t>My video is not playing (in presentation mode) – what do I do?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Trouble shooting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0722" y="2458995"/>
            <a:ext cx="475663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IE" b="1" dirty="0">
                <a:solidFill>
                  <a:schemeClr val="tx2"/>
                </a:solidFill>
              </a:rPr>
              <a:t>Step</a:t>
            </a:r>
            <a:endParaRPr lang="en-GB" b="1" dirty="0">
              <a:solidFill>
                <a:schemeClr val="tx2"/>
              </a:solidFill>
            </a:endParaRPr>
          </a:p>
          <a:p>
            <a:r>
              <a:rPr lang="en-US" sz="1400" dirty="0"/>
              <a:t>In PowerPoint, click on the </a:t>
            </a:r>
            <a:r>
              <a:rPr lang="en-US" sz="1400" b="1" dirty="0"/>
              <a:t>File menu</a:t>
            </a:r>
            <a:r>
              <a:rPr lang="en-US" sz="1400" dirty="0"/>
              <a:t> and then “</a:t>
            </a:r>
            <a:r>
              <a:rPr lang="en-US" sz="1400" b="1" dirty="0"/>
              <a:t>Options</a:t>
            </a:r>
            <a:r>
              <a:rPr lang="en-US" sz="1400" dirty="0"/>
              <a:t>“</a:t>
            </a:r>
          </a:p>
          <a:p>
            <a:endParaRPr lang="en-US" sz="1400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b="1" dirty="0">
                <a:solidFill>
                  <a:schemeClr val="tx2"/>
                </a:solidFill>
              </a:rPr>
              <a:t>Step</a:t>
            </a:r>
          </a:p>
          <a:p>
            <a:r>
              <a:rPr lang="en-US" sz="1400" dirty="0"/>
              <a:t>On the Options menu, select “</a:t>
            </a:r>
            <a:r>
              <a:rPr lang="en-US" sz="1400" b="1" dirty="0"/>
              <a:t>Advanced</a:t>
            </a:r>
            <a:r>
              <a:rPr lang="en-US" sz="1400" dirty="0"/>
              <a:t>” and scroll down until to reach “</a:t>
            </a:r>
            <a:r>
              <a:rPr lang="en-US" sz="1400" b="1" dirty="0"/>
              <a:t>Display</a:t>
            </a:r>
            <a:r>
              <a:rPr lang="en-US" sz="1400" dirty="0"/>
              <a:t>” settings</a:t>
            </a:r>
          </a:p>
          <a:p>
            <a:endParaRPr lang="en-US" sz="1400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b="1" dirty="0">
                <a:solidFill>
                  <a:schemeClr val="tx2"/>
                </a:solidFill>
              </a:rPr>
              <a:t>Step</a:t>
            </a:r>
          </a:p>
          <a:p>
            <a:r>
              <a:rPr lang="en-US" sz="1400" dirty="0"/>
              <a:t>In the Display settings section tick the box labelled “</a:t>
            </a:r>
            <a:r>
              <a:rPr lang="en-US" sz="1400" b="1" dirty="0"/>
              <a:t>Disable Hardware Graphics Acceleration</a:t>
            </a:r>
            <a:r>
              <a:rPr lang="en-US" sz="1400" dirty="0"/>
              <a:t>” and “</a:t>
            </a:r>
            <a:r>
              <a:rPr lang="en-US" sz="1400" b="1" dirty="0"/>
              <a:t>Disable Slide Show hardware graphics acceleration</a:t>
            </a:r>
            <a:r>
              <a:rPr lang="en-US" sz="1400" dirty="0"/>
              <a:t>”</a:t>
            </a:r>
          </a:p>
          <a:p>
            <a:endParaRPr lang="en-US" sz="1400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4"/>
            </a:pPr>
            <a:r>
              <a:rPr lang="en-US" b="1" dirty="0">
                <a:solidFill>
                  <a:schemeClr val="tx2"/>
                </a:solidFill>
              </a:rPr>
              <a:t>Step</a:t>
            </a:r>
          </a:p>
          <a:p>
            <a:r>
              <a:rPr lang="en-US" sz="1400" dirty="0"/>
              <a:t>Click </a:t>
            </a:r>
            <a:r>
              <a:rPr lang="en-US" sz="1400" b="1" dirty="0"/>
              <a:t>OK</a:t>
            </a:r>
            <a:r>
              <a:rPr lang="en-US" sz="1400" dirty="0"/>
              <a:t> to confirm. </a:t>
            </a:r>
            <a:br>
              <a:rPr lang="en-US" sz="1400" dirty="0"/>
            </a:br>
            <a:r>
              <a:rPr lang="en-US" sz="1400" dirty="0"/>
              <a:t>Now your video should be playing fine.</a:t>
            </a:r>
          </a:p>
          <a:p>
            <a:endParaRPr lang="en-US" sz="1400" dirty="0"/>
          </a:p>
          <a:p>
            <a:endParaRPr lang="en-US" sz="1400" b="1" dirty="0"/>
          </a:p>
          <a:p>
            <a:endParaRPr lang="en-IE" sz="11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22" r="-1"/>
          <a:stretch/>
        </p:blipFill>
        <p:spPr>
          <a:xfrm>
            <a:off x="6376085" y="2458995"/>
            <a:ext cx="4071507" cy="33464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6085" y="3168421"/>
            <a:ext cx="735229" cy="15263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6157163" flipV="1">
            <a:off x="7565122" y="2748551"/>
            <a:ext cx="402194" cy="536468"/>
          </a:xfrm>
          <a:custGeom>
            <a:avLst/>
            <a:gdLst>
              <a:gd name="connsiteX0" fmla="*/ 0 w 434340"/>
              <a:gd name="connsiteY0" fmla="*/ 472440 h 472440"/>
              <a:gd name="connsiteX1" fmla="*/ 358140 w 434340"/>
              <a:gd name="connsiteY1" fmla="*/ 243840 h 472440"/>
              <a:gd name="connsiteX2" fmla="*/ 434340 w 434340"/>
              <a:gd name="connsiteY2" fmla="*/ 0 h 472440"/>
              <a:gd name="connsiteX3" fmla="*/ 434340 w 434340"/>
              <a:gd name="connsiteY3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" h="472440">
                <a:moveTo>
                  <a:pt x="0" y="472440"/>
                </a:moveTo>
                <a:cubicBezTo>
                  <a:pt x="142875" y="397510"/>
                  <a:pt x="285750" y="322580"/>
                  <a:pt x="358140" y="243840"/>
                </a:cubicBezTo>
                <a:cubicBezTo>
                  <a:pt x="430530" y="165100"/>
                  <a:pt x="434340" y="0"/>
                  <a:pt x="434340" y="0"/>
                </a:cubicBezTo>
                <a:lnTo>
                  <a:pt x="434340" y="0"/>
                </a:lnTo>
              </a:path>
            </a:pathLst>
          </a:custGeom>
          <a:noFill/>
          <a:ln w="28575">
            <a:solidFill>
              <a:srgbClr val="FFC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1899" y="3818202"/>
            <a:ext cx="1601398" cy="23481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8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10600" y="1870243"/>
            <a:ext cx="2924175" cy="228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/>
              <a:t>Colour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248691" y="1825716"/>
            <a:ext cx="3965560" cy="1945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699674" y="0"/>
            <a:ext cx="2492325" cy="13849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</a:rPr>
              <a:t>A specific colour palette has been designed for EC PPT template. Please stick to the colours as much as possible for cohesion.</a:t>
            </a:r>
          </a:p>
          <a:p>
            <a:endParaRPr lang="en-IE" sz="1200" dirty="0">
              <a:solidFill>
                <a:schemeClr val="bg1"/>
              </a:solidFill>
            </a:endParaRPr>
          </a:p>
          <a:p>
            <a:r>
              <a:rPr lang="en-IE" sz="1200" dirty="0">
                <a:solidFill>
                  <a:schemeClr val="bg1"/>
                </a:solidFill>
              </a:rPr>
              <a:t>You do not have to use all colours you can also only pick a few.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5755" y="1990578"/>
            <a:ext cx="696351" cy="696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head-line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2036852" y="1990578"/>
            <a:ext cx="696351" cy="6963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012743" y="1990577"/>
            <a:ext cx="696351" cy="696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983840" y="1990576"/>
            <a:ext cx="696351" cy="696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965330" y="1990575"/>
            <a:ext cx="696351" cy="696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926532" y="1990574"/>
            <a:ext cx="696351" cy="696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901925" y="1990574"/>
            <a:ext cx="696351" cy="6963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8753848" y="1990574"/>
            <a:ext cx="696351" cy="6963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text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9729739" y="1990574"/>
            <a:ext cx="696351" cy="6963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0700836" y="1990573"/>
            <a:ext cx="696351" cy="6963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970721" y="1647808"/>
            <a:ext cx="2271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/>
              <a:t>Primary colour palette</a:t>
            </a:r>
            <a:endParaRPr lang="en-GB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70722" y="2747451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tx2"/>
                </a:solidFill>
              </a:rPr>
              <a:t>R:3 </a:t>
            </a:r>
          </a:p>
          <a:p>
            <a:r>
              <a:rPr lang="en-IE" sz="1100" dirty="0">
                <a:solidFill>
                  <a:schemeClr val="tx2"/>
                </a:solidFill>
              </a:rPr>
              <a:t>G:78 </a:t>
            </a:r>
          </a:p>
          <a:p>
            <a:r>
              <a:rPr lang="en-IE" sz="1100" dirty="0">
                <a:solidFill>
                  <a:schemeClr val="tx2"/>
                </a:solidFill>
              </a:rPr>
              <a:t>B:162</a:t>
            </a:r>
          </a:p>
          <a:p>
            <a:pPr>
              <a:spcBef>
                <a:spcPts val="600"/>
              </a:spcBef>
            </a:pPr>
            <a:r>
              <a:rPr lang="en-IE" sz="1100" dirty="0">
                <a:solidFill>
                  <a:schemeClr val="tx2"/>
                </a:solidFill>
              </a:rPr>
              <a:t>#06509F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76811" y="2754949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1"/>
                </a:solidFill>
              </a:rPr>
              <a:t>R:30 </a:t>
            </a:r>
          </a:p>
          <a:p>
            <a:r>
              <a:rPr lang="en-IE" sz="1100" dirty="0">
                <a:solidFill>
                  <a:schemeClr val="accent1"/>
                </a:solidFill>
              </a:rPr>
              <a:t>G:133 </a:t>
            </a:r>
          </a:p>
          <a:p>
            <a:r>
              <a:rPr lang="en-IE" sz="1100" dirty="0">
                <a:solidFill>
                  <a:schemeClr val="accent1"/>
                </a:solidFill>
              </a:rPr>
              <a:t>B:139</a:t>
            </a:r>
          </a:p>
          <a:p>
            <a:pPr>
              <a:spcBef>
                <a:spcPts val="600"/>
              </a:spcBef>
            </a:pPr>
            <a:r>
              <a:rPr lang="en-IE" sz="1100" dirty="0">
                <a:solidFill>
                  <a:schemeClr val="accent1"/>
                </a:solidFill>
              </a:rPr>
              <a:t>#1E858B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46098" y="2741317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2"/>
                </a:solidFill>
              </a:rPr>
              <a:t>R:75 </a:t>
            </a:r>
          </a:p>
          <a:p>
            <a:r>
              <a:rPr lang="en-IE" sz="1100" dirty="0">
                <a:solidFill>
                  <a:schemeClr val="accent2"/>
                </a:solidFill>
              </a:rPr>
              <a:t>G:197 </a:t>
            </a:r>
          </a:p>
          <a:p>
            <a:r>
              <a:rPr lang="en-IE" sz="1100" dirty="0">
                <a:solidFill>
                  <a:schemeClr val="accent2"/>
                </a:solidFill>
              </a:rPr>
              <a:t>B:222</a:t>
            </a:r>
          </a:p>
          <a:p>
            <a:pPr>
              <a:spcBef>
                <a:spcPts val="600"/>
              </a:spcBef>
            </a:pPr>
            <a:r>
              <a:rPr lang="en-IE" sz="1100" dirty="0">
                <a:solidFill>
                  <a:schemeClr val="accent2"/>
                </a:solidFill>
              </a:rPr>
              <a:t>#4BC5DE</a:t>
            </a:r>
            <a:endParaRPr lang="en-GB" sz="11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48670" y="2713162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3"/>
                </a:solidFill>
              </a:rPr>
              <a:t>R:30</a:t>
            </a:r>
          </a:p>
          <a:p>
            <a:r>
              <a:rPr lang="en-IE" sz="1100" dirty="0">
                <a:solidFill>
                  <a:schemeClr val="accent3"/>
                </a:solidFill>
              </a:rPr>
              <a:t>G:192 </a:t>
            </a:r>
          </a:p>
          <a:p>
            <a:r>
              <a:rPr lang="en-IE" sz="1100" dirty="0">
                <a:solidFill>
                  <a:schemeClr val="accent3"/>
                </a:solidFill>
              </a:rPr>
              <a:t>B:138</a:t>
            </a:r>
          </a:p>
          <a:p>
            <a:pPr>
              <a:spcBef>
                <a:spcPts val="600"/>
              </a:spcBef>
            </a:pPr>
            <a:r>
              <a:rPr lang="en-IE" sz="1100" dirty="0">
                <a:solidFill>
                  <a:schemeClr val="accent3"/>
                </a:solidFill>
              </a:rPr>
              <a:t>#34B888</a:t>
            </a:r>
            <a:endParaRPr lang="en-GB" sz="1100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17957" y="2713160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4"/>
                </a:solidFill>
              </a:rPr>
              <a:t>R:237</a:t>
            </a:r>
          </a:p>
          <a:p>
            <a:r>
              <a:rPr lang="en-IE" sz="1100" dirty="0">
                <a:solidFill>
                  <a:schemeClr val="accent4"/>
                </a:solidFill>
              </a:rPr>
              <a:t>G:141 </a:t>
            </a:r>
          </a:p>
          <a:p>
            <a:r>
              <a:rPr lang="en-IE" sz="1100" dirty="0">
                <a:solidFill>
                  <a:schemeClr val="accent4"/>
                </a:solidFill>
              </a:rPr>
              <a:t>B:47</a:t>
            </a:r>
          </a:p>
          <a:p>
            <a:pPr>
              <a:spcBef>
                <a:spcPts val="600"/>
              </a:spcBef>
            </a:pPr>
            <a:r>
              <a:rPr lang="en-IE" sz="1100" dirty="0">
                <a:solidFill>
                  <a:schemeClr val="accent4"/>
                </a:solidFill>
              </a:rPr>
              <a:t>#EC8C2D</a:t>
            </a:r>
            <a:endParaRPr lang="en-GB" sz="1100" dirty="0">
              <a:solidFill>
                <a:schemeClr val="accent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07708" y="2713158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5"/>
                </a:solidFill>
              </a:rPr>
              <a:t>R:255</a:t>
            </a:r>
          </a:p>
          <a:p>
            <a:r>
              <a:rPr lang="en-IE" sz="1100" dirty="0">
                <a:solidFill>
                  <a:schemeClr val="accent5"/>
                </a:solidFill>
              </a:rPr>
              <a:t>G:192 </a:t>
            </a:r>
          </a:p>
          <a:p>
            <a:r>
              <a:rPr lang="en-IE" sz="1100" dirty="0">
                <a:solidFill>
                  <a:schemeClr val="accent5"/>
                </a:solidFill>
              </a:rPr>
              <a:t>B:0</a:t>
            </a:r>
          </a:p>
          <a:p>
            <a:pPr>
              <a:spcBef>
                <a:spcPts val="600"/>
              </a:spcBef>
            </a:pPr>
            <a:r>
              <a:rPr lang="en-IE" sz="1100" dirty="0">
                <a:solidFill>
                  <a:schemeClr val="accent5"/>
                </a:solidFill>
              </a:rPr>
              <a:t>#FEC010</a:t>
            </a:r>
            <a:endParaRPr lang="en-GB" sz="1100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47984" y="2709197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accent6"/>
                </a:solidFill>
              </a:rPr>
              <a:t>R:231</a:t>
            </a:r>
          </a:p>
          <a:p>
            <a:r>
              <a:rPr lang="en-IE" sz="1100" dirty="0">
                <a:solidFill>
                  <a:schemeClr val="accent6"/>
                </a:solidFill>
              </a:rPr>
              <a:t>G:108 </a:t>
            </a:r>
          </a:p>
          <a:p>
            <a:r>
              <a:rPr lang="en-IE" sz="1100" dirty="0">
                <a:solidFill>
                  <a:schemeClr val="accent6"/>
                </a:solidFill>
              </a:rPr>
              <a:t>B:83</a:t>
            </a:r>
          </a:p>
          <a:p>
            <a:pPr>
              <a:spcBef>
                <a:spcPts val="600"/>
              </a:spcBef>
            </a:pPr>
            <a:r>
              <a:rPr lang="en-IE" sz="1100" dirty="0">
                <a:solidFill>
                  <a:schemeClr val="accent6"/>
                </a:solidFill>
              </a:rPr>
              <a:t>#E76C53</a:t>
            </a:r>
            <a:endParaRPr lang="en-GB" sz="1100" dirty="0">
              <a:solidFill>
                <a:schemeClr val="accent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85055" y="2709197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R:77</a:t>
            </a:r>
          </a:p>
          <a:p>
            <a:r>
              <a:rPr lang="en-IE" sz="1100" dirty="0"/>
              <a:t>G:77 </a:t>
            </a:r>
          </a:p>
          <a:p>
            <a:r>
              <a:rPr lang="en-IE" sz="1100" dirty="0"/>
              <a:t>B:77</a:t>
            </a:r>
          </a:p>
          <a:p>
            <a:pPr>
              <a:spcBef>
                <a:spcPts val="600"/>
              </a:spcBef>
            </a:pPr>
            <a:r>
              <a:rPr lang="en-IE" sz="1100" dirty="0"/>
              <a:t>#4D4D4E</a:t>
            </a:r>
            <a:endParaRPr lang="en-GB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9695214" y="2709197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R:211</a:t>
            </a:r>
          </a:p>
          <a:p>
            <a:r>
              <a:rPr lang="en-IE" sz="1100" dirty="0"/>
              <a:t>G:232</a:t>
            </a:r>
          </a:p>
          <a:p>
            <a:r>
              <a:rPr lang="en-IE" sz="1100" dirty="0"/>
              <a:t>B:249</a:t>
            </a:r>
          </a:p>
          <a:p>
            <a:pPr>
              <a:spcBef>
                <a:spcPts val="600"/>
              </a:spcBef>
            </a:pPr>
            <a:r>
              <a:rPr lang="en-IE" sz="1100" dirty="0"/>
              <a:t>#D2E7F8</a:t>
            </a:r>
            <a:endParaRPr lang="en-GB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10700836" y="2709197"/>
            <a:ext cx="11183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R:255</a:t>
            </a:r>
          </a:p>
          <a:p>
            <a:r>
              <a:rPr lang="en-IE" sz="1100" dirty="0"/>
              <a:t>G:255</a:t>
            </a:r>
          </a:p>
          <a:p>
            <a:r>
              <a:rPr lang="en-IE" sz="1100" dirty="0"/>
              <a:t>B:255</a:t>
            </a:r>
          </a:p>
          <a:p>
            <a:pPr>
              <a:spcBef>
                <a:spcPts val="600"/>
              </a:spcBef>
            </a:pPr>
            <a:r>
              <a:rPr lang="en-IE" sz="1100" dirty="0"/>
              <a:t>#FFFFFF</a:t>
            </a:r>
            <a:endParaRPr lang="en-GB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8685055" y="3611347"/>
            <a:ext cx="2271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These colours are mainly used for text and backgrounds.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0176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223" y="1261705"/>
            <a:ext cx="11344960" cy="2387600"/>
          </a:xfrm>
        </p:spPr>
        <p:txBody>
          <a:bodyPr/>
          <a:lstStyle/>
          <a:p>
            <a:r>
              <a:rPr lang="en-IE" dirty="0"/>
              <a:t>Layout examples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223" y="3741380"/>
            <a:ext cx="1134496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45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AD99-B82F-A2C0-95A4-E3F314B31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9" y="1366205"/>
            <a:ext cx="11203524" cy="2387600"/>
          </a:xfrm>
        </p:spPr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E05E2-8833-0266-AB24-2BDDA876F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65" y="3845880"/>
            <a:ext cx="11210348" cy="1655762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6427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177" y="0"/>
            <a:ext cx="4279009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648891" y="1338472"/>
            <a:ext cx="8116389" cy="395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33365" y="2814323"/>
            <a:ext cx="7831915" cy="2053808"/>
          </a:xfrm>
        </p:spPr>
        <p:txBody>
          <a:bodyPr/>
          <a:lstStyle/>
          <a:p>
            <a:r>
              <a:rPr lang="en-IE" dirty="0"/>
              <a:t>Some text</a:t>
            </a:r>
          </a:p>
          <a:p>
            <a:r>
              <a:rPr lang="en-IE" dirty="0"/>
              <a:t>More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33365" y="1660949"/>
            <a:ext cx="7065962" cy="782638"/>
          </a:xfrm>
        </p:spPr>
        <p:txBody>
          <a:bodyPr/>
          <a:lstStyle/>
          <a:p>
            <a:r>
              <a:rPr lang="en-IE" dirty="0"/>
              <a:t>Layout with one picture (1)</a:t>
            </a:r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549308" y="0"/>
            <a:ext cx="3642693" cy="1661993"/>
          </a:xfrm>
          <a:prstGeom prst="rect">
            <a:avLst/>
          </a:prstGeom>
          <a:solidFill>
            <a:schemeClr val="accent6"/>
          </a:solidFill>
          <a:ln w="6350" algn="ctr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Tip!  Change the picture for one that illustrates your topic and adjust size and fit with the crop tool.</a:t>
            </a:r>
          </a:p>
          <a:p>
            <a:pPr>
              <a:defRPr/>
            </a:pPr>
            <a:endParaRPr lang="en-US" sz="1200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Even if some pictures are copyright free it is good practice to credit the photographers in the slide notes.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If pictures have copyright protected, it needs to be mentioned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40848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" b="-935"/>
          <a:stretch/>
        </p:blipFill>
        <p:spPr>
          <a:xfrm>
            <a:off x="-59635" y="-59635"/>
            <a:ext cx="6382376" cy="7241146"/>
          </a:xfrm>
          <a:ln w="254000">
            <a:solidFill>
              <a:schemeClr val="accent2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This is an example for a quote slide. </a:t>
            </a:r>
            <a:br>
              <a:rPr lang="en-IE" dirty="0"/>
            </a:br>
            <a:r>
              <a:rPr lang="en-IE" dirty="0"/>
              <a:t>Copy the quote inside this text box.</a:t>
            </a:r>
          </a:p>
          <a:p>
            <a:endParaRPr lang="en-IE" dirty="0"/>
          </a:p>
          <a:p>
            <a:r>
              <a:rPr lang="en-IE" dirty="0"/>
              <a:t>This slide is based on a Master Slide layout. Replace the image by simply deleting it and then placing a new one in the place holder frame.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01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30 SM">
      <a:dk1>
        <a:srgbClr val="4D4D4D"/>
      </a:dk1>
      <a:lt1>
        <a:srgbClr val="FFFFFF"/>
      </a:lt1>
      <a:dk2>
        <a:srgbClr val="001488"/>
      </a:dk2>
      <a:lt2>
        <a:srgbClr val="E7E7E7"/>
      </a:lt2>
      <a:accent1>
        <a:srgbClr val="ECF412"/>
      </a:accent1>
      <a:accent2>
        <a:srgbClr val="ABE100"/>
      </a:accent2>
      <a:accent3>
        <a:srgbClr val="1108E4"/>
      </a:accent3>
      <a:accent4>
        <a:srgbClr val="ABE100"/>
      </a:accent4>
      <a:accent5>
        <a:srgbClr val="EDF413"/>
      </a:accent5>
      <a:accent6>
        <a:srgbClr val="D0FF82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16" ma:contentTypeDescription="Create a new document." ma:contentTypeScope="" ma:versionID="f7ea719787f07d2efa08bbd36a12aee3">
  <xsd:schema xmlns:xsd="http://www.w3.org/2001/XMLSchema" xmlns:xs="http://www.w3.org/2001/XMLSchema" xmlns:p="http://schemas.microsoft.com/office/2006/metadata/properties" xmlns:ns2="33e07890-6196-4e26-9dd2-53178dae8e48" xmlns:ns3="faa54b14-608b-44ba-8621-4287d9574b27" targetNamespace="http://schemas.microsoft.com/office/2006/metadata/properties" ma:root="true" ma:fieldsID="18e090e106274d516152e1b92cf20326" ns2:_="" ns3:_=""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94a170-9a65-4b30-b181-e3e492704683}" ma:internalName="TaxCatchAll" ma:showField="CatchAllData" ma:web="faa54b14-608b-44ba-8621-4287d9574b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a54b14-608b-44ba-8621-4287d9574b27" xsi:nil="true"/>
    <lcf76f155ced4ddcb4097134ff3c332f xmlns="33e07890-6196-4e26-9dd2-53178dae8e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8B4456-3FA2-4680-AA4D-2AC14914B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F47F6-3FA3-4526-82D1-6B48C094491B}">
  <ds:schemaRefs>
    <ds:schemaRef ds:uri="http://purl.org/dc/elements/1.1/"/>
    <ds:schemaRef ds:uri="http://schemas.microsoft.com/office/2006/metadata/properties"/>
    <ds:schemaRef ds:uri="http://purl.org/dc/terms/"/>
    <ds:schemaRef ds:uri="33e07890-6196-4e26-9dd2-53178dae8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aa54b14-608b-44ba-8621-4287d9574b2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14231</TotalTime>
  <Words>500</Words>
  <Application>Microsoft Office PowerPoint</Application>
  <PresentationFormat>Widescreen</PresentationFormat>
  <Paragraphs>104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Verdana</vt:lpstr>
      <vt:lpstr>Office Theme</vt:lpstr>
      <vt:lpstr>EC Power library</vt:lpstr>
      <vt:lpstr>Purpose of this document</vt:lpstr>
      <vt:lpstr>Table of contents</vt:lpstr>
      <vt:lpstr>Trouble shooting</vt:lpstr>
      <vt:lpstr>Colour palette</vt:lpstr>
      <vt:lpstr>Layout examples</vt:lpstr>
      <vt:lpstr>PowerPoint Presentation</vt:lpstr>
      <vt:lpstr>Layout with one picture (1)</vt:lpstr>
      <vt:lpstr>PowerPoint Presentation</vt:lpstr>
      <vt:lpstr>Layout with one picture (2)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PARIS Vanessa (GROW)</cp:lastModifiedBy>
  <cp:revision>210</cp:revision>
  <dcterms:created xsi:type="dcterms:W3CDTF">2019-08-09T12:06:42Z</dcterms:created>
  <dcterms:modified xsi:type="dcterms:W3CDTF">2023-01-23T14:31:06Z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0x010100ECFDF3D715AA394A9B15E0E0FAA07E37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2023-01-20T10:41:42Z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68ec773e-c472-4206-acbf-ebdbf5388ff9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