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0" y="188913"/>
            <a:ext cx="8959850" cy="6492244"/>
            <a:chOff x="0" y="188913"/>
            <a:chExt cx="8959850" cy="6492244"/>
          </a:xfrm>
        </p:grpSpPr>
        <p:sp>
          <p:nvSpPr>
            <p:cNvPr id="11" name="Rechteck 10"/>
            <p:cNvSpPr/>
            <p:nvPr userDrawn="1"/>
          </p:nvSpPr>
          <p:spPr>
            <a:xfrm>
              <a:off x="0" y="188913"/>
              <a:ext cx="8959850" cy="314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0" y="3524251"/>
              <a:ext cx="8959850" cy="31569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562" y="548680"/>
              <a:ext cx="3206988" cy="1692493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823" y="2582490"/>
              <a:ext cx="716327" cy="51516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133930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133930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fld id="{FF819C9A-824A-44A1-A83F-5A5D4DFD3898}" type="slidenum">
              <a:rPr lang="de-AT" smtClean="0"/>
              <a:t>‹#›</a:t>
            </a:fld>
            <a:endParaRPr lang="de-AT"/>
          </a:p>
        </p:txBody>
      </p:sp>
      <p:sp>
        <p:nvSpPr>
          <p:cNvPr id="12" name="Datumsplatzhalter 6"/>
          <p:cNvSpPr>
            <a:spLocks noGrp="1"/>
          </p:cNvSpPr>
          <p:nvPr>
            <p:ph type="dt" sz="half" idx="2"/>
          </p:nvPr>
        </p:nvSpPr>
        <p:spPr>
          <a:xfrm>
            <a:off x="7124030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8EC47F-E8A2-4912-A14A-71418F81476D}" type="datetimeFigureOut">
              <a:rPr lang="de-AT" smtClean="0"/>
              <a:t>04.02.2016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C47F-E8A2-4912-A14A-71418F81476D}" type="datetimeFigureOut">
              <a:rPr lang="de-AT" smtClean="0"/>
              <a:t>04.02.2016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C9A-824A-44A1-A83F-5A5D4DFD389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978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kurz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0" y="188913"/>
            <a:ext cx="8959850" cy="6492244"/>
            <a:chOff x="0" y="188913"/>
            <a:chExt cx="8959850" cy="6492244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188913"/>
              <a:ext cx="8959850" cy="314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0" y="3524251"/>
              <a:ext cx="8959850" cy="31569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562" y="548680"/>
              <a:ext cx="3206988" cy="1692493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823" y="2582490"/>
              <a:ext cx="716327" cy="51516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382571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C9A-824A-44A1-A83F-5A5D4DFD3898}" type="slidenum">
              <a:rPr lang="de-AT" smtClean="0"/>
              <a:t>‹#›</a:t>
            </a:fld>
            <a:endParaRPr lang="de-AT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2"/>
          </p:nvPr>
        </p:nvSpPr>
        <p:spPr>
          <a:xfrm>
            <a:off x="7124030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8EC47F-E8A2-4912-A14A-71418F81476D}" type="datetimeFigureOut">
              <a:rPr lang="de-AT" smtClean="0"/>
              <a:t>04.02.2016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0" y="188913"/>
            <a:ext cx="8959850" cy="1477327"/>
            <a:chOff x="0" y="188913"/>
            <a:chExt cx="8959850" cy="1477327"/>
          </a:xfrm>
        </p:grpSpPr>
        <p:sp>
          <p:nvSpPr>
            <p:cNvPr id="4" name="Rechteck 3"/>
            <p:cNvSpPr/>
            <p:nvPr userDrawn="1"/>
          </p:nvSpPr>
          <p:spPr>
            <a:xfrm>
              <a:off x="0" y="188913"/>
              <a:ext cx="8959850" cy="1477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46" y="452661"/>
              <a:ext cx="1582509" cy="83559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4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4" y="1844675"/>
            <a:ext cx="8491536" cy="4835525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über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0" y="188913"/>
            <a:ext cx="8959850" cy="6491287"/>
            <a:chOff x="0" y="188913"/>
            <a:chExt cx="8959850" cy="6491287"/>
          </a:xfrm>
        </p:grpSpPr>
        <p:sp>
          <p:nvSpPr>
            <p:cNvPr id="13" name="Rechteck 12"/>
            <p:cNvSpPr/>
            <p:nvPr userDrawn="1"/>
          </p:nvSpPr>
          <p:spPr>
            <a:xfrm>
              <a:off x="0" y="1855788"/>
              <a:ext cx="8959850" cy="48244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188913"/>
              <a:ext cx="8959850" cy="1477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46" y="452873"/>
              <a:ext cx="1582509" cy="835171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288" y="6062890"/>
              <a:ext cx="616902" cy="44366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668769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40968"/>
            <a:ext cx="7668769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überschrift kurz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0" y="188913"/>
            <a:ext cx="8959850" cy="6491287"/>
            <a:chOff x="0" y="188913"/>
            <a:chExt cx="8959850" cy="6491287"/>
          </a:xfrm>
        </p:grpSpPr>
        <p:sp>
          <p:nvSpPr>
            <p:cNvPr id="6" name="Rechteck 5"/>
            <p:cNvSpPr/>
            <p:nvPr userDrawn="1"/>
          </p:nvSpPr>
          <p:spPr>
            <a:xfrm>
              <a:off x="0" y="1855788"/>
              <a:ext cx="8959850" cy="48244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Rechteck 6"/>
            <p:cNvSpPr/>
            <p:nvPr userDrawn="1"/>
          </p:nvSpPr>
          <p:spPr>
            <a:xfrm>
              <a:off x="0" y="188913"/>
              <a:ext cx="8959850" cy="1477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46" y="452873"/>
              <a:ext cx="1582509" cy="83517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288" y="6062890"/>
              <a:ext cx="616902" cy="44366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7" y="278092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C9A-824A-44A1-A83F-5A5D4DFD3898}" type="slidenum">
              <a:rPr lang="de-AT" smtClean="0"/>
              <a:t>‹#›</a:t>
            </a:fld>
            <a:endParaRPr lang="de-AT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3"/>
          </p:nvPr>
        </p:nvSpPr>
        <p:spPr>
          <a:xfrm>
            <a:off x="7124030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8EC47F-E8A2-4912-A14A-71418F81476D}" type="datetimeFigureOut">
              <a:rPr lang="de-AT" smtClean="0"/>
              <a:t>04.02.2016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C9A-824A-44A1-A83F-5A5D4DFD3898}" type="slidenum">
              <a:rPr lang="de-AT" smtClean="0"/>
              <a:t>‹#›</a:t>
            </a:fld>
            <a:endParaRPr lang="de-AT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4"/>
          </p:nvPr>
        </p:nvSpPr>
        <p:spPr>
          <a:xfrm>
            <a:off x="7124030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8EC47F-E8A2-4912-A14A-71418F81476D}" type="datetimeFigureOut">
              <a:rPr lang="de-AT" smtClean="0"/>
              <a:t>04.02.2016</a:t>
            </a:fld>
            <a:endParaRPr lang="de-A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188913"/>
            <a:ext cx="8959850" cy="6483275"/>
            <a:chOff x="0" y="188913"/>
            <a:chExt cx="8959850" cy="6483275"/>
          </a:xfrm>
        </p:grpSpPr>
        <p:sp>
          <p:nvSpPr>
            <p:cNvPr id="2" name="Rechteck 1"/>
            <p:cNvSpPr/>
            <p:nvPr userDrawn="1"/>
          </p:nvSpPr>
          <p:spPr>
            <a:xfrm>
              <a:off x="0" y="188913"/>
              <a:ext cx="8959850" cy="1477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519" y="6236150"/>
              <a:ext cx="606303" cy="436038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46" y="452873"/>
              <a:ext cx="1582509" cy="835171"/>
            </a:xfrm>
            <a:prstGeom prst="rect">
              <a:avLst/>
            </a:prstGeom>
          </p:spPr>
        </p:pic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44675"/>
            <a:ext cx="7668769" cy="43915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C9A-824A-44A1-A83F-5A5D4DFD3898}" type="slidenum">
              <a:rPr lang="de-AT" smtClean="0"/>
              <a:t>‹#›</a:t>
            </a:fld>
            <a:endParaRPr lang="de-AT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124030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8EC47F-E8A2-4912-A14A-71418F81476D}" type="datetimeFigureOut">
              <a:rPr lang="de-AT" smtClean="0"/>
              <a:t>04.02.2016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2406" y="3654044"/>
            <a:ext cx="7133930" cy="1359132"/>
          </a:xfrm>
        </p:spPr>
        <p:txBody>
          <a:bodyPr/>
          <a:lstStyle/>
          <a:p>
            <a:r>
              <a:rPr lang="de-AT" sz="2800" dirty="0" smtClean="0"/>
              <a:t>EU </a:t>
            </a:r>
            <a:r>
              <a:rPr lang="de-AT" sz="2800" dirty="0" err="1" smtClean="0"/>
              <a:t>Cohesion</a:t>
            </a:r>
            <a:r>
              <a:rPr lang="de-AT" sz="2800" dirty="0" smtClean="0"/>
              <a:t> </a:t>
            </a:r>
            <a:r>
              <a:rPr lang="de-AT" sz="2800" dirty="0" err="1" smtClean="0"/>
              <a:t>Policy</a:t>
            </a:r>
            <a:r>
              <a:rPr lang="de-AT" sz="2800" dirty="0" smtClean="0"/>
              <a:t> </a:t>
            </a:r>
            <a:r>
              <a:rPr lang="de-AT" sz="2800" dirty="0" err="1" smtClean="0"/>
              <a:t>and</a:t>
            </a:r>
            <a:r>
              <a:rPr lang="de-AT" sz="2800" dirty="0" smtClean="0"/>
              <a:t> </a:t>
            </a:r>
            <a:r>
              <a:rPr lang="de-AT" sz="2800" dirty="0" err="1" smtClean="0"/>
              <a:t>Europe‘s</a:t>
            </a:r>
            <a:r>
              <a:rPr lang="de-AT" sz="2800" dirty="0" smtClean="0"/>
              <a:t> </a:t>
            </a:r>
            <a:r>
              <a:rPr lang="de-AT" sz="2800" dirty="0" err="1" smtClean="0"/>
              <a:t>Shifting</a:t>
            </a:r>
            <a:r>
              <a:rPr lang="de-AT" sz="2800" dirty="0" smtClean="0"/>
              <a:t> </a:t>
            </a:r>
            <a:r>
              <a:rPr lang="de-AT" sz="2800" dirty="0" err="1" smtClean="0"/>
              <a:t>Economic</a:t>
            </a:r>
            <a:r>
              <a:rPr lang="de-AT" sz="2800" dirty="0" smtClean="0"/>
              <a:t> </a:t>
            </a:r>
            <a:r>
              <a:rPr lang="de-AT" sz="2800" dirty="0" err="1" smtClean="0"/>
              <a:t>Landscape</a:t>
            </a:r>
            <a:r>
              <a:rPr lang="de-AT" sz="2800" dirty="0" smtClean="0"/>
              <a:t> - Comments</a:t>
            </a:r>
            <a:endParaRPr lang="de-AT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2406" y="5301208"/>
            <a:ext cx="7133930" cy="644602"/>
          </a:xfrm>
        </p:spPr>
        <p:txBody>
          <a:bodyPr/>
          <a:lstStyle/>
          <a:p>
            <a:r>
              <a:rPr lang="de-AT" dirty="0" smtClean="0"/>
              <a:t>Gunther Maier, WU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50112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Comments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reliable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results</a:t>
            </a:r>
            <a:r>
              <a:rPr lang="de-AT" dirty="0" smtClean="0"/>
              <a:t>?</a:t>
            </a:r>
          </a:p>
          <a:p>
            <a:pPr lvl="1"/>
            <a:r>
              <a:rPr lang="de-AT" dirty="0" smtClean="0"/>
              <a:t>The „</a:t>
            </a:r>
            <a:r>
              <a:rPr lang="de-AT" dirty="0" err="1" smtClean="0"/>
              <a:t>city</a:t>
            </a:r>
            <a:r>
              <a:rPr lang="de-AT" dirty="0" smtClean="0"/>
              <a:t>“, a </a:t>
            </a:r>
            <a:r>
              <a:rPr lang="de-AT" dirty="0" err="1" smtClean="0"/>
              <a:t>moving</a:t>
            </a:r>
            <a:r>
              <a:rPr lang="de-AT" dirty="0" smtClean="0"/>
              <a:t> </a:t>
            </a:r>
            <a:r>
              <a:rPr lang="de-AT" dirty="0" err="1" smtClean="0"/>
              <a:t>target</a:t>
            </a:r>
            <a:endParaRPr lang="de-AT" dirty="0" smtClean="0"/>
          </a:p>
          <a:p>
            <a:pPr lvl="1"/>
            <a:r>
              <a:rPr lang="de-AT" dirty="0" smtClean="0"/>
              <a:t>Size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volatility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ratios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growth</a:t>
            </a:r>
            <a:r>
              <a:rPr lang="de-AT" dirty="0" smtClean="0"/>
              <a:t> </a:t>
            </a:r>
            <a:r>
              <a:rPr lang="de-AT" dirty="0" err="1" smtClean="0"/>
              <a:t>rates</a:t>
            </a:r>
            <a:r>
              <a:rPr lang="de-AT" dirty="0" smtClean="0"/>
              <a:t> </a:t>
            </a:r>
            <a:r>
              <a:rPr lang="de-AT" dirty="0" err="1" smtClean="0"/>
              <a:t>depend</a:t>
            </a:r>
            <a:r>
              <a:rPr lang="de-AT" dirty="0" smtClean="0"/>
              <a:t> upon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size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initial </a:t>
            </a:r>
            <a:r>
              <a:rPr lang="de-AT" dirty="0" err="1" smtClean="0"/>
              <a:t>value</a:t>
            </a:r>
            <a:endParaRPr lang="de-AT" dirty="0" smtClean="0"/>
          </a:p>
          <a:p>
            <a:pPr lvl="1"/>
            <a:r>
              <a:rPr lang="de-AT" dirty="0" err="1" smtClean="0"/>
              <a:t>Potentially</a:t>
            </a:r>
            <a:r>
              <a:rPr lang="de-AT" dirty="0" smtClean="0"/>
              <a:t> </a:t>
            </a:r>
            <a:r>
              <a:rPr lang="de-AT" dirty="0" err="1" smtClean="0"/>
              <a:t>regression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means</a:t>
            </a:r>
            <a:r>
              <a:rPr lang="de-AT" dirty="0" smtClean="0"/>
              <a:t> </a:t>
            </a:r>
            <a:r>
              <a:rPr lang="de-AT" dirty="0" err="1" smtClean="0"/>
              <a:t>issues</a:t>
            </a:r>
            <a:r>
              <a:rPr lang="de-AT" dirty="0" smtClean="0"/>
              <a:t>: </a:t>
            </a:r>
            <a:r>
              <a:rPr lang="de-AT" dirty="0" err="1" smtClean="0"/>
              <a:t>random</a:t>
            </a:r>
            <a:r>
              <a:rPr lang="de-AT" dirty="0" smtClean="0"/>
              <a:t> </a:t>
            </a:r>
            <a:r>
              <a:rPr lang="de-AT" dirty="0" err="1" smtClean="0"/>
              <a:t>influences</a:t>
            </a:r>
            <a:r>
              <a:rPr lang="de-AT" dirty="0" smtClean="0"/>
              <a:t> </a:t>
            </a:r>
            <a:r>
              <a:rPr lang="de-AT" dirty="0" err="1" smtClean="0"/>
              <a:t>may</a:t>
            </a:r>
            <a:r>
              <a:rPr lang="de-AT" dirty="0" smtClean="0"/>
              <a:t> </a:t>
            </a:r>
            <a:r>
              <a:rPr lang="de-AT" dirty="0" err="1" smtClean="0"/>
              <a:t>seem</a:t>
            </a:r>
            <a:r>
              <a:rPr lang="de-AT" dirty="0" smtClean="0"/>
              <a:t> </a:t>
            </a:r>
            <a:r>
              <a:rPr lang="de-AT" dirty="0" err="1" smtClean="0"/>
              <a:t>systematic</a:t>
            </a:r>
            <a:r>
              <a:rPr lang="de-AT" dirty="0" smtClean="0"/>
              <a:t> – high </a:t>
            </a:r>
            <a:r>
              <a:rPr lang="de-AT" dirty="0" err="1" smtClean="0"/>
              <a:t>growth</a:t>
            </a:r>
            <a:r>
              <a:rPr lang="de-AT" dirty="0" smtClean="0"/>
              <a:t> </a:t>
            </a:r>
            <a:r>
              <a:rPr lang="de-AT" dirty="0" err="1" smtClean="0"/>
              <a:t>followed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low</a:t>
            </a:r>
            <a:r>
              <a:rPr lang="de-AT" dirty="0" smtClean="0"/>
              <a:t> </a:t>
            </a:r>
            <a:r>
              <a:rPr lang="de-AT" dirty="0" err="1" smtClean="0"/>
              <a:t>growth</a:t>
            </a:r>
            <a:endParaRPr lang="de-AT" dirty="0" smtClean="0"/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0311072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Comments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Can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identify</a:t>
            </a:r>
            <a:r>
              <a:rPr lang="de-AT" dirty="0"/>
              <a:t> a „</a:t>
            </a:r>
            <a:r>
              <a:rPr lang="de-AT" dirty="0" err="1"/>
              <a:t>shifting</a:t>
            </a:r>
            <a:r>
              <a:rPr lang="de-AT" dirty="0"/>
              <a:t> </a:t>
            </a:r>
            <a:r>
              <a:rPr lang="de-AT" dirty="0" err="1"/>
              <a:t>economic</a:t>
            </a:r>
            <a:r>
              <a:rPr lang="de-AT" dirty="0"/>
              <a:t> </a:t>
            </a:r>
            <a:r>
              <a:rPr lang="de-AT" dirty="0" err="1"/>
              <a:t>landscape</a:t>
            </a:r>
            <a:r>
              <a:rPr lang="de-AT" dirty="0"/>
              <a:t>“?</a:t>
            </a:r>
          </a:p>
          <a:p>
            <a:pPr lvl="1"/>
            <a:r>
              <a:rPr lang="de-AT" dirty="0"/>
              <a:t>Place </a:t>
            </a:r>
            <a:r>
              <a:rPr lang="de-AT" dirty="0" err="1"/>
              <a:t>matters</a:t>
            </a:r>
            <a:r>
              <a:rPr lang="de-AT" dirty="0"/>
              <a:t>; </a:t>
            </a:r>
            <a:r>
              <a:rPr lang="de-AT" dirty="0" err="1"/>
              <a:t>spatial</a:t>
            </a:r>
            <a:r>
              <a:rPr lang="de-AT" dirty="0"/>
              <a:t> </a:t>
            </a:r>
            <a:r>
              <a:rPr lang="de-AT" dirty="0" err="1"/>
              <a:t>activities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interdependent</a:t>
            </a:r>
          </a:p>
          <a:p>
            <a:pPr lvl="1"/>
            <a:r>
              <a:rPr lang="de-AT" dirty="0"/>
              <a:t>Agglomeration </a:t>
            </a:r>
            <a:r>
              <a:rPr lang="de-AT" dirty="0" err="1"/>
              <a:t>economies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dis-economies</a:t>
            </a:r>
            <a:endParaRPr lang="de-AT" dirty="0"/>
          </a:p>
          <a:p>
            <a:pPr lvl="1"/>
            <a:r>
              <a:rPr lang="de-AT" dirty="0" err="1"/>
              <a:t>Complex</a:t>
            </a:r>
            <a:r>
              <a:rPr lang="de-AT" dirty="0"/>
              <a:t> </a:t>
            </a:r>
            <a:r>
              <a:rPr lang="de-AT" dirty="0" err="1"/>
              <a:t>dynamics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interdependent non-linear </a:t>
            </a:r>
            <a:r>
              <a:rPr lang="de-AT" dirty="0" err="1"/>
              <a:t>systems</a:t>
            </a:r>
            <a:endParaRPr lang="de-AT" dirty="0"/>
          </a:p>
          <a:p>
            <a:pPr lvl="1"/>
            <a:r>
              <a:rPr lang="de-AT" dirty="0" err="1"/>
              <a:t>Stability</a:t>
            </a:r>
            <a:r>
              <a:rPr lang="de-AT" dirty="0"/>
              <a:t>, </a:t>
            </a:r>
            <a:r>
              <a:rPr lang="de-AT" dirty="0" err="1"/>
              <a:t>instability</a:t>
            </a:r>
            <a:r>
              <a:rPr lang="de-AT" dirty="0"/>
              <a:t>, </a:t>
            </a:r>
            <a:r>
              <a:rPr lang="de-AT" dirty="0" err="1"/>
              <a:t>bifurcation</a:t>
            </a:r>
            <a:r>
              <a:rPr lang="de-AT" dirty="0"/>
              <a:t> </a:t>
            </a:r>
            <a:r>
              <a:rPr lang="de-AT" dirty="0" err="1"/>
              <a:t>points</a:t>
            </a:r>
            <a:r>
              <a:rPr lang="de-AT" dirty="0"/>
              <a:t>, </a:t>
            </a:r>
            <a:r>
              <a:rPr lang="de-AT" dirty="0" err="1"/>
              <a:t>chaotic</a:t>
            </a:r>
            <a:r>
              <a:rPr lang="de-AT" dirty="0"/>
              <a:t> </a:t>
            </a:r>
            <a:r>
              <a:rPr lang="de-AT" dirty="0" err="1"/>
              <a:t>phases</a:t>
            </a:r>
            <a:endParaRPr lang="de-AT" dirty="0"/>
          </a:p>
          <a:p>
            <a:pPr lvl="1"/>
            <a:r>
              <a:rPr lang="de-AT" dirty="0" err="1"/>
              <a:t>Many</a:t>
            </a:r>
            <a:r>
              <a:rPr lang="de-AT" dirty="0"/>
              <a:t> </a:t>
            </a:r>
            <a:r>
              <a:rPr lang="de-AT" dirty="0" err="1"/>
              <a:t>parameters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constantly</a:t>
            </a:r>
            <a:r>
              <a:rPr lang="de-AT" dirty="0"/>
              <a:t> </a:t>
            </a:r>
            <a:r>
              <a:rPr lang="de-AT" dirty="0" err="1"/>
              <a:t>changing</a:t>
            </a:r>
            <a:r>
              <a:rPr lang="de-AT" dirty="0"/>
              <a:t> (e.g., due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innovation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competition</a:t>
            </a:r>
            <a:r>
              <a:rPr lang="de-AT" dirty="0"/>
              <a:t>) – </a:t>
            </a:r>
            <a:r>
              <a:rPr lang="de-AT" dirty="0" err="1"/>
              <a:t>always</a:t>
            </a:r>
            <a:r>
              <a:rPr lang="de-AT" dirty="0"/>
              <a:t> </a:t>
            </a:r>
            <a:r>
              <a:rPr lang="de-AT" dirty="0" err="1"/>
              <a:t>facing</a:t>
            </a:r>
            <a:r>
              <a:rPr lang="de-AT" dirty="0"/>
              <a:t> a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situation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57475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Comments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err="1"/>
              <a:t>Does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help</a:t>
            </a:r>
            <a:r>
              <a:rPr lang="de-AT" dirty="0"/>
              <a:t> </a:t>
            </a:r>
            <a:r>
              <a:rPr lang="de-AT" dirty="0" err="1"/>
              <a:t>us</a:t>
            </a:r>
            <a:r>
              <a:rPr lang="de-AT" dirty="0"/>
              <a:t> design </a:t>
            </a:r>
            <a:r>
              <a:rPr lang="de-AT" dirty="0" err="1"/>
              <a:t>policies</a:t>
            </a:r>
            <a:r>
              <a:rPr lang="de-AT" dirty="0" smtClean="0"/>
              <a:t>?</a:t>
            </a:r>
          </a:p>
          <a:p>
            <a:pPr lvl="1"/>
            <a:r>
              <a:rPr lang="de-AT" dirty="0" smtClean="0"/>
              <a:t>Do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perfectly</a:t>
            </a:r>
            <a:r>
              <a:rPr lang="de-AT" dirty="0" smtClean="0"/>
              <a:t> </a:t>
            </a:r>
            <a:r>
              <a:rPr lang="de-AT" dirty="0" err="1" smtClean="0"/>
              <a:t>understand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mechanisms</a:t>
            </a:r>
            <a:r>
              <a:rPr lang="de-AT" dirty="0" smtClean="0"/>
              <a:t>?</a:t>
            </a:r>
            <a:endParaRPr lang="de-AT" dirty="0"/>
          </a:p>
          <a:p>
            <a:pPr lvl="2"/>
            <a:r>
              <a:rPr lang="de-AT" dirty="0" err="1" smtClean="0"/>
              <a:t>difficult</a:t>
            </a:r>
            <a:r>
              <a:rPr lang="de-AT" dirty="0" smtClean="0"/>
              <a:t> in a </a:t>
            </a:r>
            <a:r>
              <a:rPr lang="de-AT" dirty="0" err="1" smtClean="0"/>
              <a:t>constantly</a:t>
            </a:r>
            <a:r>
              <a:rPr lang="de-AT" dirty="0" smtClean="0"/>
              <a:t> </a:t>
            </a:r>
            <a:r>
              <a:rPr lang="de-AT" dirty="0" err="1" smtClean="0"/>
              <a:t>changing</a:t>
            </a:r>
            <a:r>
              <a:rPr lang="de-AT" dirty="0" smtClean="0"/>
              <a:t> </a:t>
            </a:r>
            <a:r>
              <a:rPr lang="de-AT" dirty="0" err="1" smtClean="0"/>
              <a:t>environment</a:t>
            </a:r>
            <a:endParaRPr lang="de-AT" dirty="0"/>
          </a:p>
          <a:p>
            <a:pPr lvl="2"/>
            <a:r>
              <a:rPr lang="de-AT" dirty="0" smtClean="0"/>
              <a:t>in a </a:t>
            </a:r>
            <a:r>
              <a:rPr lang="de-AT" dirty="0" err="1" smtClean="0"/>
              <a:t>complex</a:t>
            </a:r>
            <a:r>
              <a:rPr lang="de-AT" dirty="0" smtClean="0"/>
              <a:t> non-linear </a:t>
            </a:r>
            <a:r>
              <a:rPr lang="de-AT" dirty="0" err="1" smtClean="0"/>
              <a:t>system</a:t>
            </a:r>
            <a:r>
              <a:rPr lang="de-AT" dirty="0" smtClean="0"/>
              <a:t> </a:t>
            </a:r>
            <a:r>
              <a:rPr lang="de-AT" dirty="0" err="1" smtClean="0"/>
              <a:t>small</a:t>
            </a:r>
            <a:r>
              <a:rPr lang="de-AT" dirty="0" smtClean="0"/>
              <a:t> </a:t>
            </a:r>
            <a:r>
              <a:rPr lang="de-AT" dirty="0" err="1" smtClean="0"/>
              <a:t>causes</a:t>
            </a:r>
            <a:r>
              <a:rPr lang="de-AT" dirty="0" smtClean="0"/>
              <a:t> </a:t>
            </a:r>
            <a:r>
              <a:rPr lang="de-AT" dirty="0" err="1" smtClean="0"/>
              <a:t>may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large </a:t>
            </a:r>
            <a:r>
              <a:rPr lang="de-AT" dirty="0" err="1" smtClean="0"/>
              <a:t>effects</a:t>
            </a:r>
            <a:r>
              <a:rPr lang="de-AT" dirty="0" smtClean="0"/>
              <a:t> (</a:t>
            </a:r>
            <a:r>
              <a:rPr lang="de-AT" dirty="0" err="1" smtClean="0"/>
              <a:t>butterfly</a:t>
            </a:r>
            <a:r>
              <a:rPr lang="de-AT" dirty="0" smtClean="0"/>
              <a:t> </a:t>
            </a:r>
            <a:r>
              <a:rPr lang="de-AT" dirty="0" err="1" smtClean="0"/>
              <a:t>effect</a:t>
            </a:r>
            <a:r>
              <a:rPr lang="de-AT" dirty="0" smtClean="0"/>
              <a:t>) – </a:t>
            </a:r>
            <a:r>
              <a:rPr lang="de-AT" dirty="0" err="1" smtClean="0"/>
              <a:t>concentration</a:t>
            </a:r>
            <a:r>
              <a:rPr lang="de-AT" dirty="0" smtClean="0"/>
              <a:t>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main</a:t>
            </a:r>
            <a:r>
              <a:rPr lang="de-AT" dirty="0" smtClean="0"/>
              <a:t> </a:t>
            </a:r>
            <a:r>
              <a:rPr lang="de-AT" dirty="0" err="1" smtClean="0"/>
              <a:t>forces</a:t>
            </a:r>
            <a:r>
              <a:rPr lang="de-AT" dirty="0" smtClean="0"/>
              <a:t> </a:t>
            </a:r>
            <a:r>
              <a:rPr lang="de-AT" dirty="0" err="1" smtClean="0"/>
              <a:t>may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completely</a:t>
            </a:r>
            <a:r>
              <a:rPr lang="de-AT" dirty="0" smtClean="0"/>
              <a:t> </a:t>
            </a:r>
            <a:r>
              <a:rPr lang="de-AT" dirty="0" err="1" smtClean="0"/>
              <a:t>misleading</a:t>
            </a:r>
            <a:endParaRPr lang="de-AT" dirty="0" smtClean="0"/>
          </a:p>
          <a:p>
            <a:pPr lvl="1"/>
            <a:r>
              <a:rPr lang="de-AT" dirty="0" smtClean="0"/>
              <a:t>Can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learn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past</a:t>
            </a:r>
            <a:r>
              <a:rPr lang="de-AT" dirty="0" smtClean="0"/>
              <a:t>?</a:t>
            </a:r>
          </a:p>
          <a:p>
            <a:pPr lvl="2"/>
            <a:r>
              <a:rPr lang="de-AT" dirty="0" smtClean="0"/>
              <a:t>The </a:t>
            </a:r>
            <a:r>
              <a:rPr lang="de-AT" dirty="0" err="1" smtClean="0"/>
              <a:t>evolution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</a:t>
            </a:r>
            <a:r>
              <a:rPr lang="de-AT" dirty="0" err="1" smtClean="0"/>
              <a:t>continuously</a:t>
            </a:r>
            <a:r>
              <a:rPr lang="de-AT" dirty="0" smtClean="0"/>
              <a:t> </a:t>
            </a:r>
            <a:r>
              <a:rPr lang="de-AT" dirty="0" err="1" smtClean="0"/>
              <a:t>creates</a:t>
            </a:r>
            <a:r>
              <a:rPr lang="de-AT" dirty="0" smtClean="0"/>
              <a:t>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situations</a:t>
            </a:r>
            <a:endParaRPr lang="de-AT" dirty="0" smtClean="0"/>
          </a:p>
          <a:p>
            <a:pPr lvl="2"/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worked</a:t>
            </a:r>
            <a:r>
              <a:rPr lang="de-AT" dirty="0" smtClean="0"/>
              <a:t> </a:t>
            </a:r>
            <a:r>
              <a:rPr lang="de-AT" dirty="0" err="1" smtClean="0"/>
              <a:t>before</a:t>
            </a:r>
            <a:r>
              <a:rPr lang="de-AT" dirty="0" smtClean="0"/>
              <a:t> </a:t>
            </a:r>
            <a:r>
              <a:rPr lang="de-AT" dirty="0" err="1" smtClean="0"/>
              <a:t>may</a:t>
            </a:r>
            <a:r>
              <a:rPr lang="de-AT" dirty="0" smtClean="0"/>
              <a:t> not </a:t>
            </a:r>
            <a:r>
              <a:rPr lang="de-AT" dirty="0" err="1" smtClean="0"/>
              <a:t>work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longer</a:t>
            </a:r>
            <a:endParaRPr lang="de-AT" dirty="0" smtClean="0"/>
          </a:p>
          <a:p>
            <a:pPr lvl="1"/>
            <a:r>
              <a:rPr lang="de-AT" dirty="0" smtClean="0"/>
              <a:t>Can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learn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other</a:t>
            </a:r>
            <a:r>
              <a:rPr lang="de-AT" dirty="0" smtClean="0"/>
              <a:t> </a:t>
            </a:r>
            <a:r>
              <a:rPr lang="de-AT" dirty="0" err="1" smtClean="0"/>
              <a:t>regions</a:t>
            </a:r>
            <a:r>
              <a:rPr lang="de-AT" dirty="0" smtClean="0"/>
              <a:t>?</a:t>
            </a:r>
          </a:p>
          <a:p>
            <a:pPr lvl="2"/>
            <a:r>
              <a:rPr lang="de-AT" dirty="0" err="1" smtClean="0"/>
              <a:t>Regions</a:t>
            </a:r>
            <a:r>
              <a:rPr lang="de-AT" dirty="0" smtClean="0"/>
              <a:t> </a:t>
            </a:r>
            <a:r>
              <a:rPr lang="de-AT" dirty="0" err="1" smtClean="0"/>
              <a:t>develop</a:t>
            </a:r>
            <a:r>
              <a:rPr lang="de-AT" dirty="0" smtClean="0"/>
              <a:t> </a:t>
            </a:r>
            <a:r>
              <a:rPr lang="de-AT" dirty="0" err="1" smtClean="0"/>
              <a:t>interdependently</a:t>
            </a:r>
            <a:r>
              <a:rPr lang="de-AT" dirty="0" smtClean="0"/>
              <a:t> –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success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other</a:t>
            </a:r>
            <a:r>
              <a:rPr lang="de-AT" dirty="0" smtClean="0"/>
              <a:t> </a:t>
            </a:r>
            <a:r>
              <a:rPr lang="de-AT" dirty="0" err="1" smtClean="0"/>
              <a:t>region</a:t>
            </a:r>
            <a:r>
              <a:rPr lang="de-AT" dirty="0" smtClean="0"/>
              <a:t> </a:t>
            </a:r>
            <a:r>
              <a:rPr lang="de-AT" dirty="0" err="1" smtClean="0"/>
              <a:t>changes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starting</a:t>
            </a:r>
            <a:r>
              <a:rPr lang="de-AT" dirty="0" smtClean="0"/>
              <a:t> </a:t>
            </a:r>
            <a:r>
              <a:rPr lang="de-AT" dirty="0" err="1" smtClean="0"/>
              <a:t>conditions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our</a:t>
            </a:r>
            <a:r>
              <a:rPr lang="de-AT" dirty="0" smtClean="0"/>
              <a:t> </a:t>
            </a:r>
            <a:r>
              <a:rPr lang="de-AT" dirty="0" err="1" smtClean="0"/>
              <a:t>region</a:t>
            </a:r>
            <a:endParaRPr lang="de-AT" dirty="0" smtClean="0"/>
          </a:p>
          <a:p>
            <a:pPr lvl="2"/>
            <a:r>
              <a:rPr lang="de-AT" dirty="0" err="1" smtClean="0"/>
              <a:t>Identical</a:t>
            </a:r>
            <a:r>
              <a:rPr lang="de-AT" dirty="0" smtClean="0"/>
              <a:t> </a:t>
            </a:r>
            <a:r>
              <a:rPr lang="de-AT" dirty="0" err="1" smtClean="0"/>
              <a:t>starting</a:t>
            </a:r>
            <a:r>
              <a:rPr lang="de-AT" dirty="0" smtClean="0"/>
              <a:t> </a:t>
            </a:r>
            <a:r>
              <a:rPr lang="de-AT" dirty="0" err="1" smtClean="0"/>
              <a:t>conditions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impossible</a:t>
            </a:r>
            <a:endParaRPr lang="de-AT" dirty="0" smtClean="0"/>
          </a:p>
          <a:p>
            <a:pPr lvl="1"/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5839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6139" cy="64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89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" y="188640"/>
            <a:ext cx="9146139" cy="64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47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981075"/>
      </p:ext>
    </p:extLst>
  </p:cSld>
  <p:clrMapOvr>
    <a:masterClrMapping/>
  </p:clrMapOvr>
</p:sld>
</file>

<file path=ppt/theme/theme1.xml><?xml version="1.0" encoding="utf-8"?>
<a:theme xmlns:a="http://schemas.openxmlformats.org/drawingml/2006/main" name="WU V2">
  <a:themeElements>
    <a:clrScheme name="WU Farbschema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V2</Template>
  <TotalTime>0</TotalTime>
  <Words>219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WU V2</vt:lpstr>
      <vt:lpstr>EU Cohesion Policy and Europe‘s Shifting Economic Landscape - Comments</vt:lpstr>
      <vt:lpstr>Comments</vt:lpstr>
      <vt:lpstr>Comments</vt:lpstr>
      <vt:lpstr>Comments</vt:lpstr>
      <vt:lpstr>PowerPoint Presentation</vt:lpstr>
      <vt:lpstr>PowerPoint Presentation</vt:lpstr>
      <vt:lpstr>PowerPoint Presentation</vt:lpstr>
    </vt:vector>
  </TitlesOfParts>
  <Company>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Cohesion Policy and Europe‘s Shifting Economic Landscape - Comments</dc:title>
  <dc:creator>Reference</dc:creator>
  <cp:lastModifiedBy>DURINCK Yves (REGIO-EXT)</cp:lastModifiedBy>
  <cp:revision>6</cp:revision>
  <dcterms:created xsi:type="dcterms:W3CDTF">2015-12-10T15:44:24Z</dcterms:created>
  <dcterms:modified xsi:type="dcterms:W3CDTF">2016-02-04T13:49:12Z</dcterms:modified>
</cp:coreProperties>
</file>