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60" r:id="rId2"/>
    <p:sldId id="262" r:id="rId3"/>
    <p:sldId id="258" r:id="rId4"/>
    <p:sldId id="261" r:id="rId5"/>
    <p:sldId id="264" r:id="rId6"/>
    <p:sldId id="268" r:id="rId7"/>
    <p:sldId id="259" r:id="rId8"/>
    <p:sldId id="263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993A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90" autoAdjust="0"/>
    <p:restoredTop sz="81782" autoAdjust="0"/>
  </p:normalViewPr>
  <p:slideViewPr>
    <p:cSldViewPr snapToGrid="0">
      <p:cViewPr varScale="1">
        <p:scale>
          <a:sx n="109" d="100"/>
          <a:sy n="109" d="100"/>
        </p:scale>
        <p:origin x="72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5FA77E-3D6A-4B9F-B973-49825002D555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4168F7-8546-4F88-B89B-18B3513A0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910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168F7-8546-4F88-B89B-18B3513A0DF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0983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168F7-8546-4F88-B89B-18B3513A0DF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7170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168F7-8546-4F88-B89B-18B3513A0DF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7061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168F7-8546-4F88-B89B-18B3513A0DF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2957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168F7-8546-4F88-B89B-18B3513A0DF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0327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168F7-8546-4F88-B89B-18B3513A0DF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730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EF118BA-8421-4078-A9F7-DF347C864285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17D2954-BC10-403C-99E9-510D8C6C3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804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EF118BA-8421-4078-A9F7-DF347C864285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17D2954-BC10-403C-99E9-510D8C6C3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433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EF118BA-8421-4078-A9F7-DF347C864285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17D2954-BC10-403C-99E9-510D8C6C3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90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EF118BA-8421-4078-A9F7-DF347C864285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17D2954-BC10-403C-99E9-510D8C6C3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154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EF118BA-8421-4078-A9F7-DF347C864285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17D2954-BC10-403C-99E9-510D8C6C3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028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EF118BA-8421-4078-A9F7-DF347C864285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17D2954-BC10-403C-99E9-510D8C6C3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007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EF118BA-8421-4078-A9F7-DF347C864285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17D2954-BC10-403C-99E9-510D8C6C3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275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EF118BA-8421-4078-A9F7-DF347C864285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17D2954-BC10-403C-99E9-510D8C6C3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260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EF118BA-8421-4078-A9F7-DF347C864285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17D2954-BC10-403C-99E9-510D8C6C3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447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EF118BA-8421-4078-A9F7-DF347C864285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17D2954-BC10-403C-99E9-510D8C6C3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058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EF118BA-8421-4078-A9F7-DF347C864285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17D2954-BC10-403C-99E9-510D8C6C3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840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0" y="5400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0" y="64800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0" y="6573728"/>
            <a:ext cx="91439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 smtClean="0"/>
              <a:t>Brussels, 20 January, 2016 -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Kick-off meeting of the selected projects under the 2015 Call for proposals for prevention and preparedness projects</a:t>
            </a:r>
            <a:r>
              <a:rPr lang="en-US" sz="1200" b="0" i="1" baseline="0" dirty="0" smtClean="0"/>
              <a:t> </a:t>
            </a:r>
            <a:endParaRPr lang="en-US" sz="1200" b="0" i="1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45720" y="36663"/>
            <a:ext cx="949868" cy="46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8278987" y="13803"/>
            <a:ext cx="865011" cy="526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578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emf"/><Relationship Id="rId7" Type="http://schemas.openxmlformats.org/officeDocument/2006/relationships/image" Target="../media/image6.gif"/><Relationship Id="rId12" Type="http://schemas.openxmlformats.org/officeDocument/2006/relationships/image" Target="../media/image1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2.png"/><Relationship Id="rId7" Type="http://schemas.openxmlformats.org/officeDocument/2006/relationships/image" Target="../media/image6.gif"/><Relationship Id="rId12" Type="http://schemas.openxmlformats.org/officeDocument/2006/relationships/image" Target="../media/image1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13" Type="http://schemas.openxmlformats.org/officeDocument/2006/relationships/image" Target="../media/image11.gif"/><Relationship Id="rId3" Type="http://schemas.openxmlformats.org/officeDocument/2006/relationships/image" Target="../media/image2.emf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20.jpeg"/><Relationship Id="rId10" Type="http://schemas.openxmlformats.org/officeDocument/2006/relationships/image" Target="../media/image8.png"/><Relationship Id="rId4" Type="http://schemas.openxmlformats.org/officeDocument/2006/relationships/image" Target="../media/image12.png"/><Relationship Id="rId9" Type="http://schemas.openxmlformats.org/officeDocument/2006/relationships/image" Target="../media/image18.jpeg"/><Relationship Id="rId1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11" Type="http://schemas.openxmlformats.org/officeDocument/2006/relationships/image" Target="../media/image29.gif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47" y="683552"/>
            <a:ext cx="2085268" cy="126849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041862" y="1397436"/>
            <a:ext cx="8102138" cy="5400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2600" b="1" dirty="0">
                <a:solidFill>
                  <a:srgbClr val="E0993A"/>
                </a:solidFill>
                <a:latin typeface="Calibri" panose="020F0502020204030204" pitchFamily="34" charset="0"/>
              </a:rPr>
              <a:t>Probabilistic</a:t>
            </a:r>
            <a:r>
              <a:rPr lang="en-GB" sz="2600" b="1" dirty="0">
                <a:solidFill>
                  <a:schemeClr val="accent2"/>
                </a:solidFill>
                <a:latin typeface="Calibri" panose="020F0502020204030204" pitchFamily="34" charset="0"/>
              </a:rPr>
              <a:t> </a:t>
            </a:r>
            <a:r>
              <a:rPr lang="en-GB" sz="2600" b="1" dirty="0" err="1">
                <a:solidFill>
                  <a:schemeClr val="accent1"/>
                </a:solidFill>
                <a:latin typeface="Calibri" panose="020F0502020204030204" pitchFamily="34" charset="0"/>
              </a:rPr>
              <a:t>TSU</a:t>
            </a:r>
            <a:r>
              <a:rPr lang="en-GB" sz="2600" b="1" dirty="0" err="1">
                <a:solidFill>
                  <a:srgbClr val="E0993A"/>
                </a:solidFill>
                <a:latin typeface="Calibri" panose="020F0502020204030204" pitchFamily="34" charset="0"/>
              </a:rPr>
              <a:t>nami</a:t>
            </a:r>
            <a:r>
              <a:rPr lang="en-GB" sz="2600" b="1" dirty="0">
                <a:solidFill>
                  <a:srgbClr val="E0993A"/>
                </a:solidFill>
                <a:latin typeface="Calibri" panose="020F0502020204030204" pitchFamily="34" charset="0"/>
              </a:rPr>
              <a:t> Hazard </a:t>
            </a:r>
            <a:r>
              <a:rPr lang="en-GB" sz="2600" b="1" dirty="0">
                <a:solidFill>
                  <a:schemeClr val="accent1"/>
                </a:solidFill>
                <a:latin typeface="Calibri" panose="020F0502020204030204" pitchFamily="34" charset="0"/>
              </a:rPr>
              <a:t>MAPS</a:t>
            </a:r>
            <a:r>
              <a:rPr lang="en-GB" sz="2600" b="1" dirty="0">
                <a:solidFill>
                  <a:schemeClr val="accent2"/>
                </a:solidFill>
                <a:latin typeface="Calibri" panose="020F0502020204030204" pitchFamily="34" charset="0"/>
              </a:rPr>
              <a:t> </a:t>
            </a:r>
            <a:r>
              <a:rPr lang="en-GB" sz="2600" b="1" dirty="0">
                <a:solidFill>
                  <a:srgbClr val="E0993A"/>
                </a:solidFill>
                <a:latin typeface="Calibri" panose="020F0502020204030204" pitchFamily="34" charset="0"/>
              </a:rPr>
              <a:t>for the </a:t>
            </a:r>
            <a:r>
              <a:rPr lang="en-GB" sz="2600" b="1" dirty="0">
                <a:solidFill>
                  <a:schemeClr val="accent1"/>
                </a:solidFill>
                <a:latin typeface="Calibri" panose="020F0502020204030204" pitchFamily="34" charset="0"/>
              </a:rPr>
              <a:t>NEAM</a:t>
            </a:r>
            <a:r>
              <a:rPr lang="en-GB" sz="2600" b="1" dirty="0">
                <a:solidFill>
                  <a:schemeClr val="accent2"/>
                </a:solidFill>
                <a:latin typeface="Calibri" panose="020F0502020204030204" pitchFamily="34" charset="0"/>
              </a:rPr>
              <a:t> </a:t>
            </a:r>
            <a:r>
              <a:rPr lang="en-GB" sz="2600" b="1" dirty="0">
                <a:solidFill>
                  <a:srgbClr val="E0993A"/>
                </a:solidFill>
                <a:latin typeface="Calibri" panose="020F0502020204030204" pitchFamily="34" charset="0"/>
              </a:rPr>
              <a:t>Region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15137" y="4191456"/>
            <a:ext cx="415352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4114" y="4242009"/>
            <a:ext cx="864000" cy="258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 cstate="print"/>
          <a:srcRect l="2713" t="8466" r="79992"/>
          <a:stretch>
            <a:fillRect/>
          </a:stretch>
        </p:blipFill>
        <p:spPr bwMode="auto">
          <a:xfrm>
            <a:off x="4971098" y="4191456"/>
            <a:ext cx="213339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Geo_eaa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90322" y="4191456"/>
            <a:ext cx="406855" cy="360000"/>
          </a:xfrm>
          <a:prstGeom prst="rect">
            <a:avLst/>
          </a:prstGeom>
          <a:noFill/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32" t="23678" r="39638" b="56507"/>
          <a:stretch/>
        </p:blipFill>
        <p:spPr bwMode="auto">
          <a:xfrm>
            <a:off x="3851456" y="4191456"/>
            <a:ext cx="431345" cy="360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11" name="Image 1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939653" y="4191456"/>
            <a:ext cx="361059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797137" y="4191456"/>
            <a:ext cx="497905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84452" y="4191456"/>
            <a:ext cx="243588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8" descr="C:\Users\Rob\Documents\Presentazioni\logotipi\LogoINGV_TransparentBG.gi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328677" y="2419779"/>
            <a:ext cx="570873" cy="527472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1843683" y="2177526"/>
            <a:ext cx="545663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Coordinated by</a:t>
            </a:r>
          </a:p>
          <a:p>
            <a:pPr algn="ctr"/>
            <a:r>
              <a:rPr lang="en-US" b="1" dirty="0" err="1" smtClean="0"/>
              <a:t>Istituto</a:t>
            </a:r>
            <a:r>
              <a:rPr lang="en-US" b="1" dirty="0" smtClean="0"/>
              <a:t> </a:t>
            </a:r>
            <a:r>
              <a:rPr lang="en-US" b="1" dirty="0" err="1" smtClean="0"/>
              <a:t>Nazionale</a:t>
            </a:r>
            <a:r>
              <a:rPr lang="en-US" b="1" dirty="0" smtClean="0"/>
              <a:t> di </a:t>
            </a:r>
            <a:r>
              <a:rPr lang="en-US" b="1" dirty="0" err="1" smtClean="0"/>
              <a:t>Geofisica</a:t>
            </a:r>
            <a:r>
              <a:rPr lang="en-US" b="1" dirty="0" smtClean="0"/>
              <a:t> e </a:t>
            </a:r>
            <a:r>
              <a:rPr lang="en-US" b="1" dirty="0" err="1" smtClean="0"/>
              <a:t>Vulcanologia</a:t>
            </a:r>
            <a:r>
              <a:rPr lang="en-US" b="1" dirty="0" smtClean="0"/>
              <a:t> (INGV)</a:t>
            </a:r>
          </a:p>
          <a:p>
            <a:pPr algn="ctr"/>
            <a:r>
              <a:rPr lang="en-US" dirty="0" smtClean="0"/>
              <a:t>Roberto </a:t>
            </a:r>
            <a:r>
              <a:rPr lang="en-US" dirty="0" err="1" smtClean="0"/>
              <a:t>Basili</a:t>
            </a:r>
            <a:r>
              <a:rPr lang="en-US" dirty="0" smtClean="0"/>
              <a:t>, PhD</a:t>
            </a:r>
          </a:p>
          <a:p>
            <a:pPr algn="ctr"/>
            <a:r>
              <a:rPr lang="en-US" i="1" dirty="0" err="1" smtClean="0"/>
              <a:t>roberto.basili@ingv.it</a:t>
            </a:r>
            <a:endParaRPr lang="en-US" i="1" dirty="0" smtClean="0"/>
          </a:p>
          <a:p>
            <a:pPr algn="ctr"/>
            <a:endParaRPr lang="en-US" i="1" dirty="0"/>
          </a:p>
          <a:p>
            <a:pPr algn="ctr"/>
            <a:r>
              <a:rPr lang="en-US" dirty="0" smtClean="0"/>
              <a:t>with the following partners</a:t>
            </a:r>
            <a:endParaRPr lang="en-US" dirty="0"/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8649030"/>
              </p:ext>
            </p:extLst>
          </p:nvPr>
        </p:nvGraphicFramePr>
        <p:xfrm>
          <a:off x="507999" y="4588444"/>
          <a:ext cx="8128000" cy="33454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33454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effectLst/>
                        </a:rPr>
                        <a:t>NGI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effectLst/>
                        </a:rPr>
                        <a:t>IPMA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>
                          <a:effectLst/>
                        </a:rPr>
                        <a:t>GFZ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>
                          <a:effectLst/>
                        </a:rPr>
                        <a:t>METU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>
                          <a:effectLst/>
                        </a:rPr>
                        <a:t>UB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>
                          <a:effectLst/>
                        </a:rPr>
                        <a:t>NOA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>
                          <a:effectLst/>
                        </a:rPr>
                        <a:t>CNRST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effectLst/>
                        </a:rPr>
                        <a:t>INM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>
                    <a:noFill/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775559" y="5719865"/>
            <a:ext cx="55928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ECHO/SUB/2015/718568/PREV26</a:t>
            </a:r>
          </a:p>
          <a:p>
            <a:pPr algn="ctr"/>
            <a:r>
              <a:rPr lang="en-US" dirty="0"/>
              <a:t>Prevention Project, Priority 3, External Budget Item</a:t>
            </a:r>
          </a:p>
        </p:txBody>
      </p:sp>
    </p:spTree>
    <p:extLst>
      <p:ext uri="{BB962C8B-B14F-4D97-AF65-F5344CB8AC3E}">
        <p14:creationId xmlns:p14="http://schemas.microsoft.com/office/powerpoint/2010/main" val="132293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6155" y="1472780"/>
            <a:ext cx="824064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Activities</a:t>
            </a:r>
            <a:r>
              <a:rPr lang="en-US" dirty="0" smtClean="0"/>
              <a:t>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Monitoring the actual usage of hazard products (online database, dissemination material, capacity building web tools).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Maintenance, improvement, and update of the project website front-end, and the back-end database and software based on usage analysis and statistics, including feedback from end users.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Resources</a:t>
            </a:r>
            <a:r>
              <a:rPr lang="en-US" dirty="0" smtClean="0"/>
              <a:t>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Acquired equipment will be integrated with the existing institutional infrastructures to carry out review and update of hazard products.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Permanent staff in participating institutions is already involved in long-term institutional programs devoted at tectonic and tsunami science, hazard analysis, and knowledge transfer to CPAs, the society, and educational programs for the general public.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Support from entities that have expressed their interest in TSUMAPS-NEAM products </a:t>
            </a:r>
            <a:r>
              <a:rPr lang="en-GB" dirty="0" smtClean="0"/>
              <a:t>(Italian </a:t>
            </a:r>
            <a:r>
              <a:rPr lang="en-GB" dirty="0"/>
              <a:t>NEAMTWS </a:t>
            </a:r>
            <a:r>
              <a:rPr lang="en-GB" dirty="0" err="1"/>
              <a:t>cTSP</a:t>
            </a:r>
            <a:r>
              <a:rPr lang="en-GB" dirty="0"/>
              <a:t>; EPOS; JRC; IOC/UNESCO</a:t>
            </a:r>
            <a:r>
              <a:rPr lang="en-GB" dirty="0" smtClean="0"/>
              <a:t>)</a:t>
            </a:r>
            <a:r>
              <a:rPr lang="en-US" dirty="0"/>
              <a:t>.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80000" y="720000"/>
            <a:ext cx="1117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>
                <a:solidFill>
                  <a:schemeClr val="accent1"/>
                </a:solidFill>
              </a:rPr>
              <a:t>Follow </a:t>
            </a:r>
            <a:r>
              <a:rPr lang="en-US" b="1" u="sng" dirty="0" smtClean="0">
                <a:solidFill>
                  <a:schemeClr val="accent1"/>
                </a:solidFill>
              </a:rPr>
              <a:t>up</a:t>
            </a:r>
            <a:endParaRPr lang="en-US" b="1" u="sng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94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3770237" y="685800"/>
            <a:ext cx="4482224" cy="3457147"/>
            <a:chOff x="1727200" y="1966686"/>
            <a:chExt cx="5842000" cy="4332514"/>
          </a:xfrm>
        </p:grpSpPr>
        <p:pic>
          <p:nvPicPr>
            <p:cNvPr id="4" name="Picture 1" descr="C:\Users\Rob\Documents\Progetti\TSUMAPS-NEAM\Partners.png"/>
            <p:cNvPicPr>
              <a:picLocks noChangeAspect="1" noChangeArrowheads="1"/>
            </p:cNvPicPr>
            <p:nvPr/>
          </p:nvPicPr>
          <p:blipFill>
            <a:blip r:embed="rId3" cstate="print"/>
            <a:srcRect l="8114" t="2886" r="10747" b="6445"/>
            <a:stretch>
              <a:fillRect/>
            </a:stretch>
          </p:blipFill>
          <p:spPr bwMode="auto">
            <a:xfrm>
              <a:off x="1727200" y="1966686"/>
              <a:ext cx="5842000" cy="4332514"/>
            </a:xfrm>
            <a:prstGeom prst="rect">
              <a:avLst/>
            </a:prstGeom>
            <a:noFill/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60914" y="5471886"/>
              <a:ext cx="441779" cy="4089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286001" y="4617719"/>
              <a:ext cx="809624" cy="259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 l="2713" t="8466" r="79992"/>
            <a:stretch>
              <a:fillRect/>
            </a:stretch>
          </p:blipFill>
          <p:spPr bwMode="auto">
            <a:xfrm>
              <a:off x="3381828" y="3940629"/>
              <a:ext cx="285922" cy="515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5" descr="Geo_eaa"/>
            <p:cNvPicPr>
              <a:picLocks noChangeAspect="1" noChangeArrowheads="1" noCrop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138204" y="4330917"/>
              <a:ext cx="369968" cy="349602"/>
            </a:xfrm>
            <a:prstGeom prst="rect">
              <a:avLst/>
            </a:prstGeom>
            <a:noFill/>
          </p:spPr>
        </p:pic>
        <p:pic>
          <p:nvPicPr>
            <p:cNvPr id="9" name="Picture 8"/>
            <p:cNvPicPr/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832" t="23678" r="39638" b="56507"/>
            <a:stretch/>
          </p:blipFill>
          <p:spPr bwMode="auto">
            <a:xfrm>
              <a:off x="6200808" y="4509326"/>
              <a:ext cx="333828" cy="297542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="" xmlns:a14="http://schemas.microsoft.com/office/drawing/2010/main"/>
              </a:ext>
            </a:extLst>
          </p:spPr>
        </p:pic>
        <p:pic>
          <p:nvPicPr>
            <p:cNvPr id="10" name="Image 1"/>
            <p:cNvPicPr/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227286" y="5617029"/>
              <a:ext cx="344714" cy="367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6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760687" y="3686629"/>
              <a:ext cx="422936" cy="3265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7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267200" y="2268934"/>
              <a:ext cx="304800" cy="4810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8" descr="C:\Users\Rob\Documents\Presentazioni\logotipi\LogoINGV_TransparentBG.gif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4443295" y="4738915"/>
              <a:ext cx="257410" cy="254000"/>
            </a:xfrm>
            <a:prstGeom prst="rect">
              <a:avLst/>
            </a:prstGeom>
            <a:noFill/>
          </p:spPr>
        </p:pic>
      </p:grpSp>
      <p:sp>
        <p:nvSpPr>
          <p:cNvPr id="15" name="TextBox 14"/>
          <p:cNvSpPr txBox="1"/>
          <p:nvPr/>
        </p:nvSpPr>
        <p:spPr>
          <a:xfrm>
            <a:off x="180000" y="720000"/>
            <a:ext cx="3199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solidFill>
                  <a:schemeClr val="accent1"/>
                </a:solidFill>
              </a:rPr>
              <a:t>Project funding and consortium</a:t>
            </a:r>
            <a:endParaRPr lang="en-US" b="1" u="sng" dirty="0">
              <a:solidFill>
                <a:schemeClr val="accent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0000" y="1610781"/>
            <a:ext cx="356514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Total eligible cost: </a:t>
            </a:r>
            <a:r>
              <a:rPr lang="en-US" b="1" i="1" dirty="0"/>
              <a:t>€ 884,822.00</a:t>
            </a:r>
          </a:p>
          <a:p>
            <a:r>
              <a:rPr lang="en-US" dirty="0"/>
              <a:t>EC contribution: </a:t>
            </a:r>
            <a:r>
              <a:rPr lang="en-US" b="1" i="1" dirty="0"/>
              <a:t>€ 663,616.00</a:t>
            </a:r>
            <a:r>
              <a:rPr lang="en-US" dirty="0"/>
              <a:t> (75%)</a:t>
            </a:r>
          </a:p>
          <a:p>
            <a:endParaRPr lang="en-US" dirty="0" smtClean="0"/>
          </a:p>
          <a:p>
            <a:r>
              <a:rPr lang="en-US" dirty="0" smtClean="0"/>
              <a:t>Duration</a:t>
            </a:r>
            <a:r>
              <a:rPr lang="en-US" dirty="0"/>
              <a:t>: </a:t>
            </a:r>
            <a:r>
              <a:rPr lang="en-US" b="1" i="1" dirty="0"/>
              <a:t>18 </a:t>
            </a:r>
            <a:r>
              <a:rPr lang="en-US" b="1" i="1" dirty="0" smtClean="0"/>
              <a:t>months</a:t>
            </a:r>
          </a:p>
          <a:p>
            <a:r>
              <a:rPr lang="en-US" dirty="0" smtClean="0"/>
              <a:t>(01/01/2016 - 30/06/2017)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323324" y="4203512"/>
            <a:ext cx="8485389" cy="360000"/>
            <a:chOff x="323324" y="4716681"/>
            <a:chExt cx="8485389" cy="360000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423138" y="4716681"/>
              <a:ext cx="415352" cy="3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122115" y="4767234"/>
              <a:ext cx="864000" cy="2588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 l="2713" t="8466" r="79992"/>
            <a:stretch>
              <a:fillRect/>
            </a:stretch>
          </p:blipFill>
          <p:spPr bwMode="auto">
            <a:xfrm>
              <a:off x="5479099" y="4716681"/>
              <a:ext cx="213339" cy="3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5" descr="Geo_eaa"/>
            <p:cNvPicPr>
              <a:picLocks noChangeAspect="1" noChangeArrowheads="1" noCrop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398323" y="4716681"/>
              <a:ext cx="406855" cy="360000"/>
            </a:xfrm>
            <a:prstGeom prst="rect">
              <a:avLst/>
            </a:prstGeom>
            <a:noFill/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832" t="23678" r="39638" b="56507"/>
            <a:stretch/>
          </p:blipFill>
          <p:spPr bwMode="auto">
            <a:xfrm>
              <a:off x="4359457" y="4716681"/>
              <a:ext cx="431345" cy="36000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="" xmlns:a14="http://schemas.microsoft.com/office/drawing/2010/main"/>
              </a:ext>
            </a:extLst>
          </p:spPr>
        </p:pic>
        <p:pic>
          <p:nvPicPr>
            <p:cNvPr id="24" name="Image 1"/>
            <p:cNvPicPr>
              <a:picLocks noChangeAspect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8447654" y="4716681"/>
              <a:ext cx="361059" cy="3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Picture 6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305138" y="4716681"/>
              <a:ext cx="497905" cy="3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Picture 7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392453" y="4716681"/>
              <a:ext cx="243588" cy="3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8" descr="C:\Users\Rob\Documents\Presentazioni\logotipi\LogoINGV_TransparentBG.gif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23324" y="4716681"/>
              <a:ext cx="389621" cy="360000"/>
            </a:xfrm>
            <a:prstGeom prst="rect">
              <a:avLst/>
            </a:prstGeom>
            <a:noFill/>
          </p:spPr>
        </p:pic>
      </p:grpSp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5205958"/>
              </p:ext>
            </p:extLst>
          </p:nvPr>
        </p:nvGraphicFramePr>
        <p:xfrm>
          <a:off x="0" y="4605503"/>
          <a:ext cx="9144000" cy="167830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16000"/>
                <a:gridCol w="1016000"/>
                <a:gridCol w="1016000"/>
                <a:gridCol w="952500"/>
                <a:gridCol w="949569"/>
                <a:gridCol w="773723"/>
                <a:gridCol w="1134208"/>
                <a:gridCol w="1186962"/>
                <a:gridCol w="1099038"/>
              </a:tblGrid>
              <a:tr h="33454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 smtClean="0">
                          <a:effectLst/>
                        </a:rPr>
                        <a:t>INGV</a:t>
                      </a: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effectLst/>
                        </a:rPr>
                        <a:t>NGI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effectLst/>
                        </a:rPr>
                        <a:t>IPMA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36000" marB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>
                          <a:effectLst/>
                        </a:rPr>
                        <a:t>GFZ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36000" marB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>
                          <a:effectLst/>
                        </a:rPr>
                        <a:t>METU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36000" marB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>
                          <a:effectLst/>
                        </a:rPr>
                        <a:t>UB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36000" marB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>
                          <a:effectLst/>
                        </a:rPr>
                        <a:t>NOA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36000" marB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>
                          <a:effectLst/>
                        </a:rPr>
                        <a:t>CNRST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36000" marB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effectLst/>
                        </a:rPr>
                        <a:t>INM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36000" marB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3454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u="none" strike="noStrike" dirty="0" err="1" smtClean="0">
                          <a:effectLst/>
                          <a:latin typeface="+mn-lt"/>
                        </a:rPr>
                        <a:t>Basili</a:t>
                      </a:r>
                      <a:r>
                        <a:rPr lang="en-US" sz="1200" b="0" u="none" strike="noStrike" dirty="0" smtClean="0">
                          <a:effectLst/>
                          <a:latin typeface="+mn-lt"/>
                        </a:rPr>
                        <a:t> R.</a:t>
                      </a:r>
                    </a:p>
                    <a:p>
                      <a:pPr algn="ctr" rtl="0" fontAlgn="ctr"/>
                      <a:r>
                        <a:rPr lang="en-US" sz="1200" b="0" u="none" strike="noStrike" dirty="0" err="1" smtClean="0">
                          <a:effectLst/>
                          <a:latin typeface="+mn-lt"/>
                        </a:rPr>
                        <a:t>Lorito</a:t>
                      </a:r>
                      <a:r>
                        <a:rPr lang="en-US" sz="1200" b="0" u="none" strike="noStrike" dirty="0" smtClean="0">
                          <a:effectLst/>
                          <a:latin typeface="+mn-lt"/>
                        </a:rPr>
                        <a:t> S.</a:t>
                      </a:r>
                    </a:p>
                    <a:p>
                      <a:pPr algn="ctr" rtl="0" fontAlgn="ctr"/>
                      <a:r>
                        <a:rPr lang="en-US" sz="1200" b="0" u="none" strike="noStrike" dirty="0" err="1" smtClean="0">
                          <a:effectLst/>
                          <a:latin typeface="+mn-lt"/>
                        </a:rPr>
                        <a:t>Selva</a:t>
                      </a:r>
                      <a:r>
                        <a:rPr lang="en-US" sz="1200" b="0" u="none" strike="noStrike" dirty="0" smtClean="0">
                          <a:effectLst/>
                          <a:latin typeface="+mn-lt"/>
                        </a:rPr>
                        <a:t> J.</a:t>
                      </a: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Harbitz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C.B.</a:t>
                      </a:r>
                    </a:p>
                    <a:p>
                      <a:pPr algn="ctr" rtl="0" fontAlgn="ctr"/>
                      <a:r>
                        <a:rPr lang="en-US" sz="1200" dirty="0" err="1" smtClean="0">
                          <a:latin typeface="+mn-lt"/>
                        </a:rPr>
                        <a:t>Løvholt</a:t>
                      </a:r>
                      <a:r>
                        <a:rPr lang="en-US" sz="1200" dirty="0" smtClean="0">
                          <a:latin typeface="+mn-lt"/>
                        </a:rPr>
                        <a:t> F.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Baptista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M. A.</a:t>
                      </a:r>
                    </a:p>
                    <a:p>
                      <a:pPr algn="ctr" rtl="0" fontAlgn="ctr"/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Matias L.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Omira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R.</a:t>
                      </a:r>
                    </a:p>
                  </a:txBody>
                  <a:tcPr marL="0" marR="0" marT="36000" marB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Babeyko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A.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36000" marB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Yalciner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A.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36000" marB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Canals M.</a:t>
                      </a:r>
                    </a:p>
                    <a:p>
                      <a:pPr algn="ctr" rtl="0" fontAlgn="ctr"/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Lastras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G.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36000" marB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Papadopoulos G.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36000" marB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 </a:t>
                      </a:r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Mouraouah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A.</a:t>
                      </a:r>
                    </a:p>
                    <a:p>
                      <a:pPr algn="ctr" rtl="0" fontAlgn="ctr"/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Ibenbrahim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A.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36000" marB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Ben Abdallah S.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Nmiri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A.</a:t>
                      </a:r>
                    </a:p>
                  </a:txBody>
                  <a:tcPr marL="0" marR="0" marT="36000" marB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25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</a:rPr>
                        <a:t>Italy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</a:rPr>
                        <a:t>Norway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</a:rPr>
                        <a:t>Portugal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36000" marB="3600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</a:rPr>
                        <a:t>Germany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36000" marB="3600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</a:rPr>
                        <a:t>Turkey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36000" marB="3600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</a:rPr>
                        <a:t>Spain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36000" marB="3600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</a:rPr>
                        <a:t>Greece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36000" marB="3600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</a:rPr>
                        <a:t>Morocco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36000" marB="3600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</a:rPr>
                        <a:t>Tunisia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36000" marB="36000" anchor="ctr"/>
                </a:tc>
              </a:tr>
              <a:tr h="33454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i="0" u="none" strike="noStrike" dirty="0">
                          <a:effectLst/>
                        </a:rPr>
                        <a:t>Member Sate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i="0" u="none" strike="noStrike" dirty="0">
                          <a:effectLst/>
                        </a:rPr>
                        <a:t>Participating State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i="0" u="none" strike="noStrike" dirty="0">
                          <a:effectLst/>
                        </a:rPr>
                        <a:t>Member Sate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36000" marB="3600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i="0" u="none" strike="noStrike" dirty="0">
                          <a:effectLst/>
                        </a:rPr>
                        <a:t>Member Sate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36000" marB="3600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i="0" u="none" strike="noStrike" dirty="0">
                          <a:effectLst/>
                        </a:rPr>
                        <a:t>Enlargement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36000" marB="3600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i="0" u="none" strike="noStrike" dirty="0">
                          <a:effectLst/>
                        </a:rPr>
                        <a:t>Member Sate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36000" marB="3600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i="0" u="none" strike="noStrike" dirty="0">
                          <a:effectLst/>
                        </a:rPr>
                        <a:t>Member Sate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36000" marB="3600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i="0" u="none" strike="noStrike" dirty="0" smtClean="0">
                          <a:effectLst/>
                        </a:rPr>
                        <a:t>Neighborhood </a:t>
                      </a:r>
                      <a:r>
                        <a:rPr lang="en-US" sz="1200" i="0" u="none" strike="noStrike" dirty="0">
                          <a:effectLst/>
                        </a:rPr>
                        <a:t>Policy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36000" marB="3600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i="0" u="none" strike="noStrike" dirty="0" smtClean="0">
                          <a:effectLst/>
                        </a:rPr>
                        <a:t>Neighborhood </a:t>
                      </a:r>
                      <a:r>
                        <a:rPr lang="en-US" sz="1200" i="0" u="none" strike="noStrike" dirty="0">
                          <a:effectLst/>
                        </a:rPr>
                        <a:t>Policy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36000" marB="36000" anchor="ctr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421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16" r="9427" b="13150"/>
          <a:stretch/>
        </p:blipFill>
        <p:spPr>
          <a:xfrm>
            <a:off x="3792071" y="576040"/>
            <a:ext cx="5351929" cy="38746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0000" y="720000"/>
            <a:ext cx="365959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chemeClr val="accent1"/>
                </a:solidFill>
              </a:rPr>
              <a:t>Area </a:t>
            </a:r>
            <a:r>
              <a:rPr lang="en-US" b="1" u="sng" dirty="0">
                <a:solidFill>
                  <a:schemeClr val="accent1"/>
                </a:solidFill>
              </a:rPr>
              <a:t>of </a:t>
            </a:r>
            <a:r>
              <a:rPr lang="en-US" b="1" u="sng" dirty="0" smtClean="0">
                <a:solidFill>
                  <a:schemeClr val="accent1"/>
                </a:solidFill>
              </a:rPr>
              <a:t>activity</a:t>
            </a:r>
            <a:r>
              <a:rPr lang="en-US" dirty="0" smtClean="0"/>
              <a:t>: </a:t>
            </a:r>
            <a:r>
              <a:rPr lang="en-GB" dirty="0" smtClean="0"/>
              <a:t>Tsunami hazard</a:t>
            </a:r>
          </a:p>
          <a:p>
            <a:r>
              <a:rPr lang="en-GB" b="1" u="sng" dirty="0" smtClean="0">
                <a:solidFill>
                  <a:schemeClr val="accent1"/>
                </a:solidFill>
              </a:rPr>
              <a:t>Subject</a:t>
            </a:r>
            <a:r>
              <a:rPr lang="en-GB" dirty="0" smtClean="0"/>
              <a:t>: Probabilistic </a:t>
            </a:r>
            <a:r>
              <a:rPr lang="en-GB" dirty="0"/>
              <a:t>tsunami hazard assessment (PTHA) and </a:t>
            </a:r>
            <a:r>
              <a:rPr lang="en-GB" dirty="0" smtClean="0"/>
              <a:t>mapping</a:t>
            </a:r>
          </a:p>
          <a:p>
            <a:endParaRPr lang="en-GB" i="1" dirty="0" smtClean="0"/>
          </a:p>
          <a:p>
            <a:r>
              <a:rPr lang="en-GB" i="1" dirty="0" smtClean="0"/>
              <a:t>Tsunamis are low-frequency high-consequence events.</a:t>
            </a:r>
          </a:p>
          <a:p>
            <a:r>
              <a:rPr lang="en-GB" i="1" dirty="0" smtClean="0"/>
              <a:t>Probabilistic assessment of tsunami hazard is a strategic tool for tsunami and multi-risk mitigation.</a:t>
            </a:r>
            <a:endParaRPr lang="en-US" i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4157699"/>
              </p:ext>
            </p:extLst>
          </p:nvPr>
        </p:nvGraphicFramePr>
        <p:xfrm>
          <a:off x="298938" y="3517674"/>
          <a:ext cx="8273562" cy="268732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152400" dir="2700000" algn="tl" rotWithShape="0">
                    <a:prstClr val="black">
                      <a:alpha val="30000"/>
                    </a:prstClr>
                  </a:outerShdw>
                </a:effectLst>
                <a:tableStyleId>{F5AB1C69-6EDB-4FF4-983F-18BD219EF322}</a:tableStyleId>
              </a:tblPr>
              <a:tblGrid>
                <a:gridCol w="1380392"/>
                <a:gridCol w="1872761"/>
                <a:gridCol w="668216"/>
                <a:gridCol w="4352193"/>
              </a:tblGrid>
              <a:tr h="370840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Selection of dreadful historical earthquake-induced tsunamis in the NEAM region</a:t>
                      </a:r>
                      <a:endParaRPr lang="en-US" sz="1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Jul 21, 365 AD</a:t>
                      </a:r>
                      <a:endParaRPr lang="en-US" sz="1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Crete, Greece</a:t>
                      </a:r>
                      <a:endParaRPr lang="en-US" sz="1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M 8+</a:t>
                      </a:r>
                      <a:endParaRPr lang="en-US" sz="1600" i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 smtClean="0"/>
                        <a:t>largest destructive tsunami in the history of the Eastern Mediterranean Sea</a:t>
                      </a:r>
                      <a:endParaRPr lang="en-US" sz="1600" i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Nov 1, 1755</a:t>
                      </a:r>
                      <a:endParaRPr lang="en-US" sz="1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Lisbon, Portugal</a:t>
                      </a:r>
                      <a:endParaRPr lang="en-US" sz="1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 8+</a:t>
                      </a:r>
                      <a:endParaRPr lang="en-US" sz="1600" i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i="1" dirty="0" smtClean="0"/>
                        <a:t>large destructive tsunami in history of the Eastern Atlantic Sea</a:t>
                      </a:r>
                      <a:endParaRPr lang="en-US" sz="1600" i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Dec 28, 1908</a:t>
                      </a:r>
                      <a:endParaRPr lang="en-US" sz="1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Messina, Italy</a:t>
                      </a:r>
                      <a:endParaRPr lang="en-US" sz="1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 7.1</a:t>
                      </a:r>
                      <a:endParaRPr lang="en-US" sz="1600" i="1" dirty="0" smtClean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i="1" dirty="0" smtClean="0"/>
                        <a:t>deadliest tsunami of the instrumental era in the central Mediterranean Sea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May 21, 2003 </a:t>
                      </a:r>
                      <a:endParaRPr lang="en-US" sz="1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Boumerdès</a:t>
                      </a:r>
                      <a:r>
                        <a:rPr lang="en-US" sz="1600" dirty="0" smtClean="0"/>
                        <a:t>, Algeria</a:t>
                      </a:r>
                      <a:endParaRPr lang="en-US" sz="1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 6.8</a:t>
                      </a:r>
                      <a:endParaRPr lang="en-US" sz="1600" i="1" dirty="0" smtClean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i="1" dirty="0" smtClean="0"/>
                        <a:t>first tsunami of the new millennium in the</a:t>
                      </a:r>
                      <a:r>
                        <a:rPr lang="en-US" sz="1600" i="1" baseline="0" dirty="0" smtClean="0"/>
                        <a:t> </a:t>
                      </a:r>
                      <a:r>
                        <a:rPr lang="en-US" sz="1600" i="1" dirty="0" smtClean="0"/>
                        <a:t>Western Mediterranean Sea: a wake-up call?</a:t>
                      </a:r>
                      <a:endParaRPr lang="en-US" sz="1600" b="0" i="1" dirty="0" smtClean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903786" y="650630"/>
            <a:ext cx="3060000" cy="544830"/>
          </a:xfrm>
          <a:prstGeom prst="roundRect">
            <a:avLst/>
          </a:prstGeom>
          <a:solidFill>
            <a:srgbClr val="F2F2F2">
              <a:alpha val="50196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>
            <a:spAutoFit/>
          </a:bodyPr>
          <a:lstStyle/>
          <a:p>
            <a:r>
              <a:rPr lang="en-US" sz="1600" i="1" dirty="0" smtClean="0">
                <a:solidFill>
                  <a:srgbClr val="002060"/>
                </a:solidFill>
              </a:rPr>
              <a:t>earthquake and tsunami damage in the coastal area of Messina in 1908</a:t>
            </a:r>
            <a:endParaRPr lang="en-US" sz="16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47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589086" y="1595805"/>
            <a:ext cx="771085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The project will develop the </a:t>
            </a:r>
            <a:r>
              <a:rPr lang="en-US" b="1" dirty="0"/>
              <a:t>first </a:t>
            </a:r>
            <a:r>
              <a:rPr lang="en-US" b="1" dirty="0" smtClean="0"/>
              <a:t>homogeneous region-wide </a:t>
            </a:r>
            <a:r>
              <a:rPr lang="en-US" b="1" dirty="0"/>
              <a:t>long-term Probabilistic earthquake-induced Tsunami Hazard Assessment</a:t>
            </a:r>
            <a:r>
              <a:rPr lang="en-US" dirty="0"/>
              <a:t> (PTHA) for the coastlines of the North East Atlantic, the Mediterranean, and connected seas, and trigger a common tsunami-risk management strategy in the region</a:t>
            </a:r>
            <a:r>
              <a:rPr lang="en-US" dirty="0" smtClean="0"/>
              <a:t>.</a:t>
            </a:r>
          </a:p>
          <a:p>
            <a:pPr algn="just"/>
            <a:endParaRPr lang="en-US" dirty="0"/>
          </a:p>
          <a:p>
            <a:r>
              <a:rPr lang="en-US" dirty="0" smtClean="0"/>
              <a:t>These </a:t>
            </a:r>
            <a:r>
              <a:rPr lang="en-US" dirty="0"/>
              <a:t>results will be achieved through</a:t>
            </a:r>
            <a:r>
              <a:rPr lang="en-US" dirty="0" smtClean="0"/>
              <a:t>:</a:t>
            </a:r>
          </a:p>
          <a:p>
            <a:pPr marL="342900" indent="-342900">
              <a:buAutoNum type="arabicParenR"/>
            </a:pPr>
            <a:r>
              <a:rPr lang="en-US" dirty="0" smtClean="0"/>
              <a:t>realization </a:t>
            </a:r>
            <a:r>
              <a:rPr lang="en-US" dirty="0"/>
              <a:t>of state-of-the-art PTHA with full uncertainty treatment</a:t>
            </a:r>
            <a:r>
              <a:rPr lang="en-US" dirty="0" smtClean="0"/>
              <a:t>;</a:t>
            </a:r>
          </a:p>
          <a:p>
            <a:pPr marL="342900" indent="-342900">
              <a:buAutoNum type="arabicParenR"/>
            </a:pPr>
            <a:r>
              <a:rPr lang="en-US" dirty="0" smtClean="0"/>
              <a:t>review </a:t>
            </a:r>
            <a:r>
              <a:rPr lang="en-US" dirty="0"/>
              <a:t>process with international experts; </a:t>
            </a:r>
            <a:endParaRPr lang="en-US" dirty="0" smtClean="0"/>
          </a:p>
          <a:p>
            <a:pPr marL="342900" indent="-342900">
              <a:buAutoNum type="arabicParenR"/>
            </a:pPr>
            <a:r>
              <a:rPr lang="en-US" dirty="0" smtClean="0"/>
              <a:t>production </a:t>
            </a:r>
            <a:r>
              <a:rPr lang="en-US" dirty="0"/>
              <a:t>of the PTHA database and maps</a:t>
            </a:r>
            <a:r>
              <a:rPr lang="en-US" dirty="0" smtClean="0"/>
              <a:t>;</a:t>
            </a:r>
          </a:p>
          <a:p>
            <a:pPr marL="342900" indent="-342900">
              <a:buAutoNum type="arabicParenR"/>
            </a:pPr>
            <a:r>
              <a:rPr lang="en-US" dirty="0" smtClean="0"/>
              <a:t>publicity </a:t>
            </a:r>
            <a:r>
              <a:rPr lang="en-US" dirty="0"/>
              <a:t>of results through an awareness raising and education phase, and a capacity building phase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pPr algn="just"/>
            <a:r>
              <a:rPr lang="en-US" dirty="0" smtClean="0"/>
              <a:t>The </a:t>
            </a:r>
            <a:r>
              <a:rPr lang="en-US" dirty="0"/>
              <a:t>PTHA products can serve as a </a:t>
            </a:r>
            <a:r>
              <a:rPr lang="en-US" b="1" dirty="0"/>
              <a:t>basis for future </a:t>
            </a:r>
            <a:r>
              <a:rPr lang="en-US" b="1" dirty="0" smtClean="0"/>
              <a:t>local and national </a:t>
            </a:r>
            <a:r>
              <a:rPr lang="en-US" b="1" dirty="0"/>
              <a:t>PTHA efforts </a:t>
            </a:r>
            <a:r>
              <a:rPr lang="en-US" dirty="0"/>
              <a:t>and be the first step to include tsunamis in </a:t>
            </a:r>
            <a:r>
              <a:rPr lang="en-US" b="1" dirty="0"/>
              <a:t>multi-hazard risk assessments</a:t>
            </a:r>
            <a:r>
              <a:rPr lang="en-US" dirty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0000" y="720000"/>
            <a:ext cx="2611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solidFill>
                  <a:schemeClr val="accent1"/>
                </a:solidFill>
              </a:rPr>
              <a:t>What will the project do?</a:t>
            </a:r>
            <a:endParaRPr lang="en-US" b="1" u="sng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84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Rob\Documents\Progetti\PortoEmpedocle\Figure_Metrics.pn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70693" y="1503705"/>
            <a:ext cx="5400000" cy="20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166545" y="1170233"/>
            <a:ext cx="3733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Examples of tsunami intensity metrics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230471" y="686945"/>
            <a:ext cx="2640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Typical hazard curve at a site with uncertainty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72000" y="4112560"/>
            <a:ext cx="720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Typical hazard maps representing the probability of exceedance of a given tsunami intensity threshold and average return period</a:t>
            </a:r>
            <a:endParaRPr lang="en-US" dirty="0"/>
          </a:p>
        </p:txBody>
      </p:sp>
      <p:sp>
        <p:nvSpPr>
          <p:cNvPr id="9" name="Freeform 8"/>
          <p:cNvSpPr/>
          <p:nvPr/>
        </p:nvSpPr>
        <p:spPr>
          <a:xfrm flipV="1">
            <a:off x="261934" y="2079229"/>
            <a:ext cx="1104365" cy="593886"/>
          </a:xfrm>
          <a:custGeom>
            <a:avLst/>
            <a:gdLst>
              <a:gd name="connsiteX0" fmla="*/ 358588 w 1013011"/>
              <a:gd name="connsiteY0" fmla="*/ 528918 h 690282"/>
              <a:gd name="connsiteX1" fmla="*/ 0 w 1013011"/>
              <a:gd name="connsiteY1" fmla="*/ 394447 h 690282"/>
              <a:gd name="connsiteX2" fmla="*/ 304800 w 1013011"/>
              <a:gd name="connsiteY2" fmla="*/ 0 h 690282"/>
              <a:gd name="connsiteX3" fmla="*/ 1013011 w 1013011"/>
              <a:gd name="connsiteY3" fmla="*/ 161365 h 690282"/>
              <a:gd name="connsiteX4" fmla="*/ 753035 w 1013011"/>
              <a:gd name="connsiteY4" fmla="*/ 690282 h 690282"/>
              <a:gd name="connsiteX0" fmla="*/ 358982 w 1013405"/>
              <a:gd name="connsiteY0" fmla="*/ 528918 h 690282"/>
              <a:gd name="connsiteX1" fmla="*/ 394 w 1013405"/>
              <a:gd name="connsiteY1" fmla="*/ 394447 h 690282"/>
              <a:gd name="connsiteX2" fmla="*/ 305194 w 1013405"/>
              <a:gd name="connsiteY2" fmla="*/ 0 h 690282"/>
              <a:gd name="connsiteX3" fmla="*/ 1013405 w 1013405"/>
              <a:gd name="connsiteY3" fmla="*/ 161365 h 690282"/>
              <a:gd name="connsiteX4" fmla="*/ 753429 w 1013405"/>
              <a:gd name="connsiteY4" fmla="*/ 690282 h 690282"/>
              <a:gd name="connsiteX0" fmla="*/ 359273 w 1013696"/>
              <a:gd name="connsiteY0" fmla="*/ 534366 h 695730"/>
              <a:gd name="connsiteX1" fmla="*/ 685 w 1013696"/>
              <a:gd name="connsiteY1" fmla="*/ 399895 h 695730"/>
              <a:gd name="connsiteX2" fmla="*/ 305485 w 1013696"/>
              <a:gd name="connsiteY2" fmla="*/ 5448 h 695730"/>
              <a:gd name="connsiteX3" fmla="*/ 1013696 w 1013696"/>
              <a:gd name="connsiteY3" fmla="*/ 166813 h 695730"/>
              <a:gd name="connsiteX4" fmla="*/ 753720 w 1013696"/>
              <a:gd name="connsiteY4" fmla="*/ 695730 h 695730"/>
              <a:gd name="connsiteX0" fmla="*/ 359273 w 1086093"/>
              <a:gd name="connsiteY0" fmla="*/ 534366 h 695730"/>
              <a:gd name="connsiteX1" fmla="*/ 685 w 1086093"/>
              <a:gd name="connsiteY1" fmla="*/ 399895 h 695730"/>
              <a:gd name="connsiteX2" fmla="*/ 305485 w 1086093"/>
              <a:gd name="connsiteY2" fmla="*/ 5448 h 695730"/>
              <a:gd name="connsiteX3" fmla="*/ 1013696 w 1086093"/>
              <a:gd name="connsiteY3" fmla="*/ 166813 h 695730"/>
              <a:gd name="connsiteX4" fmla="*/ 753720 w 1086093"/>
              <a:gd name="connsiteY4" fmla="*/ 695730 h 695730"/>
              <a:gd name="connsiteX0" fmla="*/ 359273 w 1086093"/>
              <a:gd name="connsiteY0" fmla="*/ 534366 h 695730"/>
              <a:gd name="connsiteX1" fmla="*/ 685 w 1086093"/>
              <a:gd name="connsiteY1" fmla="*/ 399895 h 695730"/>
              <a:gd name="connsiteX2" fmla="*/ 305485 w 1086093"/>
              <a:gd name="connsiteY2" fmla="*/ 5448 h 695730"/>
              <a:gd name="connsiteX3" fmla="*/ 1013696 w 1086093"/>
              <a:gd name="connsiteY3" fmla="*/ 166813 h 695730"/>
              <a:gd name="connsiteX4" fmla="*/ 753720 w 1086093"/>
              <a:gd name="connsiteY4" fmla="*/ 695730 h 695730"/>
              <a:gd name="connsiteX0" fmla="*/ 359273 w 1086093"/>
              <a:gd name="connsiteY0" fmla="*/ 534366 h 695730"/>
              <a:gd name="connsiteX1" fmla="*/ 685 w 1086093"/>
              <a:gd name="connsiteY1" fmla="*/ 399895 h 695730"/>
              <a:gd name="connsiteX2" fmla="*/ 305485 w 1086093"/>
              <a:gd name="connsiteY2" fmla="*/ 5448 h 695730"/>
              <a:gd name="connsiteX3" fmla="*/ 1013696 w 1086093"/>
              <a:gd name="connsiteY3" fmla="*/ 166813 h 695730"/>
              <a:gd name="connsiteX4" fmla="*/ 753720 w 1086093"/>
              <a:gd name="connsiteY4" fmla="*/ 695730 h 695730"/>
              <a:gd name="connsiteX0" fmla="*/ 359273 w 1014138"/>
              <a:gd name="connsiteY0" fmla="*/ 534366 h 830201"/>
              <a:gd name="connsiteX1" fmla="*/ 685 w 1014138"/>
              <a:gd name="connsiteY1" fmla="*/ 399895 h 830201"/>
              <a:gd name="connsiteX2" fmla="*/ 305485 w 1014138"/>
              <a:gd name="connsiteY2" fmla="*/ 5448 h 830201"/>
              <a:gd name="connsiteX3" fmla="*/ 1013696 w 1014138"/>
              <a:gd name="connsiteY3" fmla="*/ 166813 h 830201"/>
              <a:gd name="connsiteX4" fmla="*/ 413061 w 1014138"/>
              <a:gd name="connsiteY4" fmla="*/ 830201 h 830201"/>
              <a:gd name="connsiteX0" fmla="*/ 359273 w 1029190"/>
              <a:gd name="connsiteY0" fmla="*/ 534366 h 830201"/>
              <a:gd name="connsiteX1" fmla="*/ 685 w 1029190"/>
              <a:gd name="connsiteY1" fmla="*/ 399895 h 830201"/>
              <a:gd name="connsiteX2" fmla="*/ 305485 w 1029190"/>
              <a:gd name="connsiteY2" fmla="*/ 5448 h 830201"/>
              <a:gd name="connsiteX3" fmla="*/ 1013696 w 1029190"/>
              <a:gd name="connsiteY3" fmla="*/ 166813 h 830201"/>
              <a:gd name="connsiteX4" fmla="*/ 413061 w 1029190"/>
              <a:gd name="connsiteY4" fmla="*/ 830201 h 830201"/>
              <a:gd name="connsiteX0" fmla="*/ 508049 w 1034531"/>
              <a:gd name="connsiteY0" fmla="*/ 651177 h 830471"/>
              <a:gd name="connsiteX1" fmla="*/ 6026 w 1034531"/>
              <a:gd name="connsiteY1" fmla="*/ 400165 h 830471"/>
              <a:gd name="connsiteX2" fmla="*/ 310826 w 1034531"/>
              <a:gd name="connsiteY2" fmla="*/ 5718 h 830471"/>
              <a:gd name="connsiteX3" fmla="*/ 1019037 w 1034531"/>
              <a:gd name="connsiteY3" fmla="*/ 167083 h 830471"/>
              <a:gd name="connsiteX4" fmla="*/ 418402 w 1034531"/>
              <a:gd name="connsiteY4" fmla="*/ 830471 h 830471"/>
              <a:gd name="connsiteX0" fmla="*/ 502434 w 1016208"/>
              <a:gd name="connsiteY0" fmla="*/ 660032 h 839326"/>
              <a:gd name="connsiteX1" fmla="*/ 411 w 1016208"/>
              <a:gd name="connsiteY1" fmla="*/ 409020 h 839326"/>
              <a:gd name="connsiteX2" fmla="*/ 592081 w 1016208"/>
              <a:gd name="connsiteY2" fmla="*/ 5608 h 839326"/>
              <a:gd name="connsiteX3" fmla="*/ 1013422 w 1016208"/>
              <a:gd name="connsiteY3" fmla="*/ 175938 h 839326"/>
              <a:gd name="connsiteX4" fmla="*/ 412787 w 1016208"/>
              <a:gd name="connsiteY4" fmla="*/ 839326 h 839326"/>
              <a:gd name="connsiteX0" fmla="*/ 502434 w 1016022"/>
              <a:gd name="connsiteY0" fmla="*/ 654424 h 833718"/>
              <a:gd name="connsiteX1" fmla="*/ 411 w 1016022"/>
              <a:gd name="connsiteY1" fmla="*/ 403412 h 833718"/>
              <a:gd name="connsiteX2" fmla="*/ 592081 w 1016022"/>
              <a:gd name="connsiteY2" fmla="*/ 0 h 833718"/>
              <a:gd name="connsiteX3" fmla="*/ 1013422 w 1016022"/>
              <a:gd name="connsiteY3" fmla="*/ 170330 h 833718"/>
              <a:gd name="connsiteX4" fmla="*/ 412787 w 1016022"/>
              <a:gd name="connsiteY4" fmla="*/ 833718 h 833718"/>
              <a:gd name="connsiteX0" fmla="*/ 502434 w 1015858"/>
              <a:gd name="connsiteY0" fmla="*/ 655611 h 834905"/>
              <a:gd name="connsiteX1" fmla="*/ 411 w 1015858"/>
              <a:gd name="connsiteY1" fmla="*/ 404599 h 834905"/>
              <a:gd name="connsiteX2" fmla="*/ 592081 w 1015858"/>
              <a:gd name="connsiteY2" fmla="*/ 1187 h 834905"/>
              <a:gd name="connsiteX3" fmla="*/ 1013422 w 1015858"/>
              <a:gd name="connsiteY3" fmla="*/ 171517 h 834905"/>
              <a:gd name="connsiteX4" fmla="*/ 412787 w 1015858"/>
              <a:gd name="connsiteY4" fmla="*/ 834905 h 834905"/>
              <a:gd name="connsiteX0" fmla="*/ 540021 w 1053445"/>
              <a:gd name="connsiteY0" fmla="*/ 655611 h 834905"/>
              <a:gd name="connsiteX1" fmla="*/ 37998 w 1053445"/>
              <a:gd name="connsiteY1" fmla="*/ 404599 h 834905"/>
              <a:gd name="connsiteX2" fmla="*/ 629668 w 1053445"/>
              <a:gd name="connsiteY2" fmla="*/ 1187 h 834905"/>
              <a:gd name="connsiteX3" fmla="*/ 1051009 w 1053445"/>
              <a:gd name="connsiteY3" fmla="*/ 171517 h 834905"/>
              <a:gd name="connsiteX4" fmla="*/ 450374 w 1053445"/>
              <a:gd name="connsiteY4" fmla="*/ 834905 h 834905"/>
              <a:gd name="connsiteX0" fmla="*/ 540540 w 1303842"/>
              <a:gd name="connsiteY0" fmla="*/ 656631 h 835925"/>
              <a:gd name="connsiteX1" fmla="*/ 38517 w 1303842"/>
              <a:gd name="connsiteY1" fmla="*/ 405619 h 835925"/>
              <a:gd name="connsiteX2" fmla="*/ 630187 w 1303842"/>
              <a:gd name="connsiteY2" fmla="*/ 2207 h 835925"/>
              <a:gd name="connsiteX3" fmla="*/ 1302539 w 1303842"/>
              <a:gd name="connsiteY3" fmla="*/ 271149 h 835925"/>
              <a:gd name="connsiteX4" fmla="*/ 450893 w 1303842"/>
              <a:gd name="connsiteY4" fmla="*/ 835925 h 835925"/>
              <a:gd name="connsiteX0" fmla="*/ 493563 w 1265830"/>
              <a:gd name="connsiteY0" fmla="*/ 656631 h 835925"/>
              <a:gd name="connsiteX1" fmla="*/ 505 w 1265830"/>
              <a:gd name="connsiteY1" fmla="*/ 405619 h 835925"/>
              <a:gd name="connsiteX2" fmla="*/ 592175 w 1265830"/>
              <a:gd name="connsiteY2" fmla="*/ 2207 h 835925"/>
              <a:gd name="connsiteX3" fmla="*/ 1264527 w 1265830"/>
              <a:gd name="connsiteY3" fmla="*/ 271149 h 835925"/>
              <a:gd name="connsiteX4" fmla="*/ 412881 w 1265830"/>
              <a:gd name="connsiteY4" fmla="*/ 835925 h 835925"/>
              <a:gd name="connsiteX0" fmla="*/ 533909 w 1306176"/>
              <a:gd name="connsiteY0" fmla="*/ 656631 h 835925"/>
              <a:gd name="connsiteX1" fmla="*/ 40851 w 1306176"/>
              <a:gd name="connsiteY1" fmla="*/ 405619 h 835925"/>
              <a:gd name="connsiteX2" fmla="*/ 632521 w 1306176"/>
              <a:gd name="connsiteY2" fmla="*/ 2207 h 835925"/>
              <a:gd name="connsiteX3" fmla="*/ 1304873 w 1306176"/>
              <a:gd name="connsiteY3" fmla="*/ 271149 h 835925"/>
              <a:gd name="connsiteX4" fmla="*/ 453227 w 1306176"/>
              <a:gd name="connsiteY4" fmla="*/ 835925 h 835925"/>
              <a:gd name="connsiteX0" fmla="*/ 533909 w 1310274"/>
              <a:gd name="connsiteY0" fmla="*/ 656560 h 799721"/>
              <a:gd name="connsiteX1" fmla="*/ 40851 w 1310274"/>
              <a:gd name="connsiteY1" fmla="*/ 405548 h 799721"/>
              <a:gd name="connsiteX2" fmla="*/ 632521 w 1310274"/>
              <a:gd name="connsiteY2" fmla="*/ 2136 h 799721"/>
              <a:gd name="connsiteX3" fmla="*/ 1304873 w 1310274"/>
              <a:gd name="connsiteY3" fmla="*/ 271078 h 799721"/>
              <a:gd name="connsiteX4" fmla="*/ 247039 w 1310274"/>
              <a:gd name="connsiteY4" fmla="*/ 799721 h 799721"/>
              <a:gd name="connsiteX0" fmla="*/ 533909 w 1304876"/>
              <a:gd name="connsiteY0" fmla="*/ 662897 h 806058"/>
              <a:gd name="connsiteX1" fmla="*/ 40851 w 1304876"/>
              <a:gd name="connsiteY1" fmla="*/ 411885 h 806058"/>
              <a:gd name="connsiteX2" fmla="*/ 632521 w 1304876"/>
              <a:gd name="connsiteY2" fmla="*/ 8473 h 806058"/>
              <a:gd name="connsiteX3" fmla="*/ 1304873 w 1304876"/>
              <a:gd name="connsiteY3" fmla="*/ 277415 h 806058"/>
              <a:gd name="connsiteX4" fmla="*/ 247039 w 1304876"/>
              <a:gd name="connsiteY4" fmla="*/ 806058 h 806058"/>
              <a:gd name="connsiteX0" fmla="*/ 533909 w 1339103"/>
              <a:gd name="connsiteY0" fmla="*/ 670038 h 813199"/>
              <a:gd name="connsiteX1" fmla="*/ 40851 w 1339103"/>
              <a:gd name="connsiteY1" fmla="*/ 419026 h 813199"/>
              <a:gd name="connsiteX2" fmla="*/ 632521 w 1339103"/>
              <a:gd name="connsiteY2" fmla="*/ 15614 h 813199"/>
              <a:gd name="connsiteX3" fmla="*/ 1304873 w 1339103"/>
              <a:gd name="connsiteY3" fmla="*/ 284556 h 813199"/>
              <a:gd name="connsiteX4" fmla="*/ 247039 w 1339103"/>
              <a:gd name="connsiteY4" fmla="*/ 813199 h 813199"/>
              <a:gd name="connsiteX0" fmla="*/ 532109 w 1132106"/>
              <a:gd name="connsiteY0" fmla="*/ 655693 h 798854"/>
              <a:gd name="connsiteX1" fmla="*/ 39051 w 1132106"/>
              <a:gd name="connsiteY1" fmla="*/ 404681 h 798854"/>
              <a:gd name="connsiteX2" fmla="*/ 630721 w 1132106"/>
              <a:gd name="connsiteY2" fmla="*/ 1269 h 798854"/>
              <a:gd name="connsiteX3" fmla="*/ 1087920 w 1132106"/>
              <a:gd name="connsiteY3" fmla="*/ 354522 h 798854"/>
              <a:gd name="connsiteX4" fmla="*/ 245239 w 1132106"/>
              <a:gd name="connsiteY4" fmla="*/ 798854 h 798854"/>
              <a:gd name="connsiteX0" fmla="*/ 532109 w 1104365"/>
              <a:gd name="connsiteY0" fmla="*/ 654744 h 797905"/>
              <a:gd name="connsiteX1" fmla="*/ 39051 w 1104365"/>
              <a:gd name="connsiteY1" fmla="*/ 403732 h 797905"/>
              <a:gd name="connsiteX2" fmla="*/ 630721 w 1104365"/>
              <a:gd name="connsiteY2" fmla="*/ 320 h 797905"/>
              <a:gd name="connsiteX3" fmla="*/ 1087920 w 1104365"/>
              <a:gd name="connsiteY3" fmla="*/ 353573 h 797905"/>
              <a:gd name="connsiteX4" fmla="*/ 245239 w 1104365"/>
              <a:gd name="connsiteY4" fmla="*/ 797905 h 797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4365" h="797905">
                <a:moveTo>
                  <a:pt x="532109" y="654744"/>
                </a:moveTo>
                <a:cubicBezTo>
                  <a:pt x="412580" y="609920"/>
                  <a:pt x="237769" y="701061"/>
                  <a:pt x="39051" y="403732"/>
                </a:cubicBezTo>
                <a:cubicBezTo>
                  <a:pt x="-159667" y="106403"/>
                  <a:pt x="455910" y="8680"/>
                  <a:pt x="630721" y="320"/>
                </a:cubicBezTo>
                <a:cubicBezTo>
                  <a:pt x="805532" y="-8040"/>
                  <a:pt x="1188026" y="148378"/>
                  <a:pt x="1087920" y="353573"/>
                </a:cubicBezTo>
                <a:cubicBezTo>
                  <a:pt x="987814" y="558768"/>
                  <a:pt x="968392" y="684352"/>
                  <a:pt x="245239" y="797905"/>
                </a:cubicBezTo>
              </a:path>
            </a:pathLst>
          </a:custGeom>
          <a:noFill/>
          <a:ln w="2857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 flipV="1">
            <a:off x="4604150" y="2241177"/>
            <a:ext cx="891216" cy="493990"/>
          </a:xfrm>
          <a:custGeom>
            <a:avLst/>
            <a:gdLst>
              <a:gd name="connsiteX0" fmla="*/ 358588 w 1013011"/>
              <a:gd name="connsiteY0" fmla="*/ 528918 h 690282"/>
              <a:gd name="connsiteX1" fmla="*/ 0 w 1013011"/>
              <a:gd name="connsiteY1" fmla="*/ 394447 h 690282"/>
              <a:gd name="connsiteX2" fmla="*/ 304800 w 1013011"/>
              <a:gd name="connsiteY2" fmla="*/ 0 h 690282"/>
              <a:gd name="connsiteX3" fmla="*/ 1013011 w 1013011"/>
              <a:gd name="connsiteY3" fmla="*/ 161365 h 690282"/>
              <a:gd name="connsiteX4" fmla="*/ 753035 w 1013011"/>
              <a:gd name="connsiteY4" fmla="*/ 690282 h 690282"/>
              <a:gd name="connsiteX0" fmla="*/ 358982 w 1013405"/>
              <a:gd name="connsiteY0" fmla="*/ 528918 h 690282"/>
              <a:gd name="connsiteX1" fmla="*/ 394 w 1013405"/>
              <a:gd name="connsiteY1" fmla="*/ 394447 h 690282"/>
              <a:gd name="connsiteX2" fmla="*/ 305194 w 1013405"/>
              <a:gd name="connsiteY2" fmla="*/ 0 h 690282"/>
              <a:gd name="connsiteX3" fmla="*/ 1013405 w 1013405"/>
              <a:gd name="connsiteY3" fmla="*/ 161365 h 690282"/>
              <a:gd name="connsiteX4" fmla="*/ 753429 w 1013405"/>
              <a:gd name="connsiteY4" fmla="*/ 690282 h 690282"/>
              <a:gd name="connsiteX0" fmla="*/ 359273 w 1013696"/>
              <a:gd name="connsiteY0" fmla="*/ 534366 h 695730"/>
              <a:gd name="connsiteX1" fmla="*/ 685 w 1013696"/>
              <a:gd name="connsiteY1" fmla="*/ 399895 h 695730"/>
              <a:gd name="connsiteX2" fmla="*/ 305485 w 1013696"/>
              <a:gd name="connsiteY2" fmla="*/ 5448 h 695730"/>
              <a:gd name="connsiteX3" fmla="*/ 1013696 w 1013696"/>
              <a:gd name="connsiteY3" fmla="*/ 166813 h 695730"/>
              <a:gd name="connsiteX4" fmla="*/ 753720 w 1013696"/>
              <a:gd name="connsiteY4" fmla="*/ 695730 h 695730"/>
              <a:gd name="connsiteX0" fmla="*/ 359273 w 1086093"/>
              <a:gd name="connsiteY0" fmla="*/ 534366 h 695730"/>
              <a:gd name="connsiteX1" fmla="*/ 685 w 1086093"/>
              <a:gd name="connsiteY1" fmla="*/ 399895 h 695730"/>
              <a:gd name="connsiteX2" fmla="*/ 305485 w 1086093"/>
              <a:gd name="connsiteY2" fmla="*/ 5448 h 695730"/>
              <a:gd name="connsiteX3" fmla="*/ 1013696 w 1086093"/>
              <a:gd name="connsiteY3" fmla="*/ 166813 h 695730"/>
              <a:gd name="connsiteX4" fmla="*/ 753720 w 1086093"/>
              <a:gd name="connsiteY4" fmla="*/ 695730 h 695730"/>
              <a:gd name="connsiteX0" fmla="*/ 359273 w 1086093"/>
              <a:gd name="connsiteY0" fmla="*/ 534366 h 695730"/>
              <a:gd name="connsiteX1" fmla="*/ 685 w 1086093"/>
              <a:gd name="connsiteY1" fmla="*/ 399895 h 695730"/>
              <a:gd name="connsiteX2" fmla="*/ 305485 w 1086093"/>
              <a:gd name="connsiteY2" fmla="*/ 5448 h 695730"/>
              <a:gd name="connsiteX3" fmla="*/ 1013696 w 1086093"/>
              <a:gd name="connsiteY3" fmla="*/ 166813 h 695730"/>
              <a:gd name="connsiteX4" fmla="*/ 753720 w 1086093"/>
              <a:gd name="connsiteY4" fmla="*/ 695730 h 695730"/>
              <a:gd name="connsiteX0" fmla="*/ 359273 w 1086093"/>
              <a:gd name="connsiteY0" fmla="*/ 534366 h 695730"/>
              <a:gd name="connsiteX1" fmla="*/ 685 w 1086093"/>
              <a:gd name="connsiteY1" fmla="*/ 399895 h 695730"/>
              <a:gd name="connsiteX2" fmla="*/ 305485 w 1086093"/>
              <a:gd name="connsiteY2" fmla="*/ 5448 h 695730"/>
              <a:gd name="connsiteX3" fmla="*/ 1013696 w 1086093"/>
              <a:gd name="connsiteY3" fmla="*/ 166813 h 695730"/>
              <a:gd name="connsiteX4" fmla="*/ 753720 w 1086093"/>
              <a:gd name="connsiteY4" fmla="*/ 695730 h 695730"/>
              <a:gd name="connsiteX0" fmla="*/ 359273 w 1014138"/>
              <a:gd name="connsiteY0" fmla="*/ 534366 h 830201"/>
              <a:gd name="connsiteX1" fmla="*/ 685 w 1014138"/>
              <a:gd name="connsiteY1" fmla="*/ 399895 h 830201"/>
              <a:gd name="connsiteX2" fmla="*/ 305485 w 1014138"/>
              <a:gd name="connsiteY2" fmla="*/ 5448 h 830201"/>
              <a:gd name="connsiteX3" fmla="*/ 1013696 w 1014138"/>
              <a:gd name="connsiteY3" fmla="*/ 166813 h 830201"/>
              <a:gd name="connsiteX4" fmla="*/ 413061 w 1014138"/>
              <a:gd name="connsiteY4" fmla="*/ 830201 h 830201"/>
              <a:gd name="connsiteX0" fmla="*/ 359273 w 1029190"/>
              <a:gd name="connsiteY0" fmla="*/ 534366 h 830201"/>
              <a:gd name="connsiteX1" fmla="*/ 685 w 1029190"/>
              <a:gd name="connsiteY1" fmla="*/ 399895 h 830201"/>
              <a:gd name="connsiteX2" fmla="*/ 305485 w 1029190"/>
              <a:gd name="connsiteY2" fmla="*/ 5448 h 830201"/>
              <a:gd name="connsiteX3" fmla="*/ 1013696 w 1029190"/>
              <a:gd name="connsiteY3" fmla="*/ 166813 h 830201"/>
              <a:gd name="connsiteX4" fmla="*/ 413061 w 1029190"/>
              <a:gd name="connsiteY4" fmla="*/ 830201 h 830201"/>
              <a:gd name="connsiteX0" fmla="*/ 508049 w 1034531"/>
              <a:gd name="connsiteY0" fmla="*/ 651177 h 830471"/>
              <a:gd name="connsiteX1" fmla="*/ 6026 w 1034531"/>
              <a:gd name="connsiteY1" fmla="*/ 400165 h 830471"/>
              <a:gd name="connsiteX2" fmla="*/ 310826 w 1034531"/>
              <a:gd name="connsiteY2" fmla="*/ 5718 h 830471"/>
              <a:gd name="connsiteX3" fmla="*/ 1019037 w 1034531"/>
              <a:gd name="connsiteY3" fmla="*/ 167083 h 830471"/>
              <a:gd name="connsiteX4" fmla="*/ 418402 w 1034531"/>
              <a:gd name="connsiteY4" fmla="*/ 830471 h 830471"/>
              <a:gd name="connsiteX0" fmla="*/ 502434 w 1016208"/>
              <a:gd name="connsiteY0" fmla="*/ 660032 h 839326"/>
              <a:gd name="connsiteX1" fmla="*/ 411 w 1016208"/>
              <a:gd name="connsiteY1" fmla="*/ 409020 h 839326"/>
              <a:gd name="connsiteX2" fmla="*/ 592081 w 1016208"/>
              <a:gd name="connsiteY2" fmla="*/ 5608 h 839326"/>
              <a:gd name="connsiteX3" fmla="*/ 1013422 w 1016208"/>
              <a:gd name="connsiteY3" fmla="*/ 175938 h 839326"/>
              <a:gd name="connsiteX4" fmla="*/ 412787 w 1016208"/>
              <a:gd name="connsiteY4" fmla="*/ 839326 h 839326"/>
              <a:gd name="connsiteX0" fmla="*/ 502434 w 1016022"/>
              <a:gd name="connsiteY0" fmla="*/ 654424 h 833718"/>
              <a:gd name="connsiteX1" fmla="*/ 411 w 1016022"/>
              <a:gd name="connsiteY1" fmla="*/ 403412 h 833718"/>
              <a:gd name="connsiteX2" fmla="*/ 592081 w 1016022"/>
              <a:gd name="connsiteY2" fmla="*/ 0 h 833718"/>
              <a:gd name="connsiteX3" fmla="*/ 1013422 w 1016022"/>
              <a:gd name="connsiteY3" fmla="*/ 170330 h 833718"/>
              <a:gd name="connsiteX4" fmla="*/ 412787 w 1016022"/>
              <a:gd name="connsiteY4" fmla="*/ 833718 h 833718"/>
              <a:gd name="connsiteX0" fmla="*/ 502434 w 1015858"/>
              <a:gd name="connsiteY0" fmla="*/ 655611 h 834905"/>
              <a:gd name="connsiteX1" fmla="*/ 411 w 1015858"/>
              <a:gd name="connsiteY1" fmla="*/ 404599 h 834905"/>
              <a:gd name="connsiteX2" fmla="*/ 592081 w 1015858"/>
              <a:gd name="connsiteY2" fmla="*/ 1187 h 834905"/>
              <a:gd name="connsiteX3" fmla="*/ 1013422 w 1015858"/>
              <a:gd name="connsiteY3" fmla="*/ 171517 h 834905"/>
              <a:gd name="connsiteX4" fmla="*/ 412787 w 1015858"/>
              <a:gd name="connsiteY4" fmla="*/ 834905 h 834905"/>
              <a:gd name="connsiteX0" fmla="*/ 540021 w 1053445"/>
              <a:gd name="connsiteY0" fmla="*/ 655611 h 834905"/>
              <a:gd name="connsiteX1" fmla="*/ 37998 w 1053445"/>
              <a:gd name="connsiteY1" fmla="*/ 404599 h 834905"/>
              <a:gd name="connsiteX2" fmla="*/ 629668 w 1053445"/>
              <a:gd name="connsiteY2" fmla="*/ 1187 h 834905"/>
              <a:gd name="connsiteX3" fmla="*/ 1051009 w 1053445"/>
              <a:gd name="connsiteY3" fmla="*/ 171517 h 834905"/>
              <a:gd name="connsiteX4" fmla="*/ 450374 w 1053445"/>
              <a:gd name="connsiteY4" fmla="*/ 834905 h 834905"/>
              <a:gd name="connsiteX0" fmla="*/ 540540 w 1303842"/>
              <a:gd name="connsiteY0" fmla="*/ 656631 h 835925"/>
              <a:gd name="connsiteX1" fmla="*/ 38517 w 1303842"/>
              <a:gd name="connsiteY1" fmla="*/ 405619 h 835925"/>
              <a:gd name="connsiteX2" fmla="*/ 630187 w 1303842"/>
              <a:gd name="connsiteY2" fmla="*/ 2207 h 835925"/>
              <a:gd name="connsiteX3" fmla="*/ 1302539 w 1303842"/>
              <a:gd name="connsiteY3" fmla="*/ 271149 h 835925"/>
              <a:gd name="connsiteX4" fmla="*/ 450893 w 1303842"/>
              <a:gd name="connsiteY4" fmla="*/ 835925 h 835925"/>
              <a:gd name="connsiteX0" fmla="*/ 493563 w 1265830"/>
              <a:gd name="connsiteY0" fmla="*/ 656631 h 835925"/>
              <a:gd name="connsiteX1" fmla="*/ 505 w 1265830"/>
              <a:gd name="connsiteY1" fmla="*/ 405619 h 835925"/>
              <a:gd name="connsiteX2" fmla="*/ 592175 w 1265830"/>
              <a:gd name="connsiteY2" fmla="*/ 2207 h 835925"/>
              <a:gd name="connsiteX3" fmla="*/ 1264527 w 1265830"/>
              <a:gd name="connsiteY3" fmla="*/ 271149 h 835925"/>
              <a:gd name="connsiteX4" fmla="*/ 412881 w 1265830"/>
              <a:gd name="connsiteY4" fmla="*/ 835925 h 835925"/>
              <a:gd name="connsiteX0" fmla="*/ 533909 w 1306176"/>
              <a:gd name="connsiteY0" fmla="*/ 656631 h 835925"/>
              <a:gd name="connsiteX1" fmla="*/ 40851 w 1306176"/>
              <a:gd name="connsiteY1" fmla="*/ 405619 h 835925"/>
              <a:gd name="connsiteX2" fmla="*/ 632521 w 1306176"/>
              <a:gd name="connsiteY2" fmla="*/ 2207 h 835925"/>
              <a:gd name="connsiteX3" fmla="*/ 1304873 w 1306176"/>
              <a:gd name="connsiteY3" fmla="*/ 271149 h 835925"/>
              <a:gd name="connsiteX4" fmla="*/ 453227 w 1306176"/>
              <a:gd name="connsiteY4" fmla="*/ 835925 h 835925"/>
              <a:gd name="connsiteX0" fmla="*/ 533909 w 1310274"/>
              <a:gd name="connsiteY0" fmla="*/ 656560 h 799721"/>
              <a:gd name="connsiteX1" fmla="*/ 40851 w 1310274"/>
              <a:gd name="connsiteY1" fmla="*/ 405548 h 799721"/>
              <a:gd name="connsiteX2" fmla="*/ 632521 w 1310274"/>
              <a:gd name="connsiteY2" fmla="*/ 2136 h 799721"/>
              <a:gd name="connsiteX3" fmla="*/ 1304873 w 1310274"/>
              <a:gd name="connsiteY3" fmla="*/ 271078 h 799721"/>
              <a:gd name="connsiteX4" fmla="*/ 247039 w 1310274"/>
              <a:gd name="connsiteY4" fmla="*/ 799721 h 799721"/>
              <a:gd name="connsiteX0" fmla="*/ 533909 w 1304876"/>
              <a:gd name="connsiteY0" fmla="*/ 662897 h 806058"/>
              <a:gd name="connsiteX1" fmla="*/ 40851 w 1304876"/>
              <a:gd name="connsiteY1" fmla="*/ 411885 h 806058"/>
              <a:gd name="connsiteX2" fmla="*/ 632521 w 1304876"/>
              <a:gd name="connsiteY2" fmla="*/ 8473 h 806058"/>
              <a:gd name="connsiteX3" fmla="*/ 1304873 w 1304876"/>
              <a:gd name="connsiteY3" fmla="*/ 277415 h 806058"/>
              <a:gd name="connsiteX4" fmla="*/ 247039 w 1304876"/>
              <a:gd name="connsiteY4" fmla="*/ 806058 h 806058"/>
              <a:gd name="connsiteX0" fmla="*/ 533909 w 1339103"/>
              <a:gd name="connsiteY0" fmla="*/ 670038 h 813199"/>
              <a:gd name="connsiteX1" fmla="*/ 40851 w 1339103"/>
              <a:gd name="connsiteY1" fmla="*/ 419026 h 813199"/>
              <a:gd name="connsiteX2" fmla="*/ 632521 w 1339103"/>
              <a:gd name="connsiteY2" fmla="*/ 15614 h 813199"/>
              <a:gd name="connsiteX3" fmla="*/ 1304873 w 1339103"/>
              <a:gd name="connsiteY3" fmla="*/ 284556 h 813199"/>
              <a:gd name="connsiteX4" fmla="*/ 247039 w 1339103"/>
              <a:gd name="connsiteY4" fmla="*/ 813199 h 813199"/>
              <a:gd name="connsiteX0" fmla="*/ 532109 w 1132106"/>
              <a:gd name="connsiteY0" fmla="*/ 655693 h 798854"/>
              <a:gd name="connsiteX1" fmla="*/ 39051 w 1132106"/>
              <a:gd name="connsiteY1" fmla="*/ 404681 h 798854"/>
              <a:gd name="connsiteX2" fmla="*/ 630721 w 1132106"/>
              <a:gd name="connsiteY2" fmla="*/ 1269 h 798854"/>
              <a:gd name="connsiteX3" fmla="*/ 1087920 w 1132106"/>
              <a:gd name="connsiteY3" fmla="*/ 354522 h 798854"/>
              <a:gd name="connsiteX4" fmla="*/ 245239 w 1132106"/>
              <a:gd name="connsiteY4" fmla="*/ 798854 h 798854"/>
              <a:gd name="connsiteX0" fmla="*/ 532109 w 1104365"/>
              <a:gd name="connsiteY0" fmla="*/ 654744 h 797905"/>
              <a:gd name="connsiteX1" fmla="*/ 39051 w 1104365"/>
              <a:gd name="connsiteY1" fmla="*/ 403732 h 797905"/>
              <a:gd name="connsiteX2" fmla="*/ 630721 w 1104365"/>
              <a:gd name="connsiteY2" fmla="*/ 320 h 797905"/>
              <a:gd name="connsiteX3" fmla="*/ 1087920 w 1104365"/>
              <a:gd name="connsiteY3" fmla="*/ 353573 h 797905"/>
              <a:gd name="connsiteX4" fmla="*/ 245239 w 1104365"/>
              <a:gd name="connsiteY4" fmla="*/ 797905 h 797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4365" h="797905">
                <a:moveTo>
                  <a:pt x="532109" y="654744"/>
                </a:moveTo>
                <a:cubicBezTo>
                  <a:pt x="412580" y="609920"/>
                  <a:pt x="237769" y="701061"/>
                  <a:pt x="39051" y="403732"/>
                </a:cubicBezTo>
                <a:cubicBezTo>
                  <a:pt x="-159667" y="106403"/>
                  <a:pt x="455910" y="8680"/>
                  <a:pt x="630721" y="320"/>
                </a:cubicBezTo>
                <a:cubicBezTo>
                  <a:pt x="805532" y="-8040"/>
                  <a:pt x="1188026" y="148378"/>
                  <a:pt x="1087920" y="353573"/>
                </a:cubicBezTo>
                <a:cubicBezTo>
                  <a:pt x="987814" y="558768"/>
                  <a:pt x="968392" y="684352"/>
                  <a:pt x="245239" y="797905"/>
                </a:cubicBezTo>
              </a:path>
            </a:pathLst>
          </a:custGeom>
          <a:noFill/>
          <a:ln w="2857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0000" y="720000"/>
            <a:ext cx="2611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solidFill>
                  <a:schemeClr val="accent1"/>
                </a:solidFill>
              </a:rPr>
              <a:t>What will the project do?</a:t>
            </a:r>
            <a:endParaRPr lang="en-US" b="1" u="sng" dirty="0">
              <a:solidFill>
                <a:schemeClr val="accent1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908431" y="1364914"/>
            <a:ext cx="2963008" cy="2821248"/>
            <a:chOff x="5908431" y="1364914"/>
            <a:chExt cx="2963008" cy="282124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08431" y="1364914"/>
              <a:ext cx="2963008" cy="2821248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6492240" y="1503705"/>
              <a:ext cx="160020" cy="2222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5326" y="4698356"/>
            <a:ext cx="3335663" cy="170693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1339" y="4679197"/>
            <a:ext cx="3600000" cy="174525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125162" y="4698356"/>
            <a:ext cx="721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Hmax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774207" y="5736069"/>
            <a:ext cx="797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Runup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04770" y="3468481"/>
            <a:ext cx="53263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Circled intensity metrics will be calculated by TSUMAPS-NEAM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213524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180000" y="720000"/>
            <a:ext cx="276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solidFill>
                  <a:schemeClr val="accent1"/>
                </a:solidFill>
              </a:rPr>
              <a:t>How will the project work?</a:t>
            </a:r>
            <a:endParaRPr lang="en-US" b="1" u="sng" dirty="0">
              <a:solidFill>
                <a:schemeClr val="accent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68219" y="5597907"/>
            <a:ext cx="803365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ASTARTE:</a:t>
            </a:r>
            <a:r>
              <a:rPr lang="en-GB" sz="14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400" i="1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Assessment, </a:t>
            </a:r>
            <a:r>
              <a:rPr lang="en-GB" sz="1400" i="1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STrategy</a:t>
            </a:r>
            <a:r>
              <a:rPr lang="en-GB" sz="1400" i="1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And Risk Reduction for Tsunamis in Europe, EU FP7 project</a:t>
            </a:r>
            <a:endParaRPr lang="en-US" sz="1400" i="1" dirty="0"/>
          </a:p>
          <a:p>
            <a:r>
              <a:rPr lang="en-US" sz="1400" b="1" dirty="0" smtClean="0"/>
              <a:t>SC: </a:t>
            </a:r>
            <a:r>
              <a:rPr lang="en-US" sz="1400" i="1" dirty="0" smtClean="0"/>
              <a:t>Steering Committee, formed by the TSUMAPS-NEAM Coordinator and all task leaders, plus ASTARTE PMB</a:t>
            </a:r>
          </a:p>
          <a:p>
            <a:r>
              <a:rPr lang="en-US" sz="1400" b="1" dirty="0" smtClean="0"/>
              <a:t>OB</a:t>
            </a:r>
            <a:r>
              <a:rPr lang="en-US" sz="1400" b="1" dirty="0"/>
              <a:t>: </a:t>
            </a:r>
            <a:r>
              <a:rPr lang="en-US" sz="1400" i="1" dirty="0"/>
              <a:t>Observers’ Board, formed by end users and </a:t>
            </a:r>
            <a:r>
              <a:rPr lang="en-US" sz="1400" i="1" dirty="0" smtClean="0"/>
              <a:t>advisors</a:t>
            </a:r>
            <a:endParaRPr lang="en-US" sz="1400" i="1" dirty="0"/>
          </a:p>
        </p:txBody>
      </p:sp>
      <p:grpSp>
        <p:nvGrpSpPr>
          <p:cNvPr id="59" name="Group 58"/>
          <p:cNvGrpSpPr/>
          <p:nvPr/>
        </p:nvGrpSpPr>
        <p:grpSpPr>
          <a:xfrm>
            <a:off x="305754" y="1348740"/>
            <a:ext cx="8462958" cy="3711013"/>
            <a:chOff x="180024" y="1348740"/>
            <a:chExt cx="8462958" cy="3711013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03448" y="1559400"/>
              <a:ext cx="721781" cy="439068"/>
            </a:xfrm>
            <a:prstGeom prst="rect">
              <a:avLst/>
            </a:prstGeom>
          </p:spPr>
        </p:pic>
        <p:grpSp>
          <p:nvGrpSpPr>
            <p:cNvPr id="2" name="Group 1"/>
            <p:cNvGrpSpPr/>
            <p:nvPr/>
          </p:nvGrpSpPr>
          <p:grpSpPr>
            <a:xfrm>
              <a:off x="4217080" y="1830054"/>
              <a:ext cx="2133059" cy="1577463"/>
              <a:chOff x="-315822" y="993939"/>
              <a:chExt cx="7153659" cy="5305261"/>
            </a:xfrm>
          </p:grpSpPr>
          <p:pic>
            <p:nvPicPr>
              <p:cNvPr id="3" name="Picture 1" descr="C:\Users\Rob\Documents\Progetti\TSUMAPS-NEAM\Partners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8114" t="2886" r="10747" b="6445"/>
              <a:stretch>
                <a:fillRect/>
              </a:stretch>
            </p:blipFill>
            <p:spPr bwMode="auto">
              <a:xfrm>
                <a:off x="-315822" y="993939"/>
                <a:ext cx="7153659" cy="5305261"/>
              </a:xfrm>
              <a:prstGeom prst="rect">
                <a:avLst/>
              </a:prstGeom>
              <a:noFill/>
            </p:spPr>
          </p:pic>
          <p:pic>
            <p:nvPicPr>
              <p:cNvPr id="4" name="Picture 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960914" y="5471886"/>
                <a:ext cx="441779" cy="4089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" name="Picture 3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286001" y="4617719"/>
                <a:ext cx="809624" cy="2590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" name="Picture 4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 l="2713" t="8466" r="79992"/>
              <a:stretch>
                <a:fillRect/>
              </a:stretch>
            </p:blipFill>
            <p:spPr bwMode="auto">
              <a:xfrm>
                <a:off x="3381828" y="3940629"/>
                <a:ext cx="285922" cy="515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" name="Picture 5" descr="Geo_eaa"/>
              <p:cNvPicPr>
                <a:picLocks noChangeAspect="1" noChangeArrowheads="1" noCrop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5138204" y="4330917"/>
                <a:ext cx="369968" cy="349602"/>
              </a:xfrm>
              <a:prstGeom prst="rect">
                <a:avLst/>
              </a:prstGeom>
              <a:noFill/>
            </p:spPr>
          </p:pic>
          <p:pic>
            <p:nvPicPr>
              <p:cNvPr id="8" name="Picture 7"/>
              <p:cNvPicPr/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3832" t="23678" r="39638" b="56507"/>
              <a:stretch/>
            </p:blipFill>
            <p:spPr bwMode="auto">
              <a:xfrm>
                <a:off x="6200808" y="4509326"/>
                <a:ext cx="333828" cy="297542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="" xmlns:a14="http://schemas.microsoft.com/office/drawing/2010/main"/>
                </a:ext>
              </a:extLst>
            </p:spPr>
          </p:pic>
          <p:pic>
            <p:nvPicPr>
              <p:cNvPr id="9" name="Image 1"/>
              <p:cNvPicPr/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4227286" y="5617029"/>
                <a:ext cx="344714" cy="3670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6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4760687" y="3686629"/>
                <a:ext cx="422936" cy="3265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" name="Picture 7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4267200" y="2268934"/>
                <a:ext cx="304800" cy="4810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" name="Picture 8" descr="C:\Users\Rob\Documents\Presentazioni\logotipi\LogoINGV_TransparentBG.gif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4443295" y="4738915"/>
                <a:ext cx="257410" cy="254000"/>
              </a:xfrm>
              <a:prstGeom prst="rect">
                <a:avLst/>
              </a:prstGeom>
              <a:noFill/>
            </p:spPr>
          </p:pic>
        </p:grpSp>
        <p:sp>
          <p:nvSpPr>
            <p:cNvPr id="13" name="Rounded Rectangle 12"/>
            <p:cNvSpPr/>
            <p:nvPr/>
          </p:nvSpPr>
          <p:spPr>
            <a:xfrm>
              <a:off x="2161144" y="1348740"/>
              <a:ext cx="4428309" cy="3559565"/>
            </a:xfrm>
            <a:prstGeom prst="roundRect">
              <a:avLst/>
            </a:prstGeom>
            <a:noFill/>
            <a:ln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it-IT" sz="3200" b="1" dirty="0" smtClean="0">
                  <a:solidFill>
                    <a:schemeClr val="tx2"/>
                  </a:solidFill>
                </a:rPr>
                <a:t>       </a:t>
              </a:r>
              <a:r>
                <a:rPr lang="it-IT" sz="3200" b="1" dirty="0" smtClean="0">
                  <a:solidFill>
                    <a:schemeClr val="accent1"/>
                  </a:solidFill>
                </a:rPr>
                <a:t>TSUMAPS-NEAM</a:t>
              </a:r>
              <a:endParaRPr lang="en-US" sz="3200" b="1" dirty="0">
                <a:solidFill>
                  <a:schemeClr val="accent1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57750" y="4036801"/>
              <a:ext cx="1662968" cy="8002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it-IT" dirty="0" smtClean="0"/>
                <a:t>ASTARTE</a:t>
              </a:r>
            </a:p>
            <a:p>
              <a:pPr marL="108000" indent="-108000">
                <a:buFont typeface="Arial" panose="020B0604020202020204" pitchFamily="34" charset="0"/>
                <a:buChar char="•"/>
              </a:pPr>
              <a:r>
                <a:rPr lang="it-IT" sz="1400" dirty="0" smtClean="0"/>
                <a:t>knowledge base</a:t>
              </a:r>
            </a:p>
            <a:p>
              <a:pPr marL="108000" indent="-108000">
                <a:buFont typeface="Arial" panose="020B0604020202020204" pitchFamily="34" charset="0"/>
                <a:buChar char="•"/>
              </a:pPr>
              <a:r>
                <a:rPr lang="it-IT" sz="1400" dirty="0" smtClean="0"/>
                <a:t>methods and data</a:t>
              </a:r>
              <a:endParaRPr lang="en-US" sz="14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554520" y="4252245"/>
              <a:ext cx="413896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SC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528985" y="3442815"/>
              <a:ext cx="461986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OB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650310" y="3304316"/>
              <a:ext cx="878767" cy="6463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it-IT" dirty="0" smtClean="0"/>
                <a:t>TASKS</a:t>
              </a:r>
            </a:p>
            <a:p>
              <a:pPr algn="ctr"/>
              <a:r>
                <a:rPr lang="it-IT" dirty="0" smtClean="0"/>
                <a:t>Actions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152539" y="3442815"/>
              <a:ext cx="1009700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Products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098905" y="2922206"/>
              <a:ext cx="417615" cy="36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EC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098905" y="3582425"/>
              <a:ext cx="1544077" cy="14773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End Users</a:t>
              </a:r>
            </a:p>
            <a:p>
              <a:r>
                <a:rPr lang="it-IT" dirty="0" smtClean="0"/>
                <a:t>Stakeholders</a:t>
              </a:r>
            </a:p>
            <a:p>
              <a:r>
                <a:rPr lang="it-IT" dirty="0" smtClean="0"/>
                <a:t>CPAs</a:t>
              </a:r>
            </a:p>
            <a:p>
              <a:r>
                <a:rPr lang="it-IT" dirty="0" smtClean="0"/>
                <a:t>General public</a:t>
              </a:r>
            </a:p>
            <a:p>
              <a:r>
                <a:rPr lang="it-IT" dirty="0" smtClean="0"/>
                <a:t>...</a:t>
              </a:r>
              <a:endParaRPr lang="en-US" dirty="0"/>
            </a:p>
          </p:txBody>
        </p:sp>
        <p:cxnSp>
          <p:nvCxnSpPr>
            <p:cNvPr id="21" name="Straight Arrow Connector 20"/>
            <p:cNvCxnSpPr>
              <a:stCxn id="14" idx="3"/>
              <a:endCxn id="15" idx="1"/>
            </p:cNvCxnSpPr>
            <p:nvPr/>
          </p:nvCxnSpPr>
          <p:spPr>
            <a:xfrm>
              <a:off x="2020718" y="4436911"/>
              <a:ext cx="533802" cy="0"/>
            </a:xfrm>
            <a:prstGeom prst="straightConnector1">
              <a:avLst/>
            </a:prstGeom>
            <a:ln w="38100">
              <a:solidFill>
                <a:srgbClr val="E0993A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15" idx="0"/>
              <a:endCxn id="16" idx="2"/>
            </p:cNvCxnSpPr>
            <p:nvPr/>
          </p:nvCxnSpPr>
          <p:spPr>
            <a:xfrm flipH="1" flipV="1">
              <a:off x="2759978" y="3812147"/>
              <a:ext cx="1490" cy="440098"/>
            </a:xfrm>
            <a:prstGeom prst="straightConnector1">
              <a:avLst/>
            </a:prstGeom>
            <a:ln w="38100">
              <a:solidFill>
                <a:srgbClr val="E0993A"/>
              </a:solidFill>
              <a:headEnd type="arrow"/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Elbow Connector 22"/>
            <p:cNvCxnSpPr>
              <a:stCxn id="15" idx="3"/>
              <a:endCxn id="17" idx="2"/>
            </p:cNvCxnSpPr>
            <p:nvPr/>
          </p:nvCxnSpPr>
          <p:spPr>
            <a:xfrm flipV="1">
              <a:off x="2968416" y="3950647"/>
              <a:ext cx="1121278" cy="486264"/>
            </a:xfrm>
            <a:prstGeom prst="bentConnector2">
              <a:avLst/>
            </a:prstGeom>
            <a:ln w="38100">
              <a:solidFill>
                <a:srgbClr val="E0993A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Elbow Connector 23"/>
            <p:cNvCxnSpPr>
              <a:stCxn id="16" idx="3"/>
              <a:endCxn id="17" idx="1"/>
            </p:cNvCxnSpPr>
            <p:nvPr/>
          </p:nvCxnSpPr>
          <p:spPr>
            <a:xfrm>
              <a:off x="2990971" y="3627481"/>
              <a:ext cx="659339" cy="1"/>
            </a:xfrm>
            <a:prstGeom prst="bentConnector3">
              <a:avLst>
                <a:gd name="adj1" fmla="val 50000"/>
              </a:avLst>
            </a:prstGeom>
            <a:ln w="38100">
              <a:solidFill>
                <a:srgbClr val="E0993A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17" idx="3"/>
              <a:endCxn id="18" idx="1"/>
            </p:cNvCxnSpPr>
            <p:nvPr/>
          </p:nvCxnSpPr>
          <p:spPr>
            <a:xfrm flipV="1">
              <a:off x="4529077" y="3627481"/>
              <a:ext cx="623462" cy="1"/>
            </a:xfrm>
            <a:prstGeom prst="straightConnector1">
              <a:avLst/>
            </a:prstGeom>
            <a:ln w="38100">
              <a:solidFill>
                <a:srgbClr val="E0993A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18" idx="3"/>
              <a:endCxn id="19" idx="1"/>
            </p:cNvCxnSpPr>
            <p:nvPr/>
          </p:nvCxnSpPr>
          <p:spPr>
            <a:xfrm flipV="1">
              <a:off x="6162239" y="3102206"/>
              <a:ext cx="936666" cy="525275"/>
            </a:xfrm>
            <a:prstGeom prst="straightConnector1">
              <a:avLst/>
            </a:prstGeom>
            <a:ln w="38100">
              <a:solidFill>
                <a:srgbClr val="E0993A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18" idx="3"/>
              <a:endCxn id="20" idx="1"/>
            </p:cNvCxnSpPr>
            <p:nvPr/>
          </p:nvCxnSpPr>
          <p:spPr>
            <a:xfrm>
              <a:off x="6162239" y="3627481"/>
              <a:ext cx="936666" cy="693608"/>
            </a:xfrm>
            <a:prstGeom prst="straightConnector1">
              <a:avLst/>
            </a:prstGeom>
            <a:ln w="38100">
              <a:solidFill>
                <a:srgbClr val="E0993A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Elbow Connector 27"/>
            <p:cNvCxnSpPr>
              <a:stCxn id="18" idx="2"/>
              <a:endCxn id="14" idx="2"/>
            </p:cNvCxnSpPr>
            <p:nvPr/>
          </p:nvCxnSpPr>
          <p:spPr>
            <a:xfrm rot="5400000">
              <a:off x="2910876" y="2090506"/>
              <a:ext cx="1024873" cy="4468155"/>
            </a:xfrm>
            <a:prstGeom prst="bentConnector3">
              <a:avLst>
                <a:gd name="adj1" fmla="val 122305"/>
              </a:avLst>
            </a:prstGeom>
            <a:ln w="38100">
              <a:solidFill>
                <a:srgbClr val="E0993A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024" y="3855416"/>
              <a:ext cx="590381" cy="526082"/>
            </a:xfrm>
            <a:prstGeom prst="rect">
              <a:avLst/>
            </a:prstGeom>
          </p:spPr>
        </p:pic>
        <p:pic>
          <p:nvPicPr>
            <p:cNvPr id="30" name="Picture 29" descr="euflag.jpg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544048" y="2927060"/>
              <a:ext cx="529834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cxnSp>
          <p:nvCxnSpPr>
            <p:cNvPr id="54" name="Elbow Connector 53"/>
            <p:cNvCxnSpPr>
              <a:stCxn id="53" idx="3"/>
              <a:endCxn id="17" idx="0"/>
            </p:cNvCxnSpPr>
            <p:nvPr/>
          </p:nvCxnSpPr>
          <p:spPr>
            <a:xfrm>
              <a:off x="1998199" y="2792072"/>
              <a:ext cx="2091495" cy="512244"/>
            </a:xfrm>
            <a:prstGeom prst="bentConnector2">
              <a:avLst/>
            </a:prstGeom>
            <a:ln w="38100">
              <a:solidFill>
                <a:srgbClr val="E0993A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/>
            <p:nvPr/>
          </p:nvSpPr>
          <p:spPr>
            <a:xfrm>
              <a:off x="335231" y="2253463"/>
              <a:ext cx="1662968" cy="107721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it-IT" dirty="0" smtClean="0"/>
                <a:t>UN-ISDR GAR15</a:t>
              </a:r>
            </a:p>
            <a:p>
              <a:pPr algn="ctr"/>
              <a:r>
                <a:rPr lang="it-IT" dirty="0" smtClean="0"/>
                <a:t>National PTHAs</a:t>
              </a:r>
            </a:p>
            <a:p>
              <a:pPr marL="108000" indent="-108000">
                <a:buFont typeface="Arial" panose="020B0604020202020204" pitchFamily="34" charset="0"/>
                <a:buChar char="•"/>
              </a:pPr>
              <a:r>
                <a:rPr lang="it-IT" sz="1400" dirty="0" smtClean="0"/>
                <a:t>knowledge base</a:t>
              </a:r>
            </a:p>
            <a:p>
              <a:pPr marL="108000" indent="-108000">
                <a:buFont typeface="Arial" panose="020B0604020202020204" pitchFamily="34" charset="0"/>
                <a:buChar char="•"/>
              </a:pPr>
              <a:r>
                <a:rPr lang="it-IT" sz="1400" dirty="0" smtClean="0"/>
                <a:t>methods and data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71755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1667" y="3329026"/>
            <a:ext cx="1222148" cy="455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32492" y="4405548"/>
            <a:ext cx="2868424" cy="787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3"/>
          <p:cNvPicPr>
            <a:picLocks noChangeAspect="1" noChangeArrowheads="1"/>
          </p:cNvPicPr>
          <p:nvPr/>
        </p:nvPicPr>
        <p:blipFill>
          <a:blip r:embed="rId5" cstate="print"/>
          <a:srcRect l="11435" t="12000" r="66008" b="70833"/>
          <a:stretch>
            <a:fillRect/>
          </a:stretch>
        </p:blipFill>
        <p:spPr bwMode="auto">
          <a:xfrm>
            <a:off x="5565120" y="4994580"/>
            <a:ext cx="1118031" cy="530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14465" y="3042443"/>
            <a:ext cx="1059543" cy="789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48604" y="3127494"/>
            <a:ext cx="925058" cy="578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21446" y="3123871"/>
            <a:ext cx="893750" cy="912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6894" y="4359868"/>
            <a:ext cx="1875043" cy="85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382254" y="4161501"/>
            <a:ext cx="2515899" cy="587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80000" y="720000"/>
            <a:ext cx="2403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u="sng" dirty="0" smtClean="0">
                <a:solidFill>
                  <a:schemeClr val="accent1"/>
                </a:solidFill>
              </a:rPr>
              <a:t>End Users and Advisors</a:t>
            </a:r>
            <a:endParaRPr lang="en-US" b="1" u="sng" dirty="0">
              <a:solidFill>
                <a:schemeClr val="accent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70541" y="3110810"/>
            <a:ext cx="1907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SRB</a:t>
            </a:r>
            <a:r>
              <a:rPr lang="en-GB" dirty="0" smtClean="0"/>
              <a:t>-RAS</a:t>
            </a:r>
          </a:p>
          <a:p>
            <a:r>
              <a:rPr lang="en-GB" dirty="0" smtClean="0"/>
              <a:t>(A. </a:t>
            </a:r>
            <a:r>
              <a:rPr lang="en-GB" dirty="0" err="1" smtClean="0"/>
              <a:t>Zaytsev</a:t>
            </a:r>
            <a:r>
              <a:rPr lang="en-GB" dirty="0" smtClean="0"/>
              <a:t>,</a:t>
            </a:r>
          </a:p>
          <a:p>
            <a:r>
              <a:rPr lang="en-GB" dirty="0" smtClean="0"/>
              <a:t>and E. </a:t>
            </a:r>
            <a:r>
              <a:rPr lang="en-GB" dirty="0" err="1" smtClean="0"/>
              <a:t>Pelinovsky</a:t>
            </a:r>
            <a:r>
              <a:rPr lang="en-GB" dirty="0" smtClean="0"/>
              <a:t>)</a:t>
            </a:r>
            <a:endParaRPr lang="en-US" dirty="0" smtClean="0"/>
          </a:p>
        </p:txBody>
      </p:sp>
      <p:sp>
        <p:nvSpPr>
          <p:cNvPr id="12" name="Rectangle 11"/>
          <p:cNvSpPr/>
          <p:nvPr/>
        </p:nvSpPr>
        <p:spPr>
          <a:xfrm>
            <a:off x="133762" y="3404211"/>
            <a:ext cx="28757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err="1" smtClean="0"/>
              <a:t>EWS-CARIBE</a:t>
            </a:r>
            <a:endParaRPr lang="en-GB" dirty="0" smtClean="0"/>
          </a:p>
          <a:p>
            <a:r>
              <a:rPr lang="en-GB" dirty="0" smtClean="0"/>
              <a:t>(C. v</a:t>
            </a:r>
            <a:r>
              <a:rPr lang="it-IT" dirty="0" smtClean="0"/>
              <a:t>on Hillebrandt-Andrade</a:t>
            </a:r>
            <a:r>
              <a:rPr lang="en-GB" dirty="0" smtClean="0"/>
              <a:t>)</a:t>
            </a:r>
            <a:endParaRPr lang="en-US" dirty="0" smtClean="0"/>
          </a:p>
        </p:txBody>
      </p:sp>
      <p:sp>
        <p:nvSpPr>
          <p:cNvPr id="13" name="Rectangle 12"/>
          <p:cNvSpPr/>
          <p:nvPr/>
        </p:nvSpPr>
        <p:spPr>
          <a:xfrm>
            <a:off x="620973" y="5248556"/>
            <a:ext cx="10268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(E. </a:t>
            </a:r>
            <a:r>
              <a:rPr lang="en-GB" dirty="0" err="1" smtClean="0"/>
              <a:t>Geist</a:t>
            </a:r>
            <a:r>
              <a:rPr lang="en-GB" dirty="0" smtClean="0"/>
              <a:t>)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116993" y="3791348"/>
            <a:ext cx="1194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(M. Cocco)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083341" y="5160226"/>
            <a:ext cx="1640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(A. Annunziato)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462224" y="3222123"/>
            <a:ext cx="13938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IOC/UNESCO</a:t>
            </a:r>
          </a:p>
          <a:p>
            <a:r>
              <a:rPr lang="it-IT" dirty="0" smtClean="0"/>
              <a:t>(T. Aarup)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6866702" y="4971557"/>
            <a:ext cx="16509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NEAMTWS-TNC</a:t>
            </a:r>
          </a:p>
          <a:p>
            <a:r>
              <a:rPr lang="en-GB" dirty="0" smtClean="0"/>
              <a:t>(M. Said)</a:t>
            </a:r>
            <a:endParaRPr lang="en-US" dirty="0" smtClean="0"/>
          </a:p>
        </p:txBody>
      </p:sp>
      <p:sp>
        <p:nvSpPr>
          <p:cNvPr id="18" name="Rectangle 17"/>
          <p:cNvSpPr/>
          <p:nvPr/>
        </p:nvSpPr>
        <p:spPr>
          <a:xfrm>
            <a:off x="7485855" y="4001683"/>
            <a:ext cx="15878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NEAMTWS</a:t>
            </a:r>
          </a:p>
          <a:p>
            <a:r>
              <a:rPr lang="en-GB" dirty="0" err="1" smtClean="0"/>
              <a:t>cTSP</a:t>
            </a:r>
            <a:r>
              <a:rPr lang="en-GB" dirty="0" smtClean="0"/>
              <a:t> (M. </a:t>
            </a:r>
            <a:r>
              <a:rPr lang="en-GB" dirty="0" err="1" smtClean="0"/>
              <a:t>Erdik</a:t>
            </a:r>
            <a:r>
              <a:rPr lang="en-GB" dirty="0" smtClean="0"/>
              <a:t>)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3725367" y="1444307"/>
            <a:ext cx="488576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NEAMTWS candidate Tsunami </a:t>
            </a:r>
            <a:r>
              <a:rPr lang="en-GB" dirty="0"/>
              <a:t>Service Providers (</a:t>
            </a:r>
            <a:r>
              <a:rPr lang="en-GB" dirty="0" smtClean="0"/>
              <a:t>embedded):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NOA (G. Papadopoulos)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IPMA (</a:t>
            </a:r>
            <a:r>
              <a:rPr lang="en-GB" dirty="0" err="1" smtClean="0"/>
              <a:t>M.Miranda</a:t>
            </a:r>
            <a:r>
              <a:rPr lang="en-GB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INGV (A. </a:t>
            </a:r>
            <a:r>
              <a:rPr lang="en-GB" dirty="0" err="1" smtClean="0"/>
              <a:t>Michelini</a:t>
            </a:r>
            <a:r>
              <a:rPr lang="en-GB" dirty="0" smtClean="0"/>
              <a:t>)</a:t>
            </a:r>
            <a:endParaRPr lang="en-US" dirty="0"/>
          </a:p>
        </p:txBody>
      </p:sp>
      <p:pic>
        <p:nvPicPr>
          <p:cNvPr id="20" name="Picture 19" descr="Logo del Dipartimento della Protezione Civile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18775" y="1626469"/>
            <a:ext cx="1139371" cy="892508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550558" y="2506593"/>
            <a:ext cx="1248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(A. Borrelli)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094489" y="6016951"/>
            <a:ext cx="7145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 smtClean="0"/>
              <a:t>All these entities have formalized their expression of interest in the project.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42652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000" y="720000"/>
            <a:ext cx="2742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solidFill>
                  <a:schemeClr val="accent1"/>
                </a:solidFill>
              </a:rPr>
              <a:t>Deliverables and deadlines</a:t>
            </a:r>
            <a:endParaRPr lang="en-US" b="1" u="sng" dirty="0">
              <a:solidFill>
                <a:schemeClr val="accent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2885747"/>
              </p:ext>
            </p:extLst>
          </p:nvPr>
        </p:nvGraphicFramePr>
        <p:xfrm>
          <a:off x="0" y="1370175"/>
          <a:ext cx="9144002" cy="4599811"/>
        </p:xfrm>
        <a:graphic>
          <a:graphicData uri="http://schemas.openxmlformats.org/drawingml/2006/table">
            <a:tbl>
              <a:tblPr/>
              <a:tblGrid>
                <a:gridCol w="425302"/>
                <a:gridCol w="1095767"/>
                <a:gridCol w="426427"/>
                <a:gridCol w="426427"/>
                <a:gridCol w="2110154"/>
                <a:gridCol w="3552092"/>
                <a:gridCol w="1107833"/>
              </a:tblGrid>
              <a:tr h="441591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Task ID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55" marR="18955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Task Title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55" marR="1895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Start Date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55" marR="1895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End Date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55" marR="1895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Actions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55" marR="1895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Deliverables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55" marR="1895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Task leaders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55" marR="1895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039555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</a:t>
                      </a:r>
                      <a:endParaRPr lang="en-US" sz="14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55" marR="1895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Management and Reporting to the Commission</a:t>
                      </a:r>
                      <a:endParaRPr lang="en-US" sz="14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55" marR="1895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US" sz="14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55" marR="1895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18</a:t>
                      </a:r>
                      <a:endParaRPr lang="en-US" sz="14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55" marR="1895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A.1 Coordination</a:t>
                      </a:r>
                      <a:endParaRPr lang="en-US" sz="14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A.2 Management and Reporting</a:t>
                      </a:r>
                      <a:endParaRPr lang="en-US" sz="14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55" marR="1895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D1. Six-Month Progress Report (M6)</a:t>
                      </a:r>
                      <a:endParaRPr lang="en-US" sz="14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D2. Twelve-Month Progress Report (M12)</a:t>
                      </a:r>
                      <a:endParaRPr lang="en-US" sz="14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D3. Final Report (M18)</a:t>
                      </a:r>
                      <a:endParaRPr lang="en-US" sz="14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55" marR="1895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INGV</a:t>
                      </a:r>
                      <a:endParaRPr lang="en-US" sz="14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55" marR="1895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39555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</a:t>
                      </a:r>
                      <a:endParaRPr lang="en-US" sz="14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55" marR="1895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Hazard Assessment</a:t>
                      </a:r>
                      <a:endParaRPr lang="en-US" sz="14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55" marR="1895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US" sz="14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55" marR="1895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</a:t>
                      </a:r>
                      <a:endParaRPr lang="en-US" sz="14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55" marR="1895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B.1 Earthquake Model</a:t>
                      </a:r>
                      <a:endParaRPr lang="en-US" sz="14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B.2 Tsunami Modelling</a:t>
                      </a:r>
                      <a:endParaRPr lang="en-US" sz="14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B.3 Probabilistic Model</a:t>
                      </a:r>
                      <a:endParaRPr lang="en-US" sz="14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B.4 Hazard Analysis</a:t>
                      </a:r>
                      <a:endParaRPr lang="en-US" sz="14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55" marR="1895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D4. Online Tsunami Hazard Database (M11)</a:t>
                      </a:r>
                      <a:endParaRPr lang="en-US" sz="14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D5. Tsunami Hazard and Probability Maps (M11)</a:t>
                      </a:r>
                      <a:endParaRPr lang="en-US" sz="14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55" marR="1895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INGV + IPMA</a:t>
                      </a:r>
                      <a:endParaRPr lang="en-US" sz="14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55" marR="1895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039555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4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</a:t>
                      </a:r>
                      <a:endParaRPr lang="en-US" sz="1400" b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55" marR="1895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4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Review and Sanity Check</a:t>
                      </a:r>
                      <a:endParaRPr lang="en-US" sz="1400" b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55" marR="1895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4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en-US" sz="1400" b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55" marR="1895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4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</a:t>
                      </a:r>
                      <a:endParaRPr lang="en-US" sz="1400" b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55" marR="1895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4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C.1 Best Practices</a:t>
                      </a:r>
                      <a:endParaRPr lang="en-US" sz="1400" b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4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C.2 Expert’s Review and Sanity Check</a:t>
                      </a:r>
                      <a:endParaRPr lang="en-US" sz="1400" b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4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C.3 Documentation</a:t>
                      </a:r>
                      <a:endParaRPr lang="en-US" sz="1400" b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55" marR="1895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D6. Experts’ Review and Sanity Check (M9)</a:t>
                      </a:r>
                      <a:endParaRPr lang="en-US" sz="14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D7. Methods and data Documentation (M16)</a:t>
                      </a:r>
                      <a:endParaRPr lang="en-US" sz="14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55" marR="1895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GFZ + NOA</a:t>
                      </a:r>
                      <a:endParaRPr lang="en-US" sz="14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55" marR="1895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39555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</a:t>
                      </a:r>
                      <a:endParaRPr lang="en-US" sz="14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55" marR="1895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Publicity</a:t>
                      </a:r>
                      <a:endParaRPr lang="en-US" sz="14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55" marR="1895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US" sz="14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55" marR="1895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18</a:t>
                      </a:r>
                      <a:endParaRPr lang="en-US" sz="14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55" marR="1895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D.1 Awareness and Education</a:t>
                      </a:r>
                      <a:endParaRPr lang="en-US" sz="14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D.2 Capacity Building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endParaRPr lang="en-US" sz="14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55" marR="1895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D8. Project Website (M1)</a:t>
                      </a:r>
                      <a:endParaRPr lang="en-US" sz="14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D9. </a:t>
                      </a:r>
                      <a:r>
                        <a:rPr lang="en-GB" sz="14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Awareness and Education Materials (M12)</a:t>
                      </a:r>
                      <a:endParaRPr lang="en-US" sz="14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D10. </a:t>
                      </a:r>
                      <a:r>
                        <a:rPr lang="en-GB" sz="14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Guidelines and </a:t>
                      </a:r>
                      <a:r>
                        <a:rPr lang="en-GB" sz="14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Training Tools (M15)</a:t>
                      </a:r>
                      <a:endParaRPr lang="en-US" sz="14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D11. </a:t>
                      </a:r>
                      <a:r>
                        <a:rPr lang="en-GB" sz="14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Layman’s Report</a:t>
                      </a:r>
                      <a:r>
                        <a:rPr lang="en-GB" sz="14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GB" sz="14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M18)</a:t>
                      </a:r>
                      <a:endParaRPr lang="en-US" sz="14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55" marR="1895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METU</a:t>
                      </a:r>
                      <a:endParaRPr lang="en-US" sz="14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55" marR="1895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164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000" y="720000"/>
            <a:ext cx="4334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solidFill>
                  <a:schemeClr val="accent1"/>
                </a:solidFill>
              </a:rPr>
              <a:t>Tentative dates and places for Major Events</a:t>
            </a:r>
            <a:endParaRPr lang="en-US" b="1" u="sng" dirty="0">
              <a:solidFill>
                <a:schemeClr val="accent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1800" y="2041032"/>
            <a:ext cx="825453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Jan 1st, 2016	official start of the project</a:t>
            </a:r>
          </a:p>
          <a:p>
            <a:r>
              <a:rPr lang="it-IT" dirty="0" smtClean="0"/>
              <a:t>Jan 20th, 2016	KoM 					@Brussels</a:t>
            </a:r>
          </a:p>
          <a:p>
            <a:r>
              <a:rPr lang="it-IT" dirty="0" smtClean="0"/>
              <a:t>Feb, 2016		Technical KoM 				@Rome</a:t>
            </a:r>
          </a:p>
          <a:p>
            <a:r>
              <a:rPr lang="it-IT" dirty="0" smtClean="0">
                <a:solidFill>
                  <a:schemeClr val="bg2">
                    <a:lumMod val="50000"/>
                  </a:schemeClr>
                </a:solidFill>
              </a:rPr>
              <a:t>17-22 Apr, 2016	join ASTARTE/GTM splinter meeting at EGU?	@Vienna</a:t>
            </a:r>
          </a:p>
          <a:p>
            <a:r>
              <a:rPr lang="it-IT" dirty="0" smtClean="0"/>
              <a:t>Jun, 2016		technical review meeting 			@Athens</a:t>
            </a:r>
          </a:p>
          <a:p>
            <a:r>
              <a:rPr lang="it-IT" dirty="0" smtClean="0"/>
              <a:t>26-28 Sep, 2016	IOC-UNESCO ICG/NEAMTWS XIII		@Bucharest</a:t>
            </a:r>
          </a:p>
          <a:p>
            <a:r>
              <a:rPr lang="it-IT" dirty="0" smtClean="0"/>
              <a:t>Oct, 2016		back-to-back meeting with ASTARTE		@Lisbon</a:t>
            </a:r>
          </a:p>
          <a:p>
            <a:r>
              <a:rPr lang="it-IT" dirty="0">
                <a:solidFill>
                  <a:schemeClr val="bg2">
                    <a:lumMod val="50000"/>
                  </a:schemeClr>
                </a:solidFill>
              </a:rPr>
              <a:t>Dec, 2016	propose </a:t>
            </a:r>
            <a:r>
              <a:rPr lang="it-IT" dirty="0" smtClean="0">
                <a:solidFill>
                  <a:schemeClr val="bg2">
                    <a:lumMod val="50000"/>
                  </a:schemeClr>
                </a:solidFill>
              </a:rPr>
              <a:t>or join PTHA session at </a:t>
            </a:r>
            <a:r>
              <a:rPr lang="it-IT" dirty="0">
                <a:solidFill>
                  <a:schemeClr val="bg2">
                    <a:lumMod val="50000"/>
                  </a:schemeClr>
                </a:solidFill>
              </a:rPr>
              <a:t>AGU?	</a:t>
            </a:r>
            <a:r>
              <a:rPr lang="it-IT" dirty="0" smtClean="0">
                <a:solidFill>
                  <a:schemeClr val="bg2">
                    <a:lumMod val="50000"/>
                  </a:schemeClr>
                </a:solidFill>
              </a:rPr>
              <a:t>	@</a:t>
            </a:r>
            <a:r>
              <a:rPr lang="it-IT" dirty="0">
                <a:solidFill>
                  <a:schemeClr val="bg2">
                    <a:lumMod val="50000"/>
                  </a:schemeClr>
                </a:solidFill>
              </a:rPr>
              <a:t>San Francisco</a:t>
            </a:r>
          </a:p>
          <a:p>
            <a:r>
              <a:rPr lang="it-IT" dirty="0">
                <a:solidFill>
                  <a:schemeClr val="bg2">
                    <a:lumMod val="50000"/>
                  </a:schemeClr>
                </a:solidFill>
              </a:rPr>
              <a:t>Apr, 2017		</a:t>
            </a:r>
            <a:r>
              <a:rPr lang="it-IT" dirty="0" smtClean="0">
                <a:solidFill>
                  <a:schemeClr val="bg2">
                    <a:lumMod val="50000"/>
                  </a:schemeClr>
                </a:solidFill>
              </a:rPr>
              <a:t>propose or </a:t>
            </a:r>
            <a:r>
              <a:rPr lang="it-IT" dirty="0">
                <a:solidFill>
                  <a:schemeClr val="bg2">
                    <a:lumMod val="50000"/>
                  </a:schemeClr>
                </a:solidFill>
              </a:rPr>
              <a:t>join PTHA session at EGU</a:t>
            </a:r>
            <a:r>
              <a:rPr lang="it-IT" dirty="0" smtClean="0">
                <a:solidFill>
                  <a:schemeClr val="bg2">
                    <a:lumMod val="50000"/>
                  </a:schemeClr>
                </a:solidFill>
              </a:rPr>
              <a:t>?		@</a:t>
            </a:r>
            <a:r>
              <a:rPr lang="it-IT" dirty="0">
                <a:solidFill>
                  <a:schemeClr val="bg2">
                    <a:lumMod val="50000"/>
                  </a:schemeClr>
                </a:solidFill>
              </a:rPr>
              <a:t>Vienna</a:t>
            </a:r>
          </a:p>
          <a:p>
            <a:r>
              <a:rPr lang="it-IT" dirty="0" smtClean="0"/>
              <a:t>Jun, 2017		final project meeting			@Tunis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47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2497</TotalTime>
  <Words>996</Words>
  <Application>Microsoft Office PowerPoint</Application>
  <PresentationFormat>On-screen Show (4:3)</PresentationFormat>
  <Paragraphs>227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Courier New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</dc:creator>
  <cp:lastModifiedBy>Rob</cp:lastModifiedBy>
  <cp:revision>79</cp:revision>
  <dcterms:created xsi:type="dcterms:W3CDTF">2016-01-03T10:10:23Z</dcterms:created>
  <dcterms:modified xsi:type="dcterms:W3CDTF">2016-01-06T14:41:29Z</dcterms:modified>
</cp:coreProperties>
</file>