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9" r:id="rId3"/>
    <p:sldId id="259" r:id="rId4"/>
    <p:sldId id="286" r:id="rId5"/>
    <p:sldId id="295" r:id="rId6"/>
    <p:sldId id="287" r:id="rId7"/>
    <p:sldId id="294" r:id="rId8"/>
    <p:sldId id="296" r:id="rId9"/>
    <p:sldId id="297" r:id="rId10"/>
    <p:sldId id="274" r:id="rId11"/>
    <p:sldId id="293" r:id="rId12"/>
  </p:sldIdLst>
  <p:sldSz cx="9144000" cy="6858000" type="screen4x3"/>
  <p:notesSz cx="6797675" cy="987266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ristian Kloybe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B9DF"/>
    <a:srgbClr val="EAEAEA"/>
    <a:srgbClr val="CCFF99"/>
    <a:srgbClr val="528DA8"/>
    <a:srgbClr val="6699FF"/>
    <a:srgbClr val="3366FF"/>
    <a:srgbClr val="F8F8F8"/>
    <a:srgbClr val="CAB3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Helle Formatvorlage 3 - Akz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Helle Formatvorlage 3 - Akz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32" autoAdjust="0"/>
    <p:restoredTop sz="94660"/>
  </p:normalViewPr>
  <p:slideViewPr>
    <p:cSldViewPr>
      <p:cViewPr varScale="1">
        <p:scale>
          <a:sx n="95" d="100"/>
          <a:sy n="95" d="100"/>
        </p:scale>
        <p:origin x="276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404" y="504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04F9AE2B-6CF1-4AC2-A062-DD0F735665BA}" type="datetime1">
              <a:rPr lang="de-DE"/>
              <a:pPr>
                <a:defRPr/>
              </a:pPr>
              <a:t>04.01.2016</a:t>
            </a:fld>
            <a:endParaRPr lang="de-DE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9FEF82AE-282C-4741-A8A3-D1A615CF3CD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1717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A812399-26A2-4200-84E5-2E87A1801447}" type="datetime1">
              <a:rPr lang="de-DE"/>
              <a:pPr>
                <a:defRPr/>
              </a:pPr>
              <a:t>04.01.2016</a:t>
            </a:fld>
            <a:endParaRPr lang="de-DE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8" y="4689515"/>
            <a:ext cx="4984962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AC4BF661-BFFF-4F0F-8614-3846106832C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324166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01D46FA1-9089-4A85-85DA-DBB9256A48F2}" type="datetime1">
              <a:rPr lang="de-DE" sz="1200">
                <a:latin typeface="Times New Roman" pitchFamily="18" charset="0"/>
              </a:rPr>
              <a:pPr/>
              <a:t>04.01.2016</a:t>
            </a:fld>
            <a:endParaRPr lang="de-DE" sz="1200">
              <a:latin typeface="Times New Roman" pitchFamily="18" charset="0"/>
            </a:endParaRPr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975F577-51CB-4533-9FC9-89CC73177619}" type="slidenum">
              <a:rPr lang="de-DE" sz="1200">
                <a:latin typeface="Times New Roman" pitchFamily="18" charset="0"/>
              </a:rPr>
              <a:pPr/>
              <a:t>1</a:t>
            </a:fld>
            <a:endParaRPr lang="de-DE" sz="1200">
              <a:latin typeface="Times New Roman" pitchFamily="18" charset="0"/>
            </a:endParaRP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AT" smtClean="0"/>
          </a:p>
        </p:txBody>
      </p:sp>
    </p:spTree>
    <p:extLst>
      <p:ext uri="{BB962C8B-B14F-4D97-AF65-F5344CB8AC3E}">
        <p14:creationId xmlns:p14="http://schemas.microsoft.com/office/powerpoint/2010/main" val="992510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AT" smtClean="0"/>
          </a:p>
        </p:txBody>
      </p:sp>
    </p:spTree>
    <p:extLst>
      <p:ext uri="{BB962C8B-B14F-4D97-AF65-F5344CB8AC3E}">
        <p14:creationId xmlns:p14="http://schemas.microsoft.com/office/powerpoint/2010/main" val="3999688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AT" smtClean="0"/>
          </a:p>
        </p:txBody>
      </p:sp>
    </p:spTree>
    <p:extLst>
      <p:ext uri="{BB962C8B-B14F-4D97-AF65-F5344CB8AC3E}">
        <p14:creationId xmlns:p14="http://schemas.microsoft.com/office/powerpoint/2010/main" val="2033377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AT" smtClean="0"/>
          </a:p>
        </p:txBody>
      </p:sp>
    </p:spTree>
    <p:extLst>
      <p:ext uri="{BB962C8B-B14F-4D97-AF65-F5344CB8AC3E}">
        <p14:creationId xmlns:p14="http://schemas.microsoft.com/office/powerpoint/2010/main" val="1135800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6" descr="RK_engl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115888"/>
            <a:ext cx="136842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5"/>
          <p:cNvSpPr>
            <a:spLocks noChangeArrowheads="1"/>
          </p:cNvSpPr>
          <p:nvPr userDrawn="1"/>
        </p:nvSpPr>
        <p:spPr bwMode="auto">
          <a:xfrm>
            <a:off x="0" y="6605588"/>
            <a:ext cx="9144000" cy="252412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AT" sz="2600">
              <a:solidFill>
                <a:srgbClr val="FFFFFF"/>
              </a:solidFill>
            </a:endParaRPr>
          </a:p>
        </p:txBody>
      </p:sp>
      <p:sp>
        <p:nvSpPr>
          <p:cNvPr id="6179" name="Rectangle 35"/>
          <p:cNvSpPr>
            <a:spLocks noGrp="1" noChangeArrowheads="1"/>
          </p:cNvSpPr>
          <p:nvPr>
            <p:ph type="ctrTitle"/>
          </p:nvPr>
        </p:nvSpPr>
        <p:spPr>
          <a:xfrm>
            <a:off x="412750" y="914400"/>
            <a:ext cx="8274050" cy="2286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6180" name="Rectangle 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2750" y="3276600"/>
            <a:ext cx="8274050" cy="990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solidFill>
                  <a:schemeClr val="tx2"/>
                </a:solidFill>
              </a:defRPr>
            </a:lvl1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6" name="Rectangle 7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Headquaters</a:t>
            </a: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7162800" y="6597650"/>
            <a:ext cx="1905000" cy="1571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0459A309-141F-4F83-9980-967E79076453}" type="slidenum">
              <a:rPr lang="de-AT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7471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AT"/>
              <a:t>Headquaters</a:t>
            </a:r>
          </a:p>
        </p:txBody>
      </p:sp>
    </p:spTree>
    <p:extLst>
      <p:ext uri="{BB962C8B-B14F-4D97-AF65-F5344CB8AC3E}">
        <p14:creationId xmlns:p14="http://schemas.microsoft.com/office/powerpoint/2010/main" val="8308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242050" y="795338"/>
            <a:ext cx="1943100" cy="54514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12750" y="795338"/>
            <a:ext cx="5676900" cy="545147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AT"/>
              <a:t>Headquaters</a:t>
            </a:r>
          </a:p>
        </p:txBody>
      </p:sp>
    </p:spTree>
    <p:extLst>
      <p:ext uri="{BB962C8B-B14F-4D97-AF65-F5344CB8AC3E}">
        <p14:creationId xmlns:p14="http://schemas.microsoft.com/office/powerpoint/2010/main" val="3868971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2750" y="795338"/>
            <a:ext cx="7772400" cy="1262062"/>
          </a:xfrm>
        </p:spPr>
        <p:txBody>
          <a:bodyPr/>
          <a:lstStyle>
            <a:lvl1pPr>
              <a:defRPr sz="3200" b="1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438275" y="2133600"/>
            <a:ext cx="6715125" cy="4113213"/>
          </a:xfrm>
        </p:spPr>
        <p:txBody>
          <a:bodyPr/>
          <a:lstStyle/>
          <a:p>
            <a:pPr lvl="0"/>
            <a:endParaRPr lang="de-DE" noProof="0" smtClean="0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AT"/>
              <a:t>Headquaters</a:t>
            </a:r>
          </a:p>
        </p:txBody>
      </p:sp>
    </p:spTree>
    <p:extLst>
      <p:ext uri="{BB962C8B-B14F-4D97-AF65-F5344CB8AC3E}">
        <p14:creationId xmlns:p14="http://schemas.microsoft.com/office/powerpoint/2010/main" val="3735838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7200800" cy="1262062"/>
          </a:xfrm>
        </p:spPr>
        <p:txBody>
          <a:bodyPr/>
          <a:lstStyle>
            <a:lvl1pPr>
              <a:defRPr sz="36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9" y="2132856"/>
            <a:ext cx="7829872" cy="4113957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AT"/>
              <a:t>Headquaters</a:t>
            </a:r>
          </a:p>
        </p:txBody>
      </p:sp>
    </p:spTree>
    <p:extLst>
      <p:ext uri="{BB962C8B-B14F-4D97-AF65-F5344CB8AC3E}">
        <p14:creationId xmlns:p14="http://schemas.microsoft.com/office/powerpoint/2010/main" val="2845686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7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AT"/>
              <a:t>Headquaters</a:t>
            </a:r>
          </a:p>
        </p:txBody>
      </p:sp>
    </p:spTree>
    <p:extLst>
      <p:ext uri="{BB962C8B-B14F-4D97-AF65-F5344CB8AC3E}">
        <p14:creationId xmlns:p14="http://schemas.microsoft.com/office/powerpoint/2010/main" val="373892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38275" y="2133600"/>
            <a:ext cx="328136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72038" y="2133600"/>
            <a:ext cx="3281362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7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AT"/>
              <a:t>Headquaters</a:t>
            </a:r>
          </a:p>
        </p:txBody>
      </p:sp>
    </p:spTree>
    <p:extLst>
      <p:ext uri="{BB962C8B-B14F-4D97-AF65-F5344CB8AC3E}">
        <p14:creationId xmlns:p14="http://schemas.microsoft.com/office/powerpoint/2010/main" val="1341757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7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AT"/>
              <a:t>Headquaters</a:t>
            </a:r>
          </a:p>
        </p:txBody>
      </p:sp>
    </p:spTree>
    <p:extLst>
      <p:ext uri="{BB962C8B-B14F-4D97-AF65-F5344CB8AC3E}">
        <p14:creationId xmlns:p14="http://schemas.microsoft.com/office/powerpoint/2010/main" val="1755433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7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AT"/>
              <a:t>Headquaters</a:t>
            </a:r>
          </a:p>
        </p:txBody>
      </p:sp>
    </p:spTree>
    <p:extLst>
      <p:ext uri="{BB962C8B-B14F-4D97-AF65-F5344CB8AC3E}">
        <p14:creationId xmlns:p14="http://schemas.microsoft.com/office/powerpoint/2010/main" val="4194845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AT"/>
              <a:t>Headquaters</a:t>
            </a:r>
          </a:p>
        </p:txBody>
      </p:sp>
    </p:spTree>
    <p:extLst>
      <p:ext uri="{BB962C8B-B14F-4D97-AF65-F5344CB8AC3E}">
        <p14:creationId xmlns:p14="http://schemas.microsoft.com/office/powerpoint/2010/main" val="2803845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7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AT"/>
              <a:t>Headquaters</a:t>
            </a:r>
          </a:p>
        </p:txBody>
      </p:sp>
    </p:spTree>
    <p:extLst>
      <p:ext uri="{BB962C8B-B14F-4D97-AF65-F5344CB8AC3E}">
        <p14:creationId xmlns:p14="http://schemas.microsoft.com/office/powerpoint/2010/main" val="789736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7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AT"/>
              <a:t>Headquaters</a:t>
            </a:r>
          </a:p>
        </p:txBody>
      </p:sp>
    </p:spTree>
    <p:extLst>
      <p:ext uri="{BB962C8B-B14F-4D97-AF65-F5344CB8AC3E}">
        <p14:creationId xmlns:p14="http://schemas.microsoft.com/office/powerpoint/2010/main" val="2256839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0" y="6605588"/>
            <a:ext cx="9144000" cy="252412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AT" sz="2600">
              <a:solidFill>
                <a:srgbClr val="FFFFFF"/>
              </a:solidFill>
            </a:endParaRPr>
          </a:p>
        </p:txBody>
      </p: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412750" y="795338"/>
            <a:ext cx="7772400" cy="126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Überschrift</a:t>
            </a:r>
            <a:endParaRPr lang="de-AT" dirty="0" smtClean="0"/>
          </a:p>
        </p:txBody>
      </p:sp>
      <p:sp>
        <p:nvSpPr>
          <p:cNvPr id="1028" name="Rectangle 6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38275" y="2133600"/>
            <a:ext cx="6715125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die Formate des Vorlagentextes zu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1097" name="Rectangle 7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324600"/>
            <a:ext cx="876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r>
              <a:rPr lang="de-AT"/>
              <a:t>Headquaters</a:t>
            </a:r>
          </a:p>
        </p:txBody>
      </p:sp>
      <p:pic>
        <p:nvPicPr>
          <p:cNvPr id="1032" name="Picture 46" descr="RK_engl_rgb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115888"/>
            <a:ext cx="136842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62" r:id="rId12"/>
  </p:sldLayoutIdLst>
  <p:transition spd="slow">
    <p:fade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ORKMedium" pitchFamily="2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ORKMedium" pitchFamily="2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ORKMedium" pitchFamily="2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ORKMedium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6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-"/>
        <a:defRPr sz="26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6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-"/>
        <a:defRPr sz="26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6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2511" y="1047750"/>
            <a:ext cx="5534025" cy="4762500"/>
          </a:xfrm>
          <a:prstGeom prst="rect">
            <a:avLst/>
          </a:prstGeom>
        </p:spPr>
      </p:pic>
      <p:sp>
        <p:nvSpPr>
          <p:cNvPr id="3074" name="Rectangle 44"/>
          <p:cNvSpPr>
            <a:spLocks noGrp="1" noChangeArrowheads="1"/>
          </p:cNvSpPr>
          <p:nvPr>
            <p:ph type="ftr" sz="quarter" idx="10"/>
          </p:nvPr>
        </p:nvSpPr>
        <p:spPr>
          <a:xfrm>
            <a:off x="1258888" y="6324600"/>
            <a:ext cx="7808912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AT" sz="1200" dirty="0" err="1">
                <a:solidFill>
                  <a:srgbClr val="EAEAEA"/>
                </a:solidFill>
              </a:rPr>
              <a:t>Headquaters</a:t>
            </a:r>
            <a:endParaRPr lang="de-AT" sz="1200">
              <a:solidFill>
                <a:srgbClr val="EAEAEA"/>
              </a:solidFill>
            </a:endParaRPr>
          </a:p>
        </p:txBody>
      </p:sp>
      <p:sp>
        <p:nvSpPr>
          <p:cNvPr id="3075" name="Rectangle 45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755650" y="4076700"/>
            <a:ext cx="7848600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dirty="0" smtClean="0"/>
              <a:t>Kick-Off Meeting</a:t>
            </a:r>
          </a:p>
          <a:p>
            <a:r>
              <a:rPr lang="en-US" sz="2000" dirty="0" smtClean="0"/>
              <a:t>Brussels 20 January 2015 </a:t>
            </a:r>
            <a:endParaRPr lang="en-US" sz="2000" dirty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90563" y="1268413"/>
            <a:ext cx="7697787" cy="1787525"/>
          </a:xfrm>
        </p:spPr>
        <p:txBody>
          <a:bodyPr/>
          <a:lstStyle/>
          <a:p>
            <a:r>
              <a:rPr lang="de-AT" sz="3600" b="1" dirty="0" err="1" smtClean="0"/>
              <a:t>REcheck</a:t>
            </a:r>
            <a:endParaRPr lang="de-AT" sz="3600" b="1" dirty="0" smtClean="0"/>
          </a:p>
        </p:txBody>
      </p:sp>
      <p:sp>
        <p:nvSpPr>
          <p:cNvPr id="3083" name="Rectangle 3"/>
          <p:cNvSpPr>
            <a:spLocks noChangeArrowheads="1"/>
          </p:cNvSpPr>
          <p:nvPr/>
        </p:nvSpPr>
        <p:spPr bwMode="auto">
          <a:xfrm>
            <a:off x="683568" y="2564904"/>
            <a:ext cx="7920038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Font typeface="Wingdings" pitchFamily="2" charset="2"/>
              <a:buNone/>
            </a:pPr>
            <a:endParaRPr lang="de-AT" sz="36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US" sz="2600" b="1" dirty="0" smtClean="0"/>
              <a:t>Project overview –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US" sz="2600" b="1" dirty="0" smtClean="0"/>
              <a:t>Austrian Red Cross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Font typeface="Wingdings" pitchFamily="2" charset="2"/>
              <a:buNone/>
            </a:pPr>
            <a:endParaRPr lang="de-AT" sz="28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6" name="Rectangle 10"/>
          <p:cNvSpPr>
            <a:spLocks noChangeArrowheads="1"/>
          </p:cNvSpPr>
          <p:nvPr/>
        </p:nvSpPr>
        <p:spPr bwMode="auto">
          <a:xfrm>
            <a:off x="684213" y="1989138"/>
            <a:ext cx="6840537" cy="352742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00" name="Foliennummernplatzhalter 3"/>
          <p:cNvSpPr txBox="1">
            <a:spLocks noGrp="1"/>
          </p:cNvSpPr>
          <p:nvPr/>
        </p:nvSpPr>
        <p:spPr bwMode="auto">
          <a:xfrm>
            <a:off x="7162800" y="6584950"/>
            <a:ext cx="1905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53161CB-5D71-4D23-90D9-624081F92D30}" type="slidenum">
              <a:rPr lang="de-AT" sz="1400">
                <a:solidFill>
                  <a:srgbClr val="FFFFFF"/>
                </a:solidFill>
              </a:rPr>
              <a:pPr algn="r"/>
              <a:t>10</a:t>
            </a:fld>
            <a:endParaRPr lang="de-AT" sz="1400">
              <a:solidFill>
                <a:srgbClr val="FFFFFF"/>
              </a:solidFill>
            </a:endParaRPr>
          </a:p>
        </p:txBody>
      </p:sp>
      <p:sp>
        <p:nvSpPr>
          <p:cNvPr id="553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2750" y="795338"/>
            <a:ext cx="7772400" cy="833437"/>
          </a:xfrm>
        </p:spPr>
        <p:txBody>
          <a:bodyPr/>
          <a:lstStyle/>
          <a:p>
            <a:r>
              <a:rPr lang="en-GB" sz="3600" b="1" smtClean="0"/>
              <a:t>Outcome - expected results</a:t>
            </a:r>
          </a:p>
        </p:txBody>
      </p:sp>
      <p:sp>
        <p:nvSpPr>
          <p:cNvPr id="553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1696244"/>
            <a:ext cx="8424935" cy="4628356"/>
          </a:xfrm>
        </p:spPr>
        <p:txBody>
          <a:bodyPr/>
          <a:lstStyle/>
          <a:p>
            <a:pPr lvl="0"/>
            <a:r>
              <a:rPr lang="en-GB" sz="2000" dirty="0"/>
              <a:t>The </a:t>
            </a:r>
            <a:r>
              <a:rPr lang="en-GB" sz="2000" dirty="0" err="1"/>
              <a:t>REcheck</a:t>
            </a:r>
            <a:r>
              <a:rPr lang="en-GB" sz="2000" dirty="0"/>
              <a:t> tool, an electronic tool (questionnaire/app) deployed on tablets, which will </a:t>
            </a:r>
            <a:r>
              <a:rPr lang="en-GB" sz="2000" dirty="0" smtClean="0"/>
              <a:t>help </a:t>
            </a:r>
            <a:r>
              <a:rPr lang="en-GB" sz="2000" dirty="0"/>
              <a:t>to assess  the preparedness of individuals and groups in a structured way.</a:t>
            </a:r>
            <a:endParaRPr lang="de-AT" sz="2000" dirty="0"/>
          </a:p>
          <a:p>
            <a:pPr lvl="0"/>
            <a:r>
              <a:rPr lang="en-GB" sz="2000" dirty="0"/>
              <a:t>A curriculum for training </a:t>
            </a:r>
            <a:r>
              <a:rPr lang="en-GB" sz="2000" dirty="0" err="1"/>
              <a:t>REcheckers</a:t>
            </a:r>
            <a:r>
              <a:rPr lang="en-GB" sz="2000" dirty="0"/>
              <a:t> in applying the </a:t>
            </a:r>
            <a:r>
              <a:rPr lang="en-GB" sz="2000" dirty="0" err="1"/>
              <a:t>the</a:t>
            </a:r>
            <a:r>
              <a:rPr lang="en-GB" sz="2000" dirty="0"/>
              <a:t> </a:t>
            </a:r>
            <a:r>
              <a:rPr lang="en-GB" sz="2000" dirty="0" err="1"/>
              <a:t>REcheck</a:t>
            </a:r>
            <a:r>
              <a:rPr lang="en-GB" sz="2000" dirty="0"/>
              <a:t> tool </a:t>
            </a:r>
            <a:endParaRPr lang="de-AT" sz="2000" dirty="0"/>
          </a:p>
          <a:p>
            <a:pPr lvl="0"/>
            <a:r>
              <a:rPr lang="en-GB" sz="2000" dirty="0"/>
              <a:t>Different types of </a:t>
            </a:r>
            <a:r>
              <a:rPr lang="en-GB" sz="2000" dirty="0" err="1"/>
              <a:t>REcheck</a:t>
            </a:r>
            <a:r>
              <a:rPr lang="en-GB" sz="2000" dirty="0"/>
              <a:t> events, which are tailored for accessing specific groups (neighbours, subject related groups such as clubs, co-workers,…) in specific urban settings and cultural contexts are developed. They will include the </a:t>
            </a:r>
            <a:r>
              <a:rPr lang="en-GB" sz="2000" dirty="0" err="1"/>
              <a:t>REcheck</a:t>
            </a:r>
            <a:r>
              <a:rPr lang="en-GB" sz="2000" dirty="0"/>
              <a:t> assessment, practical steps for strengthening resilience an individual level and practical advice on strengthening preparedness and networks in neighbourhoods.</a:t>
            </a:r>
            <a:endParaRPr lang="de-AT" sz="2000" dirty="0"/>
          </a:p>
          <a:p>
            <a:pPr lvl="0"/>
            <a:r>
              <a:rPr lang="en-GB" sz="2000" dirty="0"/>
              <a:t>These three components will piloted at </a:t>
            </a:r>
            <a:r>
              <a:rPr lang="en-GB" sz="2000" dirty="0" err="1"/>
              <a:t>REcheck</a:t>
            </a:r>
            <a:r>
              <a:rPr lang="en-GB" sz="2000" dirty="0"/>
              <a:t> events in and together with cities in the five partner countries. </a:t>
            </a:r>
            <a:endParaRPr lang="de-AT" sz="2000" dirty="0"/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55307" name="Rectangle 44"/>
          <p:cNvSpPr txBox="1">
            <a:spLocks noGrp="1" noChangeArrowheads="1"/>
          </p:cNvSpPr>
          <p:nvPr/>
        </p:nvSpPr>
        <p:spPr bwMode="auto">
          <a:xfrm>
            <a:off x="304800" y="6324600"/>
            <a:ext cx="8763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de-AT" sz="1200"/>
              <a:t>Headquaters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Follow </a:t>
            </a:r>
            <a:r>
              <a:rPr lang="de-DE" dirty="0" err="1" smtClean="0"/>
              <a:t>up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323528" y="1484784"/>
            <a:ext cx="8352927" cy="4762029"/>
          </a:xfrm>
        </p:spPr>
        <p:txBody>
          <a:bodyPr/>
          <a:lstStyle/>
          <a:p>
            <a:r>
              <a:rPr lang="en-US" sz="2400" dirty="0" smtClean="0"/>
              <a:t>Trained trainers will continue to deliver the training within partner </a:t>
            </a:r>
            <a:r>
              <a:rPr lang="en-US" sz="2400" dirty="0" err="1" smtClean="0"/>
              <a:t>organisations</a:t>
            </a:r>
            <a:r>
              <a:rPr lang="en-US" sz="2400" dirty="0" smtClean="0"/>
              <a:t> and in communities</a:t>
            </a:r>
          </a:p>
          <a:p>
            <a:r>
              <a:rPr lang="en-US" sz="2400" dirty="0" smtClean="0"/>
              <a:t>Online training will stay available on website and social media networks. </a:t>
            </a:r>
            <a:br>
              <a:rPr lang="en-US" sz="2400" dirty="0" smtClean="0"/>
            </a:br>
            <a:r>
              <a:rPr lang="en-US" sz="2400" dirty="0" smtClean="0"/>
              <a:t>Since it covers three disaster scenarios in five languages it will be an important „on demand“ tool it case of increased media coverage following a disaster</a:t>
            </a:r>
          </a:p>
          <a:p>
            <a:r>
              <a:rPr lang="en-US" sz="2400" dirty="0" smtClean="0"/>
              <a:t>Dissemination in thematic Red Cross and relevant Civil Protection networks</a:t>
            </a:r>
          </a:p>
          <a:p>
            <a:endParaRPr lang="en-US" dirty="0" smtClean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>
          <a:xfrm>
            <a:off x="251520" y="6309320"/>
            <a:ext cx="8763000" cy="304800"/>
          </a:xfrm>
        </p:spPr>
        <p:txBody>
          <a:bodyPr/>
          <a:lstStyle/>
          <a:p>
            <a:r>
              <a:rPr lang="de-AT" smtClean="0"/>
              <a:t>Headquaters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52373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oliennummernplatzhalter 3"/>
          <p:cNvSpPr txBox="1">
            <a:spLocks noGrp="1"/>
          </p:cNvSpPr>
          <p:nvPr/>
        </p:nvSpPr>
        <p:spPr bwMode="auto">
          <a:xfrm>
            <a:off x="7162800" y="6584950"/>
            <a:ext cx="1905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F22D27A5-D324-45ED-AB45-1481C868392F}" type="slidenum">
              <a:rPr lang="de-AT" sz="1400">
                <a:solidFill>
                  <a:srgbClr val="FFFFFF"/>
                </a:solidFill>
              </a:rPr>
              <a:pPr algn="r"/>
              <a:t>2</a:t>
            </a:fld>
            <a:endParaRPr lang="de-AT" sz="1400">
              <a:solidFill>
                <a:srgbClr val="FFFFFF"/>
              </a:solidFill>
            </a:endParaRPr>
          </a:p>
        </p:txBody>
      </p:sp>
      <p:sp>
        <p:nvSpPr>
          <p:cNvPr id="31749" name="Rectangle 44"/>
          <p:cNvSpPr txBox="1">
            <a:spLocks noGrp="1" noChangeArrowheads="1"/>
          </p:cNvSpPr>
          <p:nvPr/>
        </p:nvSpPr>
        <p:spPr bwMode="auto">
          <a:xfrm>
            <a:off x="304800" y="6324600"/>
            <a:ext cx="8763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de-AT" sz="1200"/>
              <a:t>Headquaters</a:t>
            </a:r>
          </a:p>
        </p:txBody>
      </p:sp>
      <p:sp>
        <p:nvSpPr>
          <p:cNvPr id="317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539552" y="1628800"/>
            <a:ext cx="8064896" cy="4608488"/>
          </a:xfrm>
          <a:noFill/>
          <a:ln/>
        </p:spPr>
        <p:txBody>
          <a:bodyPr/>
          <a:lstStyle/>
          <a:p>
            <a:r>
              <a:rPr lang="en-GB" sz="2400" b="1" dirty="0" smtClean="0"/>
              <a:t>Grant Agreement No</a:t>
            </a:r>
            <a:r>
              <a:rPr lang="en-GB" sz="2400" dirty="0" smtClean="0"/>
              <a:t>. </a:t>
            </a:r>
            <a:r>
              <a:rPr lang="en-GB" sz="2000" dirty="0" smtClean="0"/>
              <a:t>ECHO/SUB/2015/713842/PREV 22</a:t>
            </a:r>
          </a:p>
          <a:p>
            <a:r>
              <a:rPr lang="en-GB" sz="2400" b="1" dirty="0"/>
              <a:t>Total eligible costs: </a:t>
            </a:r>
            <a:r>
              <a:rPr lang="en-GB" sz="2000" dirty="0" smtClean="0"/>
              <a:t>EUR 474.211</a:t>
            </a:r>
            <a:endParaRPr lang="en-GB" sz="2000" dirty="0"/>
          </a:p>
          <a:p>
            <a:r>
              <a:rPr lang="en-GB" sz="2400" b="1" dirty="0"/>
              <a:t>EC co-financing:</a:t>
            </a:r>
            <a:r>
              <a:rPr lang="en-GB" sz="2400" dirty="0"/>
              <a:t> </a:t>
            </a:r>
            <a:r>
              <a:rPr lang="en-GB" sz="2000" dirty="0" smtClean="0"/>
              <a:t>EUR 355.658 </a:t>
            </a:r>
            <a:r>
              <a:rPr lang="en-GB" sz="2000" dirty="0"/>
              <a:t>(75%)</a:t>
            </a:r>
          </a:p>
          <a:p>
            <a:r>
              <a:rPr lang="en-GB" sz="2400" b="1" dirty="0" smtClean="0"/>
              <a:t>Project duration:</a:t>
            </a:r>
            <a:r>
              <a:rPr lang="en-GB" sz="2400" dirty="0" smtClean="0">
                <a:solidFill>
                  <a:schemeClr val="tx2"/>
                </a:solidFill>
              </a:rPr>
              <a:t> </a:t>
            </a:r>
            <a:r>
              <a:rPr lang="en-GB" sz="2000" dirty="0" smtClean="0"/>
              <a:t>24 months - 1.4.2016 – 31.3.2018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Administrative Overview </a:t>
            </a:r>
            <a:endParaRPr lang="de-DE" sz="32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0" name="Rectangle 180"/>
          <p:cNvSpPr>
            <a:spLocks noChangeArrowheads="1"/>
          </p:cNvSpPr>
          <p:nvPr/>
        </p:nvSpPr>
        <p:spPr bwMode="auto">
          <a:xfrm>
            <a:off x="900113" y="2276475"/>
            <a:ext cx="7632700" cy="3600450"/>
          </a:xfrm>
          <a:prstGeom prst="rect">
            <a:avLst/>
          </a:prstGeom>
          <a:solidFill>
            <a:schemeClr val="bg1">
              <a:alpha val="60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2" name="Foliennummernplatzhalt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162800" y="6584950"/>
            <a:ext cx="19050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428CAF54-9452-40AD-A723-CEDF6F69AFDA}" type="slidenum">
              <a:rPr lang="de-AT" sz="1400">
                <a:solidFill>
                  <a:srgbClr val="FFFFFF"/>
                </a:solidFill>
              </a:rPr>
              <a:pPr algn="r"/>
              <a:t>3</a:t>
            </a:fld>
            <a:endParaRPr lang="de-AT" sz="1400">
              <a:solidFill>
                <a:srgbClr val="FFFFFF"/>
              </a:solidFill>
            </a:endParaRPr>
          </a:p>
        </p:txBody>
      </p:sp>
      <p:graphicFrame>
        <p:nvGraphicFramePr>
          <p:cNvPr id="5301" name="Group 1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875571"/>
              </p:ext>
            </p:extLst>
          </p:nvPr>
        </p:nvGraphicFramePr>
        <p:xfrm>
          <a:off x="4997624" y="1941426"/>
          <a:ext cx="3456384" cy="3647814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444759"/>
                <a:gridCol w="1011625"/>
              </a:tblGrid>
              <a:tr h="43610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Partner Name</a:t>
                      </a:r>
                      <a:endParaRPr kumimoji="0" lang="de-D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Role</a:t>
                      </a:r>
                      <a:endParaRPr kumimoji="0" lang="de-AT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6580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Austrian </a:t>
                      </a:r>
                      <a:r>
                        <a:rPr kumimoji="0" lang="de-DE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Red</a:t>
                      </a:r>
                      <a:r>
                        <a:rPr kumimoji="0" lang="de-DE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Cross</a:t>
                      </a: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CO</a:t>
                      </a: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5042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French Red Cross</a:t>
                      </a: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BE1</a:t>
                      </a: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5042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Croatian</a:t>
                      </a:r>
                      <a:r>
                        <a:rPr kumimoji="0" lang="de-AT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de-AT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Red</a:t>
                      </a:r>
                      <a:r>
                        <a:rPr kumimoji="0" lang="de-AT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Cross</a:t>
                      </a:r>
                      <a:endParaRPr kumimoji="0" lang="de-A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BE2</a:t>
                      </a:r>
                      <a:endParaRPr kumimoji="0" lang="de-A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5042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Bulgarian</a:t>
                      </a:r>
                      <a:r>
                        <a:rPr kumimoji="0" lang="de-AT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de-AT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Red</a:t>
                      </a:r>
                      <a:r>
                        <a:rPr kumimoji="0" lang="de-AT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Cross</a:t>
                      </a:r>
                      <a:endParaRPr kumimoji="0" lang="de-A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BE3</a:t>
                      </a:r>
                      <a:endParaRPr kumimoji="0" lang="de-A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5042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German </a:t>
                      </a:r>
                      <a:r>
                        <a:rPr kumimoji="0" lang="de-AT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Red</a:t>
                      </a:r>
                      <a:r>
                        <a:rPr kumimoji="0" lang="de-AT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Cross</a:t>
                      </a:r>
                      <a:endParaRPr kumimoji="0" lang="de-A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BE4</a:t>
                      </a:r>
                      <a:endParaRPr kumimoji="0" lang="de-A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53667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ISIS </a:t>
                      </a:r>
                      <a:r>
                        <a:rPr kumimoji="0" lang="de-AT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GmbH</a:t>
                      </a:r>
                      <a:endParaRPr kumimoji="0" lang="de-A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BE5</a:t>
                      </a:r>
                      <a:endParaRPr kumimoji="0" lang="de-A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</a:tbl>
          </a:graphicData>
        </a:graphic>
      </p:graphicFrame>
      <p:sp>
        <p:nvSpPr>
          <p:cNvPr id="5302" name="Rectangle 44"/>
          <p:cNvSpPr txBox="1">
            <a:spLocks noGrp="1" noChangeArrowheads="1"/>
          </p:cNvSpPr>
          <p:nvPr/>
        </p:nvSpPr>
        <p:spPr bwMode="auto">
          <a:xfrm>
            <a:off x="1258888" y="6324600"/>
            <a:ext cx="78089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de-AT" sz="1200">
                <a:solidFill>
                  <a:srgbClr val="EAEAEA"/>
                </a:solidFill>
              </a:rPr>
              <a:t>Headquaters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Regional </a:t>
            </a:r>
            <a:r>
              <a:rPr lang="de-AT" dirty="0" err="1"/>
              <a:t>Scope</a:t>
            </a:r>
            <a:r>
              <a:rPr lang="de-AT" dirty="0"/>
              <a:t/>
            </a:r>
            <a:br>
              <a:rPr lang="de-AT" dirty="0"/>
            </a:br>
            <a:r>
              <a:rPr lang="de-AT" sz="2400" dirty="0">
                <a:solidFill>
                  <a:schemeClr val="tx1"/>
                </a:solidFill>
              </a:rPr>
              <a:t>Project countries</a:t>
            </a:r>
            <a:endParaRPr lang="de-DE" sz="2400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785" y="1941427"/>
            <a:ext cx="3569981" cy="3647814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3200" dirty="0" err="1" smtClean="0"/>
              <a:t>Challenges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9" y="1916832"/>
            <a:ext cx="7829872" cy="432998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Population as consumers: shift of responsibility for DRR to public actors. Less interest in preparedness of households and families.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Social cohesion declining: networks are of outmost importance for resilience, but social networks are weakened (in urban areas).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Missing target groups: individual and community level much targeted, but household and neighborhood level are often out of focus.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Headquaters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7773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Objective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REcheck</a:t>
            </a:r>
            <a:r>
              <a:rPr lang="en-US" dirty="0" smtClean="0"/>
              <a:t> </a:t>
            </a:r>
            <a:r>
              <a:rPr lang="en-US" dirty="0"/>
              <a:t>project will </a:t>
            </a:r>
            <a:r>
              <a:rPr lang="en-GB" dirty="0"/>
              <a:t>develop a </a:t>
            </a:r>
            <a:r>
              <a:rPr lang="en-GB" dirty="0" smtClean="0"/>
              <a:t>interactive </a:t>
            </a:r>
            <a:r>
              <a:rPr lang="en-GB" dirty="0" err="1" smtClean="0"/>
              <a:t>REcheck</a:t>
            </a:r>
            <a:r>
              <a:rPr lang="en-GB" dirty="0" smtClean="0"/>
              <a:t> </a:t>
            </a:r>
            <a:r>
              <a:rPr lang="en-GB" dirty="0"/>
              <a:t>(resilience check) which will assess the preparedness of individuals and </a:t>
            </a:r>
            <a:r>
              <a:rPr lang="en-GB" dirty="0" smtClean="0"/>
              <a:t>groups. Different </a:t>
            </a:r>
            <a:r>
              <a:rPr lang="en-GB" dirty="0"/>
              <a:t>types for accessing different groups (households, neighbours, subject related groups) on grassroots level – the so called </a:t>
            </a:r>
            <a:r>
              <a:rPr lang="en-GB" dirty="0" err="1"/>
              <a:t>REcheck</a:t>
            </a:r>
            <a:r>
              <a:rPr lang="en-GB" dirty="0"/>
              <a:t> events </a:t>
            </a:r>
            <a:r>
              <a:rPr lang="en-GB" dirty="0" smtClean="0"/>
              <a:t>(incl. assessment, training and networking) will </a:t>
            </a:r>
            <a:r>
              <a:rPr lang="en-GB" dirty="0"/>
              <a:t>be developed and tailored to fit target group, urban setting and cultural context. </a:t>
            </a:r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Headquaters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0366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Project aims: </a:t>
            </a:r>
            <a:r>
              <a:rPr lang="en-GB" dirty="0"/>
              <a:t/>
            </a:r>
            <a:br>
              <a:rPr lang="en-GB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9" y="1412776"/>
            <a:ext cx="7829872" cy="4834037"/>
          </a:xfrm>
        </p:spPr>
        <p:txBody>
          <a:bodyPr/>
          <a:lstStyle/>
          <a:p>
            <a:pPr lvl="0"/>
            <a:r>
              <a:rPr lang="en-GB" sz="2400" dirty="0"/>
              <a:t>Strengthening resilience of urban households and neighbourhoods by developing a resilience check &amp; using and adapting available awareness raising tools</a:t>
            </a:r>
            <a:endParaRPr lang="de-AT" sz="2400" dirty="0"/>
          </a:p>
          <a:p>
            <a:pPr lvl="0"/>
            <a:r>
              <a:rPr lang="en-GB" sz="2400" dirty="0"/>
              <a:t>Testing different formats for accessing neighbourhood networks</a:t>
            </a:r>
            <a:endParaRPr lang="de-AT" sz="2400" dirty="0"/>
          </a:p>
          <a:p>
            <a:pPr lvl="0"/>
            <a:r>
              <a:rPr lang="en-GB" sz="2400" dirty="0"/>
              <a:t>Testing the resilience-check in different urban settings</a:t>
            </a:r>
            <a:endParaRPr lang="de-AT" sz="2400" dirty="0"/>
          </a:p>
          <a:p>
            <a:pPr lvl="0"/>
            <a:r>
              <a:rPr lang="en-GB" sz="2400" dirty="0"/>
              <a:t>Strengthening local networks to support help amongst neighbours and resilience in emergencies</a:t>
            </a:r>
            <a:endParaRPr lang="de-AT" sz="2400" dirty="0"/>
          </a:p>
          <a:p>
            <a:pPr lvl="0"/>
            <a:r>
              <a:rPr lang="en-GB" sz="2400" dirty="0"/>
              <a:t>Establishing a methodology for assessing and mapping preparedness</a:t>
            </a:r>
            <a:endParaRPr lang="de-AT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Headquaters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79083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Actions and deliverables</a:t>
            </a:r>
            <a:endParaRPr lang="en-US" dirty="0"/>
          </a:p>
        </p:txBody>
      </p:sp>
      <p:sp>
        <p:nvSpPr>
          <p:cNvPr id="6" name="Untertitel 5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Headquaters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23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Check Project Chart070420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64704"/>
            <a:ext cx="7854653" cy="5820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889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3313463"/>
              </p:ext>
            </p:extLst>
          </p:nvPr>
        </p:nvGraphicFramePr>
        <p:xfrm>
          <a:off x="395536" y="831934"/>
          <a:ext cx="8568951" cy="54926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48"/>
                <a:gridCol w="1080120"/>
                <a:gridCol w="648072"/>
                <a:gridCol w="648072"/>
                <a:gridCol w="2016224"/>
                <a:gridCol w="3744415"/>
              </a:tblGrid>
              <a:tr h="176566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700" dirty="0">
                          <a:effectLst/>
                        </a:rPr>
                        <a:t>Task ID</a:t>
                      </a:r>
                      <a:endParaRPr lang="de-A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>
                    <a:solidFill>
                      <a:schemeClr val="accent3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900" dirty="0">
                          <a:effectLst/>
                        </a:rPr>
                        <a:t>Task</a:t>
                      </a:r>
                      <a:r>
                        <a:rPr lang="en-GB" sz="700" dirty="0">
                          <a:effectLst/>
                        </a:rPr>
                        <a:t> </a:t>
                      </a:r>
                      <a:r>
                        <a:rPr lang="en-GB" sz="900" dirty="0">
                          <a:effectLst/>
                        </a:rPr>
                        <a:t>Title</a:t>
                      </a:r>
                      <a:endParaRPr lang="de-A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>
                    <a:solidFill>
                      <a:schemeClr val="accent3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800" dirty="0">
                          <a:effectLst/>
                        </a:rPr>
                        <a:t>Start Date</a:t>
                      </a:r>
                      <a:endParaRPr lang="de-A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>
                    <a:solidFill>
                      <a:schemeClr val="accent3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End Date</a:t>
                      </a:r>
                      <a:endParaRPr lang="de-A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>
                    <a:solidFill>
                      <a:schemeClr val="accent3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900" dirty="0">
                          <a:effectLst/>
                        </a:rPr>
                        <a:t>Actions</a:t>
                      </a:r>
                      <a:endParaRPr lang="de-A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>
                    <a:solidFill>
                      <a:schemeClr val="accent3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900" dirty="0">
                          <a:effectLst/>
                        </a:rPr>
                        <a:t>Deliverables</a:t>
                      </a:r>
                      <a:endParaRPr lang="de-A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>
                    <a:solidFill>
                      <a:schemeClr val="accent3">
                        <a:lumMod val="65000"/>
                      </a:schemeClr>
                    </a:solidFill>
                  </a:tcPr>
                </a:tc>
              </a:tr>
              <a:tr h="794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</a:t>
                      </a:r>
                      <a:endParaRPr lang="de-AT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Project management</a:t>
                      </a:r>
                      <a:endParaRPr lang="de-A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1.4.2016</a:t>
                      </a:r>
                      <a:endParaRPr lang="de-A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31.3.2018</a:t>
                      </a:r>
                      <a:endParaRPr lang="de-AT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A.1 Project Organisation </a:t>
                      </a:r>
                      <a:endParaRPr lang="de-AT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A.2 Partner co-operation and internal </a:t>
                      </a:r>
                      <a:r>
                        <a:rPr lang="en-GB" sz="900" dirty="0" smtClean="0">
                          <a:effectLst/>
                        </a:rPr>
                        <a:t> project </a:t>
                      </a:r>
                      <a:r>
                        <a:rPr lang="en-GB" sz="900" dirty="0">
                          <a:effectLst/>
                        </a:rPr>
                        <a:t>communication</a:t>
                      </a:r>
                      <a:endParaRPr lang="de-AT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A.3 Project monitoring</a:t>
                      </a:r>
                      <a:endParaRPr lang="de-AT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A.4 Reporting and documentation </a:t>
                      </a:r>
                      <a:endParaRPr lang="de-A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A-D.1 Signed Partner Agreements</a:t>
                      </a:r>
                      <a:endParaRPr lang="de-AT" sz="9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A-D.2 Progress report 1</a:t>
                      </a:r>
                      <a:endParaRPr lang="de-AT" sz="9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A-D.3 Progress report 2</a:t>
                      </a:r>
                      <a:endParaRPr lang="de-AT" sz="9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A.D.4 Final narrative and financial report</a:t>
                      </a:r>
                      <a:endParaRPr lang="de-AT" sz="9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 </a:t>
                      </a:r>
                      <a:endParaRPr lang="de-A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</a:tr>
              <a:tr h="794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</a:t>
                      </a:r>
                      <a:endParaRPr lang="de-AT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de-AT" sz="900" dirty="0">
                        <a:effectLst/>
                      </a:endParaRPr>
                    </a:p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</a:rPr>
                        <a:t>Developing resilience check tool </a:t>
                      </a:r>
                      <a:endParaRPr lang="de-A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1.4.2016</a:t>
                      </a:r>
                      <a:endParaRPr lang="de-AT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31.3.2018</a:t>
                      </a:r>
                      <a:endParaRPr lang="de-AT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B.1 Development of REcheck content</a:t>
                      </a:r>
                      <a:endParaRPr lang="de-AT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B.2 Legal requirements of REcheck</a:t>
                      </a:r>
                      <a:endParaRPr lang="de-AT" sz="900">
                        <a:effectLst/>
                      </a:endParaRPr>
                    </a:p>
                    <a:p>
                      <a:pPr>
                        <a:spcAft>
                          <a:spcPts val="1000"/>
                        </a:spcAft>
                      </a:pPr>
                      <a:r>
                        <a:rPr lang="en-GB" sz="900">
                          <a:effectLst/>
                        </a:rPr>
                        <a:t>B.3 Development of REcheck tool</a:t>
                      </a:r>
                      <a:endParaRPr lang="de-AT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B-D.1 Draft for REcheck content</a:t>
                      </a:r>
                      <a:endParaRPr lang="de-AT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B-D.2 Preliminary REcheck tool</a:t>
                      </a:r>
                      <a:endParaRPr lang="de-AT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B-D.3 Final REcheck tool</a:t>
                      </a:r>
                      <a:endParaRPr lang="de-AT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de-AT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</a:tr>
              <a:tr h="834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</a:t>
                      </a:r>
                      <a:endParaRPr lang="de-AT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Developing methods of access and formats to enhance preparedness</a:t>
                      </a:r>
                      <a:endParaRPr lang="de-A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1.4.2016</a:t>
                      </a:r>
                      <a:endParaRPr lang="de-AT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31.3.2018</a:t>
                      </a:r>
                      <a:endParaRPr lang="de-AT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C.1 Research phase </a:t>
                      </a:r>
                      <a:endParaRPr lang="de-AT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C.2 Exploring ethical compliance and cultural aspects of REcheck</a:t>
                      </a:r>
                      <a:endParaRPr lang="de-AT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C.3 Development of REcheck events</a:t>
                      </a:r>
                      <a:endParaRPr lang="de-AT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C.4 Development of handbook</a:t>
                      </a:r>
                      <a:endParaRPr lang="de-AT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C-D.1 Research report including ethical aspects</a:t>
                      </a:r>
                      <a:endParaRPr lang="de-AT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C-D.2 Draft formats</a:t>
                      </a:r>
                      <a:endParaRPr lang="de-AT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C-D.3 Handbook including REcheck tool and format</a:t>
                      </a:r>
                      <a:endParaRPr lang="de-AT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</a:tr>
              <a:tr h="6621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</a:t>
                      </a:r>
                      <a:endParaRPr lang="de-AT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Developing curriculum for trainers </a:t>
                      </a:r>
                      <a:endParaRPr lang="de-A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1.1.2017</a:t>
                      </a:r>
                      <a:endParaRPr lang="de-AT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31.8.2017</a:t>
                      </a:r>
                      <a:endParaRPr lang="de-AT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D.1 Development of curriculum</a:t>
                      </a:r>
                      <a:endParaRPr lang="de-AT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D.2 Training for ‘</a:t>
                      </a:r>
                      <a:r>
                        <a:rPr lang="en-GB" sz="900" dirty="0" err="1">
                          <a:effectLst/>
                        </a:rPr>
                        <a:t>REcheckers</a:t>
                      </a:r>
                      <a:r>
                        <a:rPr lang="en-GB" sz="900" dirty="0">
                          <a:effectLst/>
                        </a:rPr>
                        <a:t>’</a:t>
                      </a:r>
                      <a:endParaRPr lang="de-AT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D.3 Pre-test of </a:t>
                      </a:r>
                      <a:r>
                        <a:rPr lang="en-GB" sz="900" dirty="0" err="1">
                          <a:effectLst/>
                        </a:rPr>
                        <a:t>REchecks</a:t>
                      </a:r>
                      <a:endParaRPr lang="de-A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D-D.1 Draft training curriculum for REcheckers in partner languages</a:t>
                      </a:r>
                      <a:endParaRPr lang="de-AT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D-D.2 Training for REcheckers in each partner country </a:t>
                      </a:r>
                      <a:endParaRPr lang="de-AT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D-D.3 Pre-test Rechecks in partner countries  </a:t>
                      </a:r>
                      <a:endParaRPr lang="de-AT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</a:tr>
              <a:tr h="573840">
                <a:tc>
                  <a:txBody>
                    <a:bodyPr/>
                    <a:lstStyle/>
                    <a:p>
                      <a:pPr algn="ctr">
                        <a:spcAft>
                          <a:spcPts val="200"/>
                        </a:spcAft>
                      </a:pPr>
                      <a:r>
                        <a:rPr lang="en-GB" sz="900">
                          <a:effectLst/>
                        </a:rPr>
                        <a:t>E</a:t>
                      </a:r>
                      <a:endParaRPr lang="de-AT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Pilot phase </a:t>
                      </a:r>
                      <a:endParaRPr lang="de-A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1.1.2017</a:t>
                      </a:r>
                      <a:endParaRPr lang="de-AT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31.12.2017</a:t>
                      </a:r>
                      <a:endParaRPr lang="de-AT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GB" sz="900" dirty="0">
                          <a:effectLst/>
                        </a:rPr>
                        <a:t>E.1 Preparing pilot </a:t>
                      </a:r>
                      <a:r>
                        <a:rPr lang="en-GB" sz="900" dirty="0" err="1">
                          <a:effectLst/>
                        </a:rPr>
                        <a:t>REchecks</a:t>
                      </a:r>
                      <a:r>
                        <a:rPr lang="en-GB" sz="900" dirty="0">
                          <a:effectLst/>
                        </a:rPr>
                        <a:t> </a:t>
                      </a:r>
                      <a:endParaRPr lang="de-AT" sz="900" dirty="0">
                        <a:effectLst/>
                      </a:endParaRP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GB" sz="900" dirty="0">
                          <a:effectLst/>
                        </a:rPr>
                        <a:t>E.2 Conducting pilot </a:t>
                      </a:r>
                      <a:r>
                        <a:rPr lang="en-GB" sz="900" dirty="0" err="1">
                          <a:effectLst/>
                        </a:rPr>
                        <a:t>REchecks</a:t>
                      </a:r>
                      <a:endParaRPr lang="de-AT" sz="900" dirty="0">
                        <a:effectLst/>
                      </a:endParaRP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GB" sz="900" dirty="0">
                          <a:effectLst/>
                        </a:rPr>
                        <a:t>E.3 De-briefing of pilot </a:t>
                      </a:r>
                      <a:r>
                        <a:rPr lang="en-GB" sz="900" dirty="0" err="1">
                          <a:effectLst/>
                        </a:rPr>
                        <a:t>REchecks</a:t>
                      </a:r>
                      <a:r>
                        <a:rPr lang="en-GB" sz="900" dirty="0">
                          <a:effectLst/>
                        </a:rPr>
                        <a:t> </a:t>
                      </a:r>
                      <a:endParaRPr lang="de-A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GB" sz="900">
                          <a:effectLst/>
                        </a:rPr>
                        <a:t>E-D.1 One piloting plan per partner country </a:t>
                      </a:r>
                      <a:endParaRPr lang="de-AT" sz="900">
                        <a:effectLst/>
                      </a:endParaRP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GB" sz="900">
                          <a:effectLst/>
                        </a:rPr>
                        <a:t>E-D.2 Pilot REchecks in partner countries conducted </a:t>
                      </a:r>
                      <a:endParaRPr lang="de-AT" sz="900">
                        <a:effectLst/>
                      </a:endParaRP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GB" sz="900">
                          <a:effectLst/>
                        </a:rPr>
                        <a:t>E-D.3 De-briefing meeting in each partner country </a:t>
                      </a:r>
                      <a:endParaRPr lang="de-AT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</a:tr>
              <a:tr h="550667">
                <a:tc>
                  <a:txBody>
                    <a:bodyPr/>
                    <a:lstStyle/>
                    <a:p>
                      <a:pPr algn="ctr">
                        <a:spcAft>
                          <a:spcPts val="200"/>
                        </a:spcAft>
                      </a:pPr>
                      <a:r>
                        <a:rPr lang="en-GB" sz="900">
                          <a:effectLst/>
                        </a:rPr>
                        <a:t>F</a:t>
                      </a:r>
                      <a:endParaRPr lang="de-AT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Evaluation </a:t>
                      </a:r>
                      <a:endParaRPr lang="de-A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1.4.2016</a:t>
                      </a:r>
                      <a:endParaRPr lang="de-AT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31.3.2018</a:t>
                      </a:r>
                      <a:endParaRPr lang="de-A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GB" sz="900" dirty="0">
                          <a:effectLst/>
                        </a:rPr>
                        <a:t>F.1 Evaluation of project process</a:t>
                      </a:r>
                      <a:endParaRPr lang="de-AT" sz="900" dirty="0">
                        <a:effectLst/>
                      </a:endParaRP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GB" sz="900" dirty="0">
                          <a:effectLst/>
                        </a:rPr>
                        <a:t>F.2 Evaluation of project outcomes</a:t>
                      </a:r>
                      <a:endParaRPr lang="de-A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GB" sz="900">
                          <a:effectLst/>
                        </a:rPr>
                        <a:t>F-D.1 Evaluation plan </a:t>
                      </a:r>
                      <a:endParaRPr lang="de-AT" sz="900">
                        <a:effectLst/>
                      </a:endParaRP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GB" sz="900">
                          <a:effectLst/>
                        </a:rPr>
                        <a:t>F-D.2 Interim evaluation report</a:t>
                      </a:r>
                      <a:endParaRPr lang="de-AT" sz="900">
                        <a:effectLst/>
                      </a:endParaRP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GB" sz="900">
                          <a:effectLst/>
                        </a:rPr>
                        <a:t>F-D.3 Final evaluation report </a:t>
                      </a:r>
                      <a:endParaRPr lang="de-AT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</a:tr>
              <a:tr h="1105946">
                <a:tc>
                  <a:txBody>
                    <a:bodyPr/>
                    <a:lstStyle/>
                    <a:p>
                      <a:pPr algn="ctr">
                        <a:spcAft>
                          <a:spcPts val="200"/>
                        </a:spcAft>
                      </a:pPr>
                      <a:r>
                        <a:rPr lang="en-GB" sz="900">
                          <a:effectLst/>
                        </a:rPr>
                        <a:t>G</a:t>
                      </a:r>
                      <a:endParaRPr lang="de-AT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Dissemination, Impact and Sustainability</a:t>
                      </a:r>
                      <a:endParaRPr lang="de-A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1.4.2016</a:t>
                      </a:r>
                      <a:endParaRPr lang="de-AT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31.3.2018</a:t>
                      </a:r>
                      <a:endParaRPr lang="de-AT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GB" sz="900" dirty="0">
                          <a:effectLst/>
                        </a:rPr>
                        <a:t>G.1 Website</a:t>
                      </a:r>
                      <a:endParaRPr lang="de-AT" sz="900" dirty="0">
                        <a:effectLst/>
                      </a:endParaRP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GB" sz="900" dirty="0">
                          <a:effectLst/>
                        </a:rPr>
                        <a:t>G.2 Sounding board</a:t>
                      </a:r>
                      <a:endParaRPr lang="de-AT" sz="900" dirty="0">
                        <a:effectLst/>
                      </a:endParaRP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GB" sz="900" dirty="0">
                          <a:effectLst/>
                        </a:rPr>
                        <a:t>G.3 Dissemination at meetings and in journals </a:t>
                      </a:r>
                      <a:endParaRPr lang="de-AT" sz="900" dirty="0">
                        <a:effectLst/>
                      </a:endParaRP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GB" sz="900" dirty="0">
                          <a:effectLst/>
                        </a:rPr>
                        <a:t>G.4 Exploring </a:t>
                      </a:r>
                      <a:r>
                        <a:rPr lang="en-GB" sz="900" dirty="0" err="1">
                          <a:effectLst/>
                        </a:rPr>
                        <a:t>REcheck</a:t>
                      </a:r>
                      <a:r>
                        <a:rPr lang="en-GB" sz="900" dirty="0">
                          <a:effectLst/>
                        </a:rPr>
                        <a:t> as mapping tool</a:t>
                      </a:r>
                      <a:endParaRPr lang="de-A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GB" sz="900" dirty="0">
                          <a:effectLst/>
                        </a:rPr>
                        <a:t>G-D.1 Launch of Website</a:t>
                      </a:r>
                      <a:endParaRPr lang="de-AT" sz="900" dirty="0">
                        <a:effectLst/>
                      </a:endParaRP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GB" sz="900" dirty="0">
                          <a:effectLst/>
                        </a:rPr>
                        <a:t>G-D.2 First sounding board meeting </a:t>
                      </a:r>
                      <a:endParaRPr lang="de-AT" sz="900" dirty="0">
                        <a:effectLst/>
                      </a:endParaRP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GB" sz="900" dirty="0">
                          <a:effectLst/>
                        </a:rPr>
                        <a:t>G-D.3 Presentation of project at meetings and in journals </a:t>
                      </a:r>
                      <a:endParaRPr lang="de-AT" sz="900" dirty="0">
                        <a:effectLst/>
                      </a:endParaRP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GB" sz="900" dirty="0">
                          <a:effectLst/>
                        </a:rPr>
                        <a:t>G-D.4 Second sounding board meeting </a:t>
                      </a:r>
                      <a:endParaRPr lang="de-AT" sz="900" dirty="0">
                        <a:effectLst/>
                      </a:endParaRP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GB" sz="900" dirty="0">
                          <a:effectLst/>
                        </a:rPr>
                        <a:t>G-D.5 One dissemination and sustainability meeting per partner country </a:t>
                      </a:r>
                      <a:endParaRPr lang="de-A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2" marR="45712" marT="0" marB="0" anchor="ctr"/>
                </a:tc>
              </a:tr>
            </a:tbl>
          </a:graphicData>
        </a:graphic>
      </p:graphicFrame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Headquaters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7548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KT_Präsentation">
  <a:themeElements>
    <a:clrScheme name="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777777"/>
      </a:accent1>
      <a:accent2>
        <a:srgbClr val="FF3300"/>
      </a:accent2>
      <a:accent3>
        <a:srgbClr val="FFFFFF"/>
      </a:accent3>
      <a:accent4>
        <a:srgbClr val="000000"/>
      </a:accent4>
      <a:accent5>
        <a:srgbClr val="BDBDBD"/>
      </a:accent5>
      <a:accent6>
        <a:srgbClr val="E72D00"/>
      </a:accent6>
      <a:hlink>
        <a:srgbClr val="0000CC"/>
      </a:hlink>
      <a:folHlink>
        <a:srgbClr val="B2B2B2"/>
      </a:folHlink>
    </a:clrScheme>
    <a:fontScheme name="RKT_Präsentation">
      <a:majorFont>
        <a:latin typeface="ORKMedium"/>
        <a:ea typeface=""/>
        <a:cs typeface=""/>
      </a:majorFont>
      <a:minorFont>
        <a:latin typeface="ORKRegular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ORKRegular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ORKRegular" pitchFamily="2" charset="0"/>
          </a:defRPr>
        </a:defPPr>
      </a:lstStyle>
    </a:lnDef>
  </a:objectDefaults>
  <a:extraClrSchemeLst>
    <a:extraClrScheme>
      <a:clrScheme name="RKT_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KT_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KT_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KT_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KT_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KT_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KT_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RKT_Präsentation</Template>
  <TotalTime>0</TotalTime>
  <Words>734</Words>
  <Application>Microsoft Office PowerPoint</Application>
  <PresentationFormat>Bildschirmpräsentation (4:3)</PresentationFormat>
  <Paragraphs>147</Paragraphs>
  <Slides>11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Arial</vt:lpstr>
      <vt:lpstr>ORKMedium</vt:lpstr>
      <vt:lpstr>ORKRegular</vt:lpstr>
      <vt:lpstr>Times New Roman</vt:lpstr>
      <vt:lpstr>Wingdings</vt:lpstr>
      <vt:lpstr>RKT_Präsentation</vt:lpstr>
      <vt:lpstr>REcheck</vt:lpstr>
      <vt:lpstr>Administrative Overview </vt:lpstr>
      <vt:lpstr>Regional Scope Project countries</vt:lpstr>
      <vt:lpstr>Challenges</vt:lpstr>
      <vt:lpstr>Objective</vt:lpstr>
      <vt:lpstr>Project aims:  </vt:lpstr>
      <vt:lpstr>Actions and deliverables</vt:lpstr>
      <vt:lpstr>PowerPoint-Präsentation</vt:lpstr>
      <vt:lpstr>PowerPoint-Präsentation</vt:lpstr>
      <vt:lpstr>Outcome - expected results</vt:lpstr>
      <vt:lpstr>Follow up </vt:lpstr>
    </vt:vector>
  </TitlesOfParts>
  <Company>Austrian Red Cross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Teaming Up for Civil Protection presentation</dc:title>
  <dc:creator>Austrian Red Cross</dc:creator>
  <cp:lastModifiedBy>Foitik Gerry (OeRK)</cp:lastModifiedBy>
  <cp:revision>81</cp:revision>
  <cp:lastPrinted>2013-01-14T13:00:41Z</cp:lastPrinted>
  <dcterms:created xsi:type="dcterms:W3CDTF">2002-11-19T08:57:41Z</dcterms:created>
  <dcterms:modified xsi:type="dcterms:W3CDTF">2016-01-04T18:02:56Z</dcterms:modified>
</cp:coreProperties>
</file>