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95" autoAdjust="0"/>
  </p:normalViewPr>
  <p:slideViewPr>
    <p:cSldViewPr>
      <p:cViewPr varScale="1">
        <p:scale>
          <a:sx n="105" d="100"/>
          <a:sy n="105" d="100"/>
        </p:scale>
        <p:origin x="1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B1303-17B3-4293-841B-8D3BDF16B13C}" type="datetimeFigureOut">
              <a:rPr lang="en-GB" smtClean="0"/>
              <a:pPr/>
              <a:t>04/02/2016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565D9-90EE-410B-858A-2DCAE6F2ED04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897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177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01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55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52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0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47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474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067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908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565D9-90EE-410B-858A-2DCAE6F2ED0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4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EDE3-FEFA-41E1-ACAE-E59CA857A580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ED344-B342-4BC5-8C81-3D52658C67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mfernandez@cetmar.or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ner-project.e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opol.eu/?/=/section/platform/sub/p_arcopol_at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://wwz.cedre.fr/en/" TargetMode="External"/><Relationship Id="rId3" Type="http://schemas.openxmlformats.org/officeDocument/2006/relationships/hyperlink" Target="http://www.cetmar.org/" TargetMode="External"/><Relationship Id="rId7" Type="http://schemas.openxmlformats.org/officeDocument/2006/relationships/image" Target="../media/image8.png"/><Relationship Id="rId12" Type="http://schemas.openxmlformats.org/officeDocument/2006/relationships/hyperlink" Target="https://www.gov.uk/government/organisations/public-health-englan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hyperlink" Target="http://www.ciimar.up.pt/" TargetMode="External"/><Relationship Id="rId5" Type="http://schemas.openxmlformats.org/officeDocument/2006/relationships/hyperlink" Target="http://www.uvigo.gal/uvigo_en/index.html" TargetMode="External"/><Relationship Id="rId10" Type="http://schemas.openxmlformats.org/officeDocument/2006/relationships/hyperlink" Target="http://www.actionmodulers.pt/default.aspx" TargetMode="External"/><Relationship Id="rId4" Type="http://schemas.openxmlformats.org/officeDocument/2006/relationships/hyperlink" Target="http://www.intecmar.org/" TargetMode="Externa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nsconvention.org/Documents/whitepaper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C:\Users\Patricia\Downloads\ppr-emsa_hns_action_plan%20(1).pdf" TargetMode="External"/><Relationship Id="rId4" Type="http://schemas.openxmlformats.org/officeDocument/2006/relationships/hyperlink" Target="http://www.maritime-rh.com/maritime_docs/osc_press_releases/Chemical_Carriers_Product_Tankers_to_2015p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6512" y="2060849"/>
            <a:ext cx="9144000" cy="2232247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MARINER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Enhancing HNS preparedness through training and exercising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3 Imagen" descr="flag-HACP_en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7504" y="5648950"/>
            <a:ext cx="1152128" cy="109241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331640" y="5805264"/>
            <a:ext cx="7775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chemeClr val="tx2">
                    <a:lumMod val="75000"/>
                  </a:schemeClr>
                </a:solidFill>
              </a:rPr>
              <a:t>MARINER </a:t>
            </a:r>
            <a:r>
              <a:rPr lang="es-ES" sz="1500" b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es-ES" sz="15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500" b="1" dirty="0" smtClean="0">
                <a:solidFill>
                  <a:schemeClr val="tx2">
                    <a:lumMod val="75000"/>
                  </a:schemeClr>
                </a:solidFill>
              </a:rPr>
              <a:t>co-funded by the European Union  in the framework of the Union Civil Protection Mechanism. DG-ECHO, European Commission.</a:t>
            </a:r>
            <a:endParaRPr lang="es-ES" sz="1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496" y="4725144"/>
            <a:ext cx="9108504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solidFill>
                  <a:schemeClr val="tx2">
                    <a:lumMod val="75000"/>
                  </a:schemeClr>
                </a:solidFill>
              </a:rPr>
              <a:t>Coordinator</a:t>
            </a: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Marisa Fernández.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mfernandez@cetmar.org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Centro Tecnológico del Mar – Fundación CETMAR (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Spain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5" cstate="screen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10 Conector recto"/>
          <p:cNvCxnSpPr/>
          <p:nvPr/>
        </p:nvCxnSpPr>
        <p:spPr>
          <a:xfrm>
            <a:off x="179512" y="4437112"/>
            <a:ext cx="8784976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57200" y="58614"/>
            <a:ext cx="843528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ES" sz="30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MARINER’s</a:t>
            </a:r>
            <a:r>
              <a:rPr lang="es-ES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sz="30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major</a:t>
            </a:r>
            <a:r>
              <a:rPr lang="es-ES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sz="30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events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0" y="6309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MARINER </a:t>
            </a:r>
            <a:r>
              <a:rPr lang="es-ES" sz="1400" i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co-funded by the European Union  in the framework of the Union Civil Protection Mechanism . DG-ECHO, European Commission.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90872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 total of 4 events will be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organised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with the aim of transferring MARINER tools to the end users. </a:t>
            </a:r>
            <a:endParaRPr lang="en-GB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9552" y="5579948"/>
            <a:ext cx="828092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Keep updated on project website: </a:t>
            </a:r>
            <a:r>
              <a:rPr lang="en-GB" sz="2000" dirty="0" smtClean="0">
                <a:solidFill>
                  <a:srgbClr val="002060"/>
                </a:solidFill>
                <a:hlinkClick r:id="rId3"/>
              </a:rPr>
              <a:t>www.mariner-project.eu</a:t>
            </a:r>
            <a:r>
              <a:rPr lang="en-GB" sz="2000" dirty="0" smtClean="0">
                <a:solidFill>
                  <a:srgbClr val="002060"/>
                </a:solidFill>
              </a:rPr>
              <a:t>  (from May 2016)</a:t>
            </a:r>
            <a:endParaRPr lang="en-GB" sz="2000" dirty="0">
              <a:solidFill>
                <a:srgbClr val="002060"/>
              </a:solidFill>
            </a:endParaRPr>
          </a:p>
        </p:txBody>
      </p:sp>
      <p:graphicFrame>
        <p:nvGraphicFramePr>
          <p:cNvPr id="10" name="6 Tabla"/>
          <p:cNvGraphicFramePr>
            <a:graphicFrameLocks noGrp="1"/>
          </p:cNvGraphicFramePr>
          <p:nvPr/>
        </p:nvGraphicFramePr>
        <p:xfrm>
          <a:off x="467544" y="1916832"/>
          <a:ext cx="8424936" cy="3326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62877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Date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Location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Event</a:t>
                      </a:r>
                      <a:endParaRPr lang="en-GB" sz="2400" b="1" dirty="0"/>
                    </a:p>
                  </a:txBody>
                  <a:tcPr/>
                </a:tc>
              </a:tr>
              <a:tr h="81138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February 2017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Cardiff, United Kingdom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Workshop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2877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April 2017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Porto</a:t>
                      </a:r>
                      <a:r>
                        <a:rPr lang="en-GB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or </a:t>
                      </a:r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Lisbon, Portugal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Workshop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2877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September</a:t>
                      </a:r>
                      <a:r>
                        <a:rPr lang="en-GB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2017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Brest, France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Workshop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2877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December 2017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Galicia, Spain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Final conference</a:t>
                      </a:r>
                      <a:endParaRPr lang="en-GB" sz="2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 rot="5400000">
            <a:off x="4086200" y="1143000"/>
            <a:ext cx="936104" cy="8676456"/>
          </a:xfrm>
          <a:prstGeom prst="homePlate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57200" y="58614"/>
            <a:ext cx="843528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s-E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Follow up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23528" y="754662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23528" y="754662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9 CuadroTexto"/>
          <p:cNvSpPr txBox="1"/>
          <p:nvPr/>
        </p:nvSpPr>
        <p:spPr>
          <a:xfrm>
            <a:off x="216024" y="1556792"/>
            <a:ext cx="8676456" cy="39087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MARINER results will be transferred to end users through targeted actions:</a:t>
            </a:r>
          </a:p>
          <a:p>
            <a:pPr algn="just"/>
            <a:endParaRPr lang="en-GB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Integrating end users into the project structure: The MARINER Advisory Board is made up of representatives of national competent authorities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(UK, FR, SP,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PT);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Organising project events aiming at national, regional and local authorities: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Training sessions,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Workshops,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Exercises.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Sharing results through different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vias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MARINER website,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ARCOPOL Platform (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Atlantic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hlinkClick r:id="rId3"/>
              </a:rPr>
              <a:t>Technological Platform for oil and HNS spill preparedness, response and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mitigation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Participation in conferences and meetings in the scope of MARINER (meetings with EMSA, Bonn Agreement, etc.)</a:t>
            </a:r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7 Rectángulo redondeado"/>
          <p:cNvSpPr/>
          <p:nvPr/>
        </p:nvSpPr>
        <p:spPr>
          <a:xfrm>
            <a:off x="216024" y="898678"/>
            <a:ext cx="8676456" cy="5140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8 CuadroTexto"/>
          <p:cNvSpPr txBox="1"/>
          <p:nvPr/>
        </p:nvSpPr>
        <p:spPr>
          <a:xfrm>
            <a:off x="323528" y="909881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i="1" dirty="0" smtClean="0">
                <a:solidFill>
                  <a:schemeClr val="bg1"/>
                </a:solidFill>
              </a:rPr>
              <a:t>The key to sustainability is the effective transfer of results to end users</a:t>
            </a:r>
            <a:endParaRPr lang="en-GB" sz="2200" b="1" i="1" dirty="0">
              <a:solidFill>
                <a:schemeClr val="bg1"/>
              </a:solidFill>
            </a:endParaRPr>
          </a:p>
        </p:txBody>
      </p:sp>
      <p:sp>
        <p:nvSpPr>
          <p:cNvPr id="13" name="7 Rectángulo redondeado"/>
          <p:cNvSpPr/>
          <p:nvPr/>
        </p:nvSpPr>
        <p:spPr>
          <a:xfrm>
            <a:off x="323528" y="6011246"/>
            <a:ext cx="8424936" cy="65811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8 CuadroTexto"/>
          <p:cNvSpPr txBox="1"/>
          <p:nvPr/>
        </p:nvSpPr>
        <p:spPr>
          <a:xfrm>
            <a:off x="323528" y="6094457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i="1" dirty="0" smtClean="0">
                <a:solidFill>
                  <a:schemeClr val="bg1"/>
                </a:solidFill>
              </a:rPr>
              <a:t>Results integrated into end users’ operational protocols</a:t>
            </a:r>
            <a:endParaRPr lang="en-GB" sz="2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6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General overview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043608" y="836712"/>
            <a:ext cx="79208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Objective: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Improve regional cooperation in planning, preparedness and response to HNS spills by improving training and exercise, by increasing awareness and information exchange and by capitalization and translation of HNS relevant R &amp; D projects' outcomes into operational products.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496" y="980728"/>
            <a:ext cx="1008112" cy="125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1043608" y="5303530"/>
            <a:ext cx="7848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Total budget: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998.547 EUR</a:t>
            </a:r>
            <a:endParaRPr lang="en-GB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GB" sz="1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European Commission contribution: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748.910 EUR (75 %)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1" name="10 Imagen" descr="128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07504" y="5301208"/>
            <a:ext cx="859160" cy="859160"/>
          </a:xfrm>
          <a:prstGeom prst="rect">
            <a:avLst/>
          </a:prstGeom>
        </p:spPr>
      </p:pic>
      <p:pic>
        <p:nvPicPr>
          <p:cNvPr id="14" name="13 Imagen" descr="Google-Calendar-icon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07504" y="4221088"/>
            <a:ext cx="840367" cy="840367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1043608" y="422108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Start date: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GB" baseline="30000" dirty="0" smtClean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January 2016</a:t>
            </a:r>
          </a:p>
          <a:p>
            <a:pPr algn="just"/>
            <a:endParaRPr lang="en-GB" sz="7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date: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31</a:t>
            </a:r>
            <a:r>
              <a:rPr lang="en-GB" baseline="30000" dirty="0" smtClean="0">
                <a:solidFill>
                  <a:schemeClr val="tx2">
                    <a:lumMod val="50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December 2017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043608" y="2466181"/>
            <a:ext cx="7920880" cy="15388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Policy area of activity: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Preparedness.</a:t>
            </a:r>
          </a:p>
          <a:p>
            <a:pPr algn="just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Priority: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Improving marine pollution cooperation, including regional cooperation, regarding interoperability and preparedness for direct response to and reducing impacts of manmade disasters. Specific focus area: better planning and preparing for spills of hazardous and noxious substances into the marine environment.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8" name="17 Imagen" descr="Activity-Materials-icon.pn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-180528" y="2636912"/>
            <a:ext cx="1403468" cy="1296144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0" y="6309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MARINER </a:t>
            </a:r>
            <a:r>
              <a:rPr lang="es-ES" sz="1400" i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co-funded by the European Union  in the framework of the Union Civil Protection Mechanism . DG-ECHO, European Commission.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309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MARINER </a:t>
            </a:r>
            <a:r>
              <a:rPr lang="es-ES" sz="1400" i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co-funded by the European Union  in the framework of the Union Civil Protection Mechanism . DG-ECHO, European Commission.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31640" y="1052736"/>
            <a:ext cx="7740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Centro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Tecnológico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del Mar –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Fundación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CETMAR 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Link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0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INTECMAR -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Instituto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Tecnológico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para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el Control del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Medio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Marino de Galicia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Link</a:t>
            </a:r>
            <a:endParaRPr lang="en-GB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Universidade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de Vigo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Link</a:t>
            </a:r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Partnership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 descr="Spain-icon.pn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23528" y="1290464"/>
            <a:ext cx="914400" cy="914400"/>
          </a:xfrm>
          <a:prstGeom prst="rect">
            <a:avLst/>
          </a:prstGeom>
        </p:spPr>
      </p:pic>
      <p:pic>
        <p:nvPicPr>
          <p:cNvPr id="10" name="9 Imagen" descr="France-icon.pn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45232" y="5085184"/>
            <a:ext cx="914400" cy="914400"/>
          </a:xfrm>
          <a:prstGeom prst="rect">
            <a:avLst/>
          </a:prstGeom>
        </p:spPr>
      </p:pic>
      <p:pic>
        <p:nvPicPr>
          <p:cNvPr id="11" name="10 Imagen" descr="Portugal-icon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323528" y="2492896"/>
            <a:ext cx="914400" cy="914400"/>
          </a:xfrm>
          <a:prstGeom prst="rect">
            <a:avLst/>
          </a:prstGeom>
        </p:spPr>
      </p:pic>
      <p:pic>
        <p:nvPicPr>
          <p:cNvPr id="12" name="11 Imagen" descr="United-Kingdom-icon.pn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323528" y="3789040"/>
            <a:ext cx="914400" cy="914400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1331640" y="2557353"/>
            <a:ext cx="7740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Action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Modulers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hlinkClick r:id="rId10"/>
              </a:rPr>
              <a:t>Link</a:t>
            </a:r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CIIMAR: Interdisciplinary Centre of Marine and Environmental Research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hlinkClick r:id="rId11"/>
              </a:rPr>
              <a:t>Link</a:t>
            </a:r>
            <a:endParaRPr lang="en-GB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331640" y="4037002"/>
            <a:ext cx="7740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Public Health England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hlinkClick r:id="rId12"/>
              </a:rPr>
              <a:t>Link</a:t>
            </a:r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331640" y="5149641"/>
            <a:ext cx="7740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7"/>
            </a:pP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Cedre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- Centre of Documentation, Research and Experimentation on Accidental Water Pollution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hlinkClick r:id="rId13"/>
              </a:rPr>
              <a:t>Link</a:t>
            </a:r>
            <a:endParaRPr lang="en-GB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Background tips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51520" y="749145"/>
            <a:ext cx="8640960" cy="35804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ts val="3400"/>
              </a:lnSpc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 Approximately 2,000 different chemicals are transported by sea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source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algn="just">
              <a:lnSpc>
                <a:spcPts val="3400"/>
              </a:lnSpc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The transportation of chemicals has grown considerably in the recent years (estimated 215 Million tonnes in 2015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source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pPr algn="just">
              <a:lnSpc>
                <a:spcPts val="3400"/>
              </a:lnSpc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Accidents involving chemicals happen: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Around 100 incidents happened in European waters between 1987 and 2006). (EMSA,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hlinkClick r:id="rId5" action="ppaction://hlinkfile"/>
              </a:rPr>
              <a:t>Source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pPr algn="just">
              <a:lnSpc>
                <a:spcPts val="3400"/>
              </a:lnSpc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HNS spills pose risks to the environment and human health;</a:t>
            </a:r>
          </a:p>
          <a:p>
            <a:pPr algn="just">
              <a:lnSpc>
                <a:spcPts val="3400"/>
              </a:lnSpc>
              <a:buFont typeface="Wingdings" pitchFamily="2" charset="2"/>
              <a:buChar char="ü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Fragmented research on HNS Preparedness and Response;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23528" y="4293096"/>
            <a:ext cx="8424936" cy="194421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8 CuadroTexto"/>
          <p:cNvSpPr txBox="1"/>
          <p:nvPr/>
        </p:nvSpPr>
        <p:spPr>
          <a:xfrm>
            <a:off x="467544" y="4451628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MARINER aims to improve the preparedness to respond to HNS maritime spills by: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  Translating relevant knowledge into operational products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  Improving exercise and training capabilities and resources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6309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MARINER </a:t>
            </a:r>
            <a:r>
              <a:rPr lang="es-ES" sz="1400" i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co-funded by the European Union  in the framework of the Union Civil Protection Mechanism . DG-ECHO, European Commission.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57200" y="58614"/>
            <a:ext cx="843528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ES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MARINER: </a:t>
            </a:r>
            <a:r>
              <a:rPr lang="es-ES" sz="30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organizational</a:t>
            </a:r>
            <a:r>
              <a:rPr lang="es-ES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chart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0" y="6309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MARINER </a:t>
            </a:r>
            <a:r>
              <a:rPr lang="es-ES" sz="1400" i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co-funded by the European Union  in the framework of the Union Civil Protection Mechanism . DG-ECHO, European Commission.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63888" y="105273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Task A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COORDINATION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179512" y="2924944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9 CuadroTexto"/>
          <p:cNvSpPr txBox="1"/>
          <p:nvPr/>
        </p:nvSpPr>
        <p:spPr>
          <a:xfrm>
            <a:off x="395536" y="3030051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Task B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KNOWLEDGE CAPTURE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2411760" y="2924944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11 CuadroTexto"/>
          <p:cNvSpPr txBox="1"/>
          <p:nvPr/>
        </p:nvSpPr>
        <p:spPr>
          <a:xfrm>
            <a:off x="2627784" y="306896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Task C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MODELLING &amp; IMPACT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716016" y="2924944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13 CuadroTexto"/>
          <p:cNvSpPr txBox="1"/>
          <p:nvPr/>
        </p:nvSpPr>
        <p:spPr>
          <a:xfrm>
            <a:off x="4932040" y="306896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Task D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RESPONSE PROTOCOLS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6948264" y="2924944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15 CuadroTexto"/>
          <p:cNvSpPr txBox="1"/>
          <p:nvPr/>
        </p:nvSpPr>
        <p:spPr>
          <a:xfrm>
            <a:off x="7164288" y="306896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Task E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TRAINING &amp; EXERCISING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7" name="16 Flecha arriba y abajo"/>
          <p:cNvSpPr/>
          <p:nvPr/>
        </p:nvSpPr>
        <p:spPr>
          <a:xfrm rot="3908097">
            <a:off x="2401344" y="1391934"/>
            <a:ext cx="351618" cy="1988245"/>
          </a:xfrm>
          <a:prstGeom prst="upDownArrow">
            <a:avLst/>
          </a:prstGeom>
          <a:solidFill>
            <a:srgbClr val="FF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17 Elipse"/>
          <p:cNvSpPr/>
          <p:nvPr/>
        </p:nvSpPr>
        <p:spPr>
          <a:xfrm>
            <a:off x="3563888" y="980728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18 CuadroTexto"/>
          <p:cNvSpPr txBox="1"/>
          <p:nvPr/>
        </p:nvSpPr>
        <p:spPr>
          <a:xfrm>
            <a:off x="3707904" y="105273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Task A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COORDINATION &amp; MANAGEMENT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1" name="20 Flecha arriba y abajo"/>
          <p:cNvSpPr/>
          <p:nvPr/>
        </p:nvSpPr>
        <p:spPr>
          <a:xfrm rot="17683639">
            <a:off x="6318170" y="1412679"/>
            <a:ext cx="351618" cy="2008861"/>
          </a:xfrm>
          <a:prstGeom prst="upDownArrow">
            <a:avLst/>
          </a:prstGeom>
          <a:solidFill>
            <a:srgbClr val="FF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21 Flecha arriba y abajo"/>
          <p:cNvSpPr/>
          <p:nvPr/>
        </p:nvSpPr>
        <p:spPr>
          <a:xfrm rot="2826867">
            <a:off x="3594050" y="2129849"/>
            <a:ext cx="351618" cy="825289"/>
          </a:xfrm>
          <a:prstGeom prst="upDownArrow">
            <a:avLst/>
          </a:prstGeom>
          <a:solidFill>
            <a:srgbClr val="FF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22 Flecha arriba y abajo"/>
          <p:cNvSpPr/>
          <p:nvPr/>
        </p:nvSpPr>
        <p:spPr>
          <a:xfrm rot="19135451">
            <a:off x="5015878" y="2146796"/>
            <a:ext cx="351618" cy="825289"/>
          </a:xfrm>
          <a:prstGeom prst="upDownArrow">
            <a:avLst/>
          </a:prstGeom>
          <a:solidFill>
            <a:srgbClr val="FF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24 Flecha arriba y abajo"/>
          <p:cNvSpPr/>
          <p:nvPr/>
        </p:nvSpPr>
        <p:spPr>
          <a:xfrm rot="3902765">
            <a:off x="6319030" y="3621837"/>
            <a:ext cx="351618" cy="1988245"/>
          </a:xfrm>
          <a:prstGeom prst="upDownArrow">
            <a:avLst/>
          </a:prstGeom>
          <a:solidFill>
            <a:srgbClr val="FF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25 Flecha arriba y abajo"/>
          <p:cNvSpPr/>
          <p:nvPr/>
        </p:nvSpPr>
        <p:spPr>
          <a:xfrm rot="19135451">
            <a:off x="3632487" y="4091013"/>
            <a:ext cx="351618" cy="825289"/>
          </a:xfrm>
          <a:prstGeom prst="upDownArrow">
            <a:avLst/>
          </a:prstGeom>
          <a:solidFill>
            <a:srgbClr val="FF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27 Flecha arriba y abajo"/>
          <p:cNvSpPr/>
          <p:nvPr/>
        </p:nvSpPr>
        <p:spPr>
          <a:xfrm rot="2826867">
            <a:off x="5054315" y="4074065"/>
            <a:ext cx="351618" cy="825289"/>
          </a:xfrm>
          <a:prstGeom prst="upDownArrow">
            <a:avLst/>
          </a:prstGeom>
          <a:solidFill>
            <a:srgbClr val="FF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28 Flecha arriba y abajo"/>
          <p:cNvSpPr/>
          <p:nvPr/>
        </p:nvSpPr>
        <p:spPr>
          <a:xfrm rot="17683639">
            <a:off x="2429738" y="3652484"/>
            <a:ext cx="351618" cy="2008861"/>
          </a:xfrm>
          <a:prstGeom prst="upDownArrow">
            <a:avLst/>
          </a:prstGeom>
          <a:solidFill>
            <a:srgbClr val="FF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29 CuadroTexto"/>
          <p:cNvSpPr txBox="1"/>
          <p:nvPr/>
        </p:nvSpPr>
        <p:spPr>
          <a:xfrm>
            <a:off x="3563888" y="515719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Task A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COORDINATION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1" name="30 Elipse"/>
          <p:cNvSpPr/>
          <p:nvPr/>
        </p:nvSpPr>
        <p:spPr>
          <a:xfrm>
            <a:off x="3563888" y="5085184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31 CuadroTexto"/>
          <p:cNvSpPr txBox="1"/>
          <p:nvPr/>
        </p:nvSpPr>
        <p:spPr>
          <a:xfrm>
            <a:off x="3707904" y="515719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Task F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COMMUNICATION &amp; DISSEMINATION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57200" y="58614"/>
            <a:ext cx="843528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GB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Task B: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HNS knowledge compilation and facilitation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0" y="6309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MARINER </a:t>
            </a:r>
            <a:r>
              <a:rPr lang="es-ES" sz="1400" i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co-funded by the European Union  in the framework of the Union Civil Protection Mechanism . DG-ECHO, European Commission.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187624" y="83671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Specific objective:</a:t>
            </a:r>
          </a:p>
          <a:p>
            <a:pPr algn="just"/>
            <a:endParaRPr lang="en-GB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Identify and compile existing HNS preparedness and response knowledge generated by EU funded public research as well as existing resources and make them easy available to end users through a user friendly tool connected to existing platforms and by targeted transfer actions.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496" y="1383234"/>
            <a:ext cx="1008112" cy="125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deliverable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5496" y="3429000"/>
            <a:ext cx="1296144" cy="2016224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259632" y="3147352"/>
            <a:ext cx="48245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Main results and estimated delivery date:</a:t>
            </a:r>
          </a:p>
          <a:p>
            <a:pPr algn="just"/>
            <a:endParaRPr lang="en-GB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 user friendly visualization and knowledge management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tool gathering all relevant information addressing key issues on HNS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June 2017.</a:t>
            </a:r>
          </a:p>
          <a:p>
            <a:pPr algn="just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Set of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graphical materials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 June 2017.</a:t>
            </a:r>
          </a:p>
          <a:p>
            <a:pPr algn="just">
              <a:buFont typeface="Arial" pitchFamily="34" charset="0"/>
              <a:buChar char="•"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Key outputs transferred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December 2017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804248" y="3140968"/>
            <a:ext cx="1432733" cy="1333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Ficha_3_Comportamiento_SNPP_EN_web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691598" y="4581128"/>
            <a:ext cx="1200882" cy="1698059"/>
          </a:xfrm>
          <a:prstGeom prst="rect">
            <a:avLst/>
          </a:prstGeom>
        </p:spPr>
      </p:pic>
      <p:pic>
        <p:nvPicPr>
          <p:cNvPr id="14" name="13 Imagen" descr="Ficha_2_EPIs_SP_web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6355458" y="4551637"/>
            <a:ext cx="1192124" cy="1685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57200" y="58614"/>
            <a:ext cx="843528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GB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Task C: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HNS </a:t>
            </a:r>
            <a:r>
              <a:rPr lang="en-GB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modelling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and environmental impact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0" y="6309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MARINER </a:t>
            </a:r>
            <a:r>
              <a:rPr lang="es-ES" sz="1400" i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co-funded by the European Union  in the framework of the Union Civil Protection Mechanism . DG-ECHO, European Commission.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187624" y="83671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Specific objective:</a:t>
            </a:r>
          </a:p>
          <a:p>
            <a:pPr algn="just"/>
            <a:endParaRPr lang="en-GB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1. Improve the interoperability and the operational use of tools for modelling HNS transport, behaviour and biological impact;</a:t>
            </a:r>
          </a:p>
          <a:p>
            <a:pPr algn="just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2. Definition of protocols and guidelines for environmental impact assessment of HNS spills.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496" y="1383234"/>
            <a:ext cx="1008112" cy="125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deliverable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5496" y="3429000"/>
            <a:ext cx="1296144" cy="2016224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1259632" y="3086378"/>
            <a:ext cx="482453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Main results and estimated delivery date:</a:t>
            </a:r>
          </a:p>
          <a:p>
            <a:pPr algn="just"/>
            <a:endParaRPr lang="en-GB" sz="11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Improved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HNS spill model integrated into a Common Operational Picture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Includes a module on environmental effects at population level. February 2017.</a:t>
            </a:r>
          </a:p>
          <a:p>
            <a:pPr algn="just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Cross border guidelines and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protocols for HNS environmental impact assessment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 July 2017.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220891" y="3356992"/>
            <a:ext cx="2815605" cy="143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150174" y="4797152"/>
            <a:ext cx="12382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72008" y="58614"/>
            <a:ext cx="889248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Task D: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HNS response – seeking synergies with experts 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0" y="6309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MARINER </a:t>
            </a:r>
            <a:r>
              <a:rPr lang="es-ES" sz="1400" i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co-funded by the European Union  in the framework of the Union Civil Protection Mechanism . DG-ECHO, European Commission.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87624" y="836712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Specific objective:</a:t>
            </a:r>
          </a:p>
          <a:p>
            <a:pPr marL="342900" indent="-342900" algn="just"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Identification of existing expertise from chemical industry, civil protection mechanisms and fire's crews and their main response protocols and equipment to be adapted for marine events.</a:t>
            </a:r>
          </a:p>
          <a:p>
            <a:pPr marL="342900" indent="-342900" algn="just">
              <a:buAutoNum type="arabicPeriod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Development of guidance documents for Good Practices and training for specialized antipollution vessels operating in coastal areas.</a:t>
            </a: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496" y="1383234"/>
            <a:ext cx="1008112" cy="125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deliverable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5496" y="3429000"/>
            <a:ext cx="1296144" cy="2016224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259632" y="3156644"/>
            <a:ext cx="482453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Main results and estimated delivery date:</a:t>
            </a:r>
          </a:p>
          <a:p>
            <a:pPr algn="just"/>
            <a:endParaRPr lang="en-GB" sz="11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Adapted response protocols to be included in contingency plans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 June 2017.</a:t>
            </a:r>
          </a:p>
          <a:p>
            <a:pPr algn="just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Training and exercise events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test the adapted protocols in specialized antipollution vessels. October 2017.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Multilingual video on training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December 2017.</a:t>
            </a:r>
          </a:p>
        </p:txBody>
      </p:sp>
      <p:pic>
        <p:nvPicPr>
          <p:cNvPr id="11" name="10 Imagen" descr="photos-25_Debriefing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372200" y="3325442"/>
            <a:ext cx="2505548" cy="1407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11 Imagen" descr="photos-12_Equipos_marinos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372200" y="4869160"/>
            <a:ext cx="2483768" cy="1397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57200" y="58614"/>
            <a:ext cx="843528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Task E: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HNS training and exercising 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0" y="63093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MARINER </a:t>
            </a:r>
            <a:r>
              <a:rPr lang="es-ES" sz="1400" i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es-ES" sz="1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</a:rPr>
              <a:t>co-funded by the European Union  in the framework of the Union Civil Protection Mechanism . DG-ECHO, European Commission.</a:t>
            </a:r>
            <a:endParaRPr lang="es-ES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23528" y="692696"/>
            <a:ext cx="8676456" cy="0"/>
          </a:xfrm>
          <a:prstGeom prst="line">
            <a:avLst/>
          </a:prstGeom>
          <a:ln w="57150" cap="rnd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187624" y="836712"/>
            <a:ext cx="777686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Specific objective:</a:t>
            </a:r>
          </a:p>
          <a:p>
            <a:pPr marL="342900" indent="-342900" algn="just"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Develop and trial an innovative training and exercise process and bespoke software tool aimed at shoreline maritime HNS incident preparedness for public health protection.</a:t>
            </a:r>
          </a:p>
          <a:p>
            <a:pPr marL="342900" indent="-342900" algn="just"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Apply and incorporate EU and international cross-border preparedness protocols within exercise scenarios.</a:t>
            </a:r>
          </a:p>
          <a:p>
            <a:pPr marL="342900" indent="-342900" algn="just"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Develop training materials packages and delivery of courses addressed to cover key issues of HNS preparedness and response.</a:t>
            </a: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496" y="1383234"/>
            <a:ext cx="1008112" cy="125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deliverable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5496" y="3429000"/>
            <a:ext cx="1296144" cy="2016224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259632" y="3156644"/>
            <a:ext cx="482453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Main results and estimated delivery date:</a:t>
            </a:r>
          </a:p>
          <a:p>
            <a:pPr algn="just"/>
            <a:endParaRPr lang="en-GB" sz="11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Web based database exercise tool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.  September 2017.</a:t>
            </a:r>
          </a:p>
          <a:p>
            <a:pPr algn="just">
              <a:buFont typeface="Arial" pitchFamily="34" charset="0"/>
              <a:buChar char="•"/>
            </a:pPr>
            <a:endParaRPr lang="en-GB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E-learning materials on exercises and risk assessment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. September 2017.</a:t>
            </a:r>
          </a:p>
          <a:p>
            <a:pPr algn="just">
              <a:buFont typeface="Arial" pitchFamily="34" charset="0"/>
              <a:buChar char="•"/>
            </a:pPr>
            <a:endParaRPr lang="en-GB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Training package on HNS spill management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. October 2017.</a:t>
            </a:r>
          </a:p>
          <a:p>
            <a:pPr algn="just">
              <a:buFont typeface="Arial" pitchFamily="34" charset="0"/>
              <a:buChar char="•"/>
            </a:pPr>
            <a:endParaRPr lang="en-GB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 Training package on HNS modelling. 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April 2017.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60232" y="3429000"/>
            <a:ext cx="2021834" cy="151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333059" y="5157192"/>
            <a:ext cx="695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865</TotalTime>
  <Words>1195</Words>
  <Application>Microsoft Office PowerPoint</Application>
  <PresentationFormat>Presentación en pantalla (4:3)</PresentationFormat>
  <Paragraphs>148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de Office</vt:lpstr>
      <vt:lpstr>MARINER Enhancing HNS preparedness through training and exercising</vt:lpstr>
      <vt:lpstr>General overview</vt:lpstr>
      <vt:lpstr>Partnership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perez.perez.patri@gmail.com</dc:creator>
  <cp:lastModifiedBy>Patricia Pérez Pérez</cp:lastModifiedBy>
  <cp:revision>100</cp:revision>
  <dcterms:created xsi:type="dcterms:W3CDTF">2015-12-15T09:16:37Z</dcterms:created>
  <dcterms:modified xsi:type="dcterms:W3CDTF">2016-02-04T13:03:15Z</dcterms:modified>
</cp:coreProperties>
</file>