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81" r:id="rId2"/>
    <p:sldId id="282" r:id="rId3"/>
    <p:sldId id="283" r:id="rId4"/>
    <p:sldId id="285" r:id="rId5"/>
    <p:sldId id="259" r:id="rId6"/>
    <p:sldId id="262" r:id="rId7"/>
    <p:sldId id="261" r:id="rId8"/>
    <p:sldId id="280" r:id="rId9"/>
    <p:sldId id="266" r:id="rId10"/>
    <p:sldId id="284" r:id="rId11"/>
  </p:sldIdLst>
  <p:sldSz cx="9144000" cy="6858000" type="screen4x3"/>
  <p:notesSz cx="6858000" cy="9737725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36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3003E1-10A4-47C2-8A05-B56CBD4523C7}" type="datetimeFigureOut">
              <a:rPr lang="pt-PT" smtClean="0"/>
              <a:t>06-01-2016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48775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248775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7EB4B-0DF1-425F-BF7D-01432051E1C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57498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0CA8AB-0D33-469C-B187-652AE06C941F}" type="datetimeFigureOut">
              <a:rPr lang="pt-PT" smtClean="0"/>
              <a:t>06-01-2016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522346-EA09-4B7B-BE17-181E46992A9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253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0CA8AB-0D33-469C-B187-652AE06C941F}" type="datetimeFigureOut">
              <a:rPr lang="pt-PT" smtClean="0"/>
              <a:t>06-01-2016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522346-EA09-4B7B-BE17-181E46992A9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65499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0CA8AB-0D33-469C-B187-652AE06C941F}" type="datetimeFigureOut">
              <a:rPr lang="pt-PT" smtClean="0"/>
              <a:t>06-01-2016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522346-EA09-4B7B-BE17-181E46992A9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16029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0CA8AB-0D33-469C-B187-652AE06C941F}" type="datetimeFigureOut">
              <a:rPr lang="pt-PT" smtClean="0"/>
              <a:t>06-01-2016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522346-EA09-4B7B-BE17-181E46992A9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8122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0CA8AB-0D33-469C-B187-652AE06C941F}" type="datetimeFigureOut">
              <a:rPr lang="pt-PT" smtClean="0"/>
              <a:t>06-01-2016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522346-EA09-4B7B-BE17-181E46992A9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9572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0CA8AB-0D33-469C-B187-652AE06C941F}" type="datetimeFigureOut">
              <a:rPr lang="pt-PT" smtClean="0"/>
              <a:t>06-01-2016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522346-EA09-4B7B-BE17-181E46992A9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40510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0CA8AB-0D33-469C-B187-652AE06C941F}" type="datetimeFigureOut">
              <a:rPr lang="pt-PT" smtClean="0"/>
              <a:t>06-01-2016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522346-EA09-4B7B-BE17-181E46992A9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0256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0CA8AB-0D33-469C-B187-652AE06C941F}" type="datetimeFigureOut">
              <a:rPr lang="pt-PT" smtClean="0"/>
              <a:t>06-01-2016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522346-EA09-4B7B-BE17-181E46992A9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23104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0CA8AB-0D33-469C-B187-652AE06C941F}" type="datetimeFigureOut">
              <a:rPr lang="pt-PT" smtClean="0"/>
              <a:t>06-01-2016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522346-EA09-4B7B-BE17-181E46992A9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09323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0CA8AB-0D33-469C-B187-652AE06C941F}" type="datetimeFigureOut">
              <a:rPr lang="pt-PT" smtClean="0"/>
              <a:t>06-01-2016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522346-EA09-4B7B-BE17-181E46992A9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21068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90CA8AB-0D33-469C-B187-652AE06C941F}" type="datetimeFigureOut">
              <a:rPr lang="pt-PT" smtClean="0"/>
              <a:t>06-01-2016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522346-EA09-4B7B-BE17-181E46992A9D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7314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43" b="30752"/>
          <a:stretch/>
        </p:blipFill>
        <p:spPr>
          <a:xfrm>
            <a:off x="14796" y="6477854"/>
            <a:ext cx="1411140" cy="380146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395536" y="6419428"/>
            <a:ext cx="842493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5887144" y="6438969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ECHO, European Commission</a:t>
            </a:r>
            <a:r>
              <a:rPr lang="az-Cyrl-AZ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Brussels</a:t>
            </a:r>
          </a:p>
          <a:p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Jan 2016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967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611560" y="2708920"/>
            <a:ext cx="8136904" cy="647700"/>
          </a:xfrm>
        </p:spPr>
        <p:txBody>
          <a:bodyPr/>
          <a:lstStyle/>
          <a:p>
            <a:r>
              <a:rPr lang="es-UY" altLang="pt-PT" sz="3600" b="1" dirty="0" err="1" smtClean="0">
                <a:solidFill>
                  <a:schemeClr val="tx1"/>
                </a:solidFill>
              </a:rPr>
              <a:t>KnowRISK</a:t>
            </a:r>
            <a:r>
              <a:rPr lang="es-UY" altLang="pt-PT" sz="3600" b="1" dirty="0" smtClean="0">
                <a:solidFill>
                  <a:schemeClr val="tx1"/>
                </a:solidFill>
              </a:rPr>
              <a:t> </a:t>
            </a:r>
            <a:r>
              <a:rPr lang="es-UY" altLang="pt-PT" sz="3600" b="1" dirty="0" err="1" smtClean="0">
                <a:solidFill>
                  <a:schemeClr val="tx1"/>
                </a:solidFill>
              </a:rPr>
              <a:t>project</a:t>
            </a:r>
            <a:endParaRPr lang="es-ES" altLang="pt-PT" sz="3600" b="1" dirty="0">
              <a:solidFill>
                <a:schemeClr val="tx1"/>
              </a:solidFill>
            </a:endParaRPr>
          </a:p>
        </p:txBody>
      </p:sp>
      <p:sp>
        <p:nvSpPr>
          <p:cNvPr id="6" name="Rettangolo 1"/>
          <p:cNvSpPr/>
          <p:nvPr/>
        </p:nvSpPr>
        <p:spPr>
          <a:xfrm>
            <a:off x="2339752" y="28942"/>
            <a:ext cx="6749752" cy="138499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Kick off meeting for the selected projects under the </a:t>
            </a:r>
            <a:r>
              <a:rPr lang="it-IT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2015 Call </a:t>
            </a:r>
            <a:r>
              <a:rPr lang="it-IT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for proposals </a:t>
            </a:r>
            <a:r>
              <a:rPr lang="it-IT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for prevention and preparedness projects </a:t>
            </a:r>
            <a:endParaRPr lang="it-IT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43" b="30752"/>
          <a:stretch/>
        </p:blipFill>
        <p:spPr>
          <a:xfrm>
            <a:off x="58747" y="6438969"/>
            <a:ext cx="1411140" cy="38014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259632" y="4565159"/>
            <a:ext cx="64884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ctr"/>
            <a:r>
              <a:rPr lang="en-US" sz="2000" dirty="0" err="1">
                <a:solidFill>
                  <a:schemeClr val="tx2"/>
                </a:solidFill>
              </a:rPr>
              <a:t>Instituto</a:t>
            </a:r>
            <a:r>
              <a:rPr lang="en-US" sz="2000" dirty="0">
                <a:solidFill>
                  <a:schemeClr val="tx2"/>
                </a:solidFill>
              </a:rPr>
              <a:t> Superior </a:t>
            </a:r>
            <a:r>
              <a:rPr lang="en-US" sz="2000" dirty="0" err="1">
                <a:solidFill>
                  <a:schemeClr val="tx2"/>
                </a:solidFill>
              </a:rPr>
              <a:t>Técnico</a:t>
            </a:r>
            <a:r>
              <a:rPr lang="en-US" sz="2000" dirty="0">
                <a:solidFill>
                  <a:schemeClr val="tx2"/>
                </a:solidFill>
              </a:rPr>
              <a:t> (IST</a:t>
            </a:r>
            <a:r>
              <a:rPr lang="en-US" sz="2000" dirty="0" smtClean="0">
                <a:solidFill>
                  <a:schemeClr val="tx2"/>
                </a:solidFill>
              </a:rPr>
              <a:t>)</a:t>
            </a:r>
          </a:p>
          <a:p>
            <a:pPr lvl="2" algn="ctr"/>
            <a:r>
              <a:rPr lang="en-US" sz="2000" dirty="0" smtClean="0">
                <a:solidFill>
                  <a:schemeClr val="tx2"/>
                </a:solidFill>
              </a:rPr>
              <a:t>Portugal</a:t>
            </a:r>
            <a:endParaRPr lang="it-IT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61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5"/>
          <p:cNvSpPr/>
          <p:nvPr/>
        </p:nvSpPr>
        <p:spPr>
          <a:xfrm>
            <a:off x="395536" y="404664"/>
            <a:ext cx="32334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1200"/>
              </a:spcAft>
            </a:pPr>
            <a:r>
              <a:rPr lang="en-GB" sz="2400" b="1" dirty="0">
                <a:solidFill>
                  <a:schemeClr val="tx2">
                    <a:lumMod val="60000"/>
                    <a:lumOff val="40000"/>
                  </a:schemeClr>
                </a:solidFill>
                <a:ea typeface="Times New Roman"/>
                <a:cs typeface="Times New Roman"/>
              </a:rPr>
              <a:t>Follow up of the project</a:t>
            </a:r>
          </a:p>
        </p:txBody>
      </p:sp>
      <p:sp>
        <p:nvSpPr>
          <p:cNvPr id="5" name="Rectangle 4"/>
          <p:cNvSpPr/>
          <p:nvPr/>
        </p:nvSpPr>
        <p:spPr>
          <a:xfrm>
            <a:off x="899592" y="1268760"/>
            <a:ext cx="75608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Dissemination </a:t>
            </a:r>
            <a:r>
              <a:rPr lang="en-GB" sz="2000" dirty="0"/>
              <a:t>of </a:t>
            </a:r>
            <a:r>
              <a:rPr lang="en-GB" sz="2000" dirty="0" smtClean="0"/>
              <a:t>the </a:t>
            </a:r>
            <a:r>
              <a:rPr lang="en-GB" sz="2000" dirty="0"/>
              <a:t>Practical </a:t>
            </a:r>
            <a:r>
              <a:rPr lang="en-GB" sz="2000" dirty="0" smtClean="0"/>
              <a:t>Guide</a:t>
            </a:r>
          </a:p>
          <a:p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Non-structural </a:t>
            </a:r>
            <a:r>
              <a:rPr lang="en-GB" sz="2000" dirty="0"/>
              <a:t>elements are many and of diverse nature. Only a few were given most attention. In the continuation of this Project other should be the object of more detailed analysis.</a:t>
            </a:r>
            <a:endParaRPr lang="pt-PT" sz="2000" dirty="0"/>
          </a:p>
          <a:p>
            <a:r>
              <a:rPr lang="en-GB" sz="2000" dirty="0"/>
              <a:t>  </a:t>
            </a:r>
            <a:endParaRPr lang="pt-PT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In the field of communication of risk there are many other stakeholders beyond the ones worked out in this Project which could be interested in being part of the field </a:t>
            </a:r>
            <a:r>
              <a:rPr lang="en-GB" sz="2000" dirty="0" smtClean="0"/>
              <a:t>inquires.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A </a:t>
            </a:r>
            <a:r>
              <a:rPr lang="en-GB" sz="2000" dirty="0"/>
              <a:t>Special Issue </a:t>
            </a:r>
            <a:r>
              <a:rPr lang="en-GB" sz="2000" dirty="0" smtClean="0"/>
              <a:t>publication will </a:t>
            </a:r>
            <a:r>
              <a:rPr lang="en-GB" sz="2000" dirty="0"/>
              <a:t>be </a:t>
            </a:r>
            <a:r>
              <a:rPr lang="en-GB" sz="2000" dirty="0" smtClean="0"/>
              <a:t>made with all the material developed.</a:t>
            </a: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204865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67544" y="476672"/>
            <a:ext cx="777686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/>
              <a:t>Acronym: </a:t>
            </a:r>
            <a:r>
              <a:rPr lang="it-IT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KnowRISK</a:t>
            </a:r>
          </a:p>
          <a:p>
            <a:endParaRPr lang="en-GB" sz="1200" b="1" dirty="0" smtClean="0"/>
          </a:p>
          <a:p>
            <a:pPr lvl="0"/>
            <a:endParaRPr lang="en-GB" sz="2800" b="1" dirty="0" smtClean="0"/>
          </a:p>
          <a:p>
            <a:pPr lvl="0"/>
            <a:r>
              <a:rPr lang="en-GB" sz="2800" b="1" dirty="0" smtClean="0"/>
              <a:t>Project name</a:t>
            </a:r>
            <a:r>
              <a:rPr lang="en-GB" sz="2800" b="1" cap="all" dirty="0" smtClean="0"/>
              <a:t>:</a:t>
            </a:r>
            <a:endParaRPr lang="it-IT" sz="2800" b="1" dirty="0"/>
          </a:p>
          <a:p>
            <a:pPr lvl="0"/>
            <a:r>
              <a:rPr lang="en-GB" sz="2800" b="1" dirty="0" smtClean="0"/>
              <a:t>Know</a:t>
            </a:r>
            <a:r>
              <a:rPr lang="en-GB" sz="2800" dirty="0" smtClean="0"/>
              <a:t> your city, </a:t>
            </a:r>
            <a:r>
              <a:rPr lang="en-GB" sz="2800" b="1" dirty="0" smtClean="0"/>
              <a:t>R</a:t>
            </a:r>
            <a:r>
              <a:rPr lang="en-GB" sz="2800" dirty="0" smtClean="0"/>
              <a:t>educe </a:t>
            </a:r>
            <a:r>
              <a:rPr lang="en-GB" sz="2800" dirty="0" err="1" smtClean="0"/>
              <a:t>se</a:t>
            </a:r>
            <a:r>
              <a:rPr lang="en-GB" sz="2800" b="1" dirty="0" err="1" smtClean="0"/>
              <a:t>IS</a:t>
            </a:r>
            <a:r>
              <a:rPr lang="en-GB" sz="2800" dirty="0" err="1" smtClean="0"/>
              <a:t>mic</a:t>
            </a:r>
            <a:r>
              <a:rPr lang="en-GB" sz="2800" dirty="0" smtClean="0"/>
              <a:t> </a:t>
            </a:r>
            <a:r>
              <a:rPr lang="en-GB" sz="2800" dirty="0" err="1" smtClean="0"/>
              <a:t>ris</a:t>
            </a:r>
            <a:r>
              <a:rPr lang="en-GB" sz="2800" b="1" dirty="0" err="1" smtClean="0"/>
              <a:t>K</a:t>
            </a:r>
            <a:r>
              <a:rPr lang="en-GB" sz="2800" dirty="0" smtClean="0"/>
              <a:t> through non-structural elements </a:t>
            </a:r>
          </a:p>
          <a:p>
            <a:endParaRPr lang="it-IT" sz="2800" dirty="0"/>
          </a:p>
          <a:p>
            <a:pPr eaLnBrk="0" hangingPunct="0">
              <a:defRPr/>
            </a:pPr>
            <a:r>
              <a:rPr lang="en-US" sz="2800" b="1" dirty="0" smtClean="0"/>
              <a:t>Framework: </a:t>
            </a:r>
            <a:endParaRPr lang="en-US" sz="2800" b="1" dirty="0"/>
          </a:p>
          <a:p>
            <a:pPr eaLnBrk="0" hangingPunct="0">
              <a:defRPr/>
            </a:pPr>
            <a:r>
              <a:rPr lang="en-US" sz="2400" cap="all" dirty="0"/>
              <a:t>CALL FOR PROPOSALS </a:t>
            </a:r>
            <a:r>
              <a:rPr lang="en-US" sz="2400" cap="all" dirty="0" smtClean="0"/>
              <a:t>2015  </a:t>
            </a:r>
            <a:r>
              <a:rPr lang="en-US" sz="2400" cap="all" dirty="0"/>
              <a:t>FOR PREVENTION AND PREPAREDNESS PROJECTS IN CIVIL PROTECTION AND MARINE POLLUTION. </a:t>
            </a:r>
            <a:r>
              <a:rPr lang="en-US" sz="2400" cap="all" dirty="0" smtClean="0"/>
              <a:t>PREVENTION PRIORITIES</a:t>
            </a:r>
            <a:endParaRPr lang="en-US" sz="2400" cap="all" dirty="0"/>
          </a:p>
          <a:p>
            <a:pPr eaLnBrk="0" hangingPunct="0">
              <a:defRPr/>
            </a:pPr>
            <a:endParaRPr lang="en-US" sz="2400" b="1" cap="all" dirty="0" smtClean="0"/>
          </a:p>
          <a:p>
            <a:pPr eaLnBrk="0" hangingPunct="0">
              <a:defRPr/>
            </a:pPr>
            <a:r>
              <a:rPr lang="en-US" sz="2800" b="1" dirty="0" smtClean="0"/>
              <a:t>Starting date</a:t>
            </a:r>
            <a:r>
              <a:rPr lang="en-US" sz="2800" b="1" cap="all" dirty="0" smtClean="0"/>
              <a:t>:</a:t>
            </a:r>
            <a:r>
              <a:rPr lang="en-US" sz="2800" b="1" cap="all" dirty="0" smtClean="0"/>
              <a:t>	</a:t>
            </a:r>
            <a:r>
              <a:rPr lang="en-US" sz="2400" cap="all" dirty="0" smtClean="0"/>
              <a:t>1 JANUARY </a:t>
            </a:r>
            <a:r>
              <a:rPr lang="en-US" sz="2400" cap="all" dirty="0" smtClean="0"/>
              <a:t>2016</a:t>
            </a:r>
            <a:endParaRPr lang="en-US" sz="2400" cap="all" dirty="0"/>
          </a:p>
          <a:p>
            <a:pPr eaLnBrk="0" hangingPunct="0">
              <a:defRPr/>
            </a:pPr>
            <a:endParaRPr lang="en-US" sz="1200" b="1" cap="all" dirty="0"/>
          </a:p>
          <a:p>
            <a:pPr eaLnBrk="0" hangingPunct="0">
              <a:defRPr/>
            </a:pPr>
            <a:r>
              <a:rPr lang="en-US" sz="2800" b="1" dirty="0" smtClean="0"/>
              <a:t>Duration</a:t>
            </a:r>
            <a:r>
              <a:rPr lang="en-US" sz="2800" b="1" cap="all" dirty="0" smtClean="0"/>
              <a:t>:</a:t>
            </a:r>
            <a:r>
              <a:rPr lang="en-US" sz="2800" b="1" cap="all" dirty="0" smtClean="0"/>
              <a:t>		</a:t>
            </a:r>
            <a:r>
              <a:rPr lang="en-US" sz="2400" cap="all" dirty="0" smtClean="0"/>
              <a:t>24 </a:t>
            </a:r>
            <a:r>
              <a:rPr lang="en-US" sz="2400" cap="all" dirty="0"/>
              <a:t>months</a:t>
            </a:r>
          </a:p>
          <a:p>
            <a:endParaRPr lang="it-IT" sz="2800" dirty="0" smtClean="0"/>
          </a:p>
        </p:txBody>
      </p:sp>
    </p:spTree>
    <p:extLst>
      <p:ext uri="{BB962C8B-B14F-4D97-AF65-F5344CB8AC3E}">
        <p14:creationId xmlns:p14="http://schemas.microsoft.com/office/powerpoint/2010/main" val="25591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908720"/>
            <a:ext cx="8532440" cy="547842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2">
              <a:spcAft>
                <a:spcPts val="1200"/>
              </a:spcAft>
            </a:pPr>
            <a:r>
              <a:rPr lang="it-IT" sz="2000" b="1" cap="all" dirty="0"/>
              <a:t>3 </a:t>
            </a:r>
            <a:r>
              <a:rPr lang="it-IT" sz="2000" b="1" dirty="0" smtClean="0"/>
              <a:t>Countries: </a:t>
            </a:r>
            <a:r>
              <a:rPr lang="it-IT" sz="2000" dirty="0" smtClean="0"/>
              <a:t>Portugal, Italy, Iceland</a:t>
            </a:r>
            <a:endParaRPr lang="it-IT" sz="2000" dirty="0" smtClean="0"/>
          </a:p>
          <a:p>
            <a:pPr lvl="2"/>
            <a:r>
              <a:rPr lang="it-IT" sz="2000" b="1" dirty="0" smtClean="0"/>
              <a:t>4 </a:t>
            </a:r>
            <a:r>
              <a:rPr lang="it-IT" sz="2000" b="1" dirty="0" smtClean="0"/>
              <a:t>Partners: </a:t>
            </a:r>
            <a:endParaRPr lang="it-IT" sz="2000" b="1" dirty="0" smtClean="0"/>
          </a:p>
          <a:p>
            <a:pPr lvl="2"/>
            <a:endParaRPr lang="it-IT" sz="2000" b="1" dirty="0" smtClean="0"/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sz="2000" dirty="0" err="1" smtClean="0"/>
              <a:t>Instituto</a:t>
            </a:r>
            <a:r>
              <a:rPr lang="en-US" sz="2000" dirty="0" smtClean="0"/>
              <a:t> Superior </a:t>
            </a:r>
            <a:r>
              <a:rPr lang="en-US" sz="2000" dirty="0" err="1" smtClean="0"/>
              <a:t>Técnico</a:t>
            </a:r>
            <a:r>
              <a:rPr lang="en-US" sz="2000" dirty="0" smtClean="0"/>
              <a:t> (IST), Portugal </a:t>
            </a:r>
            <a:r>
              <a:rPr lang="it-IT" sz="2000" dirty="0" smtClean="0"/>
              <a:t>-</a:t>
            </a:r>
            <a:r>
              <a:rPr lang="it-IT" sz="2000" b="1" dirty="0" smtClean="0"/>
              <a:t>COORDINATOR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pt-PT" sz="2000" dirty="0" smtClean="0"/>
              <a:t>Laboratório Nacional de Engenharia Civil (LNEC)</a:t>
            </a:r>
            <a:r>
              <a:rPr lang="en-US" sz="2000" dirty="0" smtClean="0"/>
              <a:t>, Portugal</a:t>
            </a:r>
            <a:endParaRPr lang="it-IT" sz="2000" dirty="0"/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it-IT" sz="2000" dirty="0" smtClean="0"/>
              <a:t>Istituto Nazionale di Geofisica e Vulcanologia (INGV)</a:t>
            </a:r>
            <a:r>
              <a:rPr lang="en-GB" sz="2000" dirty="0" smtClean="0"/>
              <a:t>, Italy</a:t>
            </a:r>
            <a:endParaRPr lang="it-IT" sz="2000" dirty="0"/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it-IT" sz="2000" dirty="0" smtClean="0"/>
              <a:t>University of Iceland (EERC), Iceland</a:t>
            </a:r>
          </a:p>
          <a:p>
            <a:pPr lvl="2"/>
            <a:endParaRPr lang="it-IT" sz="2000" dirty="0" smtClean="0"/>
          </a:p>
          <a:p>
            <a:pPr lvl="2"/>
            <a:r>
              <a:rPr lang="pt-PT" sz="2000" b="1" dirty="0" err="1" smtClean="0"/>
              <a:t>Advisory</a:t>
            </a:r>
            <a:r>
              <a:rPr lang="pt-PT" sz="2000" b="1" dirty="0" smtClean="0"/>
              <a:t> </a:t>
            </a:r>
            <a:r>
              <a:rPr lang="pt-PT" sz="2000" b="1" dirty="0" err="1" smtClean="0"/>
              <a:t>Board</a:t>
            </a:r>
            <a:r>
              <a:rPr lang="pt-PT" sz="2000" b="1" dirty="0" smtClean="0"/>
              <a:t>:</a:t>
            </a:r>
            <a:endParaRPr lang="en-US" sz="2000" dirty="0" smtClean="0"/>
          </a:p>
          <a:p>
            <a:pPr lvl="2"/>
            <a:r>
              <a:rPr lang="en-US" sz="2000" dirty="0" smtClean="0"/>
              <a:t>National Civil Protections Agencies from Portugal, Iceland and Italy</a:t>
            </a:r>
            <a:endParaRPr lang="it-IT" sz="2000" b="1" dirty="0"/>
          </a:p>
          <a:p>
            <a:pPr lvl="2"/>
            <a:r>
              <a:rPr lang="it-IT" sz="2000" b="1" dirty="0" smtClean="0"/>
              <a:t>Consultants:</a:t>
            </a:r>
          </a:p>
          <a:p>
            <a:pPr lvl="2"/>
            <a:r>
              <a:rPr lang="it-IT" sz="2000" dirty="0" smtClean="0"/>
              <a:t>3 renown experts from Italy and UK</a:t>
            </a:r>
            <a:endParaRPr lang="it-IT" sz="2000" dirty="0" smtClean="0"/>
          </a:p>
          <a:p>
            <a:pPr lvl="2"/>
            <a:endParaRPr lang="it-IT" sz="2000" b="1" dirty="0" smtClean="0"/>
          </a:p>
          <a:p>
            <a:r>
              <a:rPr lang="it-IT" sz="2000" b="1" dirty="0" smtClean="0"/>
              <a:t>       </a:t>
            </a:r>
            <a:r>
              <a:rPr lang="it-IT" sz="2000" b="1" u="sng" dirty="0" smtClean="0"/>
              <a:t>Cost of </a:t>
            </a:r>
            <a:r>
              <a:rPr lang="it-IT" sz="2000" b="1" u="sng" dirty="0"/>
              <a:t>t</a:t>
            </a:r>
            <a:r>
              <a:rPr lang="it-IT" sz="2000" b="1" u="sng" dirty="0" smtClean="0"/>
              <a:t>he Project</a:t>
            </a:r>
            <a:r>
              <a:rPr lang="it-IT" sz="2000" b="1" dirty="0" smtClean="0"/>
              <a:t>:		</a:t>
            </a:r>
            <a:r>
              <a:rPr lang="it-IT" sz="2000" b="1" dirty="0" smtClean="0"/>
              <a:t>684.396,00 EUR</a:t>
            </a:r>
            <a:endParaRPr lang="it-IT" sz="2000" b="1" dirty="0" smtClean="0"/>
          </a:p>
          <a:p>
            <a:endParaRPr lang="it-IT" sz="2000" b="1" dirty="0"/>
          </a:p>
          <a:p>
            <a:r>
              <a:rPr lang="it-IT" sz="2000" b="1" dirty="0" smtClean="0"/>
              <a:t>       </a:t>
            </a:r>
            <a:r>
              <a:rPr lang="it-IT" sz="2000" b="1" u="sng" dirty="0" smtClean="0"/>
              <a:t>EU </a:t>
            </a:r>
            <a:r>
              <a:rPr lang="it-IT" sz="2000" b="1" u="sng" dirty="0"/>
              <a:t>Financial Contribution </a:t>
            </a:r>
            <a:r>
              <a:rPr lang="it-IT" sz="2000" b="1" dirty="0" smtClean="0"/>
              <a:t>: 	</a:t>
            </a:r>
            <a:r>
              <a:rPr lang="it-IT" sz="2000" b="1" dirty="0" smtClean="0"/>
              <a:t>513.297,00 </a:t>
            </a:r>
            <a:r>
              <a:rPr lang="it-IT" sz="2000" b="1" dirty="0" smtClean="0"/>
              <a:t>EUR </a:t>
            </a:r>
          </a:p>
          <a:p>
            <a:r>
              <a:rPr lang="it-IT" sz="2000" b="1" dirty="0"/>
              <a:t>	</a:t>
            </a:r>
            <a:r>
              <a:rPr lang="it-IT" sz="2000" b="1" dirty="0" smtClean="0"/>
              <a:t>			</a:t>
            </a:r>
            <a:r>
              <a:rPr lang="it-IT" sz="1400" dirty="0" smtClean="0"/>
              <a:t>(</a:t>
            </a:r>
            <a:r>
              <a:rPr lang="it-IT" sz="1400" dirty="0" smtClean="0"/>
              <a:t>75% total eligible costs)</a:t>
            </a:r>
          </a:p>
        </p:txBody>
      </p:sp>
      <p:sp>
        <p:nvSpPr>
          <p:cNvPr id="2" name="Rectangle 1"/>
          <p:cNvSpPr/>
          <p:nvPr/>
        </p:nvSpPr>
        <p:spPr>
          <a:xfrm>
            <a:off x="323528" y="292006"/>
            <a:ext cx="17002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Participants</a:t>
            </a:r>
            <a:endParaRPr lang="pt-P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5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5832" y="2047592"/>
            <a:ext cx="8352928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9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KnowRISK</a:t>
            </a:r>
            <a:r>
              <a:rPr lang="en-GB" sz="1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project</a:t>
            </a:r>
            <a:endParaRPr lang="pt-PT" sz="19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GB" sz="1900" dirty="0" smtClean="0"/>
              <a:t># aims </a:t>
            </a:r>
            <a:r>
              <a:rPr lang="en-GB" sz="1900" dirty="0"/>
              <a:t>at facilitating local communities’ access to expert knowledge on non-structural seismic protection solutions</a:t>
            </a:r>
            <a:endParaRPr lang="pt-PT" sz="1900" dirty="0"/>
          </a:p>
        </p:txBody>
      </p:sp>
      <p:sp>
        <p:nvSpPr>
          <p:cNvPr id="6" name="Rectangle 5"/>
          <p:cNvSpPr/>
          <p:nvPr/>
        </p:nvSpPr>
        <p:spPr>
          <a:xfrm>
            <a:off x="278535" y="3199720"/>
            <a:ext cx="8460432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WHY?</a:t>
            </a:r>
          </a:p>
          <a:p>
            <a:pPr algn="just"/>
            <a:r>
              <a:rPr lang="en-GB" sz="1900" dirty="0" smtClean="0"/>
              <a:t>Damage </a:t>
            </a:r>
            <a:r>
              <a:rPr lang="en-GB" sz="1900" dirty="0"/>
              <a:t>of these elements often induces in significant </a:t>
            </a:r>
            <a:r>
              <a:rPr lang="en-GB" sz="1900" dirty="0" smtClean="0"/>
              <a:t>earthquake </a:t>
            </a:r>
            <a:r>
              <a:rPr lang="en-GB" sz="1900" dirty="0"/>
              <a:t>impacts. </a:t>
            </a:r>
            <a:endParaRPr lang="en-GB" sz="1900" dirty="0" smtClean="0"/>
          </a:p>
          <a:p>
            <a:pPr algn="just"/>
            <a:r>
              <a:rPr lang="en-GB" sz="1900" dirty="0" smtClean="0"/>
              <a:t>#1999 </a:t>
            </a:r>
            <a:r>
              <a:rPr lang="en-GB" sz="1900" dirty="0" err="1"/>
              <a:t>Izmit</a:t>
            </a:r>
            <a:r>
              <a:rPr lang="en-GB" sz="1900" dirty="0"/>
              <a:t> earthquake, </a:t>
            </a:r>
            <a:r>
              <a:rPr lang="en-GB" sz="1900" dirty="0" smtClean="0"/>
              <a:t>Turkey =&gt; 50</a:t>
            </a:r>
            <a:r>
              <a:rPr lang="en-GB" sz="1900" dirty="0"/>
              <a:t>% of the injuries and 3% of human losses were caused by non-structural failures. </a:t>
            </a:r>
            <a:endParaRPr lang="en-GB" sz="1900" dirty="0" smtClean="0"/>
          </a:p>
          <a:p>
            <a:pPr algn="just"/>
            <a:r>
              <a:rPr lang="en-GB" sz="1900" dirty="0" smtClean="0"/>
              <a:t>#2010-2011 </a:t>
            </a:r>
            <a:r>
              <a:rPr lang="en-GB" sz="1900" dirty="0"/>
              <a:t>Christchurch </a:t>
            </a:r>
            <a:r>
              <a:rPr lang="en-GB" sz="1900" dirty="0" smtClean="0"/>
              <a:t>earthquakes, New Zealand =&gt; </a:t>
            </a:r>
            <a:r>
              <a:rPr lang="en-GB" sz="1900" dirty="0"/>
              <a:t>40% of building damage was induced by non-structural malfunctions. </a:t>
            </a:r>
            <a:endParaRPr lang="en-GB" sz="1900" dirty="0" smtClean="0"/>
          </a:p>
          <a:p>
            <a:pPr algn="just"/>
            <a:endParaRPr lang="en-GB" sz="1900" dirty="0" smtClean="0"/>
          </a:p>
          <a:p>
            <a:pPr algn="just"/>
            <a:r>
              <a:rPr lang="en-GB" sz="1900" dirty="0" smtClean="0"/>
              <a:t>Around </a:t>
            </a:r>
            <a:r>
              <a:rPr lang="en-GB" sz="1900" dirty="0"/>
              <a:t>70%-85% of construction cost goes into these elements, their damage can strongly influence the ability of communities to cope with and recover from earthquakes. </a:t>
            </a:r>
            <a:endParaRPr lang="pt-PT" sz="1900" dirty="0"/>
          </a:p>
        </p:txBody>
      </p:sp>
      <p:sp>
        <p:nvSpPr>
          <p:cNvPr id="7" name="Rectangle 6"/>
          <p:cNvSpPr/>
          <p:nvPr/>
        </p:nvSpPr>
        <p:spPr>
          <a:xfrm>
            <a:off x="344120" y="476672"/>
            <a:ext cx="847635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Non-structural elements of constructions are</a:t>
            </a:r>
            <a:r>
              <a:rPr lang="en-GB" sz="1900" dirty="0" smtClean="0"/>
              <a:t>:</a:t>
            </a:r>
          </a:p>
          <a:p>
            <a:pPr algn="just"/>
            <a:r>
              <a:rPr lang="en-GB" sz="1900" dirty="0" smtClean="0"/>
              <a:t>- architectural parts (partitions, ceilings, cladding), </a:t>
            </a:r>
          </a:p>
          <a:p>
            <a:pPr algn="just"/>
            <a:r>
              <a:rPr lang="en-GB" sz="1900" dirty="0" smtClean="0"/>
              <a:t>- electrical and mechanic systems (distribution panels, piping, plumbing) and </a:t>
            </a:r>
          </a:p>
          <a:p>
            <a:pPr algn="just"/>
            <a:r>
              <a:rPr lang="en-GB" sz="1900" dirty="0" smtClean="0"/>
              <a:t>- contents (furniture, book cases, computers and desktop equipment). </a:t>
            </a:r>
            <a:endParaRPr lang="pt-PT" sz="1900" dirty="0"/>
          </a:p>
        </p:txBody>
      </p:sp>
    </p:spTree>
    <p:extLst>
      <p:ext uri="{BB962C8B-B14F-4D97-AF65-F5344CB8AC3E}">
        <p14:creationId xmlns:p14="http://schemas.microsoft.com/office/powerpoint/2010/main" val="68036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385122"/>
            <a:ext cx="1525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Objectives</a:t>
            </a:r>
            <a:endParaRPr lang="pt-PT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1052736"/>
            <a:ext cx="784887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err="1" smtClean="0"/>
              <a:t>i</a:t>
            </a:r>
            <a:r>
              <a:rPr lang="en-US" sz="2000" dirty="0" smtClean="0"/>
              <a:t>) Decrease </a:t>
            </a:r>
            <a:r>
              <a:rPr lang="en-US" sz="2000" dirty="0"/>
              <a:t>the gap between science and </a:t>
            </a:r>
            <a:r>
              <a:rPr lang="en-US" sz="2000" dirty="0" smtClean="0"/>
              <a:t>stakeholders </a:t>
            </a:r>
            <a:r>
              <a:rPr lang="en-US" sz="2000" dirty="0" smtClean="0"/>
              <a:t>(</a:t>
            </a:r>
            <a:r>
              <a:rPr lang="en-US" sz="2000" b="1" dirty="0"/>
              <a:t>Task B</a:t>
            </a:r>
            <a:r>
              <a:rPr lang="en-US" sz="2000" dirty="0" smtClean="0"/>
              <a:t>);</a:t>
            </a:r>
          </a:p>
          <a:p>
            <a:pPr algn="just"/>
            <a:endParaRPr lang="pt-PT" sz="2000" dirty="0" smtClean="0"/>
          </a:p>
          <a:p>
            <a:pPr algn="just"/>
            <a:r>
              <a:rPr lang="en-US" sz="2000" dirty="0" smtClean="0"/>
              <a:t>ii) Identify </a:t>
            </a:r>
            <a:r>
              <a:rPr lang="en-US" sz="2000" dirty="0"/>
              <a:t>non-structural elements in building stock </a:t>
            </a:r>
            <a:r>
              <a:rPr lang="en-US" sz="2000" dirty="0" smtClean="0"/>
              <a:t>(</a:t>
            </a:r>
            <a:r>
              <a:rPr lang="en-US" sz="2000" b="1" dirty="0"/>
              <a:t>Task C</a:t>
            </a:r>
            <a:r>
              <a:rPr lang="en-US" sz="2000" dirty="0"/>
              <a:t>); </a:t>
            </a:r>
            <a:endParaRPr lang="pt-PT" sz="2000" dirty="0"/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iii) Solutions </a:t>
            </a:r>
            <a:r>
              <a:rPr lang="en-US" sz="2000" dirty="0"/>
              <a:t>to strengthen non-structural elements </a:t>
            </a:r>
            <a:r>
              <a:rPr lang="en-US" sz="2000" dirty="0" smtClean="0"/>
              <a:t>(</a:t>
            </a:r>
            <a:r>
              <a:rPr lang="en-US" sz="2000" b="1" dirty="0"/>
              <a:t>Task C</a:t>
            </a:r>
            <a:r>
              <a:rPr lang="en-US" sz="2000" dirty="0"/>
              <a:t>);</a:t>
            </a:r>
            <a:endParaRPr lang="pt-PT" sz="2000" dirty="0"/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iv) Assess </a:t>
            </a:r>
            <a:r>
              <a:rPr lang="en-US" sz="2000" dirty="0"/>
              <a:t>the level of awareness of stakeholders and citizens </a:t>
            </a:r>
            <a:r>
              <a:rPr lang="en-US" sz="2000" dirty="0" smtClean="0"/>
              <a:t>(</a:t>
            </a:r>
            <a:r>
              <a:rPr lang="en-US" sz="2000" b="1" dirty="0"/>
              <a:t>Task D</a:t>
            </a:r>
            <a:r>
              <a:rPr lang="en-US" sz="2000" dirty="0" smtClean="0"/>
              <a:t>);</a:t>
            </a:r>
          </a:p>
          <a:p>
            <a:pPr algn="just"/>
            <a:endParaRPr lang="pt-PT" sz="2000" dirty="0"/>
          </a:p>
          <a:p>
            <a:pPr algn="just"/>
            <a:r>
              <a:rPr lang="en-US" sz="2000" dirty="0" smtClean="0"/>
              <a:t>v) Promote </a:t>
            </a:r>
            <a:r>
              <a:rPr lang="en-US" sz="2000" dirty="0"/>
              <a:t>the engagement among science community, practitioners and </a:t>
            </a:r>
            <a:r>
              <a:rPr lang="en-US" sz="2000" dirty="0" smtClean="0"/>
              <a:t>citizens (</a:t>
            </a:r>
            <a:r>
              <a:rPr lang="en-US" sz="2000" b="1" dirty="0"/>
              <a:t>Task E</a:t>
            </a:r>
            <a:r>
              <a:rPr lang="en-US" sz="2000" dirty="0"/>
              <a:t>);</a:t>
            </a:r>
            <a:endParaRPr lang="pt-PT" sz="2000" dirty="0"/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vi) Provide </a:t>
            </a:r>
            <a:r>
              <a:rPr lang="en-US" sz="2000" dirty="0"/>
              <a:t>a multi-language Practical Guide of non-structural </a:t>
            </a:r>
            <a:r>
              <a:rPr lang="en-US" sz="2000" dirty="0" smtClean="0"/>
              <a:t>solutions </a:t>
            </a:r>
            <a:r>
              <a:rPr lang="en-US" sz="2000" dirty="0"/>
              <a:t>(</a:t>
            </a:r>
            <a:r>
              <a:rPr lang="en-US" sz="2000" b="1" dirty="0"/>
              <a:t>Task F</a:t>
            </a:r>
            <a:r>
              <a:rPr lang="en-US" sz="2000" dirty="0"/>
              <a:t>).</a:t>
            </a: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150193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79512" y="773996"/>
            <a:ext cx="8820472" cy="2438980"/>
          </a:xfrm>
          <a:prstGeom prst="rect">
            <a:avLst/>
          </a:prstGeom>
          <a:solidFill>
            <a:schemeClr val="accent1">
              <a:alpha val="11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19" name="Rectangle 18"/>
          <p:cNvSpPr/>
          <p:nvPr/>
        </p:nvSpPr>
        <p:spPr>
          <a:xfrm>
            <a:off x="179512" y="3942348"/>
            <a:ext cx="8820472" cy="2438980"/>
          </a:xfrm>
          <a:prstGeom prst="rect">
            <a:avLst/>
          </a:prstGeom>
          <a:solidFill>
            <a:schemeClr val="accent3">
              <a:alpha val="11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" name="Rectangle 3"/>
          <p:cNvSpPr/>
          <p:nvPr/>
        </p:nvSpPr>
        <p:spPr>
          <a:xfrm>
            <a:off x="440656" y="150446"/>
            <a:ext cx="19647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Project structure</a:t>
            </a:r>
            <a:endParaRPr lang="pt-PT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1196752"/>
            <a:ext cx="2808312" cy="1200329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dirty="0"/>
              <a:t>D</a:t>
            </a:r>
            <a:r>
              <a:rPr lang="en-GB" dirty="0" smtClean="0"/>
              <a:t>efinition </a:t>
            </a:r>
            <a:r>
              <a:rPr lang="en-GB" dirty="0"/>
              <a:t>of seismic scenarios critical for non-structural damage in each participant country (Task B)</a:t>
            </a:r>
            <a:endParaRPr lang="pt-PT" dirty="0"/>
          </a:p>
        </p:txBody>
      </p:sp>
      <p:sp>
        <p:nvSpPr>
          <p:cNvPr id="6" name="Rectangle 5"/>
          <p:cNvSpPr/>
          <p:nvPr/>
        </p:nvSpPr>
        <p:spPr>
          <a:xfrm>
            <a:off x="3923928" y="969769"/>
            <a:ext cx="5040561" cy="646331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GB" dirty="0"/>
              <a:t>produce a </a:t>
            </a:r>
            <a:r>
              <a:rPr lang="en-GB" dirty="0" smtClean="0"/>
              <a:t>Portfolio </a:t>
            </a:r>
            <a:r>
              <a:rPr lang="en-GB" dirty="0"/>
              <a:t>of </a:t>
            </a:r>
            <a:r>
              <a:rPr lang="en-US" dirty="0" smtClean="0"/>
              <a:t>good</a:t>
            </a:r>
            <a:r>
              <a:rPr lang="pt-PT" dirty="0" smtClean="0"/>
              <a:t> </a:t>
            </a:r>
            <a:r>
              <a:rPr lang="en-US" dirty="0" smtClean="0"/>
              <a:t>practices</a:t>
            </a:r>
            <a:r>
              <a:rPr lang="pt-PT" dirty="0" smtClean="0"/>
              <a:t> </a:t>
            </a:r>
            <a:r>
              <a:rPr lang="pt-PT" dirty="0"/>
              <a:t>to </a:t>
            </a:r>
            <a:r>
              <a:rPr lang="en-US" dirty="0" smtClean="0"/>
              <a:t>reduce</a:t>
            </a:r>
            <a:r>
              <a:rPr lang="pt-PT" dirty="0" smtClean="0"/>
              <a:t> </a:t>
            </a:r>
            <a:r>
              <a:rPr lang="en-US" dirty="0" smtClean="0"/>
              <a:t>most</a:t>
            </a:r>
            <a:r>
              <a:rPr lang="pt-PT" dirty="0" smtClean="0"/>
              <a:t> </a:t>
            </a:r>
            <a:r>
              <a:rPr lang="en-US" dirty="0" smtClean="0"/>
              <a:t>common</a:t>
            </a:r>
            <a:r>
              <a:rPr lang="pt-PT" dirty="0" smtClean="0"/>
              <a:t> </a:t>
            </a:r>
            <a:r>
              <a:rPr lang="en-US" dirty="0" smtClean="0"/>
              <a:t>non-structural</a:t>
            </a:r>
            <a:r>
              <a:rPr lang="pt-PT" dirty="0" smtClean="0"/>
              <a:t> </a:t>
            </a:r>
            <a:r>
              <a:rPr lang="en-US" dirty="0" smtClean="0"/>
              <a:t>vulnerabilities</a:t>
            </a:r>
            <a:r>
              <a:rPr lang="en-GB" dirty="0" smtClean="0"/>
              <a:t>(Task </a:t>
            </a:r>
            <a:r>
              <a:rPr lang="en-GB" dirty="0"/>
              <a:t>C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923927" y="1990581"/>
            <a:ext cx="5040561" cy="646331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GB" dirty="0"/>
              <a:t>investigate the level of awareness </a:t>
            </a:r>
            <a:r>
              <a:rPr lang="en-GB" dirty="0" smtClean="0"/>
              <a:t>(survey/quiz) in </a:t>
            </a:r>
            <a:r>
              <a:rPr lang="en-GB" dirty="0"/>
              <a:t>specific communities (Task D)</a:t>
            </a:r>
            <a:endParaRPr lang="pt-PT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419872" y="1462307"/>
            <a:ext cx="360040" cy="334609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419872" y="1949316"/>
            <a:ext cx="360040" cy="255547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23528" y="4460919"/>
            <a:ext cx="2808312" cy="1200329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dirty="0"/>
              <a:t>D</a:t>
            </a:r>
            <a:r>
              <a:rPr lang="en-GB" dirty="0" smtClean="0"/>
              <a:t>efinition </a:t>
            </a:r>
            <a:r>
              <a:rPr lang="en-GB" dirty="0"/>
              <a:t>of </a:t>
            </a:r>
            <a:r>
              <a:rPr lang="en-GB" dirty="0" smtClean="0"/>
              <a:t>risk communication strategies and participatory approaches (Task E)</a:t>
            </a:r>
            <a:endParaRPr lang="pt-PT" dirty="0"/>
          </a:p>
        </p:txBody>
      </p:sp>
      <p:sp>
        <p:nvSpPr>
          <p:cNvPr id="20" name="TextBox 19"/>
          <p:cNvSpPr txBox="1"/>
          <p:nvPr/>
        </p:nvSpPr>
        <p:spPr>
          <a:xfrm>
            <a:off x="326618" y="637833"/>
            <a:ext cx="2011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for Action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8752" y="3785354"/>
            <a:ext cx="2154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 for Prevention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275856" y="4933309"/>
            <a:ext cx="504055" cy="0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900487" y="4619334"/>
            <a:ext cx="5040561" cy="646331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GB" dirty="0" smtClean="0"/>
              <a:t>Dissemination of good practices in society groups (schools, households, general public) (Task F)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73639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36096" y="6093296"/>
            <a:ext cx="3456384" cy="7647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-263198"/>
            <a:ext cx="5040561" cy="7076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007" y="116802"/>
            <a:ext cx="19647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Project structure</a:t>
            </a:r>
            <a:endParaRPr lang="pt-PT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23727" y="2715506"/>
            <a:ext cx="4752529" cy="3233774"/>
          </a:xfrm>
          <a:prstGeom prst="rect">
            <a:avLst/>
          </a:prstGeom>
          <a:solidFill>
            <a:schemeClr val="accent3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Rectangle 4"/>
          <p:cNvSpPr/>
          <p:nvPr/>
        </p:nvSpPr>
        <p:spPr>
          <a:xfrm>
            <a:off x="2123727" y="908720"/>
            <a:ext cx="4752530" cy="1656184"/>
          </a:xfrm>
          <a:prstGeom prst="rect">
            <a:avLst/>
          </a:prstGeom>
          <a:solidFill>
            <a:schemeClr val="accent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95814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20361686"/>
              </p:ext>
            </p:extLst>
          </p:nvPr>
        </p:nvGraphicFramePr>
        <p:xfrm>
          <a:off x="251520" y="188640"/>
          <a:ext cx="8686800" cy="66199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68060"/>
                <a:gridCol w="1556716"/>
                <a:gridCol w="1790224"/>
                <a:gridCol w="3471800"/>
              </a:tblGrid>
              <a:tr h="480848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Task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Start</a:t>
                      </a:r>
                      <a:r>
                        <a:rPr lang="en-US" sz="1200" baseline="0" dirty="0" smtClean="0"/>
                        <a:t> Date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End Date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Deliverables</a:t>
                      </a:r>
                    </a:p>
                    <a:p>
                      <a:pPr algn="l"/>
                      <a:endParaRPr lang="en-US" sz="1200" dirty="0"/>
                    </a:p>
                  </a:txBody>
                  <a:tcPr/>
                </a:tc>
              </a:tr>
              <a:tr h="897583">
                <a:tc>
                  <a:txBody>
                    <a:bodyPr/>
                    <a:lstStyle/>
                    <a:p>
                      <a:r>
                        <a:rPr kumimoji="0" lang="en-US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- Project coordination and management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01/01/2016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05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31/12/2017</a:t>
                      </a:r>
                      <a:endParaRPr lang="en-US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Administrative management.</a:t>
                      </a:r>
                    </a:p>
                    <a:p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Creation of the Management Board coordination.</a:t>
                      </a:r>
                    </a:p>
                    <a:p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Project launch meeting in Brussels.</a:t>
                      </a:r>
                    </a:p>
                    <a:p>
                      <a:pPr marL="0" indent="0">
                        <a:buFontTx/>
                        <a:buChar char="-"/>
                      </a:pP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Periodical meeting of the Management Board of the project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Two progress reports (months 8 and 16).</a:t>
                      </a:r>
                    </a:p>
                    <a:p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Final report.</a:t>
                      </a:r>
                    </a:p>
                    <a:p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Layman’s report.</a:t>
                      </a:r>
                      <a:endParaRPr kumimoji="0" lang="en-US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26569">
                <a:tc>
                  <a:txBody>
                    <a:bodyPr/>
                    <a:lstStyle/>
                    <a:p>
                      <a:r>
                        <a:rPr lang="en-US" sz="1000" b="0" dirty="0" smtClean="0"/>
                        <a:t>B</a:t>
                      </a:r>
                      <a:r>
                        <a:rPr lang="en-US" sz="1000" b="0" baseline="0" dirty="0" smtClean="0"/>
                        <a:t> - </a:t>
                      </a:r>
                      <a:r>
                        <a:rPr lang="en-US" sz="1000" b="0" baseline="0" dirty="0" err="1" smtClean="0"/>
                        <a:t>RiskMAP</a:t>
                      </a:r>
                      <a:endParaRPr lang="en-US" sz="1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01/02/2016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30/09/2016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Seismic scenarios for Lisbon pilot area, Mt. Etna pilot area  and South Iceland pilot area </a:t>
                      </a:r>
                    </a:p>
                    <a:p>
                      <a:r>
                        <a:rPr kumimoji="0"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Identification of ground motion intensity parameters that are critical for non-structural damage.</a:t>
                      </a:r>
                    </a:p>
                    <a:p>
                      <a:r>
                        <a:rPr kumimoji="0"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kumimoji="0" lang="en-GB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RiskMAP</a:t>
                      </a:r>
                      <a:r>
                        <a:rPr kumimoji="0"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pilot areas.</a:t>
                      </a:r>
                      <a:endParaRPr kumimoji="0" lang="en-GB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16351">
                <a:tc>
                  <a:txBody>
                    <a:bodyPr/>
                    <a:lstStyle/>
                    <a:p>
                      <a:r>
                        <a:rPr lang="en-US" sz="1000" b="0" dirty="0" smtClean="0"/>
                        <a:t>C</a:t>
                      </a:r>
                      <a:r>
                        <a:rPr lang="en-US" sz="1000" b="0" baseline="0" dirty="0" smtClean="0"/>
                        <a:t> - Non-structural seismic risk reduction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01/02/2016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31/01/2017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Review of non-structural damage from past earthquakes (worldwide) to develop a systematic classification system .</a:t>
                      </a:r>
                    </a:p>
                    <a:p>
                      <a:r>
                        <a:rPr kumimoji="0"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Identification of the most vulnerable non-structural components in the pilot study areas.</a:t>
                      </a:r>
                    </a:p>
                    <a:p>
                      <a:r>
                        <a:rPr kumimoji="0"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Shake table tests of wall shelves.</a:t>
                      </a:r>
                    </a:p>
                    <a:p>
                      <a:r>
                        <a:rPr kumimoji="0"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Portfolio: procedures for minimizing the risk of non-structural damages.</a:t>
                      </a:r>
                    </a:p>
                    <a:p>
                      <a:endParaRPr kumimoji="0" lang="en-US" sz="10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5578">
                <a:tc>
                  <a:txBody>
                    <a:bodyPr/>
                    <a:lstStyle/>
                    <a:p>
                      <a:r>
                        <a:rPr kumimoji="0"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 - Going into target-communities 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01/04/2016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31/12/2017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Report on characterization of pilot-areas report.</a:t>
                      </a:r>
                    </a:p>
                    <a:p>
                      <a:r>
                        <a:rPr kumimoji="0"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Report on building sector stakeholders and end-users views about earthquake risk and non-structural risk reduction.</a:t>
                      </a:r>
                    </a:p>
                    <a:p>
                      <a:r>
                        <a:rPr kumimoji="0"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On-going Social Impact Assessment report.</a:t>
                      </a:r>
                      <a:endParaRPr kumimoji="0" lang="en-US" sz="10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5786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 - Tools and strategies of risk communication and learning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01/02/2016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30/09/2017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Practical Guide on non-structural safety for </a:t>
                      </a:r>
                      <a:r>
                        <a:rPr kumimoji="0" lang="en-GB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population. </a:t>
                      </a:r>
                      <a:endParaRPr kumimoji="0" lang="en-GB" sz="10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Participatory risk communication action “</a:t>
                      </a:r>
                      <a:r>
                        <a:rPr kumimoji="0" lang="en-GB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KnowRISK</a:t>
                      </a:r>
                      <a:r>
                        <a:rPr kumimoji="0" lang="en-GB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be safe!” </a:t>
                      </a:r>
                    </a:p>
                    <a:p>
                      <a:r>
                        <a:rPr kumimoji="0" lang="en-GB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Know your school: cope with non-structural vulnerability</a:t>
                      </a:r>
                    </a:p>
                    <a:p>
                      <a:r>
                        <a:rPr kumimoji="0" lang="en-GB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Educational tools for risk </a:t>
                      </a:r>
                      <a:r>
                        <a:rPr kumimoji="0" lang="en-GB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reduction.</a:t>
                      </a:r>
                      <a:endParaRPr kumimoji="0" lang="en-GB" sz="10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GB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Social Impact Assessment Report: how far was risk communication in terms of behaviour change? </a:t>
                      </a:r>
                    </a:p>
                  </a:txBody>
                  <a:tcPr/>
                </a:tc>
              </a:tr>
              <a:tr h="105786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F - Publicity (Visibility)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01/01/2016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31/12/2017</a:t>
                      </a:r>
                      <a:endParaRPr 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Dissemination of research output.</a:t>
                      </a:r>
                    </a:p>
                    <a:p>
                      <a:r>
                        <a:rPr kumimoji="0" lang="en-GB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kumimoji="0" lang="en-GB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KnowRISK</a:t>
                      </a:r>
                      <a:r>
                        <a:rPr kumimoji="0" lang="en-GB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Portal development.</a:t>
                      </a:r>
                    </a:p>
                    <a:p>
                      <a:r>
                        <a:rPr kumimoji="0" lang="en-GB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kumimoji="0" lang="en-GB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KnowRISK</a:t>
                      </a:r>
                      <a:r>
                        <a:rPr kumimoji="0" lang="en-GB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Newsletter.</a:t>
                      </a:r>
                    </a:p>
                    <a:p>
                      <a:r>
                        <a:rPr kumimoji="0" lang="en-GB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kumimoji="0" lang="en-GB" sz="10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KnowRISK</a:t>
                      </a:r>
                      <a:r>
                        <a:rPr kumimoji="0" lang="en-GB" sz="10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Final Dissemination Conference.</a:t>
                      </a:r>
                      <a:endParaRPr kumimoji="0" lang="en-GB" sz="10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22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404664"/>
            <a:ext cx="717516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Planned</a:t>
            </a:r>
            <a:r>
              <a:rPr lang="pt-PT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meetings </a:t>
            </a:r>
            <a:endParaRPr lang="pt-PT" sz="2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t-PT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pt-PT" sz="2000" dirty="0" smtClean="0"/>
              <a:t>i) </a:t>
            </a:r>
            <a:r>
              <a:rPr lang="en-GB" sz="2000" dirty="0"/>
              <a:t>Kick-off meeting </a:t>
            </a:r>
            <a:r>
              <a:rPr lang="en-GB" sz="2000" dirty="0" smtClean="0"/>
              <a:t>(4-5 Feb 2016)</a:t>
            </a:r>
          </a:p>
          <a:p>
            <a:r>
              <a:rPr lang="pt-PT" sz="2000" dirty="0" smtClean="0"/>
              <a:t>ii) </a:t>
            </a:r>
            <a:r>
              <a:rPr lang="pt-PT" sz="2000" dirty="0" err="1" smtClean="0"/>
              <a:t>Iceland</a:t>
            </a:r>
            <a:r>
              <a:rPr lang="pt-PT" sz="2000" dirty="0" smtClean="0"/>
              <a:t> </a:t>
            </a:r>
            <a:r>
              <a:rPr lang="pt-PT" sz="2000" dirty="0" smtClean="0"/>
              <a:t>(</a:t>
            </a:r>
            <a:r>
              <a:rPr lang="pt-PT" sz="2000" dirty="0" err="1" smtClean="0"/>
              <a:t>Sept</a:t>
            </a:r>
            <a:r>
              <a:rPr lang="pt-PT" sz="2000" dirty="0" smtClean="0"/>
              <a:t> </a:t>
            </a:r>
            <a:r>
              <a:rPr lang="pt-PT" sz="2000" dirty="0" smtClean="0"/>
              <a:t>2016) –&gt; </a:t>
            </a:r>
            <a:r>
              <a:rPr lang="pt-PT" sz="2000" dirty="0" err="1"/>
              <a:t>R</a:t>
            </a:r>
            <a:r>
              <a:rPr lang="pt-PT" sz="2000" dirty="0" err="1" smtClean="0"/>
              <a:t>esults</a:t>
            </a:r>
            <a:r>
              <a:rPr lang="pt-PT" sz="2000" dirty="0" smtClean="0"/>
              <a:t> </a:t>
            </a:r>
            <a:r>
              <a:rPr lang="pt-PT" sz="2000" dirty="0" err="1" smtClean="0"/>
              <a:t>Task</a:t>
            </a:r>
            <a:r>
              <a:rPr lang="pt-PT" sz="2000" dirty="0" smtClean="0"/>
              <a:t> B; </a:t>
            </a:r>
            <a:r>
              <a:rPr lang="pt-PT" sz="2000" dirty="0" err="1" smtClean="0"/>
              <a:t>ongoing</a:t>
            </a:r>
            <a:r>
              <a:rPr lang="pt-PT" sz="2000" dirty="0" smtClean="0"/>
              <a:t> </a:t>
            </a:r>
            <a:r>
              <a:rPr lang="pt-PT" sz="2000" dirty="0" err="1" smtClean="0"/>
              <a:t>Tasks</a:t>
            </a:r>
            <a:r>
              <a:rPr lang="pt-PT" sz="2000" dirty="0" smtClean="0"/>
              <a:t> C, D, E </a:t>
            </a:r>
            <a:r>
              <a:rPr lang="pt-PT" sz="2000" dirty="0" err="1" smtClean="0"/>
              <a:t>and</a:t>
            </a:r>
            <a:r>
              <a:rPr lang="pt-PT" sz="2000" dirty="0" smtClean="0"/>
              <a:t> F</a:t>
            </a:r>
          </a:p>
          <a:p>
            <a:r>
              <a:rPr lang="pt-PT" sz="2000" dirty="0" smtClean="0"/>
              <a:t>iii) </a:t>
            </a:r>
            <a:r>
              <a:rPr lang="pt-PT" sz="2000" dirty="0" err="1" smtClean="0"/>
              <a:t>Catania</a:t>
            </a:r>
            <a:r>
              <a:rPr lang="pt-PT" sz="2000" dirty="0" smtClean="0"/>
              <a:t> (</a:t>
            </a:r>
            <a:r>
              <a:rPr lang="pt-PT" sz="2000" dirty="0" err="1" smtClean="0"/>
              <a:t>March</a:t>
            </a:r>
            <a:r>
              <a:rPr lang="pt-PT" sz="2000" dirty="0" smtClean="0"/>
              <a:t> 2017) -&gt; </a:t>
            </a:r>
            <a:r>
              <a:rPr lang="pt-PT" sz="2000" dirty="0" err="1" smtClean="0"/>
              <a:t>Results</a:t>
            </a:r>
            <a:r>
              <a:rPr lang="pt-PT" sz="2000" dirty="0" smtClean="0"/>
              <a:t> </a:t>
            </a:r>
            <a:r>
              <a:rPr lang="pt-PT" sz="2000" dirty="0" err="1" smtClean="0"/>
              <a:t>Task</a:t>
            </a:r>
            <a:r>
              <a:rPr lang="pt-PT" sz="2000" dirty="0" smtClean="0"/>
              <a:t> C; </a:t>
            </a:r>
            <a:r>
              <a:rPr lang="pt-PT" sz="2000" dirty="0" err="1"/>
              <a:t>ongoing</a:t>
            </a:r>
            <a:r>
              <a:rPr lang="pt-PT" sz="2000" dirty="0"/>
              <a:t> </a:t>
            </a:r>
            <a:r>
              <a:rPr lang="pt-PT" sz="2000" dirty="0" err="1"/>
              <a:t>Tasks</a:t>
            </a:r>
            <a:r>
              <a:rPr lang="pt-PT" sz="2000" dirty="0"/>
              <a:t> </a:t>
            </a:r>
            <a:r>
              <a:rPr lang="pt-PT" sz="2000" dirty="0" smtClean="0"/>
              <a:t>D</a:t>
            </a:r>
            <a:r>
              <a:rPr lang="pt-PT" sz="2000" dirty="0"/>
              <a:t>, E </a:t>
            </a:r>
            <a:r>
              <a:rPr lang="pt-PT" sz="2000" dirty="0" err="1"/>
              <a:t>and</a:t>
            </a:r>
            <a:r>
              <a:rPr lang="pt-PT" sz="2000" dirty="0"/>
              <a:t> </a:t>
            </a:r>
            <a:r>
              <a:rPr lang="pt-PT" sz="2000" dirty="0" smtClean="0"/>
              <a:t>F</a:t>
            </a:r>
          </a:p>
          <a:p>
            <a:r>
              <a:rPr lang="pt-PT" sz="2000" dirty="0" smtClean="0"/>
              <a:t>iv) Final Conference: </a:t>
            </a:r>
            <a:r>
              <a:rPr lang="pt-PT" sz="2000" dirty="0" err="1" smtClean="0"/>
              <a:t>Lisbon</a:t>
            </a:r>
            <a:r>
              <a:rPr lang="pt-PT" sz="2000" dirty="0" smtClean="0"/>
              <a:t> (</a:t>
            </a:r>
            <a:r>
              <a:rPr lang="pt-PT" sz="2000" dirty="0" err="1" smtClean="0"/>
              <a:t>Dec</a:t>
            </a:r>
            <a:r>
              <a:rPr lang="pt-PT" sz="2000" dirty="0" smtClean="0"/>
              <a:t> 2017).</a:t>
            </a:r>
            <a:endParaRPr lang="pt-PT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2704852"/>
            <a:ext cx="4642168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Reporting</a:t>
            </a:r>
            <a:r>
              <a:rPr lang="pt-PT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t-PT" sz="2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progress</a:t>
            </a:r>
            <a:endParaRPr lang="pt-PT" sz="20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t-PT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pt-PT" sz="2000" dirty="0" smtClean="0"/>
              <a:t>1</a:t>
            </a:r>
            <a:r>
              <a:rPr lang="pt-PT" sz="2000" baseline="30000" dirty="0" smtClean="0"/>
              <a:t>st</a:t>
            </a:r>
            <a:r>
              <a:rPr lang="pt-PT" sz="2000" dirty="0" smtClean="0"/>
              <a:t> </a:t>
            </a:r>
            <a:r>
              <a:rPr lang="pt-PT" sz="2000" dirty="0" err="1" smtClean="0"/>
              <a:t>progress</a:t>
            </a:r>
            <a:r>
              <a:rPr lang="pt-PT" sz="2000" dirty="0" smtClean="0"/>
              <a:t> </a:t>
            </a:r>
            <a:r>
              <a:rPr lang="pt-PT" sz="2000" dirty="0" err="1" smtClean="0"/>
              <a:t>report</a:t>
            </a:r>
            <a:r>
              <a:rPr lang="pt-PT" sz="2000" dirty="0" smtClean="0"/>
              <a:t>: </a:t>
            </a:r>
            <a:r>
              <a:rPr lang="pt-PT" sz="2000" dirty="0" err="1" smtClean="0"/>
              <a:t>Month</a:t>
            </a:r>
            <a:r>
              <a:rPr lang="pt-PT" sz="2000" dirty="0" smtClean="0"/>
              <a:t> 8 (</a:t>
            </a:r>
            <a:r>
              <a:rPr lang="pt-PT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August</a:t>
            </a:r>
            <a:r>
              <a:rPr lang="pt-P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2016</a:t>
            </a:r>
            <a:r>
              <a:rPr lang="pt-PT" sz="2000" dirty="0" smtClean="0"/>
              <a:t>)</a:t>
            </a:r>
          </a:p>
          <a:p>
            <a:endParaRPr lang="pt-PT" sz="2000" dirty="0" smtClean="0"/>
          </a:p>
          <a:p>
            <a:r>
              <a:rPr lang="pt-PT" sz="2000" dirty="0" smtClean="0"/>
              <a:t>2</a:t>
            </a:r>
            <a:r>
              <a:rPr lang="pt-PT" sz="2000" baseline="30000" dirty="0" smtClean="0"/>
              <a:t>nd</a:t>
            </a:r>
            <a:r>
              <a:rPr lang="pt-PT" sz="2000" dirty="0" smtClean="0"/>
              <a:t> </a:t>
            </a:r>
            <a:r>
              <a:rPr lang="pt-PT" sz="2000" dirty="0" err="1"/>
              <a:t>progress</a:t>
            </a:r>
            <a:r>
              <a:rPr lang="pt-PT" sz="2000" dirty="0"/>
              <a:t> </a:t>
            </a:r>
            <a:r>
              <a:rPr lang="pt-PT" sz="2000" dirty="0" err="1"/>
              <a:t>report</a:t>
            </a:r>
            <a:r>
              <a:rPr lang="pt-PT" sz="2000" dirty="0"/>
              <a:t>: </a:t>
            </a:r>
            <a:r>
              <a:rPr lang="pt-PT" sz="2000" dirty="0" err="1"/>
              <a:t>Month</a:t>
            </a:r>
            <a:r>
              <a:rPr lang="pt-PT" sz="2000" dirty="0"/>
              <a:t> </a:t>
            </a:r>
            <a:r>
              <a:rPr lang="pt-PT" sz="2000" dirty="0" smtClean="0"/>
              <a:t>16 </a:t>
            </a:r>
            <a:r>
              <a:rPr lang="pt-PT" sz="2000" dirty="0"/>
              <a:t>(</a:t>
            </a:r>
            <a:r>
              <a:rPr lang="pt-PT" sz="2000" dirty="0" err="1" smtClean="0"/>
              <a:t>April</a:t>
            </a:r>
            <a:r>
              <a:rPr lang="pt-PT" sz="2000" dirty="0" smtClean="0"/>
              <a:t> 2017)</a:t>
            </a:r>
          </a:p>
          <a:p>
            <a:endParaRPr lang="pt-PT" sz="2000" dirty="0"/>
          </a:p>
          <a:p>
            <a:r>
              <a:rPr lang="pt-PT" sz="2000" dirty="0" smtClean="0"/>
              <a:t>Final </a:t>
            </a:r>
            <a:r>
              <a:rPr lang="pt-PT" sz="2000" dirty="0" err="1" smtClean="0"/>
              <a:t>report</a:t>
            </a:r>
            <a:r>
              <a:rPr lang="pt-PT" sz="2000" dirty="0" smtClean="0"/>
              <a:t>: </a:t>
            </a:r>
            <a:r>
              <a:rPr lang="pt-PT" sz="2000" dirty="0" err="1" smtClean="0"/>
              <a:t>Month</a:t>
            </a:r>
            <a:r>
              <a:rPr lang="pt-PT" sz="2000" dirty="0" smtClean="0"/>
              <a:t> 24 (</a:t>
            </a:r>
            <a:r>
              <a:rPr lang="pt-PT" sz="2000" dirty="0" err="1" smtClean="0"/>
              <a:t>December</a:t>
            </a:r>
            <a:r>
              <a:rPr lang="pt-PT" sz="2000" dirty="0" smtClean="0"/>
              <a:t> 2017)</a:t>
            </a:r>
            <a:endParaRPr lang="pt-PT" sz="2000" dirty="0"/>
          </a:p>
          <a:p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134076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937</Words>
  <Application>Microsoft Office PowerPoint</Application>
  <PresentationFormat>On-screen Show (4:3)</PresentationFormat>
  <Paragraphs>136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KnowRISK project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Monica Ferreira</dc:creator>
  <cp:lastModifiedBy>Monica Ferreira</cp:lastModifiedBy>
  <cp:revision>133</cp:revision>
  <cp:lastPrinted>2015-12-28T12:31:21Z</cp:lastPrinted>
  <dcterms:created xsi:type="dcterms:W3CDTF">2015-12-15T14:47:55Z</dcterms:created>
  <dcterms:modified xsi:type="dcterms:W3CDTF">2016-01-06T17:17:08Z</dcterms:modified>
</cp:coreProperties>
</file>