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66" r:id="rId4"/>
    <p:sldId id="265" r:id="rId5"/>
    <p:sldId id="262" r:id="rId6"/>
    <p:sldId id="264" r:id="rId7"/>
    <p:sldId id="272" r:id="rId8"/>
    <p:sldId id="270" r:id="rId9"/>
    <p:sldId id="269" r:id="rId10"/>
    <p:sldId id="263" r:id="rId11"/>
    <p:sldId id="261" r:id="rId12"/>
    <p:sldId id="268" r:id="rId13"/>
    <p:sldId id="273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BECE5-B24A-4F95-88DF-A54A1934C311}" type="datetimeFigureOut">
              <a:rPr lang="el-GR" smtClean="0"/>
              <a:t>5/1/2016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62AD6-4DF7-41DF-A5F2-11427CC5559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2766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93D09-7430-40EC-A1A0-E92B88DAC375}" type="datetime1">
              <a:rPr lang="en-US" smtClean="0"/>
              <a:t>1/5/2016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FORCIP+ Kick-off meeting, Brussels (20-1-2016)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E91E-61CA-4A64-BCDF-B6CEBF1A308E}" type="datetime1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FORCIP+ Kick-off meeting, Brussels (20-1-2016)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7E34A-A33A-477A-A6F8-0EFFE3B64A4E}" type="datetime1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FORCIP+ Kick-off meeting, Brussels (20-1-2016)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6B48C-4024-4E18-9F3E-4D92FED78C16}" type="datetime1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FORCIP+ Kick-off meeting, Brussels (20-1-2016)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B969D-4398-4749-8A32-AB6F083B9E8D}" type="datetime1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FORCIP+ Kick-off meeting, Brussels (20-1-2016)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55F9B-FC3C-4A33-9193-D8358465331E}" type="datetime1">
              <a:rPr lang="en-US" smtClean="0"/>
              <a:t>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FORCIP+ Kick-off meeting, Brussels (20-1-2016)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7921-87AA-45B3-8239-415EDF5F1A89}" type="datetime1">
              <a:rPr lang="en-US" smtClean="0"/>
              <a:t>1/5/2016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FORCIP+ Kick-off meeting, Brussels (20-1-2016)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68401-FDF3-4A16-8DD8-43A6FDC77586}" type="datetime1">
              <a:rPr lang="en-US" smtClean="0"/>
              <a:t>1/5/2016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FORCIP+ Kick-off meeting, Brussels (20-1-2016)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8AB8-628A-49F8-910D-DF1AE8DA2D1D}" type="datetime1">
              <a:rPr lang="en-US" smtClean="0"/>
              <a:t>1/5/2016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FORCIP+ Kick-off meeting, Brussels (20-1-2016)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BFA6D-864C-4561-8960-B411066B5AB7}" type="datetime1">
              <a:rPr lang="en-US" smtClean="0"/>
              <a:t>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FORCIP+ Kick-off meeting, Brussels (20-1-2016)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D4EBD-929A-404A-A46E-873343A0A361}" type="datetime1">
              <a:rPr lang="en-US" smtClean="0"/>
              <a:t>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FORCIP+ Kick-off meeting, Brussels (20-1-2016)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C7354F4-FD82-4D39-BC43-6B32FF33F092}" type="datetime1">
              <a:rPr lang="en-US" smtClean="0"/>
              <a:t>1/5/2016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FORCIP+ Kick-off meeting, Brussels (20-1-2016)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://www.onf.fr/" TargetMode="External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hyperlink" Target="http://www.auth.g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esefor.com/" TargetMode="External"/><Relationship Id="rId11" Type="http://schemas.openxmlformats.org/officeDocument/2006/relationships/image" Target="../media/image6.gif"/><Relationship Id="rId5" Type="http://schemas.openxmlformats.org/officeDocument/2006/relationships/hyperlink" Target="http://www.gosdis.si/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://www.gesaaf.unifi.it/" TargetMode="External"/><Relationship Id="rId9" Type="http://schemas.openxmlformats.org/officeDocument/2006/relationships/image" Target="../media/image4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196752"/>
            <a:ext cx="8350696" cy="2304256"/>
          </a:xfrm>
        </p:spPr>
        <p:txBody>
          <a:bodyPr/>
          <a:lstStyle/>
          <a:p>
            <a:r>
              <a:rPr lang="en-US" sz="4400" b="1" dirty="0"/>
              <a:t>FORCIP+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200" dirty="0"/>
              <a:t>FOREST ROADS FOR CIVIL </a:t>
            </a:r>
            <a:r>
              <a:rPr lang="en-US" sz="3200" dirty="0" smtClean="0"/>
              <a:t>PROTECTION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000" b="1" dirty="0" smtClean="0">
                <a:solidFill>
                  <a:schemeClr val="tx1"/>
                </a:solidFill>
              </a:rPr>
              <a:t>GA No. ECHO/SUB/2015/718661/PREP20</a:t>
            </a:r>
            <a:endParaRPr lang="el-GR" sz="2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5736" y="4653136"/>
            <a:ext cx="5904656" cy="1152128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tx2"/>
                </a:solidFill>
              </a:rPr>
              <a:t>Prof. Petros Patias</a:t>
            </a:r>
          </a:p>
          <a:p>
            <a:pPr algn="l"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The Aristotle University (AUTH), Greece </a:t>
            </a:r>
            <a:endParaRPr lang="en-US" sz="2000" dirty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659165" y="6356350"/>
            <a:ext cx="4200867" cy="365125"/>
          </a:xfrm>
        </p:spPr>
        <p:txBody>
          <a:bodyPr/>
          <a:lstStyle/>
          <a:p>
            <a:r>
              <a:rPr lang="en-US" dirty="0" smtClean="0"/>
              <a:t>FORCIP+ Kick-off meeting, Brussels (20-1-2016)</a:t>
            </a:r>
            <a:endParaRPr lang="en-US" dirty="0"/>
          </a:p>
        </p:txBody>
      </p:sp>
      <p:pic>
        <p:nvPicPr>
          <p:cNvPr id="7" name="Picture 6" descr="auth_logo_color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986" y="4768813"/>
            <a:ext cx="823758" cy="8204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390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84784"/>
          </a:xfrm>
        </p:spPr>
        <p:txBody>
          <a:bodyPr/>
          <a:lstStyle/>
          <a:p>
            <a:r>
              <a:rPr lang="en-US" sz="3600" dirty="0" smtClean="0"/>
              <a:t>6. </a:t>
            </a:r>
            <a:r>
              <a:rPr lang="en-US" sz="3600" dirty="0"/>
              <a:t>Tentative dates and places for Major </a:t>
            </a:r>
            <a:r>
              <a:rPr lang="en-US" sz="3600" dirty="0" smtClean="0"/>
              <a:t>Events</a:t>
            </a:r>
            <a:endParaRPr lang="el-GR" sz="3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4488899" cy="365125"/>
          </a:xfrm>
        </p:spPr>
        <p:txBody>
          <a:bodyPr/>
          <a:lstStyle/>
          <a:p>
            <a:r>
              <a:rPr lang="en-US" dirty="0" smtClean="0"/>
              <a:t>FORCIP+ Kick-off meeting, Brussels (20-1-2016)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072498"/>
              </p:ext>
            </p:extLst>
          </p:nvPr>
        </p:nvGraphicFramePr>
        <p:xfrm>
          <a:off x="2267744" y="1988840"/>
          <a:ext cx="5112568" cy="2952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7061"/>
                <a:gridCol w="4175507"/>
              </a:tblGrid>
              <a:tr h="492055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Meetings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Mt0: Brussels, 20-1-2016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</a:tr>
              <a:tr h="49205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Mt1: Thessaloniki (M2)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</a:tr>
              <a:tr h="49205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Mt2: Florence (M12)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</a:tr>
              <a:tr h="49205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Mt3: Aix en Provence (M16)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</a:tr>
              <a:tr h="49205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Mt4: </a:t>
                      </a:r>
                      <a:r>
                        <a:rPr lang="en-US" sz="1800" u="none" strike="noStrike" dirty="0" smtClean="0">
                          <a:effectLst/>
                        </a:rPr>
                        <a:t>Ljubljana </a:t>
                      </a:r>
                      <a:r>
                        <a:rPr lang="en-US" sz="1800" u="none" strike="noStrike" dirty="0">
                          <a:effectLst/>
                        </a:rPr>
                        <a:t>(M17)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</a:tr>
              <a:tr h="49205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Mt5: Valladolid (M18)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5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en-US" sz="3600" dirty="0" smtClean="0"/>
              <a:t>7. </a:t>
            </a:r>
            <a:r>
              <a:rPr lang="en-US" sz="3600" dirty="0" smtClean="0"/>
              <a:t>Budget</a:t>
            </a:r>
            <a:endParaRPr lang="el-GR" sz="3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3912835" cy="365125"/>
          </a:xfrm>
        </p:spPr>
        <p:txBody>
          <a:bodyPr/>
          <a:lstStyle/>
          <a:p>
            <a:r>
              <a:rPr lang="en-US" dirty="0" smtClean="0"/>
              <a:t>FORCIP+ Kick-off meeting, Brussels (20-1-2016)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55779"/>
              </p:ext>
            </p:extLst>
          </p:nvPr>
        </p:nvGraphicFramePr>
        <p:xfrm>
          <a:off x="251519" y="1631868"/>
          <a:ext cx="8517633" cy="3597332"/>
        </p:xfrm>
        <a:graphic>
          <a:graphicData uri="http://schemas.openxmlformats.org/drawingml/2006/table">
            <a:tbl>
              <a:tblPr/>
              <a:tblGrid>
                <a:gridCol w="2202680"/>
                <a:gridCol w="773506"/>
                <a:gridCol w="1187453"/>
                <a:gridCol w="2272174"/>
                <a:gridCol w="1187453"/>
                <a:gridCol w="894367"/>
              </a:tblGrid>
              <a:tr h="3506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effectLst/>
                          <a:latin typeface="Times New Roman"/>
                        </a:rPr>
                        <a:t>Part A: Eligible cost categories</a:t>
                      </a:r>
                    </a:p>
                  </a:txBody>
                  <a:tcPr marL="8767" marR="8767" marT="876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effectLst/>
                          <a:latin typeface="Times New Roman"/>
                        </a:rPr>
                        <a:t>Rate %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1" i="0" u="none" strike="noStrike">
                          <a:effectLst/>
                          <a:latin typeface="Times New Roman"/>
                        </a:rPr>
                        <a:t>€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effectLst/>
                          <a:latin typeface="Times New Roman"/>
                        </a:rPr>
                        <a:t>Part B: Financing Plan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1" i="0" u="none" strike="noStrike">
                          <a:effectLst/>
                          <a:latin typeface="Times New Roman"/>
                        </a:rPr>
                        <a:t>€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effectLst/>
                          <a:latin typeface="Times New Roman"/>
                        </a:rPr>
                        <a:t>% of eligible costs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857">
                <a:tc gridSpan="2">
                  <a:txBody>
                    <a:bodyPr/>
                    <a:lstStyle/>
                    <a:p>
                      <a:pPr lvl="0" algn="l" fontAlgn="ctr"/>
                      <a:r>
                        <a:rPr lang="en-US" sz="1600" b="0" i="0" u="none" strike="noStrike" dirty="0">
                          <a:effectLst/>
                          <a:latin typeface="Times New Roman"/>
                        </a:rPr>
                        <a:t>Personnel</a:t>
                      </a:r>
                    </a:p>
                  </a:txBody>
                  <a:tcPr marL="8767" marR="8767" marT="876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b="0" i="0" u="none" strike="noStrike" dirty="0">
                          <a:effectLst/>
                          <a:latin typeface="Times New Roman"/>
                        </a:rPr>
                        <a:t>339,866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Requested EC contribution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400,231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75.00%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3297">
                <a:tc gridSpan="2">
                  <a:txBody>
                    <a:bodyPr/>
                    <a:lstStyle/>
                    <a:p>
                      <a:pPr lvl="0" algn="l" fontAlgn="ctr"/>
                      <a:r>
                        <a:rPr lang="en-US" sz="1600" b="0" i="0" u="none" strike="noStrike" dirty="0">
                          <a:effectLst/>
                          <a:latin typeface="Times New Roman"/>
                        </a:rPr>
                        <a:t>Travel and subsistence</a:t>
                      </a:r>
                    </a:p>
                  </a:txBody>
                  <a:tcPr marL="8767" marR="8767" marT="876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b="0" i="0" u="none" strike="noStrike" dirty="0">
                          <a:effectLst/>
                          <a:latin typeface="Times New Roman"/>
                        </a:rPr>
                        <a:t>31,150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effectLst/>
                          <a:latin typeface="Times New Roman"/>
                        </a:rPr>
                        <a:t>Contribution of the Coordinator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b="0" i="0" u="none" strike="noStrike" dirty="0">
                          <a:effectLst/>
                          <a:latin typeface="Times New Roman"/>
                        </a:rPr>
                        <a:t>32,465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6.08%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9599">
                <a:tc gridSpan="2">
                  <a:txBody>
                    <a:bodyPr/>
                    <a:lstStyle/>
                    <a:p>
                      <a:pPr lvl="0" algn="l" fontAlgn="ctr"/>
                      <a:r>
                        <a:rPr lang="en-US" sz="1600" b="0" i="0" u="none" strike="noStrike" dirty="0">
                          <a:effectLst/>
                          <a:latin typeface="Times New Roman"/>
                        </a:rPr>
                        <a:t>Equipment</a:t>
                      </a:r>
                    </a:p>
                  </a:txBody>
                  <a:tcPr marL="8767" marR="8767" marT="876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b="0" i="0" u="none" strike="noStrike" dirty="0">
                          <a:effectLst/>
                          <a:latin typeface="Times New Roman"/>
                        </a:rPr>
                        <a:t>6,720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effectLst/>
                          <a:latin typeface="Times New Roman"/>
                        </a:rPr>
                        <a:t>Contribution of the Beneficiary (</a:t>
                      </a:r>
                      <a:r>
                        <a:rPr lang="en-US" sz="1600" b="0" i="0" u="none" strike="noStrike" dirty="0" err="1">
                          <a:effectLst/>
                          <a:latin typeface="Times New Roman"/>
                        </a:rPr>
                        <a:t>ies</a:t>
                      </a:r>
                      <a:r>
                        <a:rPr lang="en-US" sz="1600" b="0" i="0" u="none" strike="noStrike" dirty="0"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b="0" i="0" u="none" strike="noStrike" dirty="0">
                          <a:effectLst/>
                          <a:latin typeface="Times New Roman"/>
                        </a:rPr>
                        <a:t>95,945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17.98%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3020">
                <a:tc gridSpan="2">
                  <a:txBody>
                    <a:bodyPr/>
                    <a:lstStyle/>
                    <a:p>
                      <a:pPr lvl="0" algn="l" fontAlgn="ctr"/>
                      <a:r>
                        <a:rPr lang="en-US" sz="1600" b="0" i="0" u="none" strike="noStrike" dirty="0">
                          <a:effectLst/>
                          <a:latin typeface="Times New Roman"/>
                        </a:rPr>
                        <a:t>Sub-contracting / External assistance</a:t>
                      </a:r>
                    </a:p>
                  </a:txBody>
                  <a:tcPr marL="8767" marR="8767" marT="876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b="0" i="0" u="none" strike="noStrike" dirty="0">
                          <a:effectLst/>
                          <a:latin typeface="Times New Roman"/>
                        </a:rPr>
                        <a:t>89,000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effectLst/>
                          <a:latin typeface="Times New Roman"/>
                        </a:rPr>
                        <a:t>Other sources of funding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b="0" i="0" u="none" strike="noStrike" dirty="0">
                          <a:effectLst/>
                          <a:latin typeface="Times New Roman"/>
                        </a:rPr>
                        <a:t>5,000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0.94%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3020">
                <a:tc gridSpan="2">
                  <a:txBody>
                    <a:bodyPr/>
                    <a:lstStyle/>
                    <a:p>
                      <a:pPr lvl="0" algn="l" fontAlgn="ctr"/>
                      <a:r>
                        <a:rPr lang="en-US" sz="1600" b="0" i="0" u="none" strike="noStrike" dirty="0">
                          <a:effectLst/>
                          <a:latin typeface="Times New Roman"/>
                        </a:rPr>
                        <a:t>Other direct costs </a:t>
                      </a:r>
                    </a:p>
                  </a:txBody>
                  <a:tcPr marL="8767" marR="8767" marT="876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b="0" i="0" u="none" strike="noStrike" dirty="0">
                          <a:effectLst/>
                          <a:latin typeface="Times New Roman"/>
                        </a:rPr>
                        <a:t>36,700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effectLst/>
                          <a:latin typeface="Times New Roman"/>
                        </a:rPr>
                        <a:t>Expected direct revenues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0.00%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555"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600" b="0" i="0" u="none" strike="noStrike" dirty="0">
                          <a:effectLst/>
                          <a:latin typeface="Times New Roman"/>
                        </a:rPr>
                        <a:t>Indirect costs / overheads</a:t>
                      </a:r>
                    </a:p>
                  </a:txBody>
                  <a:tcPr marL="8767" marR="8767" marT="876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b="0" i="0" u="none" strike="noStrike" dirty="0">
                          <a:effectLst/>
                          <a:latin typeface="Times New Roman"/>
                        </a:rPr>
                        <a:t>6.00%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b="0" i="0" u="none" strike="noStrike" dirty="0">
                          <a:effectLst/>
                          <a:latin typeface="Times New Roman"/>
                        </a:rPr>
                        <a:t>30,206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16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l-GR" sz="1600" b="0" i="0" u="none" strike="noStrike">
                        <a:effectLst/>
                        <a:latin typeface="Arial"/>
                      </a:endParaRPr>
                    </a:p>
                  </a:txBody>
                  <a:tcPr marL="8767" marR="8767" marT="876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1727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effectLst/>
                          <a:latin typeface="Times New Roman"/>
                        </a:rPr>
                        <a:t>TOTAL ELIGIBLE COSTS</a:t>
                      </a:r>
                    </a:p>
                  </a:txBody>
                  <a:tcPr marL="8767" marR="8767" marT="876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b="0" i="0" u="none" strike="noStrike" dirty="0">
                          <a:effectLst/>
                          <a:latin typeface="Times New Roman"/>
                        </a:rPr>
                        <a:t>533,642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TOTAL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533,641</a:t>
                      </a:r>
                    </a:p>
                  </a:txBody>
                  <a:tcPr marL="8767" marR="8767" marT="87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l-GR" sz="16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8767" marR="8767" marT="876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803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en-US" sz="3600" dirty="0"/>
              <a:t>8. </a:t>
            </a:r>
            <a:r>
              <a:rPr lang="en-US" sz="3600" dirty="0"/>
              <a:t>Sustainability - Final </a:t>
            </a:r>
            <a:r>
              <a:rPr lang="en-US" sz="3600" dirty="0" smtClean="0"/>
              <a:t>Beneficiaries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046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 smtClean="0">
                <a:solidFill>
                  <a:schemeClr val="accent5"/>
                </a:solidFill>
              </a:rPr>
              <a:t>Spain</a:t>
            </a:r>
            <a:endParaRPr lang="en-US" sz="1100" b="1" dirty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US" sz="1100" dirty="0" smtClean="0">
                <a:solidFill>
                  <a:schemeClr val="tx1"/>
                </a:solidFill>
              </a:rPr>
              <a:t>1</a:t>
            </a:r>
            <a:r>
              <a:rPr lang="en-US" sz="1100" dirty="0">
                <a:solidFill>
                  <a:schemeClr val="tx1"/>
                </a:solidFill>
              </a:rPr>
              <a:t>. </a:t>
            </a:r>
            <a:r>
              <a:rPr lang="en-US" sz="1100" b="1" dirty="0">
                <a:solidFill>
                  <a:schemeClr val="tx1"/>
                </a:solidFill>
              </a:rPr>
              <a:t>Junta de </a:t>
            </a:r>
            <a:r>
              <a:rPr lang="en-US" sz="1100" b="1" dirty="0" err="1">
                <a:solidFill>
                  <a:schemeClr val="tx1"/>
                </a:solidFill>
              </a:rPr>
              <a:t>Castilla</a:t>
            </a:r>
            <a:r>
              <a:rPr lang="en-US" sz="1100" b="1" dirty="0">
                <a:solidFill>
                  <a:schemeClr val="tx1"/>
                </a:solidFill>
              </a:rPr>
              <a:t> y León</a:t>
            </a:r>
            <a:r>
              <a:rPr lang="en-US" sz="1100" dirty="0">
                <a:solidFill>
                  <a:schemeClr val="tx1"/>
                </a:solidFill>
              </a:rPr>
              <a:t>: </a:t>
            </a:r>
            <a:r>
              <a:rPr lang="en-US" sz="1100" dirty="0" smtClean="0">
                <a:solidFill>
                  <a:schemeClr val="tx1"/>
                </a:solidFill>
              </a:rPr>
              <a:t>holds </a:t>
            </a:r>
            <a:r>
              <a:rPr lang="en-US" sz="1100" dirty="0">
                <a:solidFill>
                  <a:schemeClr val="tx1"/>
                </a:solidFill>
              </a:rPr>
              <a:t>the competency for forest firefighting, both prevention and fight. </a:t>
            </a:r>
            <a:r>
              <a:rPr lang="en-US" sz="1100" dirty="0" smtClean="0">
                <a:solidFill>
                  <a:schemeClr val="tx1"/>
                </a:solidFill>
              </a:rPr>
              <a:t>Their </a:t>
            </a:r>
            <a:r>
              <a:rPr lang="en-US" sz="1100" dirty="0">
                <a:solidFill>
                  <a:schemeClr val="tx1"/>
                </a:solidFill>
              </a:rPr>
              <a:t>technicians will incorporate this project’s data for the daily use when performing forest fire prevention tasks and suppression decisions in real time. </a:t>
            </a:r>
            <a:endParaRPr lang="en-US" sz="11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100" dirty="0" smtClean="0">
                <a:solidFill>
                  <a:schemeClr val="tx1"/>
                </a:solidFill>
              </a:rPr>
              <a:t>2</a:t>
            </a:r>
            <a:r>
              <a:rPr lang="en-US" sz="1100" dirty="0">
                <a:solidFill>
                  <a:schemeClr val="tx1"/>
                </a:solidFill>
              </a:rPr>
              <a:t>. </a:t>
            </a:r>
            <a:r>
              <a:rPr lang="en-US" sz="1100" b="1" dirty="0">
                <a:solidFill>
                  <a:schemeClr val="tx1"/>
                </a:solidFill>
              </a:rPr>
              <a:t>Civil Protection service </a:t>
            </a:r>
            <a:r>
              <a:rPr lang="en-US" sz="1100" dirty="0">
                <a:solidFill>
                  <a:schemeClr val="tx1"/>
                </a:solidFill>
              </a:rPr>
              <a:t>(</a:t>
            </a:r>
            <a:r>
              <a:rPr lang="en-US" sz="1100" dirty="0" err="1">
                <a:solidFill>
                  <a:schemeClr val="tx1"/>
                </a:solidFill>
              </a:rPr>
              <a:t>Castilla</a:t>
            </a:r>
            <a:r>
              <a:rPr lang="en-US" sz="1100" dirty="0">
                <a:solidFill>
                  <a:schemeClr val="tx1"/>
                </a:solidFill>
              </a:rPr>
              <a:t> y León regional Section) 112 service: improve </a:t>
            </a:r>
            <a:r>
              <a:rPr lang="en-US" sz="1100" dirty="0" smtClean="0">
                <a:solidFill>
                  <a:schemeClr val="tx1"/>
                </a:solidFill>
              </a:rPr>
              <a:t>cartographic </a:t>
            </a:r>
            <a:r>
              <a:rPr lang="en-US" sz="1100" dirty="0">
                <a:solidFill>
                  <a:schemeClr val="tx1"/>
                </a:solidFill>
              </a:rPr>
              <a:t>data.</a:t>
            </a:r>
          </a:p>
          <a:p>
            <a:pPr marL="0" indent="0">
              <a:buNone/>
            </a:pPr>
            <a:r>
              <a:rPr lang="en-US" sz="1100" dirty="0">
                <a:solidFill>
                  <a:schemeClr val="tx1"/>
                </a:solidFill>
              </a:rPr>
              <a:t>3. </a:t>
            </a:r>
            <a:r>
              <a:rPr lang="en-US" sz="1100" b="1" dirty="0" err="1">
                <a:solidFill>
                  <a:schemeClr val="tx1"/>
                </a:solidFill>
              </a:rPr>
              <a:t>Seprona</a:t>
            </a:r>
            <a:r>
              <a:rPr lang="en-US" sz="1100" b="1" dirty="0">
                <a:solidFill>
                  <a:schemeClr val="tx1"/>
                </a:solidFill>
              </a:rPr>
              <a:t> – Guardia Civil</a:t>
            </a:r>
            <a:r>
              <a:rPr lang="en-US" sz="1100" dirty="0">
                <a:solidFill>
                  <a:schemeClr val="tx1"/>
                </a:solidFill>
              </a:rPr>
              <a:t>. Spanish rural police (Environment Protection Service</a:t>
            </a:r>
            <a:r>
              <a:rPr lang="en-US" sz="1100" dirty="0" smtClean="0">
                <a:solidFill>
                  <a:schemeClr val="tx1"/>
                </a:solidFill>
              </a:rPr>
              <a:t>): </a:t>
            </a:r>
            <a:r>
              <a:rPr lang="en-US" sz="1100" dirty="0">
                <a:solidFill>
                  <a:schemeClr val="tx1"/>
                </a:solidFill>
              </a:rPr>
              <a:t>improve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>
                <a:solidFill>
                  <a:schemeClr val="tx1"/>
                </a:solidFill>
              </a:rPr>
              <a:t>cartographic data.</a:t>
            </a:r>
          </a:p>
          <a:p>
            <a:pPr marL="0" indent="0">
              <a:buNone/>
            </a:pPr>
            <a:endParaRPr lang="en-US" sz="1400" b="1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accent5"/>
                </a:solidFill>
              </a:rPr>
              <a:t>Greece</a:t>
            </a:r>
            <a:endParaRPr lang="en-US" sz="1100" b="1" dirty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US" sz="1100" dirty="0" smtClean="0">
                <a:solidFill>
                  <a:schemeClr val="tx1"/>
                </a:solidFill>
              </a:rPr>
              <a:t>The </a:t>
            </a:r>
            <a:r>
              <a:rPr lang="en-US" sz="1100" dirty="0">
                <a:solidFill>
                  <a:schemeClr val="tx1"/>
                </a:solidFill>
              </a:rPr>
              <a:t>Forest Department of </a:t>
            </a:r>
            <a:r>
              <a:rPr lang="en-US" sz="1100" dirty="0" err="1">
                <a:solidFill>
                  <a:schemeClr val="tx1"/>
                </a:solidFill>
              </a:rPr>
              <a:t>Kozani</a:t>
            </a:r>
            <a:r>
              <a:rPr lang="en-US" sz="1100" dirty="0">
                <a:solidFill>
                  <a:schemeClr val="tx1"/>
                </a:solidFill>
              </a:rPr>
              <a:t>, Region of Western Macedonia</a:t>
            </a:r>
            <a:r>
              <a:rPr lang="en-US" sz="11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en-US" sz="11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accent5"/>
                </a:solidFill>
              </a:rPr>
              <a:t>France</a:t>
            </a:r>
            <a:endParaRPr lang="en-US" sz="1100" b="1" dirty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US" sz="1100" dirty="0" smtClean="0">
                <a:solidFill>
                  <a:schemeClr val="tx1"/>
                </a:solidFill>
              </a:rPr>
              <a:t>All </a:t>
            </a:r>
            <a:r>
              <a:rPr lang="en-US" sz="1100" dirty="0">
                <a:solidFill>
                  <a:schemeClr val="tx1"/>
                </a:solidFill>
              </a:rPr>
              <a:t>the local partners involved in operational systems of monitoring or firefighting network :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u="sng" dirty="0" smtClean="0">
                <a:solidFill>
                  <a:schemeClr val="tx1"/>
                </a:solidFill>
              </a:rPr>
              <a:t>Foresters</a:t>
            </a:r>
            <a:r>
              <a:rPr lang="en-US" sz="1100" dirty="0" smtClean="0">
                <a:solidFill>
                  <a:schemeClr val="tx1"/>
                </a:solidFill>
              </a:rPr>
              <a:t> from: Province </a:t>
            </a:r>
            <a:r>
              <a:rPr lang="en-US" sz="1100" dirty="0">
                <a:solidFill>
                  <a:schemeClr val="tx1"/>
                </a:solidFill>
              </a:rPr>
              <a:t>-</a:t>
            </a:r>
            <a:r>
              <a:rPr lang="en-US" sz="1100" b="1" dirty="0" err="1">
                <a:solidFill>
                  <a:schemeClr val="tx1"/>
                </a:solidFill>
              </a:rPr>
              <a:t>Conseil</a:t>
            </a:r>
            <a:r>
              <a:rPr lang="en-US" sz="1100" b="1" dirty="0">
                <a:solidFill>
                  <a:schemeClr val="tx1"/>
                </a:solidFill>
              </a:rPr>
              <a:t> </a:t>
            </a:r>
            <a:r>
              <a:rPr lang="en-US" sz="1100" b="1" dirty="0" err="1">
                <a:solidFill>
                  <a:schemeClr val="tx1"/>
                </a:solidFill>
              </a:rPr>
              <a:t>Général</a:t>
            </a:r>
            <a:r>
              <a:rPr lang="en-US" sz="1100" b="1" dirty="0">
                <a:solidFill>
                  <a:schemeClr val="tx1"/>
                </a:solidFill>
              </a:rPr>
              <a:t>-</a:t>
            </a:r>
            <a:r>
              <a:rPr lang="en-US" sz="1100" dirty="0">
                <a:solidFill>
                  <a:schemeClr val="tx1"/>
                </a:solidFill>
              </a:rPr>
              <a:t>, </a:t>
            </a:r>
            <a:r>
              <a:rPr lang="en-US" sz="1100" dirty="0" smtClean="0">
                <a:solidFill>
                  <a:schemeClr val="tx1"/>
                </a:solidFill>
              </a:rPr>
              <a:t>national </a:t>
            </a:r>
            <a:r>
              <a:rPr lang="en-US" sz="1100" dirty="0">
                <a:solidFill>
                  <a:schemeClr val="tx1"/>
                </a:solidFill>
              </a:rPr>
              <a:t>authorities -</a:t>
            </a:r>
            <a:r>
              <a:rPr lang="en-US" sz="1100" b="1" dirty="0">
                <a:solidFill>
                  <a:schemeClr val="tx1"/>
                </a:solidFill>
              </a:rPr>
              <a:t>Direction </a:t>
            </a:r>
            <a:r>
              <a:rPr lang="en-US" sz="1100" b="1" dirty="0" err="1">
                <a:solidFill>
                  <a:schemeClr val="tx1"/>
                </a:solidFill>
              </a:rPr>
              <a:t>Départementale</a:t>
            </a:r>
            <a:r>
              <a:rPr lang="en-US" sz="1100" b="1" dirty="0">
                <a:solidFill>
                  <a:schemeClr val="tx1"/>
                </a:solidFill>
              </a:rPr>
              <a:t> des </a:t>
            </a:r>
            <a:r>
              <a:rPr lang="en-US" sz="1100" b="1" dirty="0" err="1" smtClean="0">
                <a:solidFill>
                  <a:schemeClr val="tx1"/>
                </a:solidFill>
              </a:rPr>
              <a:t>Territoires</a:t>
            </a:r>
            <a:r>
              <a:rPr lang="en-US" sz="1100" b="1" dirty="0" smtClean="0">
                <a:solidFill>
                  <a:schemeClr val="tx1"/>
                </a:solidFill>
              </a:rPr>
              <a:t>-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u="sng" dirty="0">
                <a:solidFill>
                  <a:schemeClr val="tx1"/>
                </a:solidFill>
              </a:rPr>
              <a:t>F</a:t>
            </a:r>
            <a:r>
              <a:rPr lang="en-US" sz="1100" u="sng" dirty="0" smtClean="0">
                <a:solidFill>
                  <a:schemeClr val="tx1"/>
                </a:solidFill>
              </a:rPr>
              <a:t>irefighters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>
                <a:solidFill>
                  <a:schemeClr val="tx1"/>
                </a:solidFill>
              </a:rPr>
              <a:t>(from </a:t>
            </a:r>
            <a:r>
              <a:rPr lang="en-US" sz="1100" b="1" dirty="0">
                <a:solidFill>
                  <a:schemeClr val="tx1"/>
                </a:solidFill>
              </a:rPr>
              <a:t>Service </a:t>
            </a:r>
            <a:r>
              <a:rPr lang="en-US" sz="1100" b="1" dirty="0" err="1">
                <a:solidFill>
                  <a:schemeClr val="tx1"/>
                </a:solidFill>
              </a:rPr>
              <a:t>Départemental</a:t>
            </a:r>
            <a:r>
              <a:rPr lang="en-US" sz="1100" b="1" dirty="0">
                <a:solidFill>
                  <a:schemeClr val="tx1"/>
                </a:solidFill>
              </a:rPr>
              <a:t> </a:t>
            </a:r>
            <a:r>
              <a:rPr lang="en-US" sz="1100" b="1" dirty="0" err="1">
                <a:solidFill>
                  <a:schemeClr val="tx1"/>
                </a:solidFill>
              </a:rPr>
              <a:t>d'Incendie</a:t>
            </a:r>
            <a:r>
              <a:rPr lang="en-US" sz="1100" b="1" dirty="0">
                <a:solidFill>
                  <a:schemeClr val="tx1"/>
                </a:solidFill>
              </a:rPr>
              <a:t> et de Secours</a:t>
            </a:r>
            <a:r>
              <a:rPr lang="en-US" sz="1100" dirty="0">
                <a:solidFill>
                  <a:schemeClr val="tx1"/>
                </a:solidFill>
              </a:rPr>
              <a:t>) </a:t>
            </a:r>
            <a:r>
              <a:rPr lang="en-US" sz="1100" dirty="0" smtClean="0">
                <a:solidFill>
                  <a:schemeClr val="tx1"/>
                </a:solidFill>
              </a:rPr>
              <a:t>to </a:t>
            </a:r>
            <a:r>
              <a:rPr lang="en-US" sz="1100" dirty="0">
                <a:solidFill>
                  <a:schemeClr val="tx1"/>
                </a:solidFill>
              </a:rPr>
              <a:t>improve security (reliable database of roads + on-time knowledge of position by headquarters and operators) and efficiency (optimization of access to the fires);</a:t>
            </a:r>
          </a:p>
          <a:p>
            <a:pPr marL="0" indent="0">
              <a:buNone/>
            </a:pPr>
            <a:endParaRPr lang="en-US" sz="11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accent5"/>
                </a:solidFill>
              </a:rPr>
              <a:t>Italy</a:t>
            </a:r>
            <a:endParaRPr lang="en-US" sz="1100" b="1" dirty="0">
              <a:solidFill>
                <a:schemeClr val="accent5"/>
              </a:solidFill>
            </a:endParaRPr>
          </a:p>
          <a:p>
            <a:pPr marL="228600" indent="-228600">
              <a:buAutoNum type="arabicPeriod"/>
            </a:pPr>
            <a:r>
              <a:rPr lang="en-US" sz="1100" b="1" dirty="0" smtClean="0">
                <a:solidFill>
                  <a:schemeClr val="tx1"/>
                </a:solidFill>
              </a:rPr>
              <a:t>Tuscany </a:t>
            </a:r>
            <a:r>
              <a:rPr lang="en-US" sz="1100" b="1" dirty="0">
                <a:solidFill>
                  <a:schemeClr val="tx1"/>
                </a:solidFill>
              </a:rPr>
              <a:t>region </a:t>
            </a:r>
            <a:r>
              <a:rPr lang="en-US" sz="1100" dirty="0">
                <a:solidFill>
                  <a:schemeClr val="tx1"/>
                </a:solidFill>
              </a:rPr>
              <a:t>(Regional Government, Forest Fires prevention Department) </a:t>
            </a:r>
          </a:p>
          <a:p>
            <a:pPr marL="228600" indent="-228600">
              <a:buAutoNum type="arabicPeriod"/>
            </a:pPr>
            <a:r>
              <a:rPr lang="en-US" sz="1100" b="1" dirty="0" smtClean="0">
                <a:solidFill>
                  <a:schemeClr val="tx1"/>
                </a:solidFill>
              </a:rPr>
              <a:t>CVT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>
                <a:solidFill>
                  <a:schemeClr val="tx1"/>
                </a:solidFill>
              </a:rPr>
              <a:t>(</a:t>
            </a:r>
            <a:r>
              <a:rPr lang="en-US" sz="1100" dirty="0" err="1">
                <a:solidFill>
                  <a:schemeClr val="tx1"/>
                </a:solidFill>
              </a:rPr>
              <a:t>Coordinamento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volontari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toscani</a:t>
            </a:r>
            <a:r>
              <a:rPr lang="en-US" sz="1100" dirty="0">
                <a:solidFill>
                  <a:schemeClr val="tx1"/>
                </a:solidFill>
              </a:rPr>
              <a:t>): Consortium of associations of volunteers dealing with civil protection (ANPAS, CROCE ROSSA, </a:t>
            </a:r>
            <a:r>
              <a:rPr lang="en-US" sz="1100" dirty="0" smtClean="0">
                <a:solidFill>
                  <a:schemeClr val="tx1"/>
                </a:solidFill>
              </a:rPr>
              <a:t>VAB)</a:t>
            </a:r>
          </a:p>
          <a:p>
            <a:pPr marL="228600" indent="-228600"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Corpo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>
                <a:solidFill>
                  <a:schemeClr val="tx1"/>
                </a:solidFill>
              </a:rPr>
              <a:t>Forestale</a:t>
            </a:r>
            <a:r>
              <a:rPr lang="en-US" sz="1100" b="1" dirty="0">
                <a:solidFill>
                  <a:schemeClr val="tx1"/>
                </a:solidFill>
              </a:rPr>
              <a:t> </a:t>
            </a:r>
            <a:r>
              <a:rPr lang="en-US" sz="1100" b="1" dirty="0" err="1">
                <a:solidFill>
                  <a:schemeClr val="tx1"/>
                </a:solidFill>
              </a:rPr>
              <a:t>dello</a:t>
            </a:r>
            <a:r>
              <a:rPr lang="en-US" sz="1100" b="1" dirty="0">
                <a:solidFill>
                  <a:schemeClr val="tx1"/>
                </a:solidFill>
              </a:rPr>
              <a:t> </a:t>
            </a:r>
            <a:r>
              <a:rPr lang="en-US" sz="1100" b="1" dirty="0" err="1">
                <a:solidFill>
                  <a:schemeClr val="tx1"/>
                </a:solidFill>
              </a:rPr>
              <a:t>Stato</a:t>
            </a:r>
            <a:r>
              <a:rPr lang="en-US" sz="1100" b="1" dirty="0">
                <a:solidFill>
                  <a:schemeClr val="tx1"/>
                </a:solidFill>
              </a:rPr>
              <a:t> </a:t>
            </a:r>
            <a:r>
              <a:rPr lang="en-US" sz="1100" dirty="0">
                <a:solidFill>
                  <a:schemeClr val="tx1"/>
                </a:solidFill>
              </a:rPr>
              <a:t>(National Forestry Service)</a:t>
            </a:r>
          </a:p>
          <a:p>
            <a:pPr marL="0" indent="0">
              <a:buNone/>
            </a:pPr>
            <a:endParaRPr lang="en-US" sz="11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accent5"/>
                </a:solidFill>
              </a:rPr>
              <a:t>Slovenia</a:t>
            </a:r>
            <a:endParaRPr lang="en-US" sz="1100" dirty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US" sz="1100" dirty="0" smtClean="0">
                <a:solidFill>
                  <a:schemeClr val="tx1"/>
                </a:solidFill>
              </a:rPr>
              <a:t>1</a:t>
            </a:r>
            <a:r>
              <a:rPr lang="en-US" sz="1100" dirty="0">
                <a:solidFill>
                  <a:schemeClr val="tx1"/>
                </a:solidFill>
              </a:rPr>
              <a:t>. </a:t>
            </a:r>
            <a:r>
              <a:rPr lang="en-US" sz="1100" b="1" dirty="0">
                <a:solidFill>
                  <a:schemeClr val="tx1"/>
                </a:solidFill>
              </a:rPr>
              <a:t>Slovenian Forestry Service</a:t>
            </a:r>
            <a:r>
              <a:rPr lang="en-US" sz="1100" dirty="0">
                <a:solidFill>
                  <a:schemeClr val="tx1"/>
                </a:solidFill>
              </a:rPr>
              <a:t>: it looks forward to a practical LIDAR-based method of skidding trail inventory (letter of support attached).</a:t>
            </a:r>
          </a:p>
          <a:p>
            <a:pPr marL="0" indent="0">
              <a:buNone/>
            </a:pPr>
            <a:r>
              <a:rPr lang="en-US" sz="1100" dirty="0" smtClean="0">
                <a:solidFill>
                  <a:schemeClr val="tx1"/>
                </a:solidFill>
              </a:rPr>
              <a:t>2</a:t>
            </a:r>
            <a:r>
              <a:rPr lang="en-US" sz="1100" dirty="0">
                <a:solidFill>
                  <a:schemeClr val="tx1"/>
                </a:solidFill>
              </a:rPr>
              <a:t>. </a:t>
            </a:r>
            <a:r>
              <a:rPr lang="en-US" sz="1100" b="1" dirty="0">
                <a:solidFill>
                  <a:schemeClr val="tx1"/>
                </a:solidFill>
              </a:rPr>
              <a:t>Administration for civil protection and disaster relief</a:t>
            </a:r>
            <a:r>
              <a:rPr lang="en-US" sz="1100" dirty="0">
                <a:solidFill>
                  <a:schemeClr val="tx1"/>
                </a:solidFill>
              </a:rPr>
              <a:t>: they are interested in optimizing the disaster management system and in general and forest fire suppression in particular.</a:t>
            </a:r>
          </a:p>
          <a:p>
            <a:pPr marL="0" indent="0">
              <a:buNone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4920947" cy="365125"/>
          </a:xfrm>
        </p:spPr>
        <p:txBody>
          <a:bodyPr/>
          <a:lstStyle/>
          <a:p>
            <a:r>
              <a:rPr lang="en-US" dirty="0" smtClean="0"/>
              <a:t>FORCIP+ Kick-off meeting, Brussels (20-1-2016)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03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en-US" sz="3600" dirty="0" smtClean="0"/>
              <a:t>9. </a:t>
            </a:r>
            <a:r>
              <a:rPr lang="en-US" sz="3600" dirty="0"/>
              <a:t>Sustainability - Continuation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36504"/>
          </a:xfrm>
        </p:spPr>
        <p:txBody>
          <a:bodyPr>
            <a:noAutofit/>
          </a:bodyPr>
          <a:lstStyle/>
          <a:p>
            <a:pPr marL="324000" lvl="0" algn="just">
              <a:spcBef>
                <a:spcPts val="1200"/>
              </a:spcBef>
            </a:pPr>
            <a:r>
              <a:rPr lang="en-GB" sz="1600" b="1" dirty="0">
                <a:solidFill>
                  <a:schemeClr val="tx1"/>
                </a:solidFill>
              </a:rPr>
              <a:t>Open source</a:t>
            </a:r>
            <a:r>
              <a:rPr lang="en-GB" sz="1600" dirty="0">
                <a:solidFill>
                  <a:schemeClr val="tx1"/>
                </a:solidFill>
              </a:rPr>
              <a:t>: ICT applications and software required in the project will be open source wherever possible. This software </a:t>
            </a:r>
            <a:r>
              <a:rPr lang="en-GB" sz="1600" dirty="0" smtClean="0">
                <a:solidFill>
                  <a:schemeClr val="tx1"/>
                </a:solidFill>
              </a:rPr>
              <a:t>will be free </a:t>
            </a:r>
            <a:r>
              <a:rPr lang="en-GB" sz="1600" dirty="0">
                <a:solidFill>
                  <a:schemeClr val="tx1"/>
                </a:solidFill>
              </a:rPr>
              <a:t>to use, distribute and </a:t>
            </a:r>
            <a:r>
              <a:rPr lang="en-GB" sz="1600" dirty="0" smtClean="0">
                <a:solidFill>
                  <a:schemeClr val="tx1"/>
                </a:solidFill>
              </a:rPr>
              <a:t>modify. </a:t>
            </a:r>
            <a:endParaRPr lang="el-GR" sz="1600" dirty="0">
              <a:solidFill>
                <a:schemeClr val="tx1"/>
              </a:solidFill>
            </a:endParaRPr>
          </a:p>
          <a:p>
            <a:pPr marL="324000" lvl="0" algn="just">
              <a:spcBef>
                <a:spcPts val="1200"/>
              </a:spcBef>
            </a:pPr>
            <a:r>
              <a:rPr lang="en-GB" sz="1600" b="1" dirty="0">
                <a:solidFill>
                  <a:schemeClr val="tx1"/>
                </a:solidFill>
              </a:rPr>
              <a:t>Data update system</a:t>
            </a:r>
            <a:r>
              <a:rPr lang="en-GB" sz="1600" dirty="0">
                <a:solidFill>
                  <a:schemeClr val="tx1"/>
                </a:solidFill>
              </a:rPr>
              <a:t>: the project provides a tool to maintain the cartography updated (Satellite imagery, GIS systems); this tool will </a:t>
            </a:r>
            <a:r>
              <a:rPr lang="en-GB" sz="1600" dirty="0" smtClean="0">
                <a:solidFill>
                  <a:schemeClr val="tx1"/>
                </a:solidFill>
              </a:rPr>
              <a:t>keep </a:t>
            </a:r>
            <a:r>
              <a:rPr lang="en-GB" sz="1600" dirty="0">
                <a:solidFill>
                  <a:schemeClr val="tx1"/>
                </a:solidFill>
              </a:rPr>
              <a:t>the inventory </a:t>
            </a:r>
            <a:r>
              <a:rPr lang="en-GB" sz="1600" dirty="0" smtClean="0">
                <a:solidFill>
                  <a:schemeClr val="tx1"/>
                </a:solidFill>
              </a:rPr>
              <a:t>up-to-date and connected to other </a:t>
            </a:r>
            <a:r>
              <a:rPr lang="en-GB" sz="1600" dirty="0">
                <a:solidFill>
                  <a:schemeClr val="tx1"/>
                </a:solidFill>
              </a:rPr>
              <a:t>applications </a:t>
            </a:r>
            <a:r>
              <a:rPr lang="en-GB" sz="1600" dirty="0" err="1" smtClean="0">
                <a:solidFill>
                  <a:schemeClr val="tx1"/>
                </a:solidFill>
              </a:rPr>
              <a:t>ie</a:t>
            </a:r>
            <a:r>
              <a:rPr lang="en-GB" sz="1600" dirty="0" smtClean="0">
                <a:solidFill>
                  <a:schemeClr val="tx1"/>
                </a:solidFill>
              </a:rPr>
              <a:t>. the GNSS </a:t>
            </a:r>
            <a:r>
              <a:rPr lang="en-GB" sz="1600" dirty="0">
                <a:solidFill>
                  <a:schemeClr val="tx1"/>
                </a:solidFill>
              </a:rPr>
              <a:t>system.</a:t>
            </a:r>
            <a:endParaRPr lang="el-GR" sz="1600" dirty="0">
              <a:solidFill>
                <a:schemeClr val="tx1"/>
              </a:solidFill>
            </a:endParaRPr>
          </a:p>
          <a:p>
            <a:pPr marL="324000" lvl="0" algn="just">
              <a:spcBef>
                <a:spcPts val="1200"/>
              </a:spcBef>
            </a:pPr>
            <a:r>
              <a:rPr lang="en-GB" sz="1600" b="1" dirty="0">
                <a:solidFill>
                  <a:schemeClr val="tx1"/>
                </a:solidFill>
              </a:rPr>
              <a:t>Involvement of end users</a:t>
            </a:r>
            <a:r>
              <a:rPr lang="en-GB" sz="1600" dirty="0" smtClean="0">
                <a:solidFill>
                  <a:schemeClr val="tx1"/>
                </a:solidFill>
              </a:rPr>
              <a:t>: organizations </a:t>
            </a:r>
            <a:r>
              <a:rPr lang="en-GB" sz="1600" dirty="0">
                <a:solidFill>
                  <a:schemeClr val="tx1"/>
                </a:solidFill>
              </a:rPr>
              <a:t>with </a:t>
            </a:r>
            <a:r>
              <a:rPr lang="en-GB" sz="1600" dirty="0" smtClean="0">
                <a:solidFill>
                  <a:schemeClr val="tx1"/>
                </a:solidFill>
              </a:rPr>
              <a:t>(a) competences </a:t>
            </a:r>
            <a:r>
              <a:rPr lang="en-GB" sz="1600" dirty="0">
                <a:solidFill>
                  <a:schemeClr val="tx1"/>
                </a:solidFill>
              </a:rPr>
              <a:t>and responsibility to maintain the </a:t>
            </a:r>
            <a:r>
              <a:rPr lang="en-GB" sz="1600" dirty="0" smtClean="0">
                <a:solidFill>
                  <a:schemeClr val="tx1"/>
                </a:solidFill>
              </a:rPr>
              <a:t>inventory - costs </a:t>
            </a:r>
            <a:r>
              <a:rPr lang="en-GB" sz="1600" dirty="0">
                <a:solidFill>
                  <a:schemeClr val="tx1"/>
                </a:solidFill>
              </a:rPr>
              <a:t>of maintenance are </a:t>
            </a:r>
            <a:r>
              <a:rPr lang="en-GB" sz="1600" dirty="0" smtClean="0">
                <a:solidFill>
                  <a:schemeClr val="tx1"/>
                </a:solidFill>
              </a:rPr>
              <a:t>negligible once the inventory </a:t>
            </a:r>
            <a:r>
              <a:rPr lang="en-GB" sz="1600" dirty="0">
                <a:solidFill>
                  <a:schemeClr val="tx1"/>
                </a:solidFill>
              </a:rPr>
              <a:t>and applications </a:t>
            </a:r>
            <a:r>
              <a:rPr lang="en-GB" sz="1600" dirty="0" smtClean="0">
                <a:solidFill>
                  <a:schemeClr val="tx1"/>
                </a:solidFill>
              </a:rPr>
              <a:t>will be developed within </a:t>
            </a:r>
            <a:r>
              <a:rPr lang="en-GB" sz="1600" dirty="0">
                <a:solidFill>
                  <a:schemeClr val="tx1"/>
                </a:solidFill>
              </a:rPr>
              <a:t>this project’s framework</a:t>
            </a:r>
            <a:r>
              <a:rPr lang="en-GB" sz="1600" dirty="0" smtClean="0">
                <a:solidFill>
                  <a:schemeClr val="tx1"/>
                </a:solidFill>
              </a:rPr>
              <a:t>. (b) Applications </a:t>
            </a:r>
            <a:r>
              <a:rPr lang="en-GB" sz="1600" dirty="0">
                <a:solidFill>
                  <a:schemeClr val="tx1"/>
                </a:solidFill>
              </a:rPr>
              <a:t>and GIS structure with open source software allows end users to develop and maintain tools and information. </a:t>
            </a:r>
            <a:endParaRPr lang="el-GR" sz="1600" dirty="0">
              <a:solidFill>
                <a:schemeClr val="tx1"/>
              </a:solidFill>
            </a:endParaRPr>
          </a:p>
          <a:p>
            <a:pPr marL="324000" algn="just">
              <a:spcBef>
                <a:spcPts val="1200"/>
              </a:spcBef>
            </a:pPr>
            <a:r>
              <a:rPr lang="en-US" sz="1600" b="1" dirty="0" smtClean="0">
                <a:solidFill>
                  <a:schemeClr val="tx1"/>
                </a:solidFill>
              </a:rPr>
              <a:t>Expandable GIS system: </a:t>
            </a:r>
            <a:r>
              <a:rPr lang="en-US" sz="1600" dirty="0" smtClean="0">
                <a:solidFill>
                  <a:schemeClr val="tx1"/>
                </a:solidFill>
              </a:rPr>
              <a:t>with additional relevant information (</a:t>
            </a:r>
            <a:r>
              <a:rPr lang="en-US" sz="1600" dirty="0" err="1" smtClean="0">
                <a:solidFill>
                  <a:schemeClr val="tx1"/>
                </a:solidFill>
              </a:rPr>
              <a:t>eg</a:t>
            </a:r>
            <a:r>
              <a:rPr lang="en-US" sz="1600" dirty="0" smtClean="0">
                <a:solidFill>
                  <a:schemeClr val="tx1"/>
                </a:solidFill>
              </a:rPr>
              <a:t>. biomass, forest management, </a:t>
            </a:r>
            <a:r>
              <a:rPr lang="en-US" sz="1600" dirty="0" err="1" smtClean="0">
                <a:solidFill>
                  <a:schemeClr val="tx1"/>
                </a:solidFill>
              </a:rPr>
              <a:t>etc</a:t>
            </a:r>
            <a:r>
              <a:rPr lang="en-US" sz="1600" dirty="0" smtClean="0">
                <a:solidFill>
                  <a:schemeClr val="tx1"/>
                </a:solidFill>
              </a:rPr>
              <a:t>)</a:t>
            </a:r>
          </a:p>
          <a:p>
            <a:pPr marL="324000" algn="just">
              <a:spcBef>
                <a:spcPts val="1200"/>
              </a:spcBef>
            </a:pPr>
            <a:r>
              <a:rPr lang="en-US" sz="1600" b="1" dirty="0" smtClean="0">
                <a:solidFill>
                  <a:schemeClr val="tx1"/>
                </a:solidFill>
              </a:rPr>
              <a:t>Final Report</a:t>
            </a:r>
            <a:r>
              <a:rPr lang="en-US" sz="1600" dirty="0" smtClean="0">
                <a:solidFill>
                  <a:schemeClr val="tx1"/>
                </a:solidFill>
              </a:rPr>
              <a:t>: a </a:t>
            </a:r>
            <a:r>
              <a:rPr lang="en-US" sz="1600" dirty="0">
                <a:solidFill>
                  <a:schemeClr val="tx1"/>
                </a:solidFill>
              </a:rPr>
              <a:t>Roadmap </a:t>
            </a:r>
            <a:r>
              <a:rPr lang="en-US" sz="1600" dirty="0" smtClean="0">
                <a:solidFill>
                  <a:schemeClr val="tx1"/>
                </a:solidFill>
              </a:rPr>
              <a:t>to other European areas; Dissemination of experience and good practices</a:t>
            </a:r>
            <a:endParaRPr lang="el-GR" sz="16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4920947" cy="365125"/>
          </a:xfrm>
        </p:spPr>
        <p:txBody>
          <a:bodyPr/>
          <a:lstStyle/>
          <a:p>
            <a:r>
              <a:rPr lang="en-US" dirty="0" smtClean="0"/>
              <a:t>FORCIP+ Kick-off meeting, Brussels (20-1-2016)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26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132856"/>
            <a:ext cx="7488832" cy="1944216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5400" dirty="0" smtClean="0">
                <a:solidFill>
                  <a:schemeClr val="accent5">
                    <a:lumMod val="75000"/>
                  </a:schemeClr>
                </a:solidFill>
                <a:latin typeface="Brush Script Std" pitchFamily="66" charset="0"/>
              </a:rPr>
              <a:t>Thank you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5400" dirty="0" smtClean="0">
                <a:solidFill>
                  <a:schemeClr val="accent5">
                    <a:lumMod val="75000"/>
                  </a:schemeClr>
                </a:solidFill>
                <a:latin typeface="Brush Script Std" pitchFamily="66" charset="0"/>
              </a:rPr>
              <a:t>for your attention</a:t>
            </a:r>
            <a:endParaRPr lang="el-GR" sz="5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3984843" cy="365125"/>
          </a:xfrm>
        </p:spPr>
        <p:txBody>
          <a:bodyPr/>
          <a:lstStyle/>
          <a:p>
            <a:r>
              <a:rPr lang="en-US" dirty="0" smtClean="0"/>
              <a:t>FORCIP+ Kick-off meeting, Brussels (20-1-2016)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49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en-US" sz="3600" dirty="0" smtClean="0"/>
              <a:t>Contents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73015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Project info sheet 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Coordinator and partners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Motivation – Objectives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Expected results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eliverables </a:t>
            </a:r>
            <a:r>
              <a:rPr lang="en-US" dirty="0">
                <a:solidFill>
                  <a:schemeClr val="tx1"/>
                </a:solidFill>
              </a:rPr>
              <a:t>and </a:t>
            </a:r>
            <a:r>
              <a:rPr lang="en-US" dirty="0" smtClean="0">
                <a:solidFill>
                  <a:schemeClr val="tx1"/>
                </a:solidFill>
              </a:rPr>
              <a:t>deadlines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Tentative </a:t>
            </a:r>
            <a:r>
              <a:rPr lang="en-US" dirty="0">
                <a:solidFill>
                  <a:schemeClr val="tx1"/>
                </a:solidFill>
              </a:rPr>
              <a:t>dates and places for Major </a:t>
            </a:r>
            <a:r>
              <a:rPr lang="en-US" dirty="0" smtClean="0">
                <a:solidFill>
                  <a:schemeClr val="tx1"/>
                </a:solidFill>
              </a:rPr>
              <a:t>Events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Budget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Sustainability - Final Beneficiaries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Sustainability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 smtClean="0">
                <a:solidFill>
                  <a:schemeClr val="tx1"/>
                </a:solidFill>
              </a:rPr>
              <a:t>Continuation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4272875" cy="365125"/>
          </a:xfrm>
        </p:spPr>
        <p:txBody>
          <a:bodyPr/>
          <a:lstStyle/>
          <a:p>
            <a:r>
              <a:rPr lang="en-US" dirty="0" smtClean="0"/>
              <a:t>FORCIP+ Kick-off meeting, Brussels (20-1-2016)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07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en-US" sz="3600" dirty="0" smtClean="0"/>
              <a:t>1. Project Info sheet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295232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Activity: </a:t>
            </a:r>
            <a:r>
              <a:rPr lang="en-US" sz="2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Preparedness 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2000" b="1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Duration: </a:t>
            </a:r>
            <a:r>
              <a:rPr lang="en-US" sz="2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18 months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Starting date: </a:t>
            </a:r>
            <a:r>
              <a:rPr lang="en-US" sz="2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15-1-2016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EC </a:t>
            </a:r>
            <a:r>
              <a:rPr lang="en-US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contribution</a:t>
            </a:r>
            <a:r>
              <a:rPr lang="en-US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: </a:t>
            </a:r>
            <a:r>
              <a:rPr lang="en-US" sz="2000" dirty="0">
                <a:solidFill>
                  <a:srgbClr val="C00000"/>
                </a:solidFill>
                <a:latin typeface="Trebuchet MS" panose="020B0603020202020204" pitchFamily="34" charset="0"/>
              </a:rPr>
              <a:t>€400.231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Financing rate</a:t>
            </a:r>
            <a:r>
              <a:rPr lang="en-US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: </a:t>
            </a:r>
            <a:r>
              <a:rPr lang="en-US" sz="2000" dirty="0">
                <a:solidFill>
                  <a:srgbClr val="C00000"/>
                </a:solidFill>
                <a:latin typeface="Trebuchet MS" panose="020B0603020202020204" pitchFamily="34" charset="0"/>
              </a:rPr>
              <a:t>75 %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20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US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3840827" cy="365125"/>
          </a:xfrm>
        </p:spPr>
        <p:txBody>
          <a:bodyPr/>
          <a:lstStyle/>
          <a:p>
            <a:r>
              <a:rPr lang="en-US" dirty="0" smtClean="0"/>
              <a:t>FORCIP+ Kick-off meeting, Brussels (20-1-2016)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90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013" y="23912"/>
            <a:ext cx="8229600" cy="764704"/>
          </a:xfrm>
        </p:spPr>
        <p:txBody>
          <a:bodyPr/>
          <a:lstStyle/>
          <a:p>
            <a:r>
              <a:rPr lang="en-US" sz="3600" dirty="0" smtClean="0"/>
              <a:t>2. Coordinator </a:t>
            </a:r>
            <a:r>
              <a:rPr lang="en-US" sz="3600" dirty="0"/>
              <a:t>and </a:t>
            </a:r>
            <a:r>
              <a:rPr lang="en-US" sz="3600" dirty="0" smtClean="0"/>
              <a:t>partners</a:t>
            </a:r>
            <a:endParaRPr lang="el-GR" sz="3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3696811" cy="365125"/>
          </a:xfrm>
        </p:spPr>
        <p:txBody>
          <a:bodyPr/>
          <a:lstStyle/>
          <a:p>
            <a:r>
              <a:rPr lang="en-US" dirty="0" smtClean="0"/>
              <a:t>FORCIP+ Kick-off meeting, Brussels (20-1-2016)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143837" y="836712"/>
            <a:ext cx="8748643" cy="5502224"/>
            <a:chOff x="143837" y="836712"/>
            <a:chExt cx="8748643" cy="5502224"/>
          </a:xfrm>
        </p:grpSpPr>
        <p:sp>
          <p:nvSpPr>
            <p:cNvPr id="7" name="Subtitle 2"/>
            <p:cNvSpPr txBox="1">
              <a:spLocks/>
            </p:cNvSpPr>
            <p:nvPr/>
          </p:nvSpPr>
          <p:spPr>
            <a:xfrm>
              <a:off x="1163474" y="836712"/>
              <a:ext cx="7729006" cy="550222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Courier New" pitchFamily="49" charset="0"/>
                <a:buChar char="o"/>
                <a:defRPr sz="1600" kern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Courier New" pitchFamily="49" charset="0"/>
                <a:buChar char="o"/>
                <a:defRPr sz="1600" kern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Courier New" pitchFamily="49" charset="0"/>
                <a:buChar char="o"/>
                <a:defRPr sz="1600" kern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Courier New" pitchFamily="49" charset="0"/>
                <a:buChar char="o"/>
                <a:defRPr sz="1600" kern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600"/>
                </a:spcBef>
                <a:buNone/>
              </a:pPr>
              <a:r>
                <a:rPr lang="en-US" sz="1800" b="1" dirty="0" smtClean="0">
                  <a:solidFill>
                    <a:schemeClr val="tx2"/>
                  </a:solidFill>
                </a:rPr>
                <a:t>Coordinator:</a:t>
              </a:r>
            </a:p>
            <a:p>
              <a:pPr marL="0" indent="0">
                <a:spcBef>
                  <a:spcPts val="600"/>
                </a:spcBef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The Aristotle University (AUTH), </a:t>
              </a:r>
              <a:r>
                <a:rPr lang="en-US" sz="1800" b="1" u="sng" dirty="0" smtClean="0">
                  <a:solidFill>
                    <a:schemeClr val="tx1"/>
                  </a:solidFill>
                </a:rPr>
                <a:t>Greece</a:t>
              </a:r>
              <a:r>
                <a:rPr lang="en-US" sz="1800" dirty="0" smtClean="0">
                  <a:solidFill>
                    <a:schemeClr val="tx1"/>
                  </a:solidFill>
                </a:rPr>
                <a:t>, </a:t>
              </a:r>
              <a:r>
                <a:rPr lang="en-US" sz="1800" dirty="0" smtClean="0">
                  <a:solidFill>
                    <a:schemeClr val="tx1"/>
                  </a:solidFill>
                  <a:hlinkClick r:id="rId2"/>
                </a:rPr>
                <a:t>www.auth.gr</a:t>
              </a:r>
              <a:r>
                <a:rPr lang="en-US" sz="1800" dirty="0" smtClean="0">
                  <a:solidFill>
                    <a:schemeClr val="tx1"/>
                  </a:solidFill>
                </a:rPr>
                <a:t>  </a:t>
              </a:r>
            </a:p>
            <a:p>
              <a:pPr marL="0" indent="0">
                <a:spcBef>
                  <a:spcPts val="600"/>
                </a:spcBef>
                <a:buNone/>
              </a:pPr>
              <a:endParaRPr lang="en-US" sz="1800" dirty="0" smtClean="0">
                <a:solidFill>
                  <a:schemeClr val="tx1"/>
                </a:solidFill>
              </a:endParaRPr>
            </a:p>
            <a:p>
              <a:pPr marL="0" indent="0">
                <a:spcBef>
                  <a:spcPts val="600"/>
                </a:spcBef>
                <a:buNone/>
              </a:pPr>
              <a:r>
                <a:rPr lang="en-US" sz="1800" b="1" dirty="0" smtClean="0">
                  <a:solidFill>
                    <a:schemeClr val="tx2"/>
                  </a:solidFill>
                </a:rPr>
                <a:t>Partners:</a:t>
              </a:r>
            </a:p>
            <a:p>
              <a:pPr marL="0" indent="0">
                <a:spcBef>
                  <a:spcPts val="600"/>
                </a:spcBef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BE1 - Office National des </a:t>
              </a:r>
              <a:r>
                <a:rPr lang="en-US" sz="1800" dirty="0" err="1" smtClean="0">
                  <a:solidFill>
                    <a:schemeClr val="tx1"/>
                  </a:solidFill>
                </a:rPr>
                <a:t>Forêts</a:t>
              </a:r>
              <a:r>
                <a:rPr lang="en-US" sz="1800" dirty="0" smtClean="0">
                  <a:solidFill>
                    <a:schemeClr val="tx1"/>
                  </a:solidFill>
                </a:rPr>
                <a:t> – </a:t>
              </a:r>
              <a:r>
                <a:rPr lang="en-US" sz="1800" b="1" u="sng" dirty="0" smtClean="0">
                  <a:solidFill>
                    <a:schemeClr val="tx1"/>
                  </a:solidFill>
                </a:rPr>
                <a:t>France</a:t>
              </a:r>
              <a:r>
                <a:rPr lang="en-US" sz="1800" dirty="0" smtClean="0">
                  <a:solidFill>
                    <a:schemeClr val="tx1"/>
                  </a:solidFill>
                </a:rPr>
                <a:t>, </a:t>
              </a:r>
              <a:r>
                <a:rPr lang="en-US" sz="1800" dirty="0" smtClean="0">
                  <a:solidFill>
                    <a:schemeClr val="tx1"/>
                  </a:solidFill>
                  <a:hlinkClick r:id="rId3"/>
                </a:rPr>
                <a:t>www.onf.fr</a:t>
              </a:r>
              <a:r>
                <a:rPr lang="en-US" sz="1800" dirty="0" smtClean="0">
                  <a:solidFill>
                    <a:schemeClr val="tx1"/>
                  </a:solidFill>
                </a:rPr>
                <a:t> </a:t>
              </a:r>
            </a:p>
            <a:p>
              <a:pPr marL="0" indent="0">
                <a:spcBef>
                  <a:spcPts val="600"/>
                </a:spcBef>
                <a:buNone/>
              </a:pPr>
              <a:endParaRPr lang="en-US" sz="1800" dirty="0" smtClean="0">
                <a:solidFill>
                  <a:schemeClr val="tx1"/>
                </a:solidFill>
              </a:endParaRPr>
            </a:p>
            <a:p>
              <a:pPr marL="0" indent="0">
                <a:spcBef>
                  <a:spcPts val="0"/>
                </a:spcBef>
                <a:buNone/>
              </a:pPr>
              <a:endParaRPr lang="en-US" sz="1200" dirty="0" smtClean="0">
                <a:solidFill>
                  <a:schemeClr val="tx1"/>
                </a:solidFill>
              </a:endParaRPr>
            </a:p>
            <a:p>
              <a:pPr marL="0" indent="0">
                <a:spcBef>
                  <a:spcPts val="600"/>
                </a:spcBef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BE2 </a:t>
              </a:r>
              <a:r>
                <a:rPr lang="en-US" sz="1800" dirty="0" smtClean="0">
                  <a:solidFill>
                    <a:schemeClr val="tx1"/>
                  </a:solidFill>
                </a:rPr>
                <a:t>- </a:t>
              </a:r>
              <a:r>
                <a:rPr lang="en-US" sz="1800" dirty="0" err="1" smtClean="0">
                  <a:solidFill>
                    <a:schemeClr val="tx1"/>
                  </a:solidFill>
                </a:rPr>
                <a:t>Università</a:t>
              </a:r>
              <a:r>
                <a:rPr lang="en-US" sz="1800" dirty="0" smtClean="0">
                  <a:solidFill>
                    <a:schemeClr val="tx1"/>
                  </a:solidFill>
                </a:rPr>
                <a:t> </a:t>
              </a:r>
              <a:r>
                <a:rPr lang="en-US" sz="1800" dirty="0" err="1" smtClean="0">
                  <a:solidFill>
                    <a:schemeClr val="tx1"/>
                  </a:solidFill>
                </a:rPr>
                <a:t>degli</a:t>
              </a:r>
              <a:r>
                <a:rPr lang="en-US" sz="1800" dirty="0" smtClean="0">
                  <a:solidFill>
                    <a:schemeClr val="tx1"/>
                  </a:solidFill>
                </a:rPr>
                <a:t> </a:t>
              </a:r>
              <a:r>
                <a:rPr lang="en-US" sz="1800" dirty="0" err="1" smtClean="0">
                  <a:solidFill>
                    <a:schemeClr val="tx1"/>
                  </a:solidFill>
                </a:rPr>
                <a:t>Studi</a:t>
              </a:r>
              <a:r>
                <a:rPr lang="en-US" sz="1800" dirty="0" smtClean="0">
                  <a:solidFill>
                    <a:schemeClr val="tx1"/>
                  </a:solidFill>
                </a:rPr>
                <a:t> di Firenze - </a:t>
              </a:r>
              <a:r>
                <a:rPr lang="en-US" sz="1800" dirty="0" err="1" smtClean="0">
                  <a:solidFill>
                    <a:schemeClr val="tx1"/>
                  </a:solidFill>
                </a:rPr>
                <a:t>Dipartimento</a:t>
              </a:r>
              <a:r>
                <a:rPr lang="en-US" sz="1800" dirty="0" smtClean="0">
                  <a:solidFill>
                    <a:schemeClr val="tx1"/>
                  </a:solidFill>
                </a:rPr>
                <a:t> di </a:t>
              </a:r>
              <a:r>
                <a:rPr lang="en-US" sz="1800" dirty="0" err="1" smtClean="0">
                  <a:solidFill>
                    <a:schemeClr val="tx1"/>
                  </a:solidFill>
                </a:rPr>
                <a:t>Gestione</a:t>
              </a:r>
              <a:r>
                <a:rPr lang="en-US" sz="1800" dirty="0" smtClean="0">
                  <a:solidFill>
                    <a:schemeClr val="tx1"/>
                  </a:solidFill>
                </a:rPr>
                <a:t> </a:t>
              </a:r>
              <a:r>
                <a:rPr lang="en-US" sz="1800" dirty="0" err="1" smtClean="0">
                  <a:solidFill>
                    <a:schemeClr val="tx1"/>
                  </a:solidFill>
                </a:rPr>
                <a:t>delle</a:t>
              </a:r>
              <a:r>
                <a:rPr lang="en-US" sz="1800" dirty="0" smtClean="0">
                  <a:solidFill>
                    <a:schemeClr val="tx1"/>
                  </a:solidFill>
                </a:rPr>
                <a:t> </a:t>
              </a:r>
              <a:r>
                <a:rPr lang="en-US" sz="1800" dirty="0" err="1" smtClean="0">
                  <a:solidFill>
                    <a:schemeClr val="tx1"/>
                  </a:solidFill>
                </a:rPr>
                <a:t>risorse</a:t>
              </a:r>
              <a:r>
                <a:rPr lang="en-US" sz="1800" dirty="0" smtClean="0">
                  <a:solidFill>
                    <a:schemeClr val="tx1"/>
                  </a:solidFill>
                </a:rPr>
                <a:t> </a:t>
              </a:r>
              <a:r>
                <a:rPr lang="en-US" sz="1800" dirty="0" err="1" smtClean="0">
                  <a:solidFill>
                    <a:schemeClr val="tx1"/>
                  </a:solidFill>
                </a:rPr>
                <a:t>Agrarie</a:t>
              </a:r>
              <a:r>
                <a:rPr lang="en-US" sz="1800" dirty="0" smtClean="0">
                  <a:solidFill>
                    <a:schemeClr val="tx1"/>
                  </a:solidFill>
                </a:rPr>
                <a:t>, </a:t>
              </a:r>
              <a:r>
                <a:rPr lang="en-US" sz="1800" dirty="0" err="1" smtClean="0">
                  <a:solidFill>
                    <a:schemeClr val="tx1"/>
                  </a:solidFill>
                </a:rPr>
                <a:t>Alimentari</a:t>
              </a:r>
              <a:r>
                <a:rPr lang="en-US" sz="1800" dirty="0" smtClean="0">
                  <a:solidFill>
                    <a:schemeClr val="tx1"/>
                  </a:solidFill>
                </a:rPr>
                <a:t> e </a:t>
              </a:r>
              <a:r>
                <a:rPr lang="en-US" sz="1800" dirty="0" err="1" smtClean="0">
                  <a:solidFill>
                    <a:schemeClr val="tx1"/>
                  </a:solidFill>
                </a:rPr>
                <a:t>Forestali</a:t>
              </a:r>
              <a:r>
                <a:rPr lang="en-US" sz="1800" dirty="0" smtClean="0">
                  <a:solidFill>
                    <a:schemeClr val="tx1"/>
                  </a:solidFill>
                </a:rPr>
                <a:t> – </a:t>
              </a:r>
              <a:r>
                <a:rPr lang="en-US" sz="1800" b="1" u="sng" dirty="0" smtClean="0">
                  <a:solidFill>
                    <a:schemeClr val="tx1"/>
                  </a:solidFill>
                </a:rPr>
                <a:t>Italy</a:t>
              </a:r>
              <a:r>
                <a:rPr lang="en-US" sz="1800" dirty="0">
                  <a:solidFill>
                    <a:schemeClr val="tx1"/>
                  </a:solidFill>
                </a:rPr>
                <a:t>, </a:t>
              </a:r>
              <a:r>
                <a:rPr lang="en-US" sz="1800" dirty="0" smtClean="0">
                  <a:solidFill>
                    <a:schemeClr val="tx1"/>
                  </a:solidFill>
                  <a:hlinkClick r:id="rId4"/>
                </a:rPr>
                <a:t>www.gesaaf.unifi.it</a:t>
              </a:r>
              <a:r>
                <a:rPr lang="en-US" sz="1800" dirty="0" smtClean="0">
                  <a:solidFill>
                    <a:schemeClr val="tx1"/>
                  </a:solidFill>
                </a:rPr>
                <a:t> </a:t>
              </a:r>
            </a:p>
            <a:p>
              <a:pPr marL="0" indent="0">
                <a:spcBef>
                  <a:spcPts val="600"/>
                </a:spcBef>
                <a:buNone/>
              </a:pPr>
              <a:endParaRPr lang="en-US" sz="1800" b="1" u="sng" dirty="0" smtClean="0">
                <a:solidFill>
                  <a:schemeClr val="tx1"/>
                </a:solidFill>
              </a:endParaRPr>
            </a:p>
            <a:p>
              <a:pPr marL="0" indent="0">
                <a:spcBef>
                  <a:spcPts val="0"/>
                </a:spcBef>
                <a:buNone/>
              </a:pPr>
              <a:endParaRPr lang="en-US" sz="1200" dirty="0" smtClean="0">
                <a:solidFill>
                  <a:schemeClr val="tx1"/>
                </a:solidFill>
              </a:endParaRPr>
            </a:p>
            <a:p>
              <a:pPr marL="0" indent="0">
                <a:spcBef>
                  <a:spcPts val="600"/>
                </a:spcBef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BE3 </a:t>
              </a:r>
              <a:r>
                <a:rPr lang="en-US" sz="1800" dirty="0" smtClean="0">
                  <a:solidFill>
                    <a:schemeClr val="tx1"/>
                  </a:solidFill>
                </a:rPr>
                <a:t>- Slovenian Forestry Institute – </a:t>
              </a:r>
              <a:r>
                <a:rPr lang="en-US" sz="1800" b="1" u="sng" dirty="0" smtClean="0">
                  <a:solidFill>
                    <a:schemeClr val="tx1"/>
                  </a:solidFill>
                </a:rPr>
                <a:t>Slovenia</a:t>
              </a:r>
              <a:r>
                <a:rPr lang="en-US" sz="1800" dirty="0" smtClean="0">
                  <a:solidFill>
                    <a:schemeClr val="tx1"/>
                  </a:solidFill>
                </a:rPr>
                <a:t>, </a:t>
              </a:r>
              <a:r>
                <a:rPr lang="en-US" sz="1800" dirty="0" smtClean="0">
                  <a:solidFill>
                    <a:schemeClr val="tx1"/>
                  </a:solidFill>
                  <a:hlinkClick r:id="rId5"/>
                </a:rPr>
                <a:t>www.gozdis.si</a:t>
              </a:r>
              <a:r>
                <a:rPr lang="en-US" sz="1800" dirty="0" smtClean="0">
                  <a:solidFill>
                    <a:schemeClr val="tx1"/>
                  </a:solidFill>
                </a:rPr>
                <a:t> </a:t>
              </a:r>
              <a:endParaRPr lang="en-US" sz="1800" b="1" u="sng" dirty="0" smtClean="0">
                <a:solidFill>
                  <a:schemeClr val="tx1"/>
                </a:solidFill>
              </a:endParaRPr>
            </a:p>
            <a:p>
              <a:pPr marL="0" indent="0">
                <a:spcBef>
                  <a:spcPts val="600"/>
                </a:spcBef>
                <a:buNone/>
              </a:pPr>
              <a:endParaRPr lang="en-US" sz="1800" b="1" u="sng" dirty="0" smtClean="0">
                <a:solidFill>
                  <a:schemeClr val="tx1"/>
                </a:solidFill>
              </a:endParaRPr>
            </a:p>
            <a:p>
              <a:pPr marL="0" indent="0">
                <a:spcBef>
                  <a:spcPts val="0"/>
                </a:spcBef>
                <a:buNone/>
              </a:pPr>
              <a:endParaRPr lang="en-US" sz="1400" dirty="0" smtClean="0">
                <a:solidFill>
                  <a:schemeClr val="tx1"/>
                </a:solidFill>
              </a:endParaRPr>
            </a:p>
            <a:p>
              <a:pPr marL="0" indent="0"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BE4 </a:t>
              </a:r>
              <a:r>
                <a:rPr lang="en-US" sz="1800" dirty="0" smtClean="0">
                  <a:solidFill>
                    <a:schemeClr val="tx1"/>
                  </a:solidFill>
                </a:rPr>
                <a:t>- Centro de </a:t>
              </a:r>
              <a:r>
                <a:rPr lang="en-US" sz="1800" dirty="0" err="1" smtClean="0">
                  <a:solidFill>
                    <a:schemeClr val="tx1"/>
                  </a:solidFill>
                </a:rPr>
                <a:t>Servicios</a:t>
              </a:r>
              <a:r>
                <a:rPr lang="en-US" sz="1800" dirty="0" smtClean="0">
                  <a:solidFill>
                    <a:schemeClr val="tx1"/>
                  </a:solidFill>
                </a:rPr>
                <a:t> y </a:t>
              </a:r>
              <a:r>
                <a:rPr lang="en-US" sz="1800" dirty="0" err="1" smtClean="0">
                  <a:solidFill>
                    <a:schemeClr val="tx1"/>
                  </a:solidFill>
                </a:rPr>
                <a:t>Promoción</a:t>
              </a:r>
              <a:r>
                <a:rPr lang="en-US" sz="1800" dirty="0" smtClean="0">
                  <a:solidFill>
                    <a:schemeClr val="tx1"/>
                  </a:solidFill>
                </a:rPr>
                <a:t> </a:t>
              </a:r>
              <a:r>
                <a:rPr lang="en-US" sz="1800" dirty="0" err="1" smtClean="0">
                  <a:solidFill>
                    <a:schemeClr val="tx1"/>
                  </a:solidFill>
                </a:rPr>
                <a:t>Forestal</a:t>
              </a:r>
              <a:r>
                <a:rPr lang="en-US" sz="1800" dirty="0" smtClean="0">
                  <a:solidFill>
                    <a:schemeClr val="tx1"/>
                  </a:solidFill>
                </a:rPr>
                <a:t> y de </a:t>
              </a:r>
              <a:r>
                <a:rPr lang="en-US" sz="1800" dirty="0" err="1" smtClean="0">
                  <a:solidFill>
                    <a:schemeClr val="tx1"/>
                  </a:solidFill>
                </a:rPr>
                <a:t>su</a:t>
              </a:r>
              <a:r>
                <a:rPr lang="en-US" sz="1800" dirty="0" smtClean="0">
                  <a:solidFill>
                    <a:schemeClr val="tx1"/>
                  </a:solidFill>
                </a:rPr>
                <a:t> </a:t>
              </a:r>
              <a:r>
                <a:rPr lang="en-US" sz="1800" dirty="0" err="1" smtClean="0">
                  <a:solidFill>
                    <a:schemeClr val="tx1"/>
                  </a:solidFill>
                </a:rPr>
                <a:t>Industria</a:t>
              </a:r>
              <a:r>
                <a:rPr lang="en-US" sz="1800" dirty="0" smtClean="0">
                  <a:solidFill>
                    <a:schemeClr val="tx1"/>
                  </a:solidFill>
                </a:rPr>
                <a:t> de </a:t>
              </a:r>
              <a:r>
                <a:rPr lang="en-US" sz="1800" dirty="0" err="1" smtClean="0">
                  <a:solidFill>
                    <a:schemeClr val="tx1"/>
                  </a:solidFill>
                </a:rPr>
                <a:t>Castilla</a:t>
              </a:r>
              <a:r>
                <a:rPr lang="en-US" sz="1800" dirty="0" smtClean="0">
                  <a:solidFill>
                    <a:schemeClr val="tx1"/>
                  </a:solidFill>
                </a:rPr>
                <a:t> y León – </a:t>
              </a:r>
              <a:r>
                <a:rPr lang="en-US" sz="1800" b="1" u="sng" dirty="0" smtClean="0">
                  <a:solidFill>
                    <a:schemeClr val="tx1"/>
                  </a:solidFill>
                </a:rPr>
                <a:t>Spain</a:t>
              </a:r>
              <a:r>
                <a:rPr lang="en-US" sz="1800" dirty="0" smtClean="0">
                  <a:solidFill>
                    <a:schemeClr val="tx1"/>
                  </a:solidFill>
                </a:rPr>
                <a:t>, </a:t>
              </a:r>
              <a:r>
                <a:rPr lang="en-US" sz="1800" dirty="0" smtClean="0">
                  <a:hlinkClick r:id="rId6"/>
                </a:rPr>
                <a:t>www.cesefor.com</a:t>
              </a:r>
              <a:r>
                <a:rPr lang="en-US" sz="1800" dirty="0" smtClean="0"/>
                <a:t>    </a:t>
              </a:r>
              <a:r>
                <a:rPr lang="en-US" sz="1800" dirty="0"/>
                <a:t>	</a:t>
              </a: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143837" y="980728"/>
              <a:ext cx="1115794" cy="880489"/>
              <a:chOff x="5745776" y="620689"/>
              <a:chExt cx="1267969" cy="927355"/>
            </a:xfrm>
          </p:grpSpPr>
          <p:pic>
            <p:nvPicPr>
              <p:cNvPr id="10" name="Picture 9" descr="auth_logo_color"/>
              <p:cNvPicPr/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86316" y="620689"/>
                <a:ext cx="936104" cy="864096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" name="Picture 4" descr="LOGO-pers-FINAL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85981" y="1003012"/>
                <a:ext cx="527764" cy="52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3" name="Picture 22" descr="auth_logo_color"/>
              <p:cNvPicPr/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45776" y="637955"/>
                <a:ext cx="936104" cy="864096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4" name="Picture 4" descr="LOGO-pers-FINAL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45440" y="1020278"/>
                <a:ext cx="527765" cy="52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3074" name="Picture 2" descr="C:\Users\Patias\Desktop\head.tif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251" y="2348167"/>
              <a:ext cx="727365" cy="648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Picture 2" descr="Office national des forêts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259" y="3429000"/>
              <a:ext cx="964365" cy="3689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00" name="Picture 4" descr="Gozdarski inštitut Slovenije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4412690"/>
              <a:ext cx="788137" cy="6004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2" name="Group 11"/>
            <p:cNvGrpSpPr/>
            <p:nvPr/>
          </p:nvGrpSpPr>
          <p:grpSpPr>
            <a:xfrm>
              <a:off x="170166" y="5517232"/>
              <a:ext cx="901703" cy="360040"/>
              <a:chOff x="170166" y="5517232"/>
              <a:chExt cx="901703" cy="360040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205841" y="5517232"/>
                <a:ext cx="866028" cy="360040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pic>
            <p:nvPicPr>
              <p:cNvPr id="4102" name="Picture 6" descr="Inicio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5841" y="5527503"/>
                <a:ext cx="857251" cy="33337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8" name="Picture 6" descr="Inicio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0166" y="5543896"/>
                <a:ext cx="857251" cy="33337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25" name="Picture 2" descr="C:\Users\Patias\Desktop\head.tif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2576" y="2364560"/>
              <a:ext cx="727365" cy="648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2" descr="Office national des forêts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584" y="3445393"/>
              <a:ext cx="964365" cy="3689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4" descr="Gozdarski inštitut Slovenije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7853" y="4429083"/>
              <a:ext cx="788137" cy="6004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Rectangle 7"/>
          <p:cNvSpPr/>
          <p:nvPr/>
        </p:nvSpPr>
        <p:spPr>
          <a:xfrm>
            <a:off x="1187624" y="1484784"/>
            <a:ext cx="74168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wide experience in Photogrammetry, Remote Sensing and GIS focused in Environmental Monitoring.</a:t>
            </a:r>
            <a:endParaRPr lang="el-GR" sz="1200" dirty="0">
              <a:solidFill>
                <a:srgbClr val="00206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187624" y="2535287"/>
            <a:ext cx="77048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experience in design and implementation of the majority of the forest protection systems, </a:t>
            </a:r>
            <a:r>
              <a:rPr lang="en-US" sz="1200" dirty="0" err="1">
                <a:solidFill>
                  <a:srgbClr val="002060"/>
                </a:solidFill>
              </a:rPr>
              <a:t>ie</a:t>
            </a:r>
            <a:r>
              <a:rPr lang="en-US" sz="1200" dirty="0">
                <a:solidFill>
                  <a:srgbClr val="002060"/>
                </a:solidFill>
              </a:rPr>
              <a:t>. risk prevention plans, trails, firebreaks, clearing or undergrowth and water supply points</a:t>
            </a:r>
            <a:r>
              <a:rPr lang="en-US" sz="1200" dirty="0" smtClean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223780" y="4581128"/>
            <a:ext cx="7416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experience in all aspects of sustainable development and in increasing awareness of the importance of forest conservation.</a:t>
            </a:r>
            <a:endParaRPr lang="el-GR" sz="1200" dirty="0">
              <a:solidFill>
                <a:srgbClr val="00206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215969" y="5733256"/>
            <a:ext cx="7416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experience in the regional Spatial Data Infrastructure (INSPIRE directive) and in communication and dissemination activities.</a:t>
            </a:r>
            <a:endParaRPr lang="el-GR" sz="1200" dirty="0">
              <a:solidFill>
                <a:srgbClr val="00206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163474" y="3717032"/>
            <a:ext cx="76569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wide experience in geomatics, multifunctional forest road planning, </a:t>
            </a:r>
            <a:r>
              <a:rPr lang="en-US" sz="1200" dirty="0" err="1">
                <a:solidFill>
                  <a:srgbClr val="002060"/>
                </a:solidFill>
              </a:rPr>
              <a:t>silvicultural</a:t>
            </a:r>
            <a:r>
              <a:rPr lang="en-US" sz="1200" dirty="0">
                <a:solidFill>
                  <a:srgbClr val="002060"/>
                </a:solidFill>
              </a:rPr>
              <a:t> management of forest fuel, efficiency and effectiveness, health and safety in forest firefighting, as well as in applications of </a:t>
            </a:r>
            <a:r>
              <a:rPr lang="en-US" sz="1200" dirty="0" smtClean="0">
                <a:solidFill>
                  <a:srgbClr val="002060"/>
                </a:solidFill>
              </a:rPr>
              <a:t>EO and </a:t>
            </a:r>
            <a:r>
              <a:rPr lang="en-US" sz="1200" dirty="0">
                <a:solidFill>
                  <a:srgbClr val="002060"/>
                </a:solidFill>
              </a:rPr>
              <a:t>GIS </a:t>
            </a:r>
            <a:endParaRPr lang="el-GR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07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en-US" sz="3600" dirty="0" smtClean="0"/>
              <a:t>3. Motivation - Objectives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547260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14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Forest road network </a:t>
            </a:r>
            <a:r>
              <a:rPr lang="en-US" sz="1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is the </a:t>
            </a:r>
            <a:r>
              <a:rPr lang="en-US" sz="1400" dirty="0">
                <a:solidFill>
                  <a:schemeClr val="tx1"/>
                </a:solidFill>
                <a:latin typeface="Trebuchet MS" panose="020B0603020202020204" pitchFamily="34" charset="0"/>
              </a:rPr>
              <a:t>main means of access to the forest, for </a:t>
            </a:r>
            <a:r>
              <a:rPr lang="en-US" sz="1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civil protection.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4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This </a:t>
            </a:r>
            <a:r>
              <a:rPr lang="en-US" sz="1400" dirty="0">
                <a:solidFill>
                  <a:schemeClr val="tx1"/>
                </a:solidFill>
                <a:latin typeface="Trebuchet MS" panose="020B0603020202020204" pitchFamily="34" charset="0"/>
              </a:rPr>
              <a:t>secondary </a:t>
            </a:r>
            <a:r>
              <a:rPr lang="en-US" sz="1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network is </a:t>
            </a:r>
            <a:r>
              <a:rPr lang="en-US" sz="14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not </a:t>
            </a:r>
            <a:r>
              <a:rPr lang="en-US" sz="1400" b="1" dirty="0">
                <a:solidFill>
                  <a:srgbClr val="C00000"/>
                </a:solidFill>
                <a:latin typeface="Trebuchet MS" panose="020B0603020202020204" pitchFamily="34" charset="0"/>
              </a:rPr>
              <a:t>subject to </a:t>
            </a:r>
            <a:r>
              <a:rPr lang="en-US" sz="14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approval </a:t>
            </a:r>
            <a:r>
              <a:rPr lang="en-US" sz="1400" b="1" dirty="0">
                <a:solidFill>
                  <a:srgbClr val="C00000"/>
                </a:solidFill>
                <a:latin typeface="Trebuchet MS" panose="020B0603020202020204" pitchFamily="34" charset="0"/>
              </a:rPr>
              <a:t>and classification </a:t>
            </a:r>
            <a:r>
              <a:rPr lang="en-US" sz="1400" dirty="0">
                <a:solidFill>
                  <a:schemeClr val="tx1"/>
                </a:solidFill>
                <a:latin typeface="Trebuchet MS" panose="020B0603020202020204" pitchFamily="34" charset="0"/>
              </a:rPr>
              <a:t>as with “normal” roads, so its design and construction features are highly variable. In many cases are only accessible for specific </a:t>
            </a:r>
            <a:r>
              <a:rPr lang="en-US" sz="1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vehicles. This </a:t>
            </a:r>
            <a:r>
              <a:rPr lang="en-US" sz="1400" dirty="0">
                <a:solidFill>
                  <a:schemeClr val="tx1"/>
                </a:solidFill>
                <a:latin typeface="Trebuchet MS" panose="020B0603020202020204" pitchFamily="34" charset="0"/>
              </a:rPr>
              <a:t>makes it an intricate network of </a:t>
            </a:r>
            <a:r>
              <a:rPr lang="en-US" sz="1400" b="1" dirty="0">
                <a:solidFill>
                  <a:srgbClr val="C00000"/>
                </a:solidFill>
                <a:latin typeface="Trebuchet MS" panose="020B0603020202020204" pitchFamily="34" charset="0"/>
              </a:rPr>
              <a:t>highly variable characteristics </a:t>
            </a:r>
            <a:r>
              <a:rPr lang="en-US" sz="1400" dirty="0">
                <a:solidFill>
                  <a:schemeClr val="tx1"/>
                </a:solidFill>
                <a:latin typeface="Trebuchet MS" panose="020B0603020202020204" pitchFamily="34" charset="0"/>
              </a:rPr>
              <a:t>by which vehicles must travel (in case of emergency) in only some areas. O</a:t>
            </a:r>
            <a:r>
              <a:rPr lang="en-US" sz="1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ther </a:t>
            </a:r>
            <a:r>
              <a:rPr lang="en-US" sz="1400" dirty="0">
                <a:solidFill>
                  <a:schemeClr val="tx1"/>
                </a:solidFill>
                <a:latin typeface="Trebuchet MS" panose="020B0603020202020204" pitchFamily="34" charset="0"/>
              </a:rPr>
              <a:t>areas </a:t>
            </a:r>
            <a:r>
              <a:rPr lang="en-US" sz="1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are generally </a:t>
            </a:r>
            <a:r>
              <a:rPr lang="en-US" sz="14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inaccessible</a:t>
            </a:r>
            <a:r>
              <a:rPr lang="en-US" sz="1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. 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4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1400" dirty="0">
                <a:solidFill>
                  <a:schemeClr val="tx1"/>
                </a:solidFill>
                <a:latin typeface="Trebuchet MS" panose="020B0603020202020204" pitchFamily="34" charset="0"/>
              </a:rPr>
              <a:t>The project </a:t>
            </a:r>
            <a:r>
              <a:rPr lang="en-US" sz="1400" b="1" dirty="0">
                <a:solidFill>
                  <a:srgbClr val="C00000"/>
                </a:solidFill>
                <a:latin typeface="Trebuchet MS" panose="020B0603020202020204" pitchFamily="34" charset="0"/>
              </a:rPr>
              <a:t>aims at improving the use</a:t>
            </a:r>
            <a:r>
              <a:rPr lang="en-US" sz="1400" dirty="0">
                <a:solidFill>
                  <a:schemeClr val="tx1"/>
                </a:solidFill>
                <a:latin typeface="Trebuchet MS" panose="020B0603020202020204" pitchFamily="34" charset="0"/>
              </a:rPr>
              <a:t> of the rural road network in case of emergency, especially forest fires. </a:t>
            </a:r>
            <a:endParaRPr lang="en-US" sz="14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US" sz="14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Through </a:t>
            </a:r>
            <a:r>
              <a:rPr lang="en-US" sz="1400" dirty="0">
                <a:solidFill>
                  <a:schemeClr val="tx1"/>
                </a:solidFill>
                <a:latin typeface="Trebuchet MS" panose="020B0603020202020204" pitchFamily="34" charset="0"/>
              </a:rPr>
              <a:t>transnational cooperation a wide range of </a:t>
            </a:r>
            <a:r>
              <a:rPr lang="en-US" sz="1400" b="1" dirty="0">
                <a:solidFill>
                  <a:srgbClr val="C00000"/>
                </a:solidFill>
                <a:latin typeface="Trebuchet MS" panose="020B0603020202020204" pitchFamily="34" charset="0"/>
              </a:rPr>
              <a:t>inventories</a:t>
            </a:r>
            <a:r>
              <a:rPr lang="en-US" sz="1400" dirty="0">
                <a:solidFill>
                  <a:schemeClr val="tx1"/>
                </a:solidFill>
                <a:latin typeface="Trebuchet MS" panose="020B0603020202020204" pitchFamily="34" charset="0"/>
              </a:rPr>
              <a:t> of existing road infrastructure will be accessible, </a:t>
            </a:r>
            <a:endParaRPr lang="en-US" sz="14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different requirements </a:t>
            </a:r>
            <a:r>
              <a:rPr lang="en-US" sz="1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will </a:t>
            </a:r>
            <a:r>
              <a:rPr lang="en-US" sz="1400" dirty="0">
                <a:solidFill>
                  <a:schemeClr val="tx1"/>
                </a:solidFill>
                <a:latin typeface="Trebuchet MS" panose="020B0603020202020204" pitchFamily="34" charset="0"/>
              </a:rPr>
              <a:t>be met and a </a:t>
            </a:r>
            <a:endParaRPr lang="en-US" sz="14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homogeneous </a:t>
            </a:r>
            <a:r>
              <a:rPr lang="en-US" sz="1400" b="1" dirty="0">
                <a:solidFill>
                  <a:srgbClr val="C00000"/>
                </a:solidFill>
                <a:latin typeface="Trebuchet MS" panose="020B0603020202020204" pitchFamily="34" charset="0"/>
              </a:rPr>
              <a:t>model </a:t>
            </a:r>
            <a:r>
              <a:rPr lang="en-US" sz="1400" dirty="0">
                <a:solidFill>
                  <a:schemeClr val="tx1"/>
                </a:solidFill>
                <a:latin typeface="Trebuchet MS" panose="020B0603020202020204" pitchFamily="34" charset="0"/>
              </a:rPr>
              <a:t>will be established. </a:t>
            </a:r>
            <a:endParaRPr lang="en-US" sz="14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ICT </a:t>
            </a:r>
            <a:r>
              <a:rPr lang="en-US" sz="1400" b="1" dirty="0">
                <a:solidFill>
                  <a:srgbClr val="C00000"/>
                </a:solidFill>
                <a:latin typeface="Trebuchet MS" panose="020B0603020202020204" pitchFamily="34" charset="0"/>
              </a:rPr>
              <a:t>applications </a:t>
            </a:r>
            <a:r>
              <a:rPr lang="en-US" sz="1400" dirty="0">
                <a:solidFill>
                  <a:schemeClr val="tx1"/>
                </a:solidFill>
                <a:latin typeface="Trebuchet MS" panose="020B0603020202020204" pitchFamily="34" charset="0"/>
              </a:rPr>
              <a:t>will be developed to improve the efficiency </a:t>
            </a:r>
            <a:r>
              <a:rPr lang="en-US" sz="1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of use and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propose </a:t>
            </a:r>
            <a:r>
              <a:rPr lang="en-US" sz="1400" b="1" dirty="0">
                <a:solidFill>
                  <a:srgbClr val="C00000"/>
                </a:solidFill>
                <a:latin typeface="Trebuchet MS" panose="020B0603020202020204" pitchFamily="34" charset="0"/>
              </a:rPr>
              <a:t>improvements </a:t>
            </a:r>
            <a:r>
              <a:rPr lang="en-US" sz="1400" dirty="0">
                <a:solidFill>
                  <a:schemeClr val="tx1"/>
                </a:solidFill>
                <a:latin typeface="Trebuchet MS" panose="020B0603020202020204" pitchFamily="34" charset="0"/>
              </a:rPr>
              <a:t>on the </a:t>
            </a:r>
            <a:r>
              <a:rPr lang="en-US" sz="1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maintenance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4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Forest </a:t>
            </a:r>
            <a:r>
              <a:rPr lang="en-US" sz="1400" dirty="0">
                <a:solidFill>
                  <a:schemeClr val="tx1"/>
                </a:solidFill>
                <a:latin typeface="Trebuchet MS" panose="020B0603020202020204" pitchFamily="34" charset="0"/>
              </a:rPr>
              <a:t>fire fighting vehicles will be equipped with </a:t>
            </a:r>
            <a:r>
              <a:rPr lang="en-US" sz="14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GNSS receivers</a:t>
            </a:r>
            <a:r>
              <a:rPr lang="en-US" sz="14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Trebuchet MS" panose="020B0603020202020204" pitchFamily="34" charset="0"/>
              </a:rPr>
              <a:t>in order to improve time response and increase fuel savings</a:t>
            </a:r>
            <a:r>
              <a:rPr lang="en-US" sz="1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Fire </a:t>
            </a:r>
            <a:r>
              <a:rPr lang="en-US" sz="1400" dirty="0">
                <a:solidFill>
                  <a:schemeClr val="tx1"/>
                </a:solidFill>
                <a:latin typeface="Trebuchet MS" panose="020B0603020202020204" pitchFamily="34" charset="0"/>
              </a:rPr>
              <a:t>specialists will be able to use </a:t>
            </a:r>
            <a:r>
              <a:rPr lang="en-US" sz="1400" b="1" dirty="0">
                <a:solidFill>
                  <a:srgbClr val="C00000"/>
                </a:solidFill>
                <a:latin typeface="Trebuchet MS" panose="020B0603020202020204" pitchFamily="34" charset="0"/>
              </a:rPr>
              <a:t>network analysis </a:t>
            </a:r>
            <a:r>
              <a:rPr lang="en-US" sz="1400" dirty="0">
                <a:solidFill>
                  <a:schemeClr val="tx1"/>
                </a:solidFill>
                <a:latin typeface="Trebuchet MS" panose="020B0603020202020204" pitchFamily="34" charset="0"/>
              </a:rPr>
              <a:t>for resources planning, locating most suitable places for ground means waiting areas or identifying forest surfaces where takes longer to access. </a:t>
            </a:r>
            <a:endParaRPr lang="en-US" sz="14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US" sz="14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Other </a:t>
            </a:r>
            <a:r>
              <a:rPr lang="en-US" sz="1400" dirty="0">
                <a:solidFill>
                  <a:schemeClr val="tx1"/>
                </a:solidFill>
                <a:latin typeface="Trebuchet MS" panose="020B0603020202020204" pitchFamily="34" charset="0"/>
              </a:rPr>
              <a:t>actors involved in emergencies will be able to use </a:t>
            </a:r>
            <a:r>
              <a:rPr lang="en-US" sz="1400" b="1" dirty="0">
                <a:solidFill>
                  <a:srgbClr val="C00000"/>
                </a:solidFill>
                <a:latin typeface="Trebuchet MS" panose="020B0603020202020204" pitchFamily="34" charset="0"/>
              </a:rPr>
              <a:t>web management applications and public information</a:t>
            </a:r>
            <a:r>
              <a:rPr lang="en-US" sz="1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  <a:endParaRPr lang="en-US" sz="14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4200867" cy="365125"/>
          </a:xfrm>
        </p:spPr>
        <p:txBody>
          <a:bodyPr/>
          <a:lstStyle/>
          <a:p>
            <a:r>
              <a:rPr lang="en-US" dirty="0" smtClean="0"/>
              <a:t>FORCIP+ Kick-off meeting, Brussels (20-1-2016)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80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en-US" sz="3600" dirty="0"/>
              <a:t>4. Expected </a:t>
            </a:r>
            <a:r>
              <a:rPr lang="en-US" sz="3600" dirty="0" smtClean="0"/>
              <a:t>results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24536"/>
          </a:xfrm>
        </p:spPr>
        <p:txBody>
          <a:bodyPr>
            <a:normAutofit fontScale="77500" lnSpcReduction="20000"/>
          </a:bodyPr>
          <a:lstStyle/>
          <a:p>
            <a:pPr algn="just">
              <a:spcBef>
                <a:spcPts val="12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Model </a:t>
            </a:r>
            <a:r>
              <a:rPr lang="en-US" b="1" dirty="0">
                <a:solidFill>
                  <a:srgbClr val="C00000"/>
                </a:solidFill>
                <a:latin typeface="Trebuchet MS" panose="020B0603020202020204" pitchFamily="34" charset="0"/>
              </a:rPr>
              <a:t>characterization data </a:t>
            </a:r>
            <a:r>
              <a:rPr lang="en-US" dirty="0">
                <a:solidFill>
                  <a:schemeClr val="tx1"/>
                </a:solidFill>
                <a:latin typeface="Trebuchet MS" panose="020B0603020202020204" pitchFamily="34" charset="0"/>
              </a:rPr>
              <a:t>of the rural road network that meets the requirements for use by public emergencies, especially those related to firefighting.</a:t>
            </a:r>
          </a:p>
          <a:p>
            <a:pPr algn="just">
              <a:spcBef>
                <a:spcPts val="12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Actual </a:t>
            </a:r>
            <a:r>
              <a:rPr lang="en-US" b="1" dirty="0">
                <a:solidFill>
                  <a:srgbClr val="C00000"/>
                </a:solidFill>
                <a:latin typeface="Trebuchet MS" panose="020B0603020202020204" pitchFamily="34" charset="0"/>
              </a:rPr>
              <a:t>field inventory </a:t>
            </a:r>
            <a:r>
              <a:rPr lang="en-US" dirty="0">
                <a:solidFill>
                  <a:schemeClr val="tx1"/>
                </a:solidFill>
                <a:latin typeface="Trebuchet MS" panose="020B0603020202020204" pitchFamily="34" charset="0"/>
              </a:rPr>
              <a:t>of a pilot territory in the regions involved and its inclusion in a GIS.</a:t>
            </a:r>
          </a:p>
          <a:p>
            <a:pPr algn="just">
              <a:spcBef>
                <a:spcPts val="12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GIS </a:t>
            </a:r>
            <a:r>
              <a:rPr lang="en-US" b="1" dirty="0">
                <a:solidFill>
                  <a:srgbClr val="C00000"/>
                </a:solidFill>
                <a:latin typeface="Trebuchet MS" panose="020B0603020202020204" pitchFamily="34" charset="0"/>
              </a:rPr>
              <a:t>analysis </a:t>
            </a:r>
            <a:r>
              <a:rPr lang="en-US" dirty="0">
                <a:solidFill>
                  <a:schemeClr val="tx1"/>
                </a:solidFill>
                <a:latin typeface="Trebuchet MS" panose="020B0603020202020204" pitchFamily="34" charset="0"/>
              </a:rPr>
              <a:t>of the obtained data and examples of improving the efficiency of emergency responses though network analyst tools.</a:t>
            </a:r>
          </a:p>
          <a:p>
            <a:pPr algn="just">
              <a:spcBef>
                <a:spcPts val="12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Guide </a:t>
            </a:r>
            <a:r>
              <a:rPr lang="en-US" b="1" dirty="0">
                <a:solidFill>
                  <a:srgbClr val="C00000"/>
                </a:solidFill>
                <a:latin typeface="Trebuchet MS" panose="020B0603020202020204" pitchFamily="34" charset="0"/>
              </a:rPr>
              <a:t>of good </a:t>
            </a:r>
            <a:r>
              <a:rPr lang="en-US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practices </a:t>
            </a:r>
            <a:r>
              <a:rPr lang="en-US" dirty="0">
                <a:solidFill>
                  <a:schemeClr val="tx1"/>
                </a:solidFill>
                <a:latin typeface="Trebuchet MS" panose="020B0603020202020204" pitchFamily="34" charset="0"/>
              </a:rPr>
              <a:t>on construction and maintenance of rural road infrastructure.</a:t>
            </a:r>
          </a:p>
          <a:p>
            <a:pPr algn="just">
              <a:spcBef>
                <a:spcPts val="12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Guide </a:t>
            </a:r>
            <a:r>
              <a:rPr lang="en-US" b="1" dirty="0">
                <a:solidFill>
                  <a:srgbClr val="C00000"/>
                </a:solidFill>
                <a:latin typeface="Trebuchet MS" panose="020B0603020202020204" pitchFamily="34" charset="0"/>
              </a:rPr>
              <a:t>of project implementation </a:t>
            </a:r>
            <a:r>
              <a:rPr lang="en-US" dirty="0">
                <a:solidFill>
                  <a:schemeClr val="tx1"/>
                </a:solidFill>
                <a:latin typeface="Trebuchet MS" panose="020B0603020202020204" pitchFamily="34" charset="0"/>
              </a:rPr>
              <a:t>in order to make it exportable to different areas.</a:t>
            </a:r>
          </a:p>
          <a:p>
            <a:pPr algn="just">
              <a:spcBef>
                <a:spcPts val="12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ICT </a:t>
            </a:r>
            <a:r>
              <a:rPr lang="en-US" b="1" dirty="0">
                <a:solidFill>
                  <a:srgbClr val="C00000"/>
                </a:solidFill>
                <a:latin typeface="Trebuchet MS" panose="020B0603020202020204" pitchFamily="34" charset="0"/>
              </a:rPr>
              <a:t>applications</a:t>
            </a:r>
            <a:r>
              <a:rPr lang="en-US" dirty="0">
                <a:solidFill>
                  <a:schemeClr val="tx1"/>
                </a:solidFill>
                <a:latin typeface="Trebuchet MS" panose="020B0603020202020204" pitchFamily="34" charset="0"/>
              </a:rPr>
              <a:t>: GNSS/GPS system, ground means management app, data update system.</a:t>
            </a:r>
          </a:p>
          <a:p>
            <a:pPr algn="just">
              <a:spcBef>
                <a:spcPts val="12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Project </a:t>
            </a:r>
            <a:r>
              <a:rPr lang="en-US" b="1" dirty="0">
                <a:solidFill>
                  <a:srgbClr val="C00000"/>
                </a:solidFill>
                <a:latin typeface="Trebuchet MS" panose="020B0603020202020204" pitchFamily="34" charset="0"/>
              </a:rPr>
              <a:t>website</a:t>
            </a:r>
            <a:r>
              <a:rPr lang="en-US" dirty="0">
                <a:solidFill>
                  <a:srgbClr val="C00000"/>
                </a:solidFill>
                <a:latin typeface="Trebuchet MS" panose="020B060302020202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rebuchet MS" panose="020B0603020202020204" pitchFamily="34" charset="0"/>
              </a:rPr>
              <a:t>including a </a:t>
            </a:r>
            <a:r>
              <a:rPr lang="en-US" b="1" dirty="0">
                <a:solidFill>
                  <a:srgbClr val="C00000"/>
                </a:solidFill>
                <a:latin typeface="Trebuchet MS" panose="020B0603020202020204" pitchFamily="34" charset="0"/>
              </a:rPr>
              <a:t>cartographic viewer </a:t>
            </a:r>
            <a:r>
              <a:rPr lang="en-US" dirty="0">
                <a:solidFill>
                  <a:schemeClr val="tx1"/>
                </a:solidFill>
                <a:latin typeface="Trebuchet MS" panose="020B0603020202020204" pitchFamily="34" charset="0"/>
              </a:rPr>
              <a:t>with </a:t>
            </a:r>
            <a:r>
              <a:rPr lang="en-US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OGC </a:t>
            </a:r>
            <a:r>
              <a:rPr lang="en-US" dirty="0">
                <a:solidFill>
                  <a:schemeClr val="tx1"/>
                </a:solidFill>
                <a:latin typeface="Trebuchet MS" panose="020B0603020202020204" pitchFamily="34" charset="0"/>
              </a:rPr>
              <a:t>services for data interoperability: </a:t>
            </a:r>
            <a:r>
              <a:rPr lang="en-US" b="1" dirty="0">
                <a:solidFill>
                  <a:srgbClr val="C00000"/>
                </a:solidFill>
                <a:latin typeface="Trebuchet MS" panose="020B0603020202020204" pitchFamily="34" charset="0"/>
              </a:rPr>
              <a:t>public use </a:t>
            </a:r>
            <a:r>
              <a:rPr lang="en-US" dirty="0">
                <a:solidFill>
                  <a:schemeClr val="tx1"/>
                </a:solidFill>
                <a:latin typeface="Trebuchet MS" panose="020B0603020202020204" pitchFamily="34" charset="0"/>
              </a:rPr>
              <a:t>information dissemination and </a:t>
            </a:r>
            <a:r>
              <a:rPr lang="en-US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road </a:t>
            </a:r>
            <a:r>
              <a:rPr lang="en-US" b="1" dirty="0">
                <a:solidFill>
                  <a:srgbClr val="C00000"/>
                </a:solidFill>
                <a:latin typeface="Trebuchet MS" panose="020B0603020202020204" pitchFamily="34" charset="0"/>
              </a:rPr>
              <a:t>alerts system</a:t>
            </a:r>
            <a:r>
              <a:rPr lang="en-US" dirty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4704923" cy="365125"/>
          </a:xfrm>
        </p:spPr>
        <p:txBody>
          <a:bodyPr/>
          <a:lstStyle/>
          <a:p>
            <a:r>
              <a:rPr lang="en-US" dirty="0" smtClean="0"/>
              <a:t>FORCIP+ Kick-off meeting, Brussels (20-1-2016)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19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en-US" sz="3600" dirty="0"/>
              <a:t>5. Deliverables and </a:t>
            </a:r>
            <a:r>
              <a:rPr lang="en-US" sz="3600" dirty="0" smtClean="0"/>
              <a:t>deadlines/1</a:t>
            </a:r>
            <a:endParaRPr lang="el-GR" sz="3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4056851" cy="365125"/>
          </a:xfrm>
        </p:spPr>
        <p:txBody>
          <a:bodyPr/>
          <a:lstStyle/>
          <a:p>
            <a:r>
              <a:rPr lang="en-US" dirty="0" smtClean="0"/>
              <a:t>FORCIP+ Kick-off meeting, Brussels (20-1-2016)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92696"/>
            <a:ext cx="8365461" cy="56886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42605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en-US" sz="3600" dirty="0"/>
              <a:t>5. Deliverables and </a:t>
            </a:r>
            <a:r>
              <a:rPr lang="en-US" sz="3600" dirty="0" smtClean="0"/>
              <a:t>deadlines/2</a:t>
            </a:r>
            <a:endParaRPr lang="el-GR" sz="3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4128859" cy="365125"/>
          </a:xfrm>
        </p:spPr>
        <p:txBody>
          <a:bodyPr/>
          <a:lstStyle/>
          <a:p>
            <a:r>
              <a:rPr lang="en-US" dirty="0" smtClean="0"/>
              <a:t>FORCIP+ Kick-off meeting, Brussels (20-1-2016)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114754"/>
              </p:ext>
            </p:extLst>
          </p:nvPr>
        </p:nvGraphicFramePr>
        <p:xfrm>
          <a:off x="1835696" y="685112"/>
          <a:ext cx="5616624" cy="5768224"/>
        </p:xfrm>
        <a:graphic>
          <a:graphicData uri="http://schemas.openxmlformats.org/drawingml/2006/table">
            <a:tbl>
              <a:tblPr/>
              <a:tblGrid>
                <a:gridCol w="648072"/>
                <a:gridCol w="4968552"/>
              </a:tblGrid>
              <a:tr h="1963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Scientific and technical 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Coordination</a:t>
                      </a:r>
                      <a:r>
                        <a:rPr lang="en-US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&amp; 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Management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1030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D1.1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Kick-off Meeting report for all the partners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0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D1.2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project Meeting minute - Partnership agreement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D1.3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Quality Management and Risk Assessment Procedures - including criteria to be followed in evaluating and possibly re-directing the project development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R1-R6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Progress Reports, including: Project Plan, Action list and Milestone Payment plan, cost reporting, travels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7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Minutes of Meetings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Y1-Y2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Minutes of scientific project meetings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F1-F2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Yearly assessment report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FR1-FR3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Financial report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FPR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Final project report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 model definition and information collection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9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D2.1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Report of the study about different methodologies, pros and cons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D2.2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Analysis of fire forest emergencies requirements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D2.3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 model schema report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D2.4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Report of the methodology chosen. Ground for and objectives of the proposal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D2.5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cartographic base. Report of sources used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D2.6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Selection of the solution. Report of device, software and architecture decision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D2.7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Spatial Database with inventoried rural roads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D2.8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Task B meeting in Florence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 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practices 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 knowledge sharing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9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D3.1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practices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report. Building and maintenance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D3.2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practices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report. Access time analysis and fire resources planning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D3.3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 practises report. Forcip+ implementation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D3.4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Action C meeting and full report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Communication and dissemination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9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D4.1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Rules (GNSS/GPS impedance attributes) report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D4.2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cartography (each area involved)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D4.3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Satellite Navigation System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D4.4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Procedures GIS Update System report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D4.5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information system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D4.6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Action D meeting and full report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Communication and dissemination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9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D5.1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Project website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D5.2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Project brochure in English, printed in 2500 copies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D5.3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complete mailing list; 1 project Facebook profile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D5.4 N1-N3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Newsletters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D5.5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Final conference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D5.6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Poster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432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en-US" sz="3600" dirty="0"/>
              <a:t>5. Deliverables and </a:t>
            </a:r>
            <a:r>
              <a:rPr lang="en-US" sz="3600" dirty="0" smtClean="0"/>
              <a:t>deadlines/3</a:t>
            </a:r>
            <a:endParaRPr lang="el-GR" sz="3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3931831" cy="365125"/>
          </a:xfrm>
        </p:spPr>
        <p:txBody>
          <a:bodyPr/>
          <a:lstStyle/>
          <a:p>
            <a:r>
              <a:rPr lang="en-US" dirty="0" smtClean="0"/>
              <a:t>FORCIP+ Kick-off meeting, Brussels (20-1-2016)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87790"/>
            <a:ext cx="8822969" cy="3897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923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301</TotalTime>
  <Words>1643</Words>
  <Application>Microsoft Office PowerPoint</Application>
  <PresentationFormat>On-screen Show (4:3)</PresentationFormat>
  <Paragraphs>254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Executive</vt:lpstr>
      <vt:lpstr>FORCIP+ FOREST ROADS FOR CIVIL PROTECTION  GA No. ECHO/SUB/2015/718661/PREP20</vt:lpstr>
      <vt:lpstr>Contents</vt:lpstr>
      <vt:lpstr>1. Project Info sheet</vt:lpstr>
      <vt:lpstr>2. Coordinator and partners</vt:lpstr>
      <vt:lpstr>3. Motivation - Objectives</vt:lpstr>
      <vt:lpstr>4. Expected results</vt:lpstr>
      <vt:lpstr>5. Deliverables and deadlines/1</vt:lpstr>
      <vt:lpstr>5. Deliverables and deadlines/2</vt:lpstr>
      <vt:lpstr>5. Deliverables and deadlines/3</vt:lpstr>
      <vt:lpstr>6. Tentative dates and places for Major Events</vt:lpstr>
      <vt:lpstr>7. Budget</vt:lpstr>
      <vt:lpstr>8. Sustainability - Final Beneficiaries</vt:lpstr>
      <vt:lpstr>9. Sustainability - Continuation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Patias</dc:creator>
  <cp:lastModifiedBy>Patias</cp:lastModifiedBy>
  <cp:revision>25</cp:revision>
  <dcterms:created xsi:type="dcterms:W3CDTF">2015-12-30T08:31:57Z</dcterms:created>
  <dcterms:modified xsi:type="dcterms:W3CDTF">2016-01-05T10:35:13Z</dcterms:modified>
</cp:coreProperties>
</file>