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6" r:id="rId3"/>
    <p:sldId id="271" r:id="rId4"/>
    <p:sldId id="276" r:id="rId5"/>
    <p:sldId id="278" r:id="rId6"/>
    <p:sldId id="273" r:id="rId7"/>
    <p:sldId id="272" r:id="rId8"/>
    <p:sldId id="277" r:id="rId9"/>
    <p:sldId id="268" r:id="rId10"/>
    <p:sldId id="262" r:id="rId11"/>
  </p:sldIdLst>
  <p:sldSz cx="9144000" cy="6858000" type="screen4x3"/>
  <p:notesSz cx="6810375" cy="9942513"/>
  <p:custDataLst>
    <p:tags r:id="rId1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1" autoAdjust="0"/>
    <p:restoredTop sz="94660"/>
  </p:normalViewPr>
  <p:slideViewPr>
    <p:cSldViewPr>
      <p:cViewPr>
        <p:scale>
          <a:sx n="70" d="100"/>
          <a:sy n="70" d="100"/>
        </p:scale>
        <p:origin x="-1402" y="-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78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37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0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15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41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77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70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17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00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58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3090" name="sImag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775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EMETNET | 20 January 2016; Kick-off meeting, DG ECHO </a:t>
            </a:r>
            <a:endParaRPr lang="en-GB" dirty="0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3759-3ED0-4D99-8377-D7B8711F35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3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emetnet.eu/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lisbeth.hall@rivm.nl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02213" y="1916832"/>
            <a:ext cx="3656012" cy="115212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EMETNET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02212" y="3356992"/>
            <a:ext cx="3890267" cy="2808312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European Multiple Environmental Threats Emergency </a:t>
            </a:r>
            <a:r>
              <a:rPr lang="en-GB" sz="2400" dirty="0" smtClean="0">
                <a:solidFill>
                  <a:schemeClr val="bg1"/>
                </a:solidFill>
              </a:rPr>
              <a:t>Network</a:t>
            </a:r>
          </a:p>
          <a:p>
            <a:pPr algn="ctr"/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endParaRPr lang="en-GB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altLang="en-US" sz="1700" dirty="0"/>
              <a:t>Lisbeth Hall </a:t>
            </a:r>
            <a:r>
              <a:rPr lang="en-GB" altLang="en-US" sz="1700" dirty="0" smtClean="0"/>
              <a:t>M.Sc.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altLang="en-US" sz="1700" dirty="0" smtClean="0"/>
              <a:t>Centre </a:t>
            </a:r>
            <a:r>
              <a:rPr lang="en-GB" altLang="en-US" sz="1700" dirty="0"/>
              <a:t>for </a:t>
            </a:r>
            <a:r>
              <a:rPr lang="en-GB" altLang="en-US" sz="1700" dirty="0" smtClean="0"/>
              <a:t>Environmental Safety </a:t>
            </a:r>
            <a:r>
              <a:rPr lang="en-GB" altLang="en-US" sz="1700" dirty="0"/>
              <a:t>and </a:t>
            </a:r>
            <a:r>
              <a:rPr lang="en-GB" altLang="en-US" sz="1700" dirty="0" smtClean="0"/>
              <a:t>Security, RIVM</a:t>
            </a:r>
            <a:endParaRPr lang="en-US" sz="1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02212" y="6405562"/>
            <a:ext cx="4034283" cy="191789"/>
          </a:xfrm>
        </p:spPr>
        <p:txBody>
          <a:bodyPr/>
          <a:lstStyle/>
          <a:p>
            <a:r>
              <a:rPr lang="en-US" dirty="0" smtClean="0"/>
              <a:t>EMETNET | 20 January 2016; Kick-off meeting, DG ECHO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EMETNET | 20 January 2016; Kick-off meeting, DG ECHO 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1304925"/>
            <a:ext cx="8262937" cy="1762126"/>
          </a:xfr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altLang="en-US" sz="2800" dirty="0" smtClean="0"/>
              <a:t>For more information:</a:t>
            </a:r>
            <a:br>
              <a:rPr lang="en-GB" altLang="en-US" sz="2800" dirty="0" smtClean="0"/>
            </a:br>
            <a:r>
              <a:rPr lang="en-GB" sz="2400" dirty="0" smtClean="0">
                <a:hlinkClick r:id="rId4"/>
              </a:rPr>
              <a:t>lisbeth.hall@rivm.nl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hlinkClick r:id="rId5"/>
              </a:rPr>
              <a:t>www.EMETNET.eu</a:t>
            </a:r>
            <a:r>
              <a:rPr lang="en-GB" sz="2400" dirty="0" smtClean="0"/>
              <a:t> (provisional address)</a:t>
            </a:r>
            <a:endParaRPr lang="en-GB" altLang="en-US" sz="2400" dirty="0" smtClean="0"/>
          </a:p>
        </p:txBody>
      </p:sp>
      <p:sp>
        <p:nvSpPr>
          <p:cNvPr id="14342" name="Rectangle 14"/>
          <p:cNvSpPr>
            <a:spLocks noGrp="1" noChangeArrowheads="1"/>
          </p:cNvSpPr>
          <p:nvPr>
            <p:ph sz="quarter" idx="3"/>
          </p:nvPr>
        </p:nvSpPr>
        <p:spPr>
          <a:xfrm>
            <a:off x="896938" y="5877272"/>
            <a:ext cx="7273925" cy="360016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endParaRPr lang="en-GB" altLang="en-US" sz="1600" dirty="0" smtClean="0"/>
          </a:p>
        </p:txBody>
      </p:sp>
      <p:graphicFrame>
        <p:nvGraphicFramePr>
          <p:cNvPr id="14348" name="Object 2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7180971"/>
              </p:ext>
            </p:extLst>
          </p:nvPr>
        </p:nvGraphicFramePr>
        <p:xfrm>
          <a:off x="6588224" y="1231790"/>
          <a:ext cx="144104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6" imgW="2952381" imgH="3685714" progId="MSPhotoEd.3">
                  <p:embed/>
                </p:oleObj>
              </mc:Choice>
              <mc:Fallback>
                <p:oleObj name="Photo Editor Photo" r:id="rId6" imgW="2952381" imgH="3685714" progId="MSPhotoEd.3">
                  <p:embed/>
                  <p:pic>
                    <p:nvPicPr>
                      <p:cNvPr id="1434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231790"/>
                        <a:ext cx="1441041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01" y="4547681"/>
            <a:ext cx="2155983" cy="13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33" y="4479531"/>
            <a:ext cx="1977631" cy="141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5046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1304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8"/>
          <p:cNvSpPr>
            <a:spLocks noChangeArrowheads="1"/>
          </p:cNvSpPr>
          <p:nvPr/>
        </p:nvSpPr>
        <p:spPr bwMode="auto">
          <a:xfrm>
            <a:off x="0" y="2609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1"/>
          <p:cNvSpPr>
            <a:spLocks noChangeArrowheads="1"/>
          </p:cNvSpPr>
          <p:nvPr/>
        </p:nvSpPr>
        <p:spPr bwMode="auto">
          <a:xfrm>
            <a:off x="0" y="6181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GB" alt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7" y="4570947"/>
            <a:ext cx="3964685" cy="15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72450" cy="504056"/>
          </a:xfrm>
        </p:spPr>
        <p:txBody>
          <a:bodyPr/>
          <a:lstStyle/>
          <a:p>
            <a:r>
              <a:rPr lang="en-GB" altLang="en-US" dirty="0" smtClean="0"/>
              <a:t>Project partners </a:t>
            </a:r>
            <a:r>
              <a:rPr lang="en-GB" altLang="en-US" dirty="0"/>
              <a:t>and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960051"/>
            <a:ext cx="5742409" cy="4166111"/>
          </a:xfrm>
        </p:spPr>
        <p:txBody>
          <a:bodyPr/>
          <a:lstStyle/>
          <a:p>
            <a:r>
              <a:rPr lang="en-GB" altLang="en-US" dirty="0" smtClean="0"/>
              <a:t>Coordinator </a:t>
            </a:r>
            <a:endParaRPr lang="en-GB" altLang="en-US" dirty="0"/>
          </a:p>
          <a:p>
            <a:pPr lvl="1">
              <a:spcBef>
                <a:spcPts val="1000"/>
              </a:spcBef>
            </a:pPr>
            <a:r>
              <a:rPr lang="en-GB" altLang="en-US" dirty="0" smtClean="0"/>
              <a:t>National </a:t>
            </a:r>
            <a:r>
              <a:rPr lang="en-GB" altLang="en-US" dirty="0"/>
              <a:t>Institute for Public Health and the </a:t>
            </a:r>
            <a:r>
              <a:rPr lang="en-GB" altLang="en-US" dirty="0" smtClean="0"/>
              <a:t>Environment (RIVM), Netherlands</a:t>
            </a:r>
            <a:endParaRPr lang="en-GB" altLang="en-US" dirty="0"/>
          </a:p>
          <a:p>
            <a:pPr>
              <a:spcBef>
                <a:spcPts val="1200"/>
              </a:spcBef>
            </a:pPr>
            <a:r>
              <a:rPr lang="en-GB" altLang="en-US" dirty="0"/>
              <a:t>Partners</a:t>
            </a:r>
          </a:p>
          <a:p>
            <a:pPr lvl="1">
              <a:spcBef>
                <a:spcPts val="1000"/>
              </a:spcBef>
            </a:pPr>
            <a:r>
              <a:rPr lang="en-GB" dirty="0"/>
              <a:t>Public Health </a:t>
            </a:r>
            <a:r>
              <a:rPr lang="en-GB" dirty="0" smtClean="0"/>
              <a:t>England (PHE),               United Kingdom</a:t>
            </a:r>
          </a:p>
          <a:p>
            <a:pPr lvl="1">
              <a:spcBef>
                <a:spcPts val="1000"/>
              </a:spcBef>
            </a:pPr>
            <a:r>
              <a:rPr lang="en-GB" dirty="0"/>
              <a:t>Swedish Defence Research </a:t>
            </a:r>
            <a:r>
              <a:rPr lang="en-GB" dirty="0" smtClean="0"/>
              <a:t>Agency (FOI), </a:t>
            </a:r>
            <a:r>
              <a:rPr lang="en-GB" dirty="0"/>
              <a:t>Sweden</a:t>
            </a:r>
            <a:endParaRPr lang="en-GB" dirty="0" smtClean="0"/>
          </a:p>
          <a:p>
            <a:pPr marL="0" indent="0">
              <a:buNone/>
            </a:pPr>
            <a:endParaRPr lang="en-GB" altLang="en-US" sz="1200" dirty="0" smtClean="0"/>
          </a:p>
          <a:p>
            <a:r>
              <a:rPr lang="en-GB" altLang="en-US" dirty="0" smtClean="0"/>
              <a:t>Total </a:t>
            </a:r>
            <a:r>
              <a:rPr lang="en-GB" altLang="en-US" dirty="0"/>
              <a:t>eligible costs: </a:t>
            </a:r>
            <a:r>
              <a:rPr lang="en-GB" dirty="0" smtClean="0"/>
              <a:t>€ </a:t>
            </a:r>
            <a:r>
              <a:rPr lang="en-GB" altLang="en-US" dirty="0" smtClean="0"/>
              <a:t>573,534</a:t>
            </a:r>
            <a:endParaRPr lang="en-GB" altLang="en-US" dirty="0"/>
          </a:p>
          <a:p>
            <a:pPr lvl="1"/>
            <a:r>
              <a:rPr lang="en-GB" altLang="en-US" dirty="0" smtClean="0"/>
              <a:t>EC </a:t>
            </a:r>
            <a:r>
              <a:rPr lang="en-GB" altLang="en-US" dirty="0"/>
              <a:t>contribution: </a:t>
            </a:r>
            <a:r>
              <a:rPr lang="en-GB" dirty="0" smtClean="0"/>
              <a:t>€ 430,150</a:t>
            </a:r>
            <a:endParaRPr lang="en-GB" altLang="en-US" dirty="0"/>
          </a:p>
          <a:p>
            <a:endParaRPr lang="en-GB" altLang="en-US" sz="1200" dirty="0" smtClean="0"/>
          </a:p>
          <a:p>
            <a:r>
              <a:rPr lang="en-GB" altLang="en-US" dirty="0" smtClean="0"/>
              <a:t>Duration</a:t>
            </a:r>
            <a:r>
              <a:rPr lang="en-GB" altLang="en-US" dirty="0"/>
              <a:t>: 24 </a:t>
            </a:r>
            <a:r>
              <a:rPr lang="en-GB" altLang="en-US" dirty="0" smtClean="0"/>
              <a:t>months, starting 01-03-2016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08" y="3275385"/>
            <a:ext cx="1083665" cy="6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08" y="4054014"/>
            <a:ext cx="935057" cy="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1658"/>
            <a:ext cx="2836961" cy="10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6012060" cy="391605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01768"/>
            <a:ext cx="6120680" cy="406451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8" y="2107414"/>
            <a:ext cx="6426266" cy="42799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 of activity: Environmental threats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94" y="2002158"/>
            <a:ext cx="6552586" cy="4364124"/>
          </a:xfrm>
          <a:solidFill>
            <a:schemeClr val="accent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EMETNET | 20 January 2016; Kick-off meeting, DG ECHO 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0" y="1911905"/>
            <a:ext cx="7273460" cy="484423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898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62689" cy="504056"/>
          </a:xfrm>
        </p:spPr>
        <p:txBody>
          <a:bodyPr/>
          <a:lstStyle/>
          <a:p>
            <a:r>
              <a:rPr lang="en-GB" altLang="en-US" dirty="0" smtClean="0"/>
              <a:t>Main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5"/>
            <a:ext cx="8352928" cy="428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/>
              <a:t>Strengthen the rapid </a:t>
            </a:r>
            <a:r>
              <a:rPr lang="en-GB" sz="1700" dirty="0"/>
              <a:t>risk assessment </a:t>
            </a:r>
            <a:r>
              <a:rPr lang="en-GB" sz="1700" dirty="0" smtClean="0"/>
              <a:t>of </a:t>
            </a:r>
            <a:r>
              <a:rPr lang="en-GB" sz="1700" dirty="0"/>
              <a:t>emerging natural and man-made disaster </a:t>
            </a:r>
            <a:r>
              <a:rPr lang="en-GB" sz="1700" dirty="0" smtClean="0"/>
              <a:t>risks, building on </a:t>
            </a:r>
            <a:r>
              <a:rPr lang="en-GB" sz="1700" dirty="0"/>
              <a:t>methods </a:t>
            </a:r>
            <a:r>
              <a:rPr lang="en-GB" sz="1700" dirty="0" smtClean="0"/>
              <a:t>for cross-border </a:t>
            </a:r>
            <a:r>
              <a:rPr lang="en-GB" sz="1700" dirty="0"/>
              <a:t>chemical and biological </a:t>
            </a:r>
            <a:r>
              <a:rPr lang="en-GB" sz="1700" dirty="0" smtClean="0"/>
              <a:t>threats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/>
              <a:t>Extend </a:t>
            </a:r>
            <a:r>
              <a:rPr lang="en-GB" sz="1700" dirty="0"/>
              <a:t>the </a:t>
            </a:r>
            <a:r>
              <a:rPr lang="en-GB" sz="1700" dirty="0" smtClean="0"/>
              <a:t>IMPEL ‘</a:t>
            </a:r>
            <a:r>
              <a:rPr lang="en-US" sz="1700" dirty="0"/>
              <a:t>European scale of industrial </a:t>
            </a:r>
            <a:r>
              <a:rPr lang="en-US" sz="1700" dirty="0" smtClean="0"/>
              <a:t>accidents’ </a:t>
            </a:r>
            <a:r>
              <a:rPr lang="en-GB" sz="1700" dirty="0" smtClean="0"/>
              <a:t>to enable direct </a:t>
            </a:r>
            <a:r>
              <a:rPr lang="en-GB" sz="1700" dirty="0"/>
              <a:t>comparison of impacts of multiple environmental hazard </a:t>
            </a:r>
            <a:r>
              <a:rPr lang="en-GB" sz="1700" dirty="0" smtClean="0"/>
              <a:t>types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/>
              <a:t>Expand ECHEMNET </a:t>
            </a:r>
            <a:r>
              <a:rPr lang="en-GB" sz="1700" dirty="0"/>
              <a:t>‘Network of </a:t>
            </a:r>
            <a:r>
              <a:rPr lang="en-GB" sz="1700" dirty="0" smtClean="0"/>
              <a:t>Experts’ to </a:t>
            </a:r>
            <a:r>
              <a:rPr lang="en-GB" sz="1700" dirty="0"/>
              <a:t>cover multiple hazards to aid </a:t>
            </a:r>
            <a:r>
              <a:rPr lang="en-GB" sz="1700" dirty="0" smtClean="0"/>
              <a:t>rapid risk assessment </a:t>
            </a:r>
            <a:r>
              <a:rPr lang="en-GB" sz="1700" dirty="0"/>
              <a:t>of emerging environmental </a:t>
            </a:r>
            <a:r>
              <a:rPr lang="en-GB" sz="1700" dirty="0" smtClean="0"/>
              <a:t>hazards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/>
              <a:t>Enhance </a:t>
            </a:r>
            <a:r>
              <a:rPr lang="en-GB" sz="1700" dirty="0"/>
              <a:t>sharing and cooperation in assessment of emerging threats and potential disaster </a:t>
            </a:r>
            <a:r>
              <a:rPr lang="en-GB" sz="1700" dirty="0" smtClean="0"/>
              <a:t>scenarios between EU Member States and </a:t>
            </a:r>
            <a:r>
              <a:rPr lang="en-GB" sz="1700" dirty="0"/>
              <a:t>expert risk </a:t>
            </a:r>
            <a:r>
              <a:rPr lang="en-GB" sz="1700" dirty="0" smtClean="0"/>
              <a:t>assessors, through international </a:t>
            </a:r>
            <a:r>
              <a:rPr lang="en-GB" sz="1700" dirty="0"/>
              <a:t>workshops </a:t>
            </a:r>
            <a:endParaRPr lang="en-GB" sz="1700" dirty="0" smtClean="0"/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/>
              <a:t>Assess operational </a:t>
            </a:r>
            <a:r>
              <a:rPr lang="en-GB" sz="1700" dirty="0"/>
              <a:t>benefits of </a:t>
            </a:r>
            <a:r>
              <a:rPr lang="en-GB" sz="1700" dirty="0" smtClean="0"/>
              <a:t>back-office risk </a:t>
            </a:r>
            <a:r>
              <a:rPr lang="en-GB" sz="1700" dirty="0"/>
              <a:t>and impact assessment for teams deployed </a:t>
            </a:r>
            <a:r>
              <a:rPr lang="en-GB" sz="1700" dirty="0" smtClean="0"/>
              <a:t>via ERCC, through exercises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700" dirty="0"/>
              <a:t>Operate in ‘pilot-mode’ to support DG ECHO and DG SANTE in assessing </a:t>
            </a:r>
            <a:r>
              <a:rPr lang="en-GB" sz="1700" dirty="0" smtClean="0"/>
              <a:t>multiple </a:t>
            </a:r>
            <a:r>
              <a:rPr lang="en-GB" sz="1700" dirty="0"/>
              <a:t>impacts of emerging environmental threats</a:t>
            </a:r>
            <a:endParaRPr lang="en-GB" sz="1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73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60482" cy="360040"/>
          </a:xfrm>
        </p:spPr>
        <p:txBody>
          <a:bodyPr/>
          <a:lstStyle/>
          <a:p>
            <a:r>
              <a:rPr lang="en-GB" dirty="0" smtClean="0"/>
              <a:t>Project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6062199" cy="4281339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Work Package 1: </a:t>
            </a:r>
          </a:p>
          <a:p>
            <a:pPr lvl="1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en-GB" sz="1700" dirty="0" smtClean="0"/>
              <a:t>Project coordination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Work Package </a:t>
            </a:r>
            <a:r>
              <a:rPr lang="en-GB" sz="1700" dirty="0" smtClean="0"/>
              <a:t>2: </a:t>
            </a:r>
          </a:p>
          <a:p>
            <a:pPr lvl="1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en-GB" sz="1700" dirty="0" smtClean="0"/>
              <a:t>Impact </a:t>
            </a:r>
            <a:r>
              <a:rPr lang="en-GB" sz="1700" dirty="0"/>
              <a:t>Assessment Scale, Rapid Risk Assessment Methodology and Guidance for Risk Assessors</a:t>
            </a:r>
            <a:endParaRPr lang="en-GB" sz="1700" dirty="0" smtClean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 smtClean="0"/>
              <a:t>Work </a:t>
            </a:r>
            <a:r>
              <a:rPr lang="en-GB" sz="1700" dirty="0"/>
              <a:t>Package </a:t>
            </a:r>
            <a:r>
              <a:rPr lang="en-GB" sz="1700" dirty="0" smtClean="0"/>
              <a:t>3: </a:t>
            </a:r>
          </a:p>
          <a:p>
            <a:pPr lvl="1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en-GB" sz="1700" dirty="0" smtClean="0"/>
              <a:t>Network </a:t>
            </a:r>
            <a:r>
              <a:rPr lang="en-GB" sz="1700" dirty="0"/>
              <a:t>of Experts and </a:t>
            </a:r>
            <a:r>
              <a:rPr lang="en-GB" sz="1700" dirty="0" smtClean="0"/>
              <a:t>Engagement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Work Package </a:t>
            </a:r>
            <a:r>
              <a:rPr lang="en-GB" sz="1700" dirty="0" smtClean="0"/>
              <a:t>4: </a:t>
            </a:r>
          </a:p>
          <a:p>
            <a:pPr lvl="1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en-GB" sz="1700" dirty="0" smtClean="0"/>
              <a:t>Exercises </a:t>
            </a:r>
            <a:r>
              <a:rPr lang="en-GB" sz="1700" dirty="0"/>
              <a:t>and Lessons </a:t>
            </a:r>
            <a:r>
              <a:rPr lang="en-GB" sz="1700" dirty="0" smtClean="0"/>
              <a:t>Learnt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dirty="0"/>
              <a:t>Work Package </a:t>
            </a:r>
            <a:r>
              <a:rPr lang="en-GB" sz="1700" dirty="0" smtClean="0"/>
              <a:t>5: </a:t>
            </a:r>
          </a:p>
          <a:p>
            <a:pPr lvl="1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en-GB" sz="1700" dirty="0" smtClean="0"/>
              <a:t>Project </a:t>
            </a:r>
            <a:r>
              <a:rPr lang="en-GB" sz="1700" dirty="0"/>
              <a:t>Dissemination &amp; evaluation</a:t>
            </a:r>
            <a:endParaRPr lang="en-GB" sz="1700" dirty="0" smtClean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82" y="2163425"/>
            <a:ext cx="2438422" cy="16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N:\ECHEMNET\WP6\pre EAPCCT workshop\formatie springen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72" y="4303291"/>
            <a:ext cx="2472127" cy="16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196752"/>
            <a:ext cx="8172450" cy="432048"/>
          </a:xfrm>
        </p:spPr>
        <p:txBody>
          <a:bodyPr/>
          <a:lstStyle/>
          <a:p>
            <a:r>
              <a:rPr lang="en-GB" altLang="en-US" dirty="0" smtClean="0"/>
              <a:t>Key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772816"/>
            <a:ext cx="8334698" cy="4353347"/>
          </a:xfrm>
        </p:spPr>
        <p:txBody>
          <a:bodyPr/>
          <a:lstStyle/>
          <a:p>
            <a:r>
              <a:rPr lang="en-GB" sz="1700" dirty="0" smtClean="0"/>
              <a:t>Technical deliverables:</a:t>
            </a:r>
          </a:p>
          <a:p>
            <a:pPr lvl="1"/>
            <a:r>
              <a:rPr lang="en-GB" sz="1600" dirty="0" smtClean="0"/>
              <a:t>WP2 Report on the </a:t>
            </a:r>
            <a:r>
              <a:rPr lang="en-GB" sz="1600" dirty="0"/>
              <a:t>rapid risk assessment methodology, </a:t>
            </a:r>
            <a:r>
              <a:rPr lang="en-GB" sz="1600" dirty="0" smtClean="0"/>
              <a:t>mechanism </a:t>
            </a:r>
            <a:r>
              <a:rPr lang="en-GB" sz="1600" dirty="0"/>
              <a:t>and disaster impact assessment scale (M24</a:t>
            </a:r>
            <a:r>
              <a:rPr lang="en-GB" sz="1600" dirty="0" smtClean="0"/>
              <a:t>)</a:t>
            </a:r>
            <a:endParaRPr lang="en-GB" sz="1600" dirty="0"/>
          </a:p>
          <a:p>
            <a:pPr lvl="1"/>
            <a:r>
              <a:rPr lang="en-GB" sz="1600" dirty="0" smtClean="0"/>
              <a:t>WP3 Report </a:t>
            </a:r>
            <a:r>
              <a:rPr lang="en-GB" sz="1600" dirty="0"/>
              <a:t>with recommendations for </a:t>
            </a:r>
            <a:r>
              <a:rPr lang="en-GB" sz="1600" dirty="0" smtClean="0"/>
              <a:t>improvement </a:t>
            </a:r>
            <a:r>
              <a:rPr lang="en-GB" sz="1600" dirty="0"/>
              <a:t>and sustainability of the network, highlighting </a:t>
            </a:r>
            <a:r>
              <a:rPr lang="en-GB" sz="1600" dirty="0" smtClean="0"/>
              <a:t>lessons </a:t>
            </a:r>
            <a:r>
              <a:rPr lang="en-GB" sz="1600" dirty="0"/>
              <a:t>learnt in developing the network and in engaging with European and MS authorities (M24</a:t>
            </a:r>
            <a:r>
              <a:rPr lang="en-GB" sz="1600" dirty="0" smtClean="0"/>
              <a:t>)</a:t>
            </a:r>
          </a:p>
          <a:p>
            <a:pPr lvl="1"/>
            <a:r>
              <a:rPr lang="en-GB" sz="1600" dirty="0"/>
              <a:t>WP4 Report on lessons learnt from past incidents and EU projects for </a:t>
            </a:r>
            <a:r>
              <a:rPr lang="en-GB" sz="1600" dirty="0" smtClean="0"/>
              <a:t>rapid risk and </a:t>
            </a:r>
            <a:r>
              <a:rPr lang="en-GB" sz="1600" dirty="0"/>
              <a:t>impact assessment (M18)</a:t>
            </a:r>
          </a:p>
          <a:p>
            <a:pPr lvl="1"/>
            <a:r>
              <a:rPr lang="en-GB" sz="1600" dirty="0"/>
              <a:t>WP4 Exercises report (M24</a:t>
            </a:r>
            <a:r>
              <a:rPr lang="en-GB" sz="16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sz="1700" dirty="0"/>
              <a:t>Project coordination </a:t>
            </a:r>
            <a:r>
              <a:rPr lang="en-GB" sz="1700" dirty="0" smtClean="0"/>
              <a:t>deliverables (WP1): </a:t>
            </a:r>
          </a:p>
          <a:p>
            <a:pPr lvl="1"/>
            <a:r>
              <a:rPr lang="en-GB" sz="1600" dirty="0" smtClean="0"/>
              <a:t>Progress </a:t>
            </a:r>
            <a:r>
              <a:rPr lang="en-GB" sz="1600" dirty="0"/>
              <a:t>Report 1 </a:t>
            </a:r>
            <a:r>
              <a:rPr lang="en-GB" sz="1600" dirty="0" smtClean="0"/>
              <a:t>– including </a:t>
            </a:r>
            <a:r>
              <a:rPr lang="en-GB" sz="1600" dirty="0"/>
              <a:t>coordination, interim results and update of ongoing and planned activities and </a:t>
            </a:r>
            <a:r>
              <a:rPr lang="en-GB" sz="1600" dirty="0" smtClean="0"/>
              <a:t>outputs </a:t>
            </a:r>
            <a:r>
              <a:rPr lang="en-GB" sz="1600" dirty="0"/>
              <a:t>(M9)</a:t>
            </a:r>
          </a:p>
          <a:p>
            <a:pPr lvl="1"/>
            <a:r>
              <a:rPr lang="en-GB" sz="1600" dirty="0" smtClean="0"/>
              <a:t>Progress </a:t>
            </a:r>
            <a:r>
              <a:rPr lang="en-GB" sz="1600" dirty="0"/>
              <a:t>Report </a:t>
            </a:r>
            <a:r>
              <a:rPr lang="en-GB" sz="1600" dirty="0" smtClean="0"/>
              <a:t>2 – </a:t>
            </a:r>
            <a:r>
              <a:rPr lang="en-GB" sz="1600" dirty="0"/>
              <a:t>including coordination, interim results and update of ongoing and planned activities and </a:t>
            </a:r>
            <a:r>
              <a:rPr lang="en-GB" sz="1600" dirty="0" smtClean="0"/>
              <a:t>outputs </a:t>
            </a:r>
            <a:r>
              <a:rPr lang="en-GB" sz="1600" dirty="0"/>
              <a:t>(M18)</a:t>
            </a:r>
          </a:p>
          <a:p>
            <a:pPr lvl="1"/>
            <a:r>
              <a:rPr lang="en-GB" sz="1600" dirty="0" smtClean="0"/>
              <a:t>Final </a:t>
            </a:r>
            <a:r>
              <a:rPr lang="en-GB" sz="1600" dirty="0"/>
              <a:t>Report  – including coordination, technical results, dissemination and evaluation (M26)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1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Major events (tentative places &amp; dates)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916832"/>
            <a:ext cx="5802542" cy="420933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 smtClean="0"/>
              <a:t>Kick-off meeting (Utrecht, Netherlands; M1)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altLang="en-US" dirty="0" smtClean="0"/>
              <a:t>Technical WP2 &amp; WP4 workshop (Oxford, England; M5)</a:t>
            </a:r>
            <a:endParaRPr lang="en-GB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 smtClean="0"/>
              <a:t>Workshop for risk assessors and stakeholders  (Vienna, Austria</a:t>
            </a:r>
            <a:r>
              <a:rPr lang="en-GB" altLang="en-US" dirty="0"/>
              <a:t>;</a:t>
            </a:r>
            <a:r>
              <a:rPr lang="en-GB" altLang="en-US" dirty="0" smtClean="0"/>
              <a:t> M9)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 smtClean="0"/>
              <a:t>Table-top exercise (M11)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 smtClean="0"/>
              <a:t>Interim project meeting (</a:t>
            </a:r>
            <a:r>
              <a:rPr lang="nl-NL" dirty="0" err="1" smtClean="0"/>
              <a:t>Umeå</a:t>
            </a:r>
            <a:r>
              <a:rPr lang="en-GB" altLang="en-US" dirty="0" smtClean="0"/>
              <a:t>, Sweden; M12)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/>
              <a:t>Workshop for risk assessors and stakeholders  </a:t>
            </a:r>
            <a:r>
              <a:rPr lang="en-GB" altLang="en-US" dirty="0" smtClean="0"/>
              <a:t>Brussels, Belgium; M15)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 smtClean="0"/>
              <a:t>Table-top </a:t>
            </a:r>
            <a:r>
              <a:rPr lang="en-GB" altLang="en-US" dirty="0"/>
              <a:t>exercise (M18)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dirty="0" smtClean="0"/>
              <a:t>Final meeting (</a:t>
            </a:r>
            <a:r>
              <a:rPr lang="en-GB" altLang="en-US" dirty="0"/>
              <a:t>Utrecht, Netherlands; </a:t>
            </a:r>
            <a:r>
              <a:rPr lang="en-GB" altLang="en-US" dirty="0" smtClean="0"/>
              <a:t>M22)</a:t>
            </a:r>
          </a:p>
          <a:p>
            <a:pPr marL="0" indent="0">
              <a:buNone/>
            </a:pP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38" y="1844824"/>
            <a:ext cx="2919174" cy="1944216"/>
          </a:xfrm>
          <a:prstGeom prst="rect">
            <a:avLst/>
          </a:prstGeom>
        </p:spPr>
      </p:pic>
      <p:pic>
        <p:nvPicPr>
          <p:cNvPr id="4098" name="Picture 2" descr="N:\ECHEMNET\WP5\Quicksilver plus\Antwerpen_Dispersion_150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4365104"/>
            <a:ext cx="27536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84288"/>
            <a:ext cx="8262689" cy="416520"/>
          </a:xfrm>
        </p:spPr>
        <p:txBody>
          <a:bodyPr/>
          <a:lstStyle/>
          <a:p>
            <a:r>
              <a:rPr lang="en-GB" altLang="en-US" dirty="0" smtClean="0"/>
              <a:t>Expected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6264696" cy="420933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Raised awareness </a:t>
            </a:r>
            <a:r>
              <a:rPr lang="en-GB" dirty="0"/>
              <a:t>and </a:t>
            </a:r>
            <a:r>
              <a:rPr lang="en-GB" dirty="0" smtClean="0"/>
              <a:t>collaboration between experts</a:t>
            </a:r>
            <a:r>
              <a:rPr lang="en-GB" dirty="0"/>
              <a:t>, European and Member </a:t>
            </a:r>
            <a:r>
              <a:rPr lang="en-GB" dirty="0" smtClean="0"/>
              <a:t>States’ Authorities with competencies in risk </a:t>
            </a:r>
            <a:r>
              <a:rPr lang="en-GB" dirty="0"/>
              <a:t>and impact assessment of emerging multiple environmental </a:t>
            </a:r>
            <a:r>
              <a:rPr lang="en-GB" dirty="0" smtClean="0"/>
              <a:t>hazards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Extended </a:t>
            </a:r>
            <a:r>
              <a:rPr lang="en-GB" dirty="0"/>
              <a:t>pool of expert risk assessors for use by </a:t>
            </a:r>
            <a:r>
              <a:rPr lang="en-GB" dirty="0" smtClean="0"/>
              <a:t>DGs </a:t>
            </a:r>
            <a:r>
              <a:rPr lang="en-GB" dirty="0"/>
              <a:t>to assess emerging </a:t>
            </a:r>
            <a:r>
              <a:rPr lang="en-GB" dirty="0" smtClean="0"/>
              <a:t>threats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Harmonised methodology </a:t>
            </a:r>
            <a:r>
              <a:rPr lang="en-GB" dirty="0" smtClean="0"/>
              <a:t>and support mechanism for </a:t>
            </a:r>
            <a:r>
              <a:rPr lang="en-GB" dirty="0"/>
              <a:t>EU </a:t>
            </a:r>
            <a:r>
              <a:rPr lang="en-GB" dirty="0" smtClean="0"/>
              <a:t>Member States to </a:t>
            </a:r>
            <a:r>
              <a:rPr lang="en-GB" dirty="0"/>
              <a:t>assess emerging </a:t>
            </a:r>
            <a:r>
              <a:rPr lang="en-GB" dirty="0" smtClean="0"/>
              <a:t>risks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More efficient, shared, risk and impact assessment procedures at the European level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28" y="1056979"/>
            <a:ext cx="1963471" cy="2948085"/>
          </a:xfrm>
          <a:prstGeom prst="rect">
            <a:avLst/>
          </a:prstGeom>
        </p:spPr>
      </p:pic>
      <p:pic>
        <p:nvPicPr>
          <p:cNvPr id="3077" name="Picture 5" descr="\\fs01-home.rivm.nl\home\halll\Documents\Pictures\77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28" y="4097576"/>
            <a:ext cx="1981775" cy="29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16520"/>
          </a:xfrm>
        </p:spPr>
        <p:txBody>
          <a:bodyPr/>
          <a:lstStyle/>
          <a:p>
            <a:r>
              <a:rPr lang="nl-NL" dirty="0" smtClean="0"/>
              <a:t>Follow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Project outputs </a:t>
            </a:r>
            <a:r>
              <a:rPr lang="en-GB" dirty="0"/>
              <a:t>will be made available </a:t>
            </a:r>
            <a:r>
              <a:rPr lang="en-GB" dirty="0" smtClean="0"/>
              <a:t>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DG </a:t>
            </a:r>
            <a:r>
              <a:rPr lang="en-GB" dirty="0"/>
              <a:t>ECHO for use </a:t>
            </a:r>
            <a:r>
              <a:rPr lang="en-GB" dirty="0" smtClean="0"/>
              <a:t>by ERCC </a:t>
            </a:r>
            <a:r>
              <a:rPr lang="en-GB" dirty="0"/>
              <a:t>to support the </a:t>
            </a:r>
            <a:r>
              <a:rPr lang="en-GB" dirty="0" smtClean="0"/>
              <a:t>CPM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DG </a:t>
            </a:r>
            <a:r>
              <a:rPr lang="en-GB" dirty="0"/>
              <a:t>SANTE for use by Health Emergency Operations </a:t>
            </a:r>
            <a:r>
              <a:rPr lang="en-GB" dirty="0" smtClean="0"/>
              <a:t>Facility </a:t>
            </a:r>
            <a:r>
              <a:rPr lang="en-GB" dirty="0"/>
              <a:t>and the European Scientific Committees for the ad hoc risk assessment of emerging public health </a:t>
            </a:r>
            <a:r>
              <a:rPr lang="en-GB" dirty="0" smtClean="0"/>
              <a:t>threats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Directorates (DG ECHO and DG SANTE) to discuss </a:t>
            </a:r>
            <a:r>
              <a:rPr lang="en-GB" dirty="0"/>
              <a:t>formal or informal agreement of the </a:t>
            </a:r>
            <a:r>
              <a:rPr lang="en-GB" dirty="0" smtClean="0"/>
              <a:t>interoperability </a:t>
            </a:r>
            <a:r>
              <a:rPr lang="en-GB" dirty="0"/>
              <a:t>of </a:t>
            </a:r>
            <a:r>
              <a:rPr lang="en-GB" dirty="0" smtClean="0"/>
              <a:t>risk</a:t>
            </a:r>
            <a:r>
              <a:rPr lang="en-GB" dirty="0"/>
              <a:t> </a:t>
            </a:r>
            <a:r>
              <a:rPr lang="en-GB" dirty="0" smtClean="0"/>
              <a:t>assessment </a:t>
            </a:r>
            <a:r>
              <a:rPr lang="en-GB" dirty="0"/>
              <a:t>of emerging </a:t>
            </a:r>
            <a:r>
              <a:rPr lang="en-GB" dirty="0" smtClean="0"/>
              <a:t>threats with health impact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</a:t>
            </a:r>
            <a:r>
              <a:rPr lang="en-GB" dirty="0"/>
              <a:t> </a:t>
            </a:r>
            <a:r>
              <a:rPr lang="en-GB" dirty="0" smtClean="0"/>
              <a:t>Joint </a:t>
            </a:r>
            <a:r>
              <a:rPr lang="en-GB" dirty="0"/>
              <a:t>Action </a:t>
            </a:r>
            <a:r>
              <a:rPr lang="en-GB" dirty="0" smtClean="0"/>
              <a:t>could</a:t>
            </a:r>
            <a:r>
              <a:rPr lang="en-GB" dirty="0"/>
              <a:t> </a:t>
            </a:r>
            <a:r>
              <a:rPr lang="en-GB" dirty="0" smtClean="0"/>
              <a:t>support </a:t>
            </a:r>
            <a:r>
              <a:rPr lang="en-GB" dirty="0"/>
              <a:t>the uptake and further use of the methodology, guidance and </a:t>
            </a:r>
            <a:r>
              <a:rPr lang="en-GB" dirty="0" smtClean="0"/>
              <a:t>approaches</a:t>
            </a:r>
            <a:r>
              <a:rPr lang="en-GB" dirty="0"/>
              <a:t> </a:t>
            </a:r>
            <a:r>
              <a:rPr lang="en-GB" dirty="0" smtClean="0"/>
              <a:t>by EU Member states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Support from the EU </a:t>
            </a:r>
            <a:r>
              <a:rPr lang="en-GB" dirty="0" smtClean="0"/>
              <a:t>Commission </a:t>
            </a:r>
            <a:r>
              <a:rPr lang="en-GB" dirty="0"/>
              <a:t>and EU Member states will be required for continuation of </a:t>
            </a:r>
            <a:r>
              <a:rPr lang="en-GB" dirty="0" smtClean="0"/>
              <a:t>work </a:t>
            </a:r>
            <a:r>
              <a:rPr lang="en-GB" dirty="0"/>
              <a:t>to enhance EU prevention and preparedness to future disasters and protect EU citizens from </a:t>
            </a:r>
            <a:r>
              <a:rPr lang="en-GB" dirty="0" smtClean="0"/>
              <a:t>harm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EMETNET | 20 January 2016; Kick-off meeting, DG ECHO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Program Files\RIVM Powerpoint\Images\DefaultTitleSlideImage.jpg"/>
</p:tagLst>
</file>

<file path=ppt/theme/theme1.xml><?xml version="1.0" encoding="utf-8"?>
<a:theme xmlns:a="http://schemas.openxmlformats.org/drawingml/2006/main" name="Tijdelijk_bestand_Presentatie 12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 12</Template>
  <TotalTime>1394</TotalTime>
  <Words>797</Words>
  <Application>Microsoft Office PowerPoint</Application>
  <PresentationFormat>On-screen Show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Tijdelijk_bestand_Presentatie 12</vt:lpstr>
      <vt:lpstr>Photo Editor Photo</vt:lpstr>
      <vt:lpstr>EMETNET</vt:lpstr>
      <vt:lpstr>Project partners and costs</vt:lpstr>
      <vt:lpstr>Area of activity: Environmental threats </vt:lpstr>
      <vt:lpstr>Main objectives</vt:lpstr>
      <vt:lpstr>Project tasks</vt:lpstr>
      <vt:lpstr>Key deliverables</vt:lpstr>
      <vt:lpstr>Major events (tentative places &amp; dates) </vt:lpstr>
      <vt:lpstr>Expected results </vt:lpstr>
      <vt:lpstr>Follow up</vt:lpstr>
      <vt:lpstr>For more information: lisbeth.hall@rivm.nl www.EMETNET.eu (provisional address)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EMETNET</dc:title>
  <dc:creator>Lisbeth Hall</dc:creator>
  <cp:lastModifiedBy>Lisbeth Hall</cp:lastModifiedBy>
  <cp:revision>53</cp:revision>
  <cp:lastPrinted>2016-01-05T15:47:39Z</cp:lastPrinted>
  <dcterms:created xsi:type="dcterms:W3CDTF">2015-12-14T12:30:39Z</dcterms:created>
  <dcterms:modified xsi:type="dcterms:W3CDTF">2016-01-06T17:02:57Z</dcterms:modified>
</cp:coreProperties>
</file>