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736B-DF2E-4A18-84BA-11C002F472B2}" type="datetimeFigureOut">
              <a:rPr lang="hr-HR" smtClean="0"/>
              <a:pPr/>
              <a:t>5.1.2016.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7900-D781-423B-BE40-EB008FF18A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736B-DF2E-4A18-84BA-11C002F472B2}" type="datetimeFigureOut">
              <a:rPr lang="hr-HR" smtClean="0"/>
              <a:pPr/>
              <a:t>5.1.2016.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7900-D781-423B-BE40-EB008FF18A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736B-DF2E-4A18-84BA-11C002F472B2}" type="datetimeFigureOut">
              <a:rPr lang="hr-HR" smtClean="0"/>
              <a:pPr/>
              <a:t>5.1.2016.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7900-D781-423B-BE40-EB008FF18A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736B-DF2E-4A18-84BA-11C002F472B2}" type="datetimeFigureOut">
              <a:rPr lang="hr-HR" smtClean="0"/>
              <a:pPr/>
              <a:t>5.1.2016.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7900-D781-423B-BE40-EB008FF18A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736B-DF2E-4A18-84BA-11C002F472B2}" type="datetimeFigureOut">
              <a:rPr lang="hr-HR" smtClean="0"/>
              <a:pPr/>
              <a:t>5.1.2016.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7900-D781-423B-BE40-EB008FF18A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736B-DF2E-4A18-84BA-11C002F472B2}" type="datetimeFigureOut">
              <a:rPr lang="hr-HR" smtClean="0"/>
              <a:pPr/>
              <a:t>5.1.2016.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7900-D781-423B-BE40-EB008FF18A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736B-DF2E-4A18-84BA-11C002F472B2}" type="datetimeFigureOut">
              <a:rPr lang="hr-HR" smtClean="0"/>
              <a:pPr/>
              <a:t>5.1.2016.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7900-D781-423B-BE40-EB008FF18A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736B-DF2E-4A18-84BA-11C002F472B2}" type="datetimeFigureOut">
              <a:rPr lang="hr-HR" smtClean="0"/>
              <a:pPr/>
              <a:t>5.1.2016.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7900-D781-423B-BE40-EB008FF18A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736B-DF2E-4A18-84BA-11C002F472B2}" type="datetimeFigureOut">
              <a:rPr lang="hr-HR" smtClean="0"/>
              <a:pPr/>
              <a:t>5.1.2016.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7900-D781-423B-BE40-EB008FF18A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736B-DF2E-4A18-84BA-11C002F472B2}" type="datetimeFigureOut">
              <a:rPr lang="hr-HR" smtClean="0"/>
              <a:pPr/>
              <a:t>5.1.2016.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7900-D781-423B-BE40-EB008FF18A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C736B-DF2E-4A18-84BA-11C002F472B2}" type="datetimeFigureOut">
              <a:rPr lang="hr-HR" smtClean="0"/>
              <a:pPr/>
              <a:t>5.1.2016.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7900-D781-423B-BE40-EB008FF18A3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C736B-DF2E-4A18-84BA-11C002F472B2}" type="datetimeFigureOut">
              <a:rPr lang="hr-HR" smtClean="0"/>
              <a:pPr/>
              <a:t>5.1.2016.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B7900-D781-423B-BE40-EB008FF18A3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sz="6000" b="1" dirty="0" smtClean="0"/>
              <a:t>DR </a:t>
            </a:r>
            <a:r>
              <a:rPr lang="hr-HR" sz="6000" b="1" dirty="0" err="1" smtClean="0"/>
              <a:t>SHARE</a:t>
            </a:r>
            <a:r>
              <a:rPr lang="hr-HR" b="1" dirty="0" smtClean="0"/>
              <a:t/>
            </a:r>
            <a:br>
              <a:rPr lang="hr-HR" b="1" dirty="0" smtClean="0"/>
            </a:br>
            <a:r>
              <a:rPr lang="en-GB" sz="2200" b="1" dirty="0" smtClean="0"/>
              <a:t>D</a:t>
            </a:r>
            <a:r>
              <a:rPr lang="en-GB" sz="2200" dirty="0" smtClean="0"/>
              <a:t>isaster </a:t>
            </a:r>
            <a:r>
              <a:rPr lang="en-GB" sz="2200" b="1" dirty="0"/>
              <a:t>R</a:t>
            </a:r>
            <a:r>
              <a:rPr lang="en-GB" sz="2200" dirty="0"/>
              <a:t>eduction, </a:t>
            </a:r>
            <a:r>
              <a:rPr lang="en-GB" sz="2200" b="1" dirty="0"/>
              <a:t>S</a:t>
            </a:r>
            <a:r>
              <a:rPr lang="en-GB" sz="2200" dirty="0"/>
              <a:t>tandardized </a:t>
            </a:r>
            <a:r>
              <a:rPr lang="en-GB" sz="2200" b="1" dirty="0"/>
              <a:t>H</a:t>
            </a:r>
            <a:r>
              <a:rPr lang="en-GB" sz="2200" dirty="0"/>
              <a:t>azard </a:t>
            </a:r>
            <a:r>
              <a:rPr lang="en-GB" sz="2200" b="1" dirty="0"/>
              <a:t>A</a:t>
            </a:r>
            <a:r>
              <a:rPr lang="en-GB" sz="2200" dirty="0"/>
              <a:t>nalysis and </a:t>
            </a:r>
            <a:r>
              <a:rPr lang="en-GB" sz="2200" b="1" dirty="0"/>
              <a:t>R</a:t>
            </a:r>
            <a:r>
              <a:rPr lang="en-GB" sz="2200" dirty="0"/>
              <a:t>isk </a:t>
            </a:r>
            <a:r>
              <a:rPr lang="en-GB" sz="2200" b="1" dirty="0"/>
              <a:t>E</a:t>
            </a:r>
            <a:r>
              <a:rPr lang="en-GB" sz="2200" dirty="0"/>
              <a:t>valuation</a:t>
            </a:r>
            <a:r>
              <a:rPr lang="hr-HR" dirty="0"/>
              <a:t/>
            </a:r>
            <a:br>
              <a:rPr lang="hr-HR" dirty="0"/>
            </a:br>
            <a:endParaRPr lang="hr-H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28320"/>
            <a:ext cx="9144000" cy="1129680"/>
          </a:xfrm>
        </p:spPr>
        <p:txBody>
          <a:bodyPr/>
          <a:lstStyle/>
          <a:p>
            <a:pPr algn="l"/>
            <a:endParaRPr lang="hr-HR" dirty="0"/>
          </a:p>
        </p:txBody>
      </p:sp>
      <p:pic>
        <p:nvPicPr>
          <p:cNvPr id="4" name="Picture 3" descr="100px-Coat_of_Arms_of_Vukovar-Syrmia_County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5884568"/>
            <a:ext cx="745043" cy="856800"/>
          </a:xfrm>
          <a:prstGeom prst="rect">
            <a:avLst/>
          </a:prstGeom>
        </p:spPr>
      </p:pic>
      <p:pic>
        <p:nvPicPr>
          <p:cNvPr id="6" name="Picture 5" descr="logo-duzs-norm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5884568"/>
            <a:ext cx="1479107" cy="856800"/>
          </a:xfrm>
          <a:prstGeom prst="rect">
            <a:avLst/>
          </a:prstGeom>
        </p:spPr>
      </p:pic>
      <p:pic>
        <p:nvPicPr>
          <p:cNvPr id="8" name="Picture 7" descr="hrast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6131" y="5884568"/>
            <a:ext cx="1193661" cy="856800"/>
          </a:xfrm>
          <a:prstGeom prst="rect">
            <a:avLst/>
          </a:prstGeom>
        </p:spPr>
      </p:pic>
      <p:pic>
        <p:nvPicPr>
          <p:cNvPr id="9" name="Picture 8" descr="VOJVODIN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5949280"/>
            <a:ext cx="742857" cy="857143"/>
          </a:xfrm>
          <a:prstGeom prst="rect">
            <a:avLst/>
          </a:prstGeom>
        </p:spPr>
      </p:pic>
      <p:pic>
        <p:nvPicPr>
          <p:cNvPr id="10" name="Picture 9" descr="EAF vOJVODIN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5877272"/>
            <a:ext cx="1287541" cy="856800"/>
          </a:xfrm>
          <a:prstGeom prst="rect">
            <a:avLst/>
          </a:prstGeom>
        </p:spPr>
      </p:pic>
      <p:pic>
        <p:nvPicPr>
          <p:cNvPr id="11" name="Picture 10" descr="Coat_of_arms_of_Posavina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17714" y="5812560"/>
            <a:ext cx="774766" cy="856800"/>
          </a:xfrm>
          <a:prstGeom prst="rect">
            <a:avLst/>
          </a:prstGeom>
        </p:spPr>
      </p:pic>
      <p:pic>
        <p:nvPicPr>
          <p:cNvPr id="12" name="Slika 1" descr="logo_ec_17_colors_300dpi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36271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547664" y="0"/>
            <a:ext cx="604867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</a:rPr>
              <a:t>EUROPEAN COMMISSION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  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DIRECTORATE-GENERAL HUMANITARIAN AID AND CIVIL PROTECTION - ECHO</a:t>
            </a:r>
            <a:endParaRPr lang="hr-HR" sz="1300" b="1" dirty="0">
              <a:solidFill>
                <a:schemeClr val="bg1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28320"/>
            <a:ext cx="9144000" cy="1129680"/>
          </a:xfrm>
        </p:spPr>
        <p:txBody>
          <a:bodyPr/>
          <a:lstStyle/>
          <a:p>
            <a:pPr algn="l"/>
            <a:endParaRPr lang="hr-HR" dirty="0"/>
          </a:p>
        </p:txBody>
      </p:sp>
      <p:pic>
        <p:nvPicPr>
          <p:cNvPr id="4" name="Picture 3" descr="100px-Coat_of_Arms_of_Vukovar-Syrmia_County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5884568"/>
            <a:ext cx="745043" cy="856800"/>
          </a:xfrm>
          <a:prstGeom prst="rect">
            <a:avLst/>
          </a:prstGeom>
        </p:spPr>
      </p:pic>
      <p:pic>
        <p:nvPicPr>
          <p:cNvPr id="6" name="Picture 5" descr="logo-duzs-norm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5884568"/>
            <a:ext cx="1479107" cy="856800"/>
          </a:xfrm>
          <a:prstGeom prst="rect">
            <a:avLst/>
          </a:prstGeom>
        </p:spPr>
      </p:pic>
      <p:pic>
        <p:nvPicPr>
          <p:cNvPr id="8" name="Picture 7" descr="hrast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6131" y="5884568"/>
            <a:ext cx="1193661" cy="856800"/>
          </a:xfrm>
          <a:prstGeom prst="rect">
            <a:avLst/>
          </a:prstGeom>
        </p:spPr>
      </p:pic>
      <p:pic>
        <p:nvPicPr>
          <p:cNvPr id="9" name="Picture 8" descr="VOJVODIN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5949280"/>
            <a:ext cx="742857" cy="857143"/>
          </a:xfrm>
          <a:prstGeom prst="rect">
            <a:avLst/>
          </a:prstGeom>
        </p:spPr>
      </p:pic>
      <p:pic>
        <p:nvPicPr>
          <p:cNvPr id="10" name="Picture 9" descr="EAF vOJVODIN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5877272"/>
            <a:ext cx="1287541" cy="856800"/>
          </a:xfrm>
          <a:prstGeom prst="rect">
            <a:avLst/>
          </a:prstGeom>
        </p:spPr>
      </p:pic>
      <p:pic>
        <p:nvPicPr>
          <p:cNvPr id="11" name="Picture 10" descr="Coat_of_arms_of_Posavina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17714" y="5812560"/>
            <a:ext cx="774766" cy="856800"/>
          </a:xfrm>
          <a:prstGeom prst="rect">
            <a:avLst/>
          </a:prstGeom>
        </p:spPr>
      </p:pic>
      <p:pic>
        <p:nvPicPr>
          <p:cNvPr id="12" name="Slika 1" descr="logo_ec_17_colors_300dpi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36271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547664" y="0"/>
            <a:ext cx="604867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</a:rPr>
              <a:t>EUROPEAN COMMISSION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  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DIRECTORATE-GENERAL HUMANITARIAN AID AND CIVIL PROTECTION - ECHO</a:t>
            </a:r>
            <a:endParaRPr lang="hr-HR" sz="1300" b="1" dirty="0">
              <a:solidFill>
                <a:schemeClr val="bg1"/>
              </a:solidFill>
            </a:endParaRPr>
          </a:p>
          <a:p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836712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Follow-up</a:t>
            </a:r>
            <a:r>
              <a:rPr lang="hr-HR" sz="3200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512" y="1340768"/>
            <a:ext cx="871296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hr-HR" sz="2000" dirty="0" smtClean="0">
                <a:solidFill>
                  <a:srgbClr val="0070C0"/>
                </a:solidFill>
              </a:rPr>
              <a:t>p</a:t>
            </a:r>
            <a:r>
              <a:rPr lang="en-GB" sz="2000" dirty="0" err="1" smtClean="0">
                <a:solidFill>
                  <a:srgbClr val="0070C0"/>
                </a:solidFill>
              </a:rPr>
              <a:t>artners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0070C0"/>
                </a:solidFill>
              </a:rPr>
              <a:t>will first and foremost have to continue collecting and updating necessary </a:t>
            </a:r>
            <a:r>
              <a:rPr lang="en-GB" sz="2000" dirty="0" err="1">
                <a:solidFill>
                  <a:srgbClr val="0070C0"/>
                </a:solidFill>
              </a:rPr>
              <a:t>DRR</a:t>
            </a:r>
            <a:r>
              <a:rPr lang="en-GB" sz="2000" dirty="0">
                <a:solidFill>
                  <a:srgbClr val="0070C0"/>
                </a:solidFill>
              </a:rPr>
              <a:t> data as their inputs for the developed IT crisis management </a:t>
            </a:r>
            <a:r>
              <a:rPr lang="en-GB" sz="2000" dirty="0" smtClean="0">
                <a:solidFill>
                  <a:srgbClr val="0070C0"/>
                </a:solidFill>
              </a:rPr>
              <a:t>tool</a:t>
            </a:r>
            <a:endParaRPr lang="hr-HR" sz="2000" dirty="0" smtClean="0">
              <a:solidFill>
                <a:srgbClr val="0070C0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hr-HR" sz="2000" dirty="0" smtClean="0">
              <a:solidFill>
                <a:srgbClr val="0070C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70C0"/>
                </a:solidFill>
              </a:rPr>
              <a:t>Communication </a:t>
            </a:r>
            <a:r>
              <a:rPr lang="en-GB" sz="2000" dirty="0">
                <a:solidFill>
                  <a:srgbClr val="0070C0"/>
                </a:solidFill>
              </a:rPr>
              <a:t>between partners will </a:t>
            </a:r>
            <a:r>
              <a:rPr lang="en-GB" sz="2000" dirty="0" smtClean="0">
                <a:solidFill>
                  <a:srgbClr val="0070C0"/>
                </a:solidFill>
              </a:rPr>
              <a:t>be </a:t>
            </a:r>
            <a:r>
              <a:rPr lang="en-GB" sz="2000" dirty="0">
                <a:solidFill>
                  <a:srgbClr val="0070C0"/>
                </a:solidFill>
              </a:rPr>
              <a:t>continued and maintained so that all the partners involved are informed of any changes occurring re the existing methodologies, guidelines and risk assessments.  </a:t>
            </a:r>
            <a:endParaRPr lang="hr-HR" sz="2000" dirty="0" smtClean="0">
              <a:solidFill>
                <a:srgbClr val="0070C0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hr-HR" sz="2000" dirty="0">
              <a:solidFill>
                <a:srgbClr val="0070C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GB" sz="2000" dirty="0">
                <a:solidFill>
                  <a:srgbClr val="0070C0"/>
                </a:solidFill>
              </a:rPr>
              <a:t>Since the IT crisis management tool will become a valuable source of information that will assist in the decision making process of respective local and regional authorities in time of </a:t>
            </a:r>
            <a:r>
              <a:rPr lang="en-GB" sz="2000" dirty="0" smtClean="0">
                <a:solidFill>
                  <a:srgbClr val="0070C0"/>
                </a:solidFill>
              </a:rPr>
              <a:t>crisis</a:t>
            </a:r>
            <a:endParaRPr lang="hr-HR" sz="2000" dirty="0" smtClean="0">
              <a:solidFill>
                <a:srgbClr val="0070C0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hr-HR" sz="2000" dirty="0" smtClean="0">
              <a:solidFill>
                <a:srgbClr val="0070C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70C0"/>
                </a:solidFill>
              </a:rPr>
              <a:t>The </a:t>
            </a:r>
            <a:r>
              <a:rPr lang="en-GB" sz="2000" dirty="0">
                <a:solidFill>
                  <a:srgbClr val="0070C0"/>
                </a:solidFill>
              </a:rPr>
              <a:t>developed IT crisis management tool will become ownership of local (in Croatia and Bosnia and Herzegovina) and regional authorities (in the Autonomous Province of </a:t>
            </a:r>
            <a:r>
              <a:rPr lang="en-GB" sz="2000" dirty="0" err="1">
                <a:solidFill>
                  <a:srgbClr val="0070C0"/>
                </a:solidFill>
              </a:rPr>
              <a:t>Vojvodina</a:t>
            </a:r>
            <a:r>
              <a:rPr lang="en-GB" sz="2000" dirty="0">
                <a:solidFill>
                  <a:srgbClr val="0070C0"/>
                </a:solidFill>
              </a:rPr>
              <a:t> in </a:t>
            </a:r>
            <a:r>
              <a:rPr lang="en-GB" sz="2000" dirty="0" smtClean="0">
                <a:solidFill>
                  <a:srgbClr val="0070C0"/>
                </a:solidFill>
              </a:rPr>
              <a:t>Serbia</a:t>
            </a:r>
            <a:r>
              <a:rPr lang="hr-HR" sz="2000" dirty="0" smtClean="0">
                <a:solidFill>
                  <a:srgbClr val="0070C0"/>
                </a:solidFill>
              </a:rPr>
              <a:t>)</a:t>
            </a:r>
            <a:endParaRPr lang="hr-HR" sz="2000" dirty="0">
              <a:solidFill>
                <a:srgbClr val="0070C0"/>
              </a:solidFill>
            </a:endParaRPr>
          </a:p>
          <a:p>
            <a:endParaRPr lang="hr-HR" sz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70C0"/>
                </a:solidFill>
              </a:rPr>
              <a:t>THANK YOU FOR </a:t>
            </a:r>
          </a:p>
          <a:p>
            <a:pPr marL="0" indent="0" algn="ctr">
              <a:buNone/>
            </a:pPr>
            <a:r>
              <a:rPr lang="hr-HR" b="1" dirty="0" smtClean="0">
                <a:solidFill>
                  <a:srgbClr val="0070C0"/>
                </a:solidFill>
              </a:rPr>
              <a:t>YOUR </a:t>
            </a:r>
            <a:r>
              <a:rPr lang="hr-HR" b="1" smtClean="0">
                <a:solidFill>
                  <a:srgbClr val="0070C0"/>
                </a:solidFill>
              </a:rPr>
              <a:t>ATTENTION!</a:t>
            </a:r>
            <a:endParaRPr lang="hr-HR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r-HR" sz="1800" i="1" dirty="0" smtClean="0">
                <a:solidFill>
                  <a:srgbClr val="0070C0"/>
                </a:solidFill>
              </a:rPr>
              <a:t>Vukovar-Srijem </a:t>
            </a:r>
            <a:r>
              <a:rPr lang="hr-HR" sz="1800" i="1" dirty="0" err="1" smtClean="0">
                <a:solidFill>
                  <a:srgbClr val="0070C0"/>
                </a:solidFill>
              </a:rPr>
              <a:t>County</a:t>
            </a:r>
            <a:endParaRPr lang="hr-HR" sz="18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r-HR" sz="1800" i="1" dirty="0" smtClean="0">
                <a:solidFill>
                  <a:srgbClr val="0070C0"/>
                </a:solidFill>
              </a:rPr>
              <a:t>Department for International </a:t>
            </a:r>
            <a:r>
              <a:rPr lang="hr-HR" sz="1800" i="1" dirty="0" err="1" smtClean="0">
                <a:solidFill>
                  <a:srgbClr val="0070C0"/>
                </a:solidFill>
              </a:rPr>
              <a:t>Cooperation</a:t>
            </a:r>
            <a:r>
              <a:rPr lang="hr-HR" sz="1800" i="1" dirty="0" smtClean="0">
                <a:solidFill>
                  <a:srgbClr val="0070C0"/>
                </a:solidFill>
              </a:rPr>
              <a:t> </a:t>
            </a:r>
            <a:r>
              <a:rPr lang="hr-HR" sz="1800" i="1" dirty="0" err="1" smtClean="0">
                <a:solidFill>
                  <a:srgbClr val="0070C0"/>
                </a:solidFill>
              </a:rPr>
              <a:t>and</a:t>
            </a:r>
            <a:r>
              <a:rPr lang="hr-HR" sz="1800" i="1" dirty="0" smtClean="0">
                <a:solidFill>
                  <a:srgbClr val="0070C0"/>
                </a:solidFill>
              </a:rPr>
              <a:t> EU </a:t>
            </a:r>
            <a:r>
              <a:rPr lang="hr-HR" sz="1800" i="1" dirty="0" err="1" smtClean="0">
                <a:solidFill>
                  <a:srgbClr val="0070C0"/>
                </a:solidFill>
              </a:rPr>
              <a:t>Affairs</a:t>
            </a:r>
            <a:endParaRPr lang="hr-HR" sz="1800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hr-HR" sz="1800" i="1" dirty="0" err="1" smtClean="0">
                <a:solidFill>
                  <a:srgbClr val="0070C0"/>
                </a:solidFill>
              </a:rPr>
              <a:t>A.Akšamovića</a:t>
            </a:r>
            <a:r>
              <a:rPr lang="hr-HR" sz="1800" i="1" dirty="0" smtClean="0">
                <a:solidFill>
                  <a:srgbClr val="0070C0"/>
                </a:solidFill>
              </a:rPr>
              <a:t> 31</a:t>
            </a:r>
          </a:p>
          <a:p>
            <a:pPr marL="0" indent="0" algn="ctr">
              <a:buNone/>
            </a:pPr>
            <a:r>
              <a:rPr lang="hr-HR" sz="1800" i="1" dirty="0" smtClean="0">
                <a:solidFill>
                  <a:srgbClr val="0070C0"/>
                </a:solidFill>
              </a:rPr>
              <a:t>32100 Vinkovci, Croatia</a:t>
            </a:r>
          </a:p>
          <a:p>
            <a:pPr marL="0" indent="0" algn="ctr">
              <a:buNone/>
            </a:pPr>
            <a:r>
              <a:rPr lang="hr-HR" sz="1800" i="1" dirty="0" err="1" smtClean="0">
                <a:solidFill>
                  <a:srgbClr val="0070C0"/>
                </a:solidFill>
              </a:rPr>
              <a:t>Phone</a:t>
            </a:r>
            <a:r>
              <a:rPr lang="hr-HR" sz="1800" i="1" dirty="0" smtClean="0">
                <a:solidFill>
                  <a:srgbClr val="0070C0"/>
                </a:solidFill>
              </a:rPr>
              <a:t>: +385 32 300 590</a:t>
            </a:r>
          </a:p>
          <a:p>
            <a:pPr marL="0" indent="0" algn="ctr">
              <a:buNone/>
            </a:pPr>
            <a:r>
              <a:rPr lang="hr-HR" sz="1800" i="1" dirty="0" smtClean="0">
                <a:solidFill>
                  <a:srgbClr val="0070C0"/>
                </a:solidFill>
              </a:rPr>
              <a:t>Fax: +385 32 300 589</a:t>
            </a:r>
          </a:p>
          <a:p>
            <a:pPr marL="0" indent="0" algn="ctr">
              <a:buNone/>
            </a:pPr>
            <a:r>
              <a:rPr lang="hr-HR" sz="1800" i="1" dirty="0" smtClean="0">
                <a:solidFill>
                  <a:srgbClr val="0070C0"/>
                </a:solidFill>
              </a:rPr>
              <a:t>E-mail: eu@vusz.hr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86445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28320"/>
            <a:ext cx="9144000" cy="1129680"/>
          </a:xfrm>
        </p:spPr>
        <p:txBody>
          <a:bodyPr/>
          <a:lstStyle/>
          <a:p>
            <a:pPr algn="l"/>
            <a:endParaRPr lang="hr-HR" dirty="0"/>
          </a:p>
        </p:txBody>
      </p:sp>
      <p:pic>
        <p:nvPicPr>
          <p:cNvPr id="4" name="Picture 3" descr="100px-Coat_of_Arms_of_Vukovar-Syrmia_County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5884568"/>
            <a:ext cx="745043" cy="856800"/>
          </a:xfrm>
          <a:prstGeom prst="rect">
            <a:avLst/>
          </a:prstGeom>
        </p:spPr>
      </p:pic>
      <p:pic>
        <p:nvPicPr>
          <p:cNvPr id="6" name="Picture 5" descr="logo-duzs-norm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5884568"/>
            <a:ext cx="1479107" cy="856800"/>
          </a:xfrm>
          <a:prstGeom prst="rect">
            <a:avLst/>
          </a:prstGeom>
        </p:spPr>
      </p:pic>
      <p:pic>
        <p:nvPicPr>
          <p:cNvPr id="8" name="Picture 7" descr="hrast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6131" y="5884568"/>
            <a:ext cx="1193661" cy="856800"/>
          </a:xfrm>
          <a:prstGeom prst="rect">
            <a:avLst/>
          </a:prstGeom>
        </p:spPr>
      </p:pic>
      <p:pic>
        <p:nvPicPr>
          <p:cNvPr id="9" name="Picture 8" descr="VOJVODIN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5949280"/>
            <a:ext cx="742857" cy="857143"/>
          </a:xfrm>
          <a:prstGeom prst="rect">
            <a:avLst/>
          </a:prstGeom>
        </p:spPr>
      </p:pic>
      <p:pic>
        <p:nvPicPr>
          <p:cNvPr id="10" name="Picture 9" descr="EAF vOJVODIN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5877272"/>
            <a:ext cx="1287541" cy="856800"/>
          </a:xfrm>
          <a:prstGeom prst="rect">
            <a:avLst/>
          </a:prstGeom>
        </p:spPr>
      </p:pic>
      <p:pic>
        <p:nvPicPr>
          <p:cNvPr id="11" name="Picture 10" descr="Coat_of_arms_of_Posavina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17714" y="5812560"/>
            <a:ext cx="774766" cy="856800"/>
          </a:xfrm>
          <a:prstGeom prst="rect">
            <a:avLst/>
          </a:prstGeom>
        </p:spPr>
      </p:pic>
      <p:pic>
        <p:nvPicPr>
          <p:cNvPr id="12" name="Slika 1" descr="logo_ec_17_colors_300dpi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36271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547664" y="0"/>
            <a:ext cx="604867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</a:rPr>
              <a:t>EUROPEAN COMMISSION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  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DIRECTORATE-GENERAL HUMANITARIAN AID AND CIVIL PROTECTION - ECHO</a:t>
            </a:r>
            <a:endParaRPr lang="hr-HR" sz="1300" b="1" dirty="0">
              <a:solidFill>
                <a:schemeClr val="bg1"/>
              </a:solidFill>
            </a:endParaRPr>
          </a:p>
          <a:p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1124744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Project facts</a:t>
            </a:r>
            <a:r>
              <a:rPr lang="hr-HR" sz="3200" dirty="0" smtClean="0">
                <a:solidFill>
                  <a:srgbClr val="0070C0"/>
                </a:solidFill>
              </a:rPr>
              <a:t> :</a:t>
            </a:r>
            <a:endParaRPr lang="hr-HR" sz="32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1916832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The </a:t>
            </a:r>
            <a:r>
              <a:rPr lang="en-GB" dirty="0">
                <a:solidFill>
                  <a:srgbClr val="0070C0"/>
                </a:solidFill>
              </a:rPr>
              <a:t>project will be implemented in </a:t>
            </a:r>
            <a:r>
              <a:rPr lang="en-GB" dirty="0" smtClean="0">
                <a:solidFill>
                  <a:srgbClr val="0070C0"/>
                </a:solidFill>
              </a:rPr>
              <a:t>the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en-GB" b="1" dirty="0" smtClean="0">
                <a:solidFill>
                  <a:srgbClr val="0070C0"/>
                </a:solidFill>
              </a:rPr>
              <a:t>Croatia</a:t>
            </a:r>
            <a:r>
              <a:rPr lang="en-GB" b="1" dirty="0">
                <a:solidFill>
                  <a:srgbClr val="0070C0"/>
                </a:solidFill>
              </a:rPr>
              <a:t>, Serbia and Bosnia and </a:t>
            </a:r>
            <a:r>
              <a:rPr lang="en-GB" b="1" dirty="0" smtClean="0">
                <a:solidFill>
                  <a:srgbClr val="0070C0"/>
                </a:solidFill>
              </a:rPr>
              <a:t>Herzegovina</a:t>
            </a:r>
            <a:endParaRPr lang="hr-HR" b="1" dirty="0" smtClean="0">
              <a:solidFill>
                <a:srgbClr val="0070C0"/>
              </a:solidFill>
            </a:endParaRPr>
          </a:p>
          <a:p>
            <a:endParaRPr lang="hr-HR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hr-HR" dirty="0" smtClean="0">
                <a:solidFill>
                  <a:srgbClr val="0070C0"/>
                </a:solidFill>
              </a:rPr>
              <a:t>18 </a:t>
            </a:r>
            <a:r>
              <a:rPr lang="en-GB" dirty="0" smtClean="0">
                <a:solidFill>
                  <a:srgbClr val="0070C0"/>
                </a:solidFill>
              </a:rPr>
              <a:t>months duration</a:t>
            </a:r>
            <a:endParaRPr lang="hr-HR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solidFill>
                  <a:srgbClr val="0070C0"/>
                </a:solidFill>
              </a:rPr>
              <a:t>Total project eligible cost: 		</a:t>
            </a:r>
            <a:r>
              <a:rPr lang="en-GB" b="1" dirty="0">
                <a:solidFill>
                  <a:srgbClr val="0070C0"/>
                </a:solidFill>
              </a:rPr>
              <a:t>281.222 </a:t>
            </a:r>
            <a:r>
              <a:rPr lang="en-GB" b="1" dirty="0" err="1" smtClean="0">
                <a:solidFill>
                  <a:srgbClr val="0070C0"/>
                </a:solidFill>
              </a:rPr>
              <a:t>EUR</a:t>
            </a:r>
            <a:endParaRPr lang="hr-HR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solidFill>
                  <a:srgbClr val="0070C0"/>
                </a:solidFill>
              </a:rPr>
              <a:t>EC financial contribution requested: 	</a:t>
            </a:r>
            <a:r>
              <a:rPr lang="en-GB" b="1" dirty="0">
                <a:solidFill>
                  <a:srgbClr val="0070C0"/>
                </a:solidFill>
              </a:rPr>
              <a:t>210.227 </a:t>
            </a:r>
            <a:r>
              <a:rPr lang="en-GB" b="1" dirty="0" err="1">
                <a:solidFill>
                  <a:srgbClr val="0070C0"/>
                </a:solidFill>
              </a:rPr>
              <a:t>EUR</a:t>
            </a:r>
            <a:r>
              <a:rPr lang="en-GB" dirty="0">
                <a:solidFill>
                  <a:srgbClr val="0070C0"/>
                </a:solidFill>
              </a:rPr>
              <a:t> ( = </a:t>
            </a:r>
            <a:r>
              <a:rPr lang="en-GB" b="1" dirty="0">
                <a:solidFill>
                  <a:srgbClr val="0070C0"/>
                </a:solidFill>
              </a:rPr>
              <a:t>74,75 %</a:t>
            </a:r>
            <a:r>
              <a:rPr lang="en-GB" dirty="0">
                <a:solidFill>
                  <a:srgbClr val="0070C0"/>
                </a:solidFill>
              </a:rPr>
              <a:t> of total eligible costs)</a:t>
            </a:r>
            <a:endParaRPr lang="hr-HR" dirty="0">
              <a:solidFill>
                <a:srgbClr val="0070C0"/>
              </a:solidFill>
            </a:endParaRPr>
          </a:p>
          <a:p>
            <a:endParaRPr lang="hr-HR" b="1" dirty="0" smtClean="0"/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28320"/>
            <a:ext cx="9144000" cy="1129680"/>
          </a:xfrm>
        </p:spPr>
        <p:txBody>
          <a:bodyPr/>
          <a:lstStyle/>
          <a:p>
            <a:pPr algn="l"/>
            <a:endParaRPr lang="hr-HR" dirty="0"/>
          </a:p>
        </p:txBody>
      </p:sp>
      <p:pic>
        <p:nvPicPr>
          <p:cNvPr id="4" name="Picture 3" descr="100px-Coat_of_Arms_of_Vukovar-Syrmia_County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5884568"/>
            <a:ext cx="745043" cy="856800"/>
          </a:xfrm>
          <a:prstGeom prst="rect">
            <a:avLst/>
          </a:prstGeom>
        </p:spPr>
      </p:pic>
      <p:pic>
        <p:nvPicPr>
          <p:cNvPr id="6" name="Picture 5" descr="logo-duzs-norm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5884568"/>
            <a:ext cx="1479107" cy="856800"/>
          </a:xfrm>
          <a:prstGeom prst="rect">
            <a:avLst/>
          </a:prstGeom>
        </p:spPr>
      </p:pic>
      <p:pic>
        <p:nvPicPr>
          <p:cNvPr id="8" name="Picture 7" descr="hrast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6131" y="5884568"/>
            <a:ext cx="1193661" cy="856800"/>
          </a:xfrm>
          <a:prstGeom prst="rect">
            <a:avLst/>
          </a:prstGeom>
        </p:spPr>
      </p:pic>
      <p:pic>
        <p:nvPicPr>
          <p:cNvPr id="9" name="Picture 8" descr="VOJVODIN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5949280"/>
            <a:ext cx="742857" cy="857143"/>
          </a:xfrm>
          <a:prstGeom prst="rect">
            <a:avLst/>
          </a:prstGeom>
        </p:spPr>
      </p:pic>
      <p:pic>
        <p:nvPicPr>
          <p:cNvPr id="10" name="Picture 9" descr="EAF vOJVODIN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5877272"/>
            <a:ext cx="1287541" cy="856800"/>
          </a:xfrm>
          <a:prstGeom prst="rect">
            <a:avLst/>
          </a:prstGeom>
        </p:spPr>
      </p:pic>
      <p:pic>
        <p:nvPicPr>
          <p:cNvPr id="11" name="Picture 10" descr="Coat_of_arms_of_Posavina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17714" y="5812560"/>
            <a:ext cx="774766" cy="856800"/>
          </a:xfrm>
          <a:prstGeom prst="rect">
            <a:avLst/>
          </a:prstGeom>
        </p:spPr>
      </p:pic>
      <p:pic>
        <p:nvPicPr>
          <p:cNvPr id="12" name="Slika 1" descr="logo_ec_17_colors_300dpi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36271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547664" y="0"/>
            <a:ext cx="604867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</a:rPr>
              <a:t>EUROPEAN COMMISSION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  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DIRECTORATE-GENERAL HUMANITARIAN AID AND CIVIL PROTECTION - ECHO</a:t>
            </a:r>
            <a:endParaRPr lang="hr-HR" sz="1300" b="1" dirty="0">
              <a:solidFill>
                <a:schemeClr val="bg1"/>
              </a:solidFill>
            </a:endParaRPr>
          </a:p>
          <a:p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1124744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Partners and beneficiaries</a:t>
            </a:r>
            <a:r>
              <a:rPr lang="hr-HR" sz="3200" dirty="0" smtClean="0">
                <a:solidFill>
                  <a:srgbClr val="0070C0"/>
                </a:solidFill>
              </a:rPr>
              <a:t>: </a:t>
            </a:r>
            <a:endParaRPr lang="hr-HR" sz="32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1772816"/>
            <a:ext cx="770485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hr-HR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Coordinator</a:t>
            </a:r>
          </a:p>
          <a:p>
            <a:pPr algn="just">
              <a:buFont typeface="Arial" pitchFamily="34" charset="0"/>
              <a:buChar char="•"/>
            </a:pPr>
            <a:r>
              <a:rPr lang="hr-HR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Vukovar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0070C0"/>
                </a:solidFill>
              </a:rPr>
              <a:t>– </a:t>
            </a:r>
            <a:r>
              <a:rPr lang="en-GB" sz="2000" dirty="0" err="1">
                <a:solidFill>
                  <a:srgbClr val="0070C0"/>
                </a:solidFill>
              </a:rPr>
              <a:t>Srijem</a:t>
            </a:r>
            <a:r>
              <a:rPr lang="en-GB" sz="2000" dirty="0">
                <a:solidFill>
                  <a:srgbClr val="0070C0"/>
                </a:solidFill>
              </a:rPr>
              <a:t> County - VSC - Croatia</a:t>
            </a:r>
            <a:endParaRPr lang="hr-HR" sz="2000" dirty="0">
              <a:solidFill>
                <a:srgbClr val="0070C0"/>
              </a:solidFill>
            </a:endParaRPr>
          </a:p>
          <a:p>
            <a:pPr algn="just"/>
            <a:endParaRPr lang="hr-HR" sz="2000" b="1" dirty="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hr-HR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Partners</a:t>
            </a:r>
          </a:p>
          <a:p>
            <a:pPr algn="just">
              <a:buFont typeface="Arial" pitchFamily="34" charset="0"/>
              <a:buChar char="•"/>
            </a:pPr>
            <a:r>
              <a:rPr lang="hr-HR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Vukovar-Srijem</a:t>
            </a:r>
            <a:r>
              <a:rPr lang="en-US" sz="2000" dirty="0" smtClean="0">
                <a:solidFill>
                  <a:srgbClr val="0070C0"/>
                </a:solidFill>
              </a:rPr>
              <a:t> County Development Agency HRAST Ltd – VSC DA </a:t>
            </a:r>
            <a:r>
              <a:rPr lang="en-US" sz="2000" dirty="0" err="1" smtClean="0">
                <a:solidFill>
                  <a:srgbClr val="0070C0"/>
                </a:solidFill>
              </a:rPr>
              <a:t>Hrast</a:t>
            </a:r>
            <a:r>
              <a:rPr lang="en-US" sz="2000" dirty="0" smtClean="0">
                <a:solidFill>
                  <a:srgbClr val="0070C0"/>
                </a:solidFill>
              </a:rPr>
              <a:t> – Croatia</a:t>
            </a:r>
          </a:p>
          <a:p>
            <a:pPr algn="just">
              <a:buFont typeface="Arial" pitchFamily="34" charset="0"/>
              <a:buChar char="•"/>
            </a:pPr>
            <a:r>
              <a:rPr lang="hr-HR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National Protection and Rescue Directorate - NPRD – Croatia</a:t>
            </a:r>
          </a:p>
          <a:p>
            <a:pPr algn="just">
              <a:buFont typeface="Arial" pitchFamily="34" charset="0"/>
              <a:buChar char="•"/>
            </a:pPr>
            <a:r>
              <a:rPr lang="hr-HR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Provincial Secretariat for Interregional Cooperation and Local Self-</a:t>
            </a:r>
            <a:r>
              <a:rPr lang="hr-HR" sz="2000" dirty="0" smtClean="0">
                <a:solidFill>
                  <a:srgbClr val="0070C0"/>
                </a:solidFill>
              </a:rPr>
              <a:t>       </a:t>
            </a:r>
            <a:r>
              <a:rPr lang="en-US" sz="2000" dirty="0" smtClean="0">
                <a:solidFill>
                  <a:srgbClr val="0070C0"/>
                </a:solidFill>
              </a:rPr>
              <a:t>Government - PSICLSG – Serbia</a:t>
            </a:r>
          </a:p>
          <a:p>
            <a:pPr algn="just">
              <a:buFont typeface="Arial" pitchFamily="34" charset="0"/>
              <a:buChar char="•"/>
            </a:pPr>
            <a:r>
              <a:rPr lang="hr-HR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European Affairs Fund AP </a:t>
            </a:r>
            <a:r>
              <a:rPr lang="en-US" sz="2000" dirty="0" err="1" smtClean="0">
                <a:solidFill>
                  <a:srgbClr val="0070C0"/>
                </a:solidFill>
              </a:rPr>
              <a:t>Vojvodina</a:t>
            </a:r>
            <a:r>
              <a:rPr lang="en-US" sz="2000" dirty="0" smtClean="0">
                <a:solidFill>
                  <a:srgbClr val="0070C0"/>
                </a:solidFill>
              </a:rPr>
              <a:t> – EAF – Serbia</a:t>
            </a:r>
          </a:p>
          <a:p>
            <a:pPr algn="just">
              <a:buFont typeface="Arial" pitchFamily="34" charset="0"/>
              <a:buChar char="•"/>
            </a:pPr>
            <a:r>
              <a:rPr lang="hr-HR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Ministry for Agriculture, Water Management and Forestry, </a:t>
            </a:r>
            <a:r>
              <a:rPr lang="en-US" sz="2000" dirty="0" err="1" smtClean="0">
                <a:solidFill>
                  <a:srgbClr val="0070C0"/>
                </a:solidFill>
              </a:rPr>
              <a:t>Posavska</a:t>
            </a:r>
            <a:r>
              <a:rPr lang="en-US" sz="2000" dirty="0" smtClean="0">
                <a:solidFill>
                  <a:srgbClr val="0070C0"/>
                </a:solidFill>
              </a:rPr>
              <a:t> County - MAWMF -Bosnia and Herzegovina</a:t>
            </a:r>
          </a:p>
          <a:p>
            <a:endParaRPr lang="hr-HR" b="1" dirty="0" smtClean="0"/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28320"/>
            <a:ext cx="9144000" cy="1129680"/>
          </a:xfrm>
        </p:spPr>
        <p:txBody>
          <a:bodyPr/>
          <a:lstStyle/>
          <a:p>
            <a:pPr algn="l"/>
            <a:endParaRPr lang="hr-HR" dirty="0"/>
          </a:p>
        </p:txBody>
      </p:sp>
      <p:pic>
        <p:nvPicPr>
          <p:cNvPr id="4" name="Picture 3" descr="100px-Coat_of_Arms_of_Vukovar-Syrmia_County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5884568"/>
            <a:ext cx="745043" cy="856800"/>
          </a:xfrm>
          <a:prstGeom prst="rect">
            <a:avLst/>
          </a:prstGeom>
        </p:spPr>
      </p:pic>
      <p:pic>
        <p:nvPicPr>
          <p:cNvPr id="6" name="Picture 5" descr="logo-duzs-norm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5884568"/>
            <a:ext cx="1479107" cy="856800"/>
          </a:xfrm>
          <a:prstGeom prst="rect">
            <a:avLst/>
          </a:prstGeom>
        </p:spPr>
      </p:pic>
      <p:pic>
        <p:nvPicPr>
          <p:cNvPr id="8" name="Picture 7" descr="hrast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6131" y="5884568"/>
            <a:ext cx="1193661" cy="856800"/>
          </a:xfrm>
          <a:prstGeom prst="rect">
            <a:avLst/>
          </a:prstGeom>
        </p:spPr>
      </p:pic>
      <p:pic>
        <p:nvPicPr>
          <p:cNvPr id="9" name="Picture 8" descr="VOJVODIN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5949280"/>
            <a:ext cx="742857" cy="857143"/>
          </a:xfrm>
          <a:prstGeom prst="rect">
            <a:avLst/>
          </a:prstGeom>
        </p:spPr>
      </p:pic>
      <p:pic>
        <p:nvPicPr>
          <p:cNvPr id="10" name="Picture 9" descr="EAF vOJVODIN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5877272"/>
            <a:ext cx="1287541" cy="856800"/>
          </a:xfrm>
          <a:prstGeom prst="rect">
            <a:avLst/>
          </a:prstGeom>
        </p:spPr>
      </p:pic>
      <p:pic>
        <p:nvPicPr>
          <p:cNvPr id="11" name="Picture 10" descr="Coat_of_arms_of_Posavina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17714" y="5812560"/>
            <a:ext cx="774766" cy="856800"/>
          </a:xfrm>
          <a:prstGeom prst="rect">
            <a:avLst/>
          </a:prstGeom>
        </p:spPr>
      </p:pic>
      <p:pic>
        <p:nvPicPr>
          <p:cNvPr id="12" name="Slika 1" descr="logo_ec_17_colors_300dpi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36271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547664" y="0"/>
            <a:ext cx="604867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</a:rPr>
              <a:t>EUROPEAN COMMISSION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  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DIRECTORATE-GENERAL HUMANITARIAN AID AND CIVIL PROTECTION - ECHO</a:t>
            </a:r>
            <a:endParaRPr lang="hr-HR" sz="1300" b="1" dirty="0">
              <a:solidFill>
                <a:schemeClr val="bg1"/>
              </a:solidFill>
            </a:endParaRPr>
          </a:p>
          <a:p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1124744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Partners and beneficiaries</a:t>
            </a:r>
            <a:r>
              <a:rPr lang="hr-HR" sz="3200" dirty="0" smtClean="0">
                <a:solidFill>
                  <a:srgbClr val="0070C0"/>
                </a:solidFill>
              </a:rPr>
              <a:t>: </a:t>
            </a:r>
            <a:endParaRPr lang="hr-HR" sz="32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1772816"/>
            <a:ext cx="770485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hr-HR" sz="2000" b="1" dirty="0" smtClean="0">
                <a:solidFill>
                  <a:srgbClr val="0070C0"/>
                </a:solidFill>
              </a:rPr>
              <a:t> </a:t>
            </a:r>
            <a:r>
              <a:rPr lang="hr-HR" sz="2000" b="1" dirty="0" err="1" smtClean="0">
                <a:solidFill>
                  <a:srgbClr val="0070C0"/>
                </a:solidFill>
              </a:rPr>
              <a:t>Coordinator</a:t>
            </a:r>
            <a:endParaRPr lang="hr-HR" sz="2000" b="1" dirty="0" smtClean="0">
              <a:solidFill>
                <a:srgbClr val="0070C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hr-HR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</a:rPr>
              <a:t>Vukovar</a:t>
            </a:r>
            <a:r>
              <a:rPr lang="en-GB" sz="2000" dirty="0" smtClean="0">
                <a:solidFill>
                  <a:srgbClr val="0070C0"/>
                </a:solidFill>
              </a:rPr>
              <a:t> </a:t>
            </a:r>
            <a:r>
              <a:rPr lang="en-GB" sz="2000" dirty="0">
                <a:solidFill>
                  <a:srgbClr val="0070C0"/>
                </a:solidFill>
              </a:rPr>
              <a:t>– </a:t>
            </a:r>
            <a:r>
              <a:rPr lang="en-GB" sz="2000" dirty="0" err="1">
                <a:solidFill>
                  <a:srgbClr val="0070C0"/>
                </a:solidFill>
              </a:rPr>
              <a:t>Srijem</a:t>
            </a:r>
            <a:r>
              <a:rPr lang="en-GB" sz="2000" dirty="0">
                <a:solidFill>
                  <a:srgbClr val="0070C0"/>
                </a:solidFill>
              </a:rPr>
              <a:t> County - VSC - Croatia</a:t>
            </a:r>
            <a:endParaRPr lang="hr-HR" sz="2000" dirty="0">
              <a:solidFill>
                <a:srgbClr val="0070C0"/>
              </a:solidFill>
            </a:endParaRPr>
          </a:p>
          <a:p>
            <a:pPr algn="just"/>
            <a:endParaRPr lang="hr-HR" sz="2000" b="1" dirty="0" smtClean="0">
              <a:solidFill>
                <a:srgbClr val="0070C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</a:rPr>
              <a:t> Partners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Vukovar-Srijem</a:t>
            </a:r>
            <a:r>
              <a:rPr lang="en-US" sz="2000" dirty="0" smtClean="0">
                <a:solidFill>
                  <a:srgbClr val="0070C0"/>
                </a:solidFill>
              </a:rPr>
              <a:t> County Development Agency HRAST Ltd – VSC DA </a:t>
            </a:r>
            <a:r>
              <a:rPr lang="en-US" sz="2000" dirty="0" err="1" smtClean="0">
                <a:solidFill>
                  <a:srgbClr val="0070C0"/>
                </a:solidFill>
              </a:rPr>
              <a:t>Hrast</a:t>
            </a:r>
            <a:r>
              <a:rPr lang="en-US" sz="2000" dirty="0" smtClean="0">
                <a:solidFill>
                  <a:srgbClr val="0070C0"/>
                </a:solidFill>
              </a:rPr>
              <a:t> – Croatia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 National Protection and Rescue Directorate - NPRD – Croatia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 Provincial Secretariat for Interregional Cooperation and Local Self-Government - PSICLSG – Serbia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 European Affairs Fund AP </a:t>
            </a:r>
            <a:r>
              <a:rPr lang="en-US" sz="2000" dirty="0" err="1" smtClean="0">
                <a:solidFill>
                  <a:srgbClr val="0070C0"/>
                </a:solidFill>
              </a:rPr>
              <a:t>Vojvodina</a:t>
            </a:r>
            <a:r>
              <a:rPr lang="en-US" sz="2000" dirty="0" smtClean="0">
                <a:solidFill>
                  <a:srgbClr val="0070C0"/>
                </a:solidFill>
              </a:rPr>
              <a:t> – EAF – Serbia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70C0"/>
                </a:solidFill>
              </a:rPr>
              <a:t> Ministry for Agriculture, Water Management and Forestry, </a:t>
            </a:r>
            <a:r>
              <a:rPr lang="en-US" sz="2000" dirty="0" err="1" smtClean="0">
                <a:solidFill>
                  <a:srgbClr val="0070C0"/>
                </a:solidFill>
              </a:rPr>
              <a:t>Posavska</a:t>
            </a:r>
            <a:r>
              <a:rPr lang="en-US" sz="2000" dirty="0" smtClean="0">
                <a:solidFill>
                  <a:srgbClr val="0070C0"/>
                </a:solidFill>
              </a:rPr>
              <a:t> County - MAWMF -Bosnia and Herzegovina</a:t>
            </a:r>
          </a:p>
          <a:p>
            <a:endParaRPr lang="hr-HR" b="1" dirty="0" smtClean="0"/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28320"/>
            <a:ext cx="9144000" cy="1129680"/>
          </a:xfrm>
        </p:spPr>
        <p:txBody>
          <a:bodyPr/>
          <a:lstStyle/>
          <a:p>
            <a:pPr algn="l"/>
            <a:endParaRPr lang="hr-HR" dirty="0"/>
          </a:p>
        </p:txBody>
      </p:sp>
      <p:pic>
        <p:nvPicPr>
          <p:cNvPr id="4" name="Picture 3" descr="100px-Coat_of_Arms_of_Vukovar-Syrmia_County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5884568"/>
            <a:ext cx="745043" cy="856800"/>
          </a:xfrm>
          <a:prstGeom prst="rect">
            <a:avLst/>
          </a:prstGeom>
        </p:spPr>
      </p:pic>
      <p:pic>
        <p:nvPicPr>
          <p:cNvPr id="6" name="Picture 5" descr="logo-duzs-norm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5884568"/>
            <a:ext cx="1479107" cy="856800"/>
          </a:xfrm>
          <a:prstGeom prst="rect">
            <a:avLst/>
          </a:prstGeom>
        </p:spPr>
      </p:pic>
      <p:pic>
        <p:nvPicPr>
          <p:cNvPr id="8" name="Picture 7" descr="hrast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6131" y="5884568"/>
            <a:ext cx="1193661" cy="856800"/>
          </a:xfrm>
          <a:prstGeom prst="rect">
            <a:avLst/>
          </a:prstGeom>
        </p:spPr>
      </p:pic>
      <p:pic>
        <p:nvPicPr>
          <p:cNvPr id="9" name="Picture 8" descr="VOJVODIN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5949280"/>
            <a:ext cx="742857" cy="857143"/>
          </a:xfrm>
          <a:prstGeom prst="rect">
            <a:avLst/>
          </a:prstGeom>
        </p:spPr>
      </p:pic>
      <p:pic>
        <p:nvPicPr>
          <p:cNvPr id="10" name="Picture 9" descr="EAF vOJVODIN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5877272"/>
            <a:ext cx="1287541" cy="856800"/>
          </a:xfrm>
          <a:prstGeom prst="rect">
            <a:avLst/>
          </a:prstGeom>
        </p:spPr>
      </p:pic>
      <p:pic>
        <p:nvPicPr>
          <p:cNvPr id="11" name="Picture 10" descr="Coat_of_arms_of_Posavina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17714" y="5812560"/>
            <a:ext cx="774766" cy="856800"/>
          </a:xfrm>
          <a:prstGeom prst="rect">
            <a:avLst/>
          </a:prstGeom>
        </p:spPr>
      </p:pic>
      <p:pic>
        <p:nvPicPr>
          <p:cNvPr id="12" name="Slika 1" descr="logo_ec_17_colors_300dpi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36271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547664" y="0"/>
            <a:ext cx="604867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</a:rPr>
              <a:t>EUROPEAN COMMISSION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  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DIRECTORATE-GENERAL HUMANITARIAN AID AND CIVIL PROTECTION - ECHO</a:t>
            </a:r>
            <a:endParaRPr lang="hr-HR" sz="1300" b="1" dirty="0">
              <a:solidFill>
                <a:schemeClr val="bg1"/>
              </a:solidFill>
            </a:endParaRPr>
          </a:p>
          <a:p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1124744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Objectives</a:t>
            </a:r>
            <a:r>
              <a:rPr lang="hr-HR" sz="3200" dirty="0" smtClean="0">
                <a:solidFill>
                  <a:srgbClr val="0070C0"/>
                </a:solidFill>
              </a:rPr>
              <a:t>: </a:t>
            </a:r>
            <a:endParaRPr lang="hr-HR" sz="32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1772816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1</a:t>
            </a:r>
            <a:r>
              <a:rPr lang="hr-HR" dirty="0" smtClean="0">
                <a:solidFill>
                  <a:srgbClr val="0070C0"/>
                </a:solidFill>
              </a:rPr>
              <a:t>. </a:t>
            </a:r>
            <a:r>
              <a:rPr lang="en-GB" dirty="0">
                <a:solidFill>
                  <a:srgbClr val="0070C0"/>
                </a:solidFill>
              </a:rPr>
              <a:t>Planning, quality and timely implementation of all project activities, establishing communication means between project partners, timely and quality preparation of reports to European Commission</a:t>
            </a:r>
            <a:endParaRPr lang="hr-HR" dirty="0">
              <a:solidFill>
                <a:srgbClr val="0070C0"/>
              </a:solidFill>
            </a:endParaRPr>
          </a:p>
          <a:p>
            <a:endParaRPr lang="hr-HR" dirty="0" smtClean="0">
              <a:solidFill>
                <a:srgbClr val="0070C0"/>
              </a:solidFill>
            </a:endParaRPr>
          </a:p>
          <a:p>
            <a:r>
              <a:rPr lang="hr-HR" dirty="0" smtClean="0">
                <a:solidFill>
                  <a:srgbClr val="0070C0"/>
                </a:solidFill>
              </a:rPr>
              <a:t>2. </a:t>
            </a:r>
            <a:r>
              <a:rPr lang="en-GB" dirty="0">
                <a:solidFill>
                  <a:srgbClr val="0070C0"/>
                </a:solidFill>
              </a:rPr>
              <a:t>Sharing experiences and relevant data for risk management control</a:t>
            </a:r>
            <a:endParaRPr lang="hr-HR" dirty="0">
              <a:solidFill>
                <a:srgbClr val="0070C0"/>
              </a:solidFill>
            </a:endParaRPr>
          </a:p>
          <a:p>
            <a:endParaRPr lang="hr-HR" dirty="0" smtClean="0">
              <a:solidFill>
                <a:srgbClr val="0070C0"/>
              </a:solidFill>
            </a:endParaRPr>
          </a:p>
          <a:p>
            <a:r>
              <a:rPr lang="hr-HR" dirty="0" smtClean="0">
                <a:solidFill>
                  <a:srgbClr val="0070C0"/>
                </a:solidFill>
              </a:rPr>
              <a:t>3. </a:t>
            </a:r>
            <a:r>
              <a:rPr lang="en-GB" dirty="0">
                <a:solidFill>
                  <a:srgbClr val="0070C0"/>
                </a:solidFill>
              </a:rPr>
              <a:t>Enabling of adequately information sharing and cooperation between partners regarding the Prevention of risk through adjustment of models-terminology-symbols risk management control</a:t>
            </a:r>
            <a:endParaRPr lang="hr-HR" dirty="0">
              <a:solidFill>
                <a:srgbClr val="0070C0"/>
              </a:solidFill>
            </a:endParaRPr>
          </a:p>
          <a:p>
            <a:endParaRPr lang="hr-HR" dirty="0" smtClean="0">
              <a:solidFill>
                <a:srgbClr val="0070C0"/>
              </a:solidFill>
            </a:endParaRPr>
          </a:p>
          <a:p>
            <a:r>
              <a:rPr lang="hr-HR" dirty="0" smtClean="0">
                <a:solidFill>
                  <a:srgbClr val="0070C0"/>
                </a:solidFill>
              </a:rPr>
              <a:t>4. </a:t>
            </a:r>
            <a:r>
              <a:rPr lang="en-GB" dirty="0">
                <a:solidFill>
                  <a:srgbClr val="0070C0"/>
                </a:solidFill>
              </a:rPr>
              <a:t>Facilitated crisis management </a:t>
            </a:r>
            <a:endParaRPr lang="hr-HR" dirty="0" smtClean="0">
              <a:solidFill>
                <a:srgbClr val="0070C0"/>
              </a:solidFill>
            </a:endParaRPr>
          </a:p>
          <a:p>
            <a:endParaRPr lang="hr-HR" dirty="0">
              <a:solidFill>
                <a:srgbClr val="0070C0"/>
              </a:solidFill>
            </a:endParaRPr>
          </a:p>
          <a:p>
            <a:r>
              <a:rPr lang="hr-HR" dirty="0" smtClean="0">
                <a:solidFill>
                  <a:srgbClr val="0070C0"/>
                </a:solidFill>
              </a:rPr>
              <a:t>5. </a:t>
            </a:r>
            <a:r>
              <a:rPr lang="en-GB" dirty="0">
                <a:solidFill>
                  <a:srgbClr val="0070C0"/>
                </a:solidFill>
              </a:rPr>
              <a:t>The crisis management qualification for the usage of new IT tools for risk management </a:t>
            </a:r>
            <a:r>
              <a:rPr lang="en-GB" dirty="0" smtClean="0">
                <a:solidFill>
                  <a:srgbClr val="0070C0"/>
                </a:solidFill>
              </a:rPr>
              <a:t>control</a:t>
            </a:r>
            <a:endParaRPr lang="hr-H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28320"/>
            <a:ext cx="9144000" cy="1129680"/>
          </a:xfrm>
        </p:spPr>
        <p:txBody>
          <a:bodyPr/>
          <a:lstStyle/>
          <a:p>
            <a:pPr algn="l"/>
            <a:endParaRPr lang="hr-HR" dirty="0"/>
          </a:p>
        </p:txBody>
      </p:sp>
      <p:pic>
        <p:nvPicPr>
          <p:cNvPr id="4" name="Picture 3" descr="100px-Coat_of_Arms_of_Vukovar-Syrmia_County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5884568"/>
            <a:ext cx="745043" cy="856800"/>
          </a:xfrm>
          <a:prstGeom prst="rect">
            <a:avLst/>
          </a:prstGeom>
        </p:spPr>
      </p:pic>
      <p:pic>
        <p:nvPicPr>
          <p:cNvPr id="6" name="Picture 5" descr="logo-duzs-norm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5884568"/>
            <a:ext cx="1479107" cy="856800"/>
          </a:xfrm>
          <a:prstGeom prst="rect">
            <a:avLst/>
          </a:prstGeom>
        </p:spPr>
      </p:pic>
      <p:pic>
        <p:nvPicPr>
          <p:cNvPr id="8" name="Picture 7" descr="hrast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6131" y="5884568"/>
            <a:ext cx="1193661" cy="856800"/>
          </a:xfrm>
          <a:prstGeom prst="rect">
            <a:avLst/>
          </a:prstGeom>
        </p:spPr>
      </p:pic>
      <p:pic>
        <p:nvPicPr>
          <p:cNvPr id="9" name="Picture 8" descr="VOJVODIN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5949280"/>
            <a:ext cx="742857" cy="857143"/>
          </a:xfrm>
          <a:prstGeom prst="rect">
            <a:avLst/>
          </a:prstGeom>
        </p:spPr>
      </p:pic>
      <p:pic>
        <p:nvPicPr>
          <p:cNvPr id="10" name="Picture 9" descr="EAF vOJVODIN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5877272"/>
            <a:ext cx="1287541" cy="856800"/>
          </a:xfrm>
          <a:prstGeom prst="rect">
            <a:avLst/>
          </a:prstGeom>
        </p:spPr>
      </p:pic>
      <p:pic>
        <p:nvPicPr>
          <p:cNvPr id="11" name="Picture 10" descr="Coat_of_arms_of_Posavina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17714" y="5812560"/>
            <a:ext cx="774766" cy="856800"/>
          </a:xfrm>
          <a:prstGeom prst="rect">
            <a:avLst/>
          </a:prstGeom>
        </p:spPr>
      </p:pic>
      <p:pic>
        <p:nvPicPr>
          <p:cNvPr id="12" name="Slika 1" descr="logo_ec_17_colors_300dpi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36271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547664" y="0"/>
            <a:ext cx="604867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</a:rPr>
              <a:t>EUROPEAN COMMISSION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  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DIRECTORATE-GENERAL HUMANITARIAN AID AND CIVIL PROTECTION - ECHO</a:t>
            </a:r>
            <a:endParaRPr lang="hr-HR" sz="1300" b="1" dirty="0">
              <a:solidFill>
                <a:schemeClr val="bg1"/>
              </a:solidFill>
            </a:endParaRPr>
          </a:p>
          <a:p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828001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Tasks and actions</a:t>
            </a:r>
            <a:r>
              <a:rPr lang="hr-HR" sz="3200" dirty="0" smtClean="0">
                <a:solidFill>
                  <a:srgbClr val="0070C0"/>
                </a:solidFill>
              </a:rPr>
              <a:t>: </a:t>
            </a:r>
            <a:endParaRPr lang="hr-HR" sz="32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177281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>
              <a:solidFill>
                <a:srgbClr val="0070C0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51519" y="1412776"/>
          <a:ext cx="8352928" cy="349767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13550"/>
                <a:gridCol w="1455762"/>
                <a:gridCol w="613550"/>
                <a:gridCol w="689770"/>
                <a:gridCol w="2375277"/>
                <a:gridCol w="2605019"/>
              </a:tblGrid>
              <a:tr h="209738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/>
                        <a:t>Task ID</a:t>
                      </a:r>
                      <a:endParaRPr lang="hr-H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/>
                        <a:t>Task Title</a:t>
                      </a:r>
                      <a:endParaRPr lang="hr-H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/>
                        <a:t>Start Date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End Date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/>
                        <a:t>Actions</a:t>
                      </a:r>
                      <a:endParaRPr lang="hr-H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/>
                        <a:t>Deliverables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</a:tr>
              <a:tr h="143373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A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Project management and reporting</a:t>
                      </a:r>
                      <a:endParaRPr lang="hr-H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1/1/2016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30/06/</a:t>
                      </a:r>
                      <a:endParaRPr lang="hr-HR" sz="1000"/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2017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A.1.  Establishing Project Team and Action plan development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A.2.  Kick-off meeting in Brussels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A.3.  Project reporting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Established Project team of 8 members 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4 Project team meetings held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Project Action plan developed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3 Contracts of a long-term partnership cooperation signed 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 kick-off  meeting in Brussels for 3 participants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2 progress reports and one final report prepared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</a:tr>
              <a:tr h="1740903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B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Collecting and comparison of data based on existing  Risk assessments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1/02/2016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31/07/ 2016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B.1.  Workshops of working groups in CRO, BiH and SER for comparison of existing Risks assessment, methodologies and guidelines 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B.2. Sharing information based on the Standardized instructions for data collecting for risk management control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6 workshops of working group held (each workshop 2 days) - 3 participants from </a:t>
                      </a:r>
                      <a:r>
                        <a:rPr lang="en-GB" sz="1000" dirty="0" err="1"/>
                        <a:t>CRO</a:t>
                      </a:r>
                      <a:r>
                        <a:rPr lang="en-GB" sz="1000" dirty="0"/>
                        <a:t>, 3 from SER, 2 from </a:t>
                      </a:r>
                      <a:r>
                        <a:rPr lang="en-GB" sz="1000" dirty="0" err="1"/>
                        <a:t>BiH</a:t>
                      </a:r>
                      <a:r>
                        <a:rPr lang="en-GB" sz="1000" dirty="0"/>
                        <a:t>  + 8 project team members + external expert for technical assistance = 17 persons</a:t>
                      </a: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6 minutes from the workshops</a:t>
                      </a: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1 conclusion in form of data excel table </a:t>
                      </a: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Standardized instructions for data collecting for risk management control</a:t>
                      </a: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Standard table overview of the data</a:t>
                      </a:r>
                      <a:endParaRPr lang="hr-H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28320"/>
            <a:ext cx="9144000" cy="1129680"/>
          </a:xfrm>
        </p:spPr>
        <p:txBody>
          <a:bodyPr/>
          <a:lstStyle/>
          <a:p>
            <a:pPr algn="l"/>
            <a:endParaRPr lang="hr-HR" dirty="0"/>
          </a:p>
        </p:txBody>
      </p:sp>
      <p:pic>
        <p:nvPicPr>
          <p:cNvPr id="4" name="Picture 3" descr="100px-Coat_of_Arms_of_Vukovar-Syrmia_County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5884568"/>
            <a:ext cx="745043" cy="856800"/>
          </a:xfrm>
          <a:prstGeom prst="rect">
            <a:avLst/>
          </a:prstGeom>
        </p:spPr>
      </p:pic>
      <p:pic>
        <p:nvPicPr>
          <p:cNvPr id="6" name="Picture 5" descr="logo-duzs-norm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5884568"/>
            <a:ext cx="1479107" cy="856800"/>
          </a:xfrm>
          <a:prstGeom prst="rect">
            <a:avLst/>
          </a:prstGeom>
        </p:spPr>
      </p:pic>
      <p:pic>
        <p:nvPicPr>
          <p:cNvPr id="8" name="Picture 7" descr="hrast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6131" y="5884568"/>
            <a:ext cx="1193661" cy="856800"/>
          </a:xfrm>
          <a:prstGeom prst="rect">
            <a:avLst/>
          </a:prstGeom>
        </p:spPr>
      </p:pic>
      <p:pic>
        <p:nvPicPr>
          <p:cNvPr id="9" name="Picture 8" descr="VOJVODIN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5949280"/>
            <a:ext cx="742857" cy="857143"/>
          </a:xfrm>
          <a:prstGeom prst="rect">
            <a:avLst/>
          </a:prstGeom>
        </p:spPr>
      </p:pic>
      <p:pic>
        <p:nvPicPr>
          <p:cNvPr id="10" name="Picture 9" descr="EAF vOJVODIN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5877272"/>
            <a:ext cx="1287541" cy="856800"/>
          </a:xfrm>
          <a:prstGeom prst="rect">
            <a:avLst/>
          </a:prstGeom>
        </p:spPr>
      </p:pic>
      <p:pic>
        <p:nvPicPr>
          <p:cNvPr id="11" name="Picture 10" descr="Coat_of_arms_of_Posavina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17714" y="5812560"/>
            <a:ext cx="774766" cy="856800"/>
          </a:xfrm>
          <a:prstGeom prst="rect">
            <a:avLst/>
          </a:prstGeom>
        </p:spPr>
      </p:pic>
      <p:pic>
        <p:nvPicPr>
          <p:cNvPr id="12" name="Slika 1" descr="logo_ec_17_colors_300dpi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36271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547664" y="0"/>
            <a:ext cx="604867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</a:rPr>
              <a:t>EUROPEAN COMMISSION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  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DIRECTORATE-GENERAL HUMANITARIAN AID AND CIVIL PROTECTION - ECHO</a:t>
            </a:r>
            <a:endParaRPr lang="hr-HR" sz="1300" b="1" dirty="0">
              <a:solidFill>
                <a:schemeClr val="bg1"/>
              </a:solidFill>
            </a:endParaRPr>
          </a:p>
          <a:p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836712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Tasks and actions</a:t>
            </a:r>
            <a:r>
              <a:rPr lang="hr-HR" sz="3200" dirty="0" smtClean="0">
                <a:solidFill>
                  <a:srgbClr val="0070C0"/>
                </a:solidFill>
              </a:rPr>
              <a:t>: </a:t>
            </a:r>
            <a:endParaRPr lang="hr-HR" sz="32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177281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>
              <a:solidFill>
                <a:srgbClr val="0070C0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51520" y="1412776"/>
          <a:ext cx="8352927" cy="43840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13549"/>
                <a:gridCol w="1455763"/>
                <a:gridCol w="613549"/>
                <a:gridCol w="689771"/>
                <a:gridCol w="2375276"/>
                <a:gridCol w="2605019"/>
              </a:tblGrid>
              <a:tr h="135414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C</a:t>
                      </a:r>
                      <a:endParaRPr lang="hr-H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Synchronization of existing </a:t>
                      </a:r>
                      <a:r>
                        <a:rPr lang="en-GB" sz="1000" dirty="0" err="1"/>
                        <a:t>DRR</a:t>
                      </a:r>
                      <a:r>
                        <a:rPr lang="en-GB" sz="1000" dirty="0"/>
                        <a:t> terminology and </a:t>
                      </a:r>
                      <a:r>
                        <a:rPr lang="en-GB" sz="1000" dirty="0" err="1"/>
                        <a:t>DRR</a:t>
                      </a:r>
                      <a:r>
                        <a:rPr lang="en-GB" sz="1000" dirty="0"/>
                        <a:t> symbols and icons</a:t>
                      </a:r>
                      <a:endParaRPr lang="hr-H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1/06/2016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31/11/2016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C.1  Analysis of existing terminology apropos symbols and icons for risk management and development of synchronized glossary</a:t>
                      </a: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C.2  Development of algorithms/matrix for risk management as groundwork for making IT tools </a:t>
                      </a:r>
                      <a:endParaRPr lang="hr-H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2 workgroup meetings in SER (17 persons = 3 experts from CRO, 3 from SER, 2 from BiH + external expert for making glossary + 8 project team members) 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Created Synchronized glossary of terminology, symbols and icons for risk management control  translated in three languages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2 workgroup meetings in BiH (17  persons  = 3 experts from CRO, 3 from SER, 2 from BiH +  external expert for technical assistance + 8  project team members) 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Created algorithms/matrixes 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</a:tr>
              <a:tr h="115212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D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Development of innovative IT tools for efficient risk management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1/11/2016   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1/05/2017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D.1.  Making of methodological principles and algorithms for development of programme application 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D.2.  Making of IT tools (application) 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D.3.  Presentation of the programme application to the general public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2 workgroup meetings in </a:t>
                      </a:r>
                      <a:r>
                        <a:rPr lang="en-GB" sz="1000" dirty="0" err="1"/>
                        <a:t>CRO</a:t>
                      </a:r>
                      <a:r>
                        <a:rPr lang="en-GB" sz="1000" dirty="0"/>
                        <a:t> (17  persons  = 3 experts from </a:t>
                      </a:r>
                      <a:r>
                        <a:rPr lang="en-GB" sz="1000" dirty="0" err="1"/>
                        <a:t>CRO</a:t>
                      </a:r>
                      <a:r>
                        <a:rPr lang="en-GB" sz="1000" dirty="0"/>
                        <a:t>, 3 from SER, 2 from </a:t>
                      </a:r>
                      <a:r>
                        <a:rPr lang="en-GB" sz="1000" dirty="0" err="1"/>
                        <a:t>BiH</a:t>
                      </a:r>
                      <a:r>
                        <a:rPr lang="en-GB" sz="1000" dirty="0"/>
                        <a:t> +  external expert for technical assistance + 8  project team members) </a:t>
                      </a: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Created methodological principles and algorithms </a:t>
                      </a: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Created  programme application  for crisis management </a:t>
                      </a: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Created guidelines for appliance of the programme</a:t>
                      </a: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At least 50 participants attended the programme presentation in </a:t>
                      </a:r>
                      <a:r>
                        <a:rPr lang="en-GB" sz="1000" dirty="0" err="1"/>
                        <a:t>CRO</a:t>
                      </a:r>
                      <a:r>
                        <a:rPr lang="en-GB" sz="1000" dirty="0"/>
                        <a:t> </a:t>
                      </a:r>
                      <a:endParaRPr lang="hr-H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28320"/>
            <a:ext cx="9144000" cy="1129680"/>
          </a:xfrm>
        </p:spPr>
        <p:txBody>
          <a:bodyPr/>
          <a:lstStyle/>
          <a:p>
            <a:pPr algn="l"/>
            <a:endParaRPr lang="hr-HR" dirty="0"/>
          </a:p>
        </p:txBody>
      </p:sp>
      <p:pic>
        <p:nvPicPr>
          <p:cNvPr id="4" name="Picture 3" descr="100px-Coat_of_Arms_of_Vukovar-Syrmia_County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5884568"/>
            <a:ext cx="745043" cy="856800"/>
          </a:xfrm>
          <a:prstGeom prst="rect">
            <a:avLst/>
          </a:prstGeom>
        </p:spPr>
      </p:pic>
      <p:pic>
        <p:nvPicPr>
          <p:cNvPr id="6" name="Picture 5" descr="logo-duzs-norm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5884568"/>
            <a:ext cx="1479107" cy="856800"/>
          </a:xfrm>
          <a:prstGeom prst="rect">
            <a:avLst/>
          </a:prstGeom>
        </p:spPr>
      </p:pic>
      <p:pic>
        <p:nvPicPr>
          <p:cNvPr id="8" name="Picture 7" descr="hrast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6131" y="5884568"/>
            <a:ext cx="1193661" cy="856800"/>
          </a:xfrm>
          <a:prstGeom prst="rect">
            <a:avLst/>
          </a:prstGeom>
        </p:spPr>
      </p:pic>
      <p:pic>
        <p:nvPicPr>
          <p:cNvPr id="9" name="Picture 8" descr="VOJVODIN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5949280"/>
            <a:ext cx="742857" cy="857143"/>
          </a:xfrm>
          <a:prstGeom prst="rect">
            <a:avLst/>
          </a:prstGeom>
        </p:spPr>
      </p:pic>
      <p:pic>
        <p:nvPicPr>
          <p:cNvPr id="10" name="Picture 9" descr="EAF vOJVODIN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5877272"/>
            <a:ext cx="1287541" cy="856800"/>
          </a:xfrm>
          <a:prstGeom prst="rect">
            <a:avLst/>
          </a:prstGeom>
        </p:spPr>
      </p:pic>
      <p:pic>
        <p:nvPicPr>
          <p:cNvPr id="11" name="Picture 10" descr="Coat_of_arms_of_Posavina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17714" y="5812560"/>
            <a:ext cx="774766" cy="856800"/>
          </a:xfrm>
          <a:prstGeom prst="rect">
            <a:avLst/>
          </a:prstGeom>
        </p:spPr>
      </p:pic>
      <p:pic>
        <p:nvPicPr>
          <p:cNvPr id="12" name="Slika 1" descr="logo_ec_17_colors_300dpi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36271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547664" y="0"/>
            <a:ext cx="604867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</a:rPr>
              <a:t>EUROPEAN COMMISSION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  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DIRECTORATE-GENERAL HUMANITARIAN AID AND CIVIL PROTECTION - ECHO</a:t>
            </a:r>
            <a:endParaRPr lang="hr-HR" sz="1300" b="1" dirty="0">
              <a:solidFill>
                <a:schemeClr val="bg1"/>
              </a:solidFill>
            </a:endParaRPr>
          </a:p>
          <a:p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836712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Tasks and actions</a:t>
            </a:r>
            <a:r>
              <a:rPr lang="hr-HR" sz="3200" dirty="0" smtClean="0">
                <a:solidFill>
                  <a:srgbClr val="0070C0"/>
                </a:solidFill>
              </a:rPr>
              <a:t>: </a:t>
            </a:r>
            <a:endParaRPr lang="hr-HR" sz="32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177281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>
              <a:solidFill>
                <a:srgbClr val="0070C0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51515" y="1484784"/>
          <a:ext cx="8424940" cy="363279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18840"/>
                <a:gridCol w="1468313"/>
                <a:gridCol w="618840"/>
                <a:gridCol w="695717"/>
                <a:gridCol w="2395754"/>
                <a:gridCol w="2627476"/>
              </a:tblGrid>
              <a:tr h="1729758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  E</a:t>
                      </a:r>
                      <a:endParaRPr lang="hr-H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Educations for programme application appliance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1/04/2017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15/06/2017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E.1.  Organization of workshops for appliance of the programme application</a:t>
                      </a: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/>
                        <a:t>E.2.  Certification of attendants</a:t>
                      </a:r>
                      <a:endParaRPr lang="hr-H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7 workshops held (3 workshops x 2 days in CRO, 3  workshops x 2 days in SER, 1 workshop x 2 days in BiH) 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84 persons finished workshops (in CRO 12 persons x 3 workshops = 36, in SER 12 persons x 3 workshops = 36, in BiH 12 persons x 2 days = 12) 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Workshops lasted 14 days in total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Certificates received 84 persons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Newspaper articles,  news on the local televisions 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</a:tr>
              <a:tr h="160333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/>
                        <a:t>F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Promotion of the project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1/01/2016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/>
                        <a:t>30/06/2017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/>
                        <a:t>F.1.  Making of promotional materials of the project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/>
                        <a:t>F.2.  Presentation of the project in the media</a:t>
                      </a:r>
                      <a:endParaRPr lang="hr-HR" sz="100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/>
                        <a:t>F.3.  Final conferences</a:t>
                      </a:r>
                      <a:endParaRPr lang="hr-HR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/>
                        <a:t>Made project logo, 2400 </a:t>
                      </a:r>
                      <a:r>
                        <a:rPr lang="en-GB" sz="1000" dirty="0" err="1"/>
                        <a:t>pcs</a:t>
                      </a:r>
                      <a:r>
                        <a:rPr lang="en-GB" sz="1000" dirty="0"/>
                        <a:t> leaflets, 6 </a:t>
                      </a:r>
                      <a:r>
                        <a:rPr lang="en-GB" sz="1000" dirty="0" err="1"/>
                        <a:t>pcs</a:t>
                      </a:r>
                      <a:r>
                        <a:rPr lang="en-GB" sz="1000" dirty="0"/>
                        <a:t> roll-ups banners, 900 </a:t>
                      </a:r>
                      <a:r>
                        <a:rPr lang="en-GB" sz="1000" dirty="0" err="1"/>
                        <a:t>pcs</a:t>
                      </a:r>
                      <a:r>
                        <a:rPr lang="en-GB" sz="1000" dirty="0"/>
                        <a:t> pens, 900 </a:t>
                      </a:r>
                      <a:r>
                        <a:rPr lang="en-GB" sz="1000" dirty="0" err="1"/>
                        <a:t>pcs</a:t>
                      </a:r>
                      <a:r>
                        <a:rPr lang="en-GB" sz="1000" dirty="0"/>
                        <a:t> T-shirts, 300 </a:t>
                      </a:r>
                      <a:r>
                        <a:rPr lang="en-GB" sz="1000" dirty="0" err="1"/>
                        <a:t>pcs</a:t>
                      </a:r>
                      <a:r>
                        <a:rPr lang="en-GB" sz="1000" dirty="0"/>
                        <a:t> USB memory sticks, 300 </a:t>
                      </a:r>
                      <a:r>
                        <a:rPr lang="en-GB" sz="1000" dirty="0" err="1"/>
                        <a:t>pcs</a:t>
                      </a:r>
                      <a:r>
                        <a:rPr lang="en-GB" sz="1000" dirty="0"/>
                        <a:t> notebooks</a:t>
                      </a: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/>
                        <a:t>3 TV reportages</a:t>
                      </a: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/>
                        <a:t>3  newspaper articles</a:t>
                      </a:r>
                      <a:endParaRPr lang="hr-HR" sz="1000" dirty="0"/>
                    </a:p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/>
                        <a:t>3 final conferences held in 3 countries with total of 180 participants </a:t>
                      </a:r>
                      <a:endParaRPr lang="hr-HR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613" marR="42613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28320"/>
            <a:ext cx="9144000" cy="1129680"/>
          </a:xfrm>
        </p:spPr>
        <p:txBody>
          <a:bodyPr/>
          <a:lstStyle/>
          <a:p>
            <a:pPr algn="l"/>
            <a:endParaRPr lang="hr-HR" dirty="0"/>
          </a:p>
        </p:txBody>
      </p:sp>
      <p:pic>
        <p:nvPicPr>
          <p:cNvPr id="4" name="Picture 3" descr="100px-Coat_of_Arms_of_Vukovar-Syrmia_County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5884568"/>
            <a:ext cx="745043" cy="856800"/>
          </a:xfrm>
          <a:prstGeom prst="rect">
            <a:avLst/>
          </a:prstGeom>
        </p:spPr>
      </p:pic>
      <p:pic>
        <p:nvPicPr>
          <p:cNvPr id="6" name="Picture 5" descr="logo-duzs-norm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5884568"/>
            <a:ext cx="1479107" cy="856800"/>
          </a:xfrm>
          <a:prstGeom prst="rect">
            <a:avLst/>
          </a:prstGeom>
        </p:spPr>
      </p:pic>
      <p:pic>
        <p:nvPicPr>
          <p:cNvPr id="8" name="Picture 7" descr="hrast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6131" y="5884568"/>
            <a:ext cx="1193661" cy="856800"/>
          </a:xfrm>
          <a:prstGeom prst="rect">
            <a:avLst/>
          </a:prstGeom>
        </p:spPr>
      </p:pic>
      <p:pic>
        <p:nvPicPr>
          <p:cNvPr id="9" name="Picture 8" descr="VOJVODIN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5949280"/>
            <a:ext cx="742857" cy="857143"/>
          </a:xfrm>
          <a:prstGeom prst="rect">
            <a:avLst/>
          </a:prstGeom>
        </p:spPr>
      </p:pic>
      <p:pic>
        <p:nvPicPr>
          <p:cNvPr id="10" name="Picture 9" descr="EAF vOJVODIN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5877272"/>
            <a:ext cx="1287541" cy="856800"/>
          </a:xfrm>
          <a:prstGeom prst="rect">
            <a:avLst/>
          </a:prstGeom>
        </p:spPr>
      </p:pic>
      <p:pic>
        <p:nvPicPr>
          <p:cNvPr id="11" name="Picture 10" descr="Coat_of_arms_of_Posavina.svg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117714" y="5812560"/>
            <a:ext cx="774766" cy="856800"/>
          </a:xfrm>
          <a:prstGeom prst="rect">
            <a:avLst/>
          </a:prstGeom>
        </p:spPr>
      </p:pic>
      <p:pic>
        <p:nvPicPr>
          <p:cNvPr id="12" name="Slika 1" descr="logo_ec_17_colors_300dpi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36271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547664" y="0"/>
            <a:ext cx="604867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</a:rPr>
              <a:t>EUROPEAN COMMISSION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  </a:t>
            </a:r>
            <a:endParaRPr lang="hr-HR" sz="1300" b="1" dirty="0">
              <a:solidFill>
                <a:schemeClr val="bg1"/>
              </a:solidFill>
            </a:endParaRPr>
          </a:p>
          <a:p>
            <a:r>
              <a:rPr lang="en-GB" sz="1300" b="1" dirty="0">
                <a:solidFill>
                  <a:schemeClr val="bg1"/>
                </a:solidFill>
              </a:rPr>
              <a:t>DIRECTORATE-GENERAL HUMANITARIAN AID AND CIVIL PROTECTION - ECHO</a:t>
            </a:r>
            <a:endParaRPr lang="hr-HR" sz="1300" b="1" dirty="0">
              <a:solidFill>
                <a:schemeClr val="bg1"/>
              </a:solidFill>
            </a:endParaRPr>
          </a:p>
          <a:p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683568" y="836712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Deliverables</a:t>
            </a:r>
            <a:endParaRPr lang="hr-HR" sz="32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340768"/>
            <a:ext cx="87129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solidFill>
                  <a:srgbClr val="0070C0"/>
                </a:solidFill>
              </a:rPr>
              <a:t>A) </a:t>
            </a:r>
            <a:r>
              <a:rPr lang="en-GB" sz="1200" dirty="0" smtClean="0">
                <a:solidFill>
                  <a:srgbClr val="0070C0"/>
                </a:solidFill>
              </a:rPr>
              <a:t>Established </a:t>
            </a:r>
            <a:r>
              <a:rPr lang="en-GB" sz="1200" dirty="0">
                <a:solidFill>
                  <a:srgbClr val="0070C0"/>
                </a:solidFill>
              </a:rPr>
              <a:t>Project team of 8 members 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4 </a:t>
            </a:r>
            <a:r>
              <a:rPr lang="en-GB" sz="1200" dirty="0">
                <a:solidFill>
                  <a:srgbClr val="0070C0"/>
                </a:solidFill>
              </a:rPr>
              <a:t>Project team meetings </a:t>
            </a:r>
            <a:r>
              <a:rPr lang="en-GB" sz="1200" dirty="0" smtClean="0">
                <a:solidFill>
                  <a:srgbClr val="0070C0"/>
                </a:solidFill>
              </a:rPr>
              <a:t>held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Project </a:t>
            </a:r>
            <a:r>
              <a:rPr lang="en-GB" sz="1200" dirty="0">
                <a:solidFill>
                  <a:srgbClr val="0070C0"/>
                </a:solidFill>
              </a:rPr>
              <a:t>Action plan </a:t>
            </a:r>
            <a:r>
              <a:rPr lang="en-GB" sz="1200" dirty="0" smtClean="0">
                <a:solidFill>
                  <a:srgbClr val="0070C0"/>
                </a:solidFill>
              </a:rPr>
              <a:t>developed</a:t>
            </a:r>
            <a:r>
              <a:rPr lang="hr-HR" sz="1200" dirty="0">
                <a:solidFill>
                  <a:srgbClr val="0070C0"/>
                </a:solidFill>
              </a:rPr>
              <a:t>;</a:t>
            </a:r>
            <a:r>
              <a:rPr lang="hr-HR" sz="1200" dirty="0" smtClean="0">
                <a:solidFill>
                  <a:srgbClr val="0070C0"/>
                </a:solidFill>
              </a:rPr>
              <a:t> </a:t>
            </a:r>
            <a:r>
              <a:rPr lang="en-GB" sz="1200" dirty="0" smtClean="0">
                <a:solidFill>
                  <a:srgbClr val="0070C0"/>
                </a:solidFill>
              </a:rPr>
              <a:t>3 </a:t>
            </a:r>
            <a:r>
              <a:rPr lang="en-GB" sz="1200" dirty="0">
                <a:solidFill>
                  <a:srgbClr val="0070C0"/>
                </a:solidFill>
              </a:rPr>
              <a:t>Contracts of a long-term partnership cooperation </a:t>
            </a:r>
            <a:r>
              <a:rPr lang="en-GB" sz="1200" dirty="0" smtClean="0">
                <a:solidFill>
                  <a:srgbClr val="0070C0"/>
                </a:solidFill>
              </a:rPr>
              <a:t>signed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1 </a:t>
            </a:r>
            <a:r>
              <a:rPr lang="en-GB" sz="1200" dirty="0">
                <a:solidFill>
                  <a:srgbClr val="0070C0"/>
                </a:solidFill>
              </a:rPr>
              <a:t>kick-off  meeting in Brussels for 3 </a:t>
            </a:r>
            <a:r>
              <a:rPr lang="en-GB" sz="1200" dirty="0" smtClean="0">
                <a:solidFill>
                  <a:srgbClr val="0070C0"/>
                </a:solidFill>
              </a:rPr>
              <a:t>participants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2 </a:t>
            </a:r>
            <a:r>
              <a:rPr lang="en-GB" sz="1200" dirty="0">
                <a:solidFill>
                  <a:srgbClr val="0070C0"/>
                </a:solidFill>
              </a:rPr>
              <a:t>progress reports and one final report </a:t>
            </a:r>
            <a:r>
              <a:rPr lang="en-GB" sz="1200" dirty="0" smtClean="0">
                <a:solidFill>
                  <a:srgbClr val="0070C0"/>
                </a:solidFill>
              </a:rPr>
              <a:t>prepared</a:t>
            </a:r>
            <a:endParaRPr lang="hr-HR" sz="1200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endParaRPr lang="hr-HR" sz="1200" dirty="0">
              <a:solidFill>
                <a:srgbClr val="0070C0"/>
              </a:solidFill>
            </a:endParaRPr>
          </a:p>
          <a:p>
            <a:r>
              <a:rPr lang="hr-HR" sz="1200" dirty="0" smtClean="0">
                <a:solidFill>
                  <a:srgbClr val="0070C0"/>
                </a:solidFill>
              </a:rPr>
              <a:t>B) </a:t>
            </a:r>
            <a:r>
              <a:rPr lang="en-GB" sz="1200" dirty="0" smtClean="0">
                <a:solidFill>
                  <a:srgbClr val="0070C0"/>
                </a:solidFill>
              </a:rPr>
              <a:t>6 </a:t>
            </a:r>
            <a:r>
              <a:rPr lang="en-GB" sz="1200" dirty="0">
                <a:solidFill>
                  <a:srgbClr val="0070C0"/>
                </a:solidFill>
              </a:rPr>
              <a:t>workshops of working group held (each workshop 2 days) - 3 participants from </a:t>
            </a:r>
            <a:r>
              <a:rPr lang="en-GB" sz="1200" dirty="0" err="1">
                <a:solidFill>
                  <a:srgbClr val="0070C0"/>
                </a:solidFill>
              </a:rPr>
              <a:t>CRO</a:t>
            </a:r>
            <a:r>
              <a:rPr lang="en-GB" sz="1200" dirty="0">
                <a:solidFill>
                  <a:srgbClr val="0070C0"/>
                </a:solidFill>
              </a:rPr>
              <a:t>, 3 from SER, 2 from </a:t>
            </a:r>
            <a:r>
              <a:rPr lang="en-GB" sz="1200" dirty="0" err="1">
                <a:solidFill>
                  <a:srgbClr val="0070C0"/>
                </a:solidFill>
              </a:rPr>
              <a:t>BiH</a:t>
            </a:r>
            <a:r>
              <a:rPr lang="en-GB" sz="1200" dirty="0">
                <a:solidFill>
                  <a:srgbClr val="0070C0"/>
                </a:solidFill>
              </a:rPr>
              <a:t>  + 8 project team members + external expert for technical assistance = 17 </a:t>
            </a:r>
            <a:r>
              <a:rPr lang="en-GB" sz="1200" dirty="0" smtClean="0">
                <a:solidFill>
                  <a:srgbClr val="0070C0"/>
                </a:solidFill>
              </a:rPr>
              <a:t>persons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6 </a:t>
            </a:r>
            <a:r>
              <a:rPr lang="en-GB" sz="1200" dirty="0">
                <a:solidFill>
                  <a:srgbClr val="0070C0"/>
                </a:solidFill>
              </a:rPr>
              <a:t>minutes from the </a:t>
            </a:r>
            <a:r>
              <a:rPr lang="en-GB" sz="1200" dirty="0" smtClean="0">
                <a:solidFill>
                  <a:srgbClr val="0070C0"/>
                </a:solidFill>
              </a:rPr>
              <a:t>workshops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1 </a:t>
            </a:r>
            <a:r>
              <a:rPr lang="en-GB" sz="1200" dirty="0">
                <a:solidFill>
                  <a:srgbClr val="0070C0"/>
                </a:solidFill>
              </a:rPr>
              <a:t>conclusion in form of data excel </a:t>
            </a:r>
            <a:r>
              <a:rPr lang="en-GB" sz="1200" dirty="0" smtClean="0">
                <a:solidFill>
                  <a:srgbClr val="0070C0"/>
                </a:solidFill>
              </a:rPr>
              <a:t>table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Standardized </a:t>
            </a:r>
            <a:r>
              <a:rPr lang="en-GB" sz="1200" dirty="0">
                <a:solidFill>
                  <a:srgbClr val="0070C0"/>
                </a:solidFill>
              </a:rPr>
              <a:t>instructions for data collecting for risk management </a:t>
            </a:r>
            <a:r>
              <a:rPr lang="en-GB" sz="1200" dirty="0" smtClean="0">
                <a:solidFill>
                  <a:srgbClr val="0070C0"/>
                </a:solidFill>
              </a:rPr>
              <a:t>control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Standard </a:t>
            </a:r>
            <a:r>
              <a:rPr lang="en-GB" sz="1200" dirty="0">
                <a:solidFill>
                  <a:srgbClr val="0070C0"/>
                </a:solidFill>
              </a:rPr>
              <a:t>table overview of the </a:t>
            </a:r>
            <a:r>
              <a:rPr lang="en-GB" sz="1200" dirty="0" smtClean="0">
                <a:solidFill>
                  <a:srgbClr val="0070C0"/>
                </a:solidFill>
              </a:rPr>
              <a:t>data</a:t>
            </a:r>
            <a:endParaRPr lang="hr-HR" sz="1200" dirty="0" smtClean="0">
              <a:solidFill>
                <a:srgbClr val="0070C0"/>
              </a:solidFill>
            </a:endParaRPr>
          </a:p>
          <a:p>
            <a:endParaRPr lang="hr-HR" sz="1200" dirty="0">
              <a:solidFill>
                <a:srgbClr val="0070C0"/>
              </a:solidFill>
            </a:endParaRPr>
          </a:p>
          <a:p>
            <a:r>
              <a:rPr lang="hr-HR" sz="1200" dirty="0" smtClean="0">
                <a:solidFill>
                  <a:srgbClr val="0070C0"/>
                </a:solidFill>
              </a:rPr>
              <a:t>C) </a:t>
            </a:r>
            <a:r>
              <a:rPr lang="en-GB" sz="1200" dirty="0">
                <a:solidFill>
                  <a:srgbClr val="0070C0"/>
                </a:solidFill>
              </a:rPr>
              <a:t>2 workgroup meetings in SER (17 persons = 3 experts from </a:t>
            </a:r>
            <a:r>
              <a:rPr lang="en-GB" sz="1200" dirty="0" err="1">
                <a:solidFill>
                  <a:srgbClr val="0070C0"/>
                </a:solidFill>
              </a:rPr>
              <a:t>CRO</a:t>
            </a:r>
            <a:r>
              <a:rPr lang="en-GB" sz="1200" dirty="0">
                <a:solidFill>
                  <a:srgbClr val="0070C0"/>
                </a:solidFill>
              </a:rPr>
              <a:t>, 3 from SER, 2 from </a:t>
            </a:r>
            <a:r>
              <a:rPr lang="en-GB" sz="1200" dirty="0" err="1">
                <a:solidFill>
                  <a:srgbClr val="0070C0"/>
                </a:solidFill>
              </a:rPr>
              <a:t>BiH</a:t>
            </a:r>
            <a:r>
              <a:rPr lang="en-GB" sz="1200" dirty="0">
                <a:solidFill>
                  <a:srgbClr val="0070C0"/>
                </a:solidFill>
              </a:rPr>
              <a:t> + external expert for making glossary + 8 project team members</a:t>
            </a:r>
            <a:r>
              <a:rPr lang="en-GB" sz="1200" dirty="0" smtClean="0">
                <a:solidFill>
                  <a:srgbClr val="0070C0"/>
                </a:solidFill>
              </a:rPr>
              <a:t>)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Created </a:t>
            </a:r>
            <a:r>
              <a:rPr lang="en-GB" sz="1200" dirty="0">
                <a:solidFill>
                  <a:srgbClr val="0070C0"/>
                </a:solidFill>
              </a:rPr>
              <a:t>Synchronized glossary of terminology, symbols and icons for risk management control  translated in three </a:t>
            </a:r>
            <a:r>
              <a:rPr lang="en-GB" sz="1200" dirty="0" smtClean="0">
                <a:solidFill>
                  <a:srgbClr val="0070C0"/>
                </a:solidFill>
              </a:rPr>
              <a:t>languages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2 </a:t>
            </a:r>
            <a:r>
              <a:rPr lang="en-GB" sz="1200" dirty="0">
                <a:solidFill>
                  <a:srgbClr val="0070C0"/>
                </a:solidFill>
              </a:rPr>
              <a:t>workgroup meetings in </a:t>
            </a:r>
            <a:r>
              <a:rPr lang="en-GB" sz="1200" dirty="0" err="1">
                <a:solidFill>
                  <a:srgbClr val="0070C0"/>
                </a:solidFill>
              </a:rPr>
              <a:t>BiH</a:t>
            </a:r>
            <a:r>
              <a:rPr lang="en-GB" sz="1200" dirty="0">
                <a:solidFill>
                  <a:srgbClr val="0070C0"/>
                </a:solidFill>
              </a:rPr>
              <a:t> (17  persons  = 3 experts from </a:t>
            </a:r>
            <a:r>
              <a:rPr lang="en-GB" sz="1200" dirty="0" err="1">
                <a:solidFill>
                  <a:srgbClr val="0070C0"/>
                </a:solidFill>
              </a:rPr>
              <a:t>CRO</a:t>
            </a:r>
            <a:r>
              <a:rPr lang="en-GB" sz="1200" dirty="0">
                <a:solidFill>
                  <a:srgbClr val="0070C0"/>
                </a:solidFill>
              </a:rPr>
              <a:t>, 3 from SER, 2 from </a:t>
            </a:r>
            <a:r>
              <a:rPr lang="en-GB" sz="1200" dirty="0" err="1">
                <a:solidFill>
                  <a:srgbClr val="0070C0"/>
                </a:solidFill>
              </a:rPr>
              <a:t>BiH</a:t>
            </a:r>
            <a:r>
              <a:rPr lang="en-GB" sz="1200" dirty="0">
                <a:solidFill>
                  <a:srgbClr val="0070C0"/>
                </a:solidFill>
              </a:rPr>
              <a:t> +  external expert for technical assistance + 8  project team members</a:t>
            </a:r>
            <a:r>
              <a:rPr lang="en-GB" sz="1200" dirty="0" smtClean="0">
                <a:solidFill>
                  <a:srgbClr val="0070C0"/>
                </a:solidFill>
              </a:rPr>
              <a:t>)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Created </a:t>
            </a:r>
            <a:r>
              <a:rPr lang="en-GB" sz="1200" dirty="0">
                <a:solidFill>
                  <a:srgbClr val="0070C0"/>
                </a:solidFill>
              </a:rPr>
              <a:t>algorithms/matrixes </a:t>
            </a:r>
            <a:endParaRPr lang="hr-HR" sz="1200" dirty="0" smtClean="0">
              <a:solidFill>
                <a:srgbClr val="0070C0"/>
              </a:solidFill>
            </a:endParaRPr>
          </a:p>
          <a:p>
            <a:endParaRPr lang="hr-HR" sz="1200" dirty="0">
              <a:solidFill>
                <a:srgbClr val="0070C0"/>
              </a:solidFill>
            </a:endParaRPr>
          </a:p>
          <a:p>
            <a:r>
              <a:rPr lang="hr-HR" sz="1200" dirty="0" smtClean="0">
                <a:solidFill>
                  <a:srgbClr val="0070C0"/>
                </a:solidFill>
              </a:rPr>
              <a:t>D) </a:t>
            </a:r>
            <a:r>
              <a:rPr lang="en-GB" sz="1200" dirty="0">
                <a:solidFill>
                  <a:srgbClr val="0070C0"/>
                </a:solidFill>
              </a:rPr>
              <a:t>2 workgroup meetings in </a:t>
            </a:r>
            <a:r>
              <a:rPr lang="en-GB" sz="1200" dirty="0" err="1">
                <a:solidFill>
                  <a:srgbClr val="0070C0"/>
                </a:solidFill>
              </a:rPr>
              <a:t>CRO</a:t>
            </a:r>
            <a:r>
              <a:rPr lang="en-GB" sz="1200" dirty="0">
                <a:solidFill>
                  <a:srgbClr val="0070C0"/>
                </a:solidFill>
              </a:rPr>
              <a:t> (17  persons  = 3 experts from </a:t>
            </a:r>
            <a:r>
              <a:rPr lang="en-GB" sz="1200" dirty="0" err="1">
                <a:solidFill>
                  <a:srgbClr val="0070C0"/>
                </a:solidFill>
              </a:rPr>
              <a:t>CRO</a:t>
            </a:r>
            <a:r>
              <a:rPr lang="en-GB" sz="1200" dirty="0">
                <a:solidFill>
                  <a:srgbClr val="0070C0"/>
                </a:solidFill>
              </a:rPr>
              <a:t>, 3 from SER, 2 from </a:t>
            </a:r>
            <a:r>
              <a:rPr lang="en-GB" sz="1200" dirty="0" err="1">
                <a:solidFill>
                  <a:srgbClr val="0070C0"/>
                </a:solidFill>
              </a:rPr>
              <a:t>BiH</a:t>
            </a:r>
            <a:r>
              <a:rPr lang="en-GB" sz="1200" dirty="0">
                <a:solidFill>
                  <a:srgbClr val="0070C0"/>
                </a:solidFill>
              </a:rPr>
              <a:t> +  external expert for technical assistance + 8  project team members</a:t>
            </a:r>
            <a:r>
              <a:rPr lang="en-GB" sz="1200" dirty="0" smtClean="0">
                <a:solidFill>
                  <a:srgbClr val="0070C0"/>
                </a:solidFill>
              </a:rPr>
              <a:t>)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Created </a:t>
            </a:r>
            <a:r>
              <a:rPr lang="en-GB" sz="1200" dirty="0">
                <a:solidFill>
                  <a:srgbClr val="0070C0"/>
                </a:solidFill>
              </a:rPr>
              <a:t>methodological principles and </a:t>
            </a:r>
            <a:r>
              <a:rPr lang="en-GB" sz="1200" dirty="0" smtClean="0">
                <a:solidFill>
                  <a:srgbClr val="0070C0"/>
                </a:solidFill>
              </a:rPr>
              <a:t>algorithms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Created  </a:t>
            </a:r>
            <a:r>
              <a:rPr lang="en-GB" sz="1200" dirty="0">
                <a:solidFill>
                  <a:srgbClr val="0070C0"/>
                </a:solidFill>
              </a:rPr>
              <a:t>programme application  for crisis </a:t>
            </a:r>
            <a:r>
              <a:rPr lang="en-GB" sz="1200" dirty="0" smtClean="0">
                <a:solidFill>
                  <a:srgbClr val="0070C0"/>
                </a:solidFill>
              </a:rPr>
              <a:t>management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Created </a:t>
            </a:r>
            <a:r>
              <a:rPr lang="en-GB" sz="1200" dirty="0">
                <a:solidFill>
                  <a:srgbClr val="0070C0"/>
                </a:solidFill>
              </a:rPr>
              <a:t>guidelines for appliance of the </a:t>
            </a:r>
            <a:r>
              <a:rPr lang="en-GB" sz="1200" dirty="0" smtClean="0">
                <a:solidFill>
                  <a:srgbClr val="0070C0"/>
                </a:solidFill>
              </a:rPr>
              <a:t>programme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At </a:t>
            </a:r>
            <a:r>
              <a:rPr lang="en-GB" sz="1200" dirty="0">
                <a:solidFill>
                  <a:srgbClr val="0070C0"/>
                </a:solidFill>
              </a:rPr>
              <a:t>least 50 participants attended the programme presentation in </a:t>
            </a:r>
            <a:r>
              <a:rPr lang="en-GB" sz="1200" dirty="0" err="1">
                <a:solidFill>
                  <a:srgbClr val="0070C0"/>
                </a:solidFill>
              </a:rPr>
              <a:t>CRO</a:t>
            </a:r>
            <a:r>
              <a:rPr lang="en-GB" sz="1200" dirty="0">
                <a:solidFill>
                  <a:srgbClr val="0070C0"/>
                </a:solidFill>
              </a:rPr>
              <a:t> </a:t>
            </a:r>
            <a:endParaRPr lang="hr-HR" sz="1200" dirty="0" smtClean="0">
              <a:solidFill>
                <a:srgbClr val="0070C0"/>
              </a:solidFill>
            </a:endParaRPr>
          </a:p>
          <a:p>
            <a:endParaRPr lang="hr-HR" sz="1200" dirty="0">
              <a:solidFill>
                <a:srgbClr val="0070C0"/>
              </a:solidFill>
            </a:endParaRPr>
          </a:p>
          <a:p>
            <a:r>
              <a:rPr lang="hr-HR" sz="1200" dirty="0" smtClean="0">
                <a:solidFill>
                  <a:srgbClr val="0070C0"/>
                </a:solidFill>
              </a:rPr>
              <a:t>E) </a:t>
            </a:r>
            <a:r>
              <a:rPr lang="en-GB" sz="1200" dirty="0">
                <a:solidFill>
                  <a:srgbClr val="0070C0"/>
                </a:solidFill>
              </a:rPr>
              <a:t>7 workshops held (3 workshops x 2 days in </a:t>
            </a:r>
            <a:r>
              <a:rPr lang="en-GB" sz="1200" dirty="0" err="1">
                <a:solidFill>
                  <a:srgbClr val="0070C0"/>
                </a:solidFill>
              </a:rPr>
              <a:t>CRO</a:t>
            </a:r>
            <a:r>
              <a:rPr lang="en-GB" sz="1200" dirty="0">
                <a:solidFill>
                  <a:srgbClr val="0070C0"/>
                </a:solidFill>
              </a:rPr>
              <a:t>, 3  workshops x 2 days in SER, 1 workshop x 2 days in </a:t>
            </a:r>
            <a:r>
              <a:rPr lang="en-GB" sz="1200" dirty="0" err="1">
                <a:solidFill>
                  <a:srgbClr val="0070C0"/>
                </a:solidFill>
              </a:rPr>
              <a:t>BiH</a:t>
            </a:r>
            <a:r>
              <a:rPr lang="en-GB" sz="1200" dirty="0" smtClean="0">
                <a:solidFill>
                  <a:srgbClr val="0070C0"/>
                </a:solidFill>
              </a:rPr>
              <a:t>)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84 </a:t>
            </a:r>
            <a:r>
              <a:rPr lang="en-GB" sz="1200" dirty="0">
                <a:solidFill>
                  <a:srgbClr val="0070C0"/>
                </a:solidFill>
              </a:rPr>
              <a:t>persons finished workshops (in </a:t>
            </a:r>
            <a:r>
              <a:rPr lang="en-GB" sz="1200" dirty="0" err="1">
                <a:solidFill>
                  <a:srgbClr val="0070C0"/>
                </a:solidFill>
              </a:rPr>
              <a:t>CRO</a:t>
            </a:r>
            <a:r>
              <a:rPr lang="en-GB" sz="1200" dirty="0">
                <a:solidFill>
                  <a:srgbClr val="0070C0"/>
                </a:solidFill>
              </a:rPr>
              <a:t> 12 persons x 3 workshops = 36, in SER 12 persons x 3 workshops = 36, in </a:t>
            </a:r>
            <a:r>
              <a:rPr lang="en-GB" sz="1200" dirty="0" err="1">
                <a:solidFill>
                  <a:srgbClr val="0070C0"/>
                </a:solidFill>
              </a:rPr>
              <a:t>BiH</a:t>
            </a:r>
            <a:r>
              <a:rPr lang="en-GB" sz="1200" dirty="0">
                <a:solidFill>
                  <a:srgbClr val="0070C0"/>
                </a:solidFill>
              </a:rPr>
              <a:t> 12 persons x 2 days = 12</a:t>
            </a:r>
            <a:r>
              <a:rPr lang="en-GB" sz="1200" dirty="0" smtClean="0">
                <a:solidFill>
                  <a:srgbClr val="0070C0"/>
                </a:solidFill>
              </a:rPr>
              <a:t>)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Workshops </a:t>
            </a:r>
            <a:r>
              <a:rPr lang="en-GB" sz="1200" dirty="0">
                <a:solidFill>
                  <a:srgbClr val="0070C0"/>
                </a:solidFill>
              </a:rPr>
              <a:t>lasted 14 days in </a:t>
            </a:r>
            <a:r>
              <a:rPr lang="en-GB" sz="1200" dirty="0" smtClean="0">
                <a:solidFill>
                  <a:srgbClr val="0070C0"/>
                </a:solidFill>
              </a:rPr>
              <a:t>total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Certificates </a:t>
            </a:r>
            <a:r>
              <a:rPr lang="en-GB" sz="1200" dirty="0">
                <a:solidFill>
                  <a:srgbClr val="0070C0"/>
                </a:solidFill>
              </a:rPr>
              <a:t>received 84 </a:t>
            </a:r>
            <a:r>
              <a:rPr lang="en-GB" sz="1200" dirty="0" smtClean="0">
                <a:solidFill>
                  <a:srgbClr val="0070C0"/>
                </a:solidFill>
              </a:rPr>
              <a:t>persons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Newspaper </a:t>
            </a:r>
            <a:r>
              <a:rPr lang="en-GB" sz="1200" dirty="0">
                <a:solidFill>
                  <a:srgbClr val="0070C0"/>
                </a:solidFill>
              </a:rPr>
              <a:t>articles,  news on the local </a:t>
            </a:r>
            <a:r>
              <a:rPr lang="en-GB" sz="1200" dirty="0" smtClean="0">
                <a:solidFill>
                  <a:srgbClr val="0070C0"/>
                </a:solidFill>
              </a:rPr>
              <a:t>televisions</a:t>
            </a:r>
            <a:r>
              <a:rPr lang="hr-HR" sz="1200" dirty="0" smtClean="0">
                <a:solidFill>
                  <a:srgbClr val="0070C0"/>
                </a:solidFill>
              </a:rPr>
              <a:t>;</a:t>
            </a:r>
          </a:p>
          <a:p>
            <a:endParaRPr lang="hr-HR" sz="1200" dirty="0">
              <a:solidFill>
                <a:srgbClr val="0070C0"/>
              </a:solidFill>
            </a:endParaRPr>
          </a:p>
          <a:p>
            <a:r>
              <a:rPr lang="hr-HR" sz="1200" dirty="0" smtClean="0">
                <a:solidFill>
                  <a:srgbClr val="0070C0"/>
                </a:solidFill>
              </a:rPr>
              <a:t>F) </a:t>
            </a:r>
            <a:r>
              <a:rPr lang="en-GB" sz="1200" dirty="0">
                <a:solidFill>
                  <a:srgbClr val="0070C0"/>
                </a:solidFill>
              </a:rPr>
              <a:t>Made project logo, 2400 </a:t>
            </a:r>
            <a:r>
              <a:rPr lang="en-GB" sz="1200" dirty="0" err="1">
                <a:solidFill>
                  <a:srgbClr val="0070C0"/>
                </a:solidFill>
              </a:rPr>
              <a:t>pcs</a:t>
            </a:r>
            <a:r>
              <a:rPr lang="en-GB" sz="1200" dirty="0">
                <a:solidFill>
                  <a:srgbClr val="0070C0"/>
                </a:solidFill>
              </a:rPr>
              <a:t> leaflets, 6 </a:t>
            </a:r>
            <a:r>
              <a:rPr lang="en-GB" sz="1200" dirty="0" err="1">
                <a:solidFill>
                  <a:srgbClr val="0070C0"/>
                </a:solidFill>
              </a:rPr>
              <a:t>pcs</a:t>
            </a:r>
            <a:r>
              <a:rPr lang="en-GB" sz="1200" dirty="0">
                <a:solidFill>
                  <a:srgbClr val="0070C0"/>
                </a:solidFill>
              </a:rPr>
              <a:t> roll-ups banners, 900 </a:t>
            </a:r>
            <a:r>
              <a:rPr lang="en-GB" sz="1200" dirty="0" err="1">
                <a:solidFill>
                  <a:srgbClr val="0070C0"/>
                </a:solidFill>
              </a:rPr>
              <a:t>pcs</a:t>
            </a:r>
            <a:r>
              <a:rPr lang="en-GB" sz="1200" dirty="0">
                <a:solidFill>
                  <a:srgbClr val="0070C0"/>
                </a:solidFill>
              </a:rPr>
              <a:t> pens, 900 </a:t>
            </a:r>
            <a:r>
              <a:rPr lang="en-GB" sz="1200" dirty="0" err="1">
                <a:solidFill>
                  <a:srgbClr val="0070C0"/>
                </a:solidFill>
              </a:rPr>
              <a:t>pcs</a:t>
            </a:r>
            <a:r>
              <a:rPr lang="en-GB" sz="1200" dirty="0">
                <a:solidFill>
                  <a:srgbClr val="0070C0"/>
                </a:solidFill>
              </a:rPr>
              <a:t> T-shirts, 300 </a:t>
            </a:r>
            <a:r>
              <a:rPr lang="en-GB" sz="1200" dirty="0" err="1">
                <a:solidFill>
                  <a:srgbClr val="0070C0"/>
                </a:solidFill>
              </a:rPr>
              <a:t>pcs</a:t>
            </a:r>
            <a:r>
              <a:rPr lang="en-GB" sz="1200" dirty="0">
                <a:solidFill>
                  <a:srgbClr val="0070C0"/>
                </a:solidFill>
              </a:rPr>
              <a:t> USB memory sticks, 300 </a:t>
            </a:r>
            <a:r>
              <a:rPr lang="en-GB" sz="1200" dirty="0" err="1">
                <a:solidFill>
                  <a:srgbClr val="0070C0"/>
                </a:solidFill>
              </a:rPr>
              <a:t>pcs</a:t>
            </a:r>
            <a:r>
              <a:rPr lang="en-GB" sz="1200" dirty="0">
                <a:solidFill>
                  <a:srgbClr val="0070C0"/>
                </a:solidFill>
              </a:rPr>
              <a:t> </a:t>
            </a:r>
            <a:r>
              <a:rPr lang="en-GB" sz="1200" dirty="0" smtClean="0">
                <a:solidFill>
                  <a:srgbClr val="0070C0"/>
                </a:solidFill>
              </a:rPr>
              <a:t>notebooks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3 </a:t>
            </a:r>
            <a:r>
              <a:rPr lang="en-GB" sz="1200" dirty="0">
                <a:solidFill>
                  <a:srgbClr val="0070C0"/>
                </a:solidFill>
              </a:rPr>
              <a:t>TV </a:t>
            </a:r>
            <a:r>
              <a:rPr lang="en-GB" sz="1200" dirty="0" smtClean="0">
                <a:solidFill>
                  <a:srgbClr val="0070C0"/>
                </a:solidFill>
              </a:rPr>
              <a:t>reportages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3  </a:t>
            </a:r>
            <a:r>
              <a:rPr lang="en-GB" sz="1200" dirty="0">
                <a:solidFill>
                  <a:srgbClr val="0070C0"/>
                </a:solidFill>
              </a:rPr>
              <a:t>newspaper </a:t>
            </a:r>
            <a:r>
              <a:rPr lang="en-GB" sz="1200" dirty="0" smtClean="0">
                <a:solidFill>
                  <a:srgbClr val="0070C0"/>
                </a:solidFill>
              </a:rPr>
              <a:t>articles</a:t>
            </a:r>
            <a:r>
              <a:rPr lang="hr-HR" sz="1200" dirty="0" smtClean="0">
                <a:solidFill>
                  <a:srgbClr val="0070C0"/>
                </a:solidFill>
              </a:rPr>
              <a:t>; </a:t>
            </a:r>
            <a:r>
              <a:rPr lang="en-GB" sz="1200" dirty="0" smtClean="0">
                <a:solidFill>
                  <a:srgbClr val="0070C0"/>
                </a:solidFill>
              </a:rPr>
              <a:t>3 </a:t>
            </a:r>
            <a:r>
              <a:rPr lang="en-GB" sz="1200" dirty="0">
                <a:solidFill>
                  <a:srgbClr val="0070C0"/>
                </a:solidFill>
              </a:rPr>
              <a:t>final conferences held in 3 countries with total of 180 participants </a:t>
            </a:r>
            <a:endParaRPr lang="hr-HR" sz="1200" dirty="0">
              <a:solidFill>
                <a:srgbClr val="0070C0"/>
              </a:solidFill>
            </a:endParaRPr>
          </a:p>
          <a:p>
            <a:endParaRPr lang="hr-HR" sz="1200" dirty="0"/>
          </a:p>
          <a:p>
            <a:endParaRPr lang="hr-HR" sz="1200" dirty="0"/>
          </a:p>
          <a:p>
            <a:endParaRPr lang="hr-HR" sz="1200" dirty="0"/>
          </a:p>
          <a:p>
            <a:endParaRPr lang="hr-HR" sz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1499</Words>
  <Application>Microsoft Office PowerPoint</Application>
  <PresentationFormat>Prikaz na zaslonu (4:3)</PresentationFormat>
  <Paragraphs>183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Office Theme</vt:lpstr>
      <vt:lpstr>DR SHARE Disaster Reduction, Standardized Hazard Analysis and Risk Evaluation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</dc:creator>
  <cp:lastModifiedBy>Lenvo</cp:lastModifiedBy>
  <cp:revision>14</cp:revision>
  <dcterms:created xsi:type="dcterms:W3CDTF">2016-01-04T13:28:52Z</dcterms:created>
  <dcterms:modified xsi:type="dcterms:W3CDTF">2016-01-05T11:34:21Z</dcterms:modified>
</cp:coreProperties>
</file>