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9" r:id="rId5"/>
    <p:sldId id="267" r:id="rId6"/>
    <p:sldId id="268" r:id="rId7"/>
    <p:sldId id="271" r:id="rId8"/>
    <p:sldId id="272" r:id="rId9"/>
    <p:sldId id="270" r:id="rId10"/>
    <p:sldId id="259" r:id="rId11"/>
    <p:sldId id="264" r:id="rId12"/>
    <p:sldId id="263" r:id="rId13"/>
    <p:sldId id="260" r:id="rId14"/>
    <p:sldId id="265" r:id="rId15"/>
    <p:sldId id="261" r:id="rId16"/>
    <p:sldId id="262" r:id="rId17"/>
    <p:sldId id="266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2586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22995-E8A8-4B01-B824-2DECB3AC0797}" type="datetimeFigureOut">
              <a:rPr lang="es-ES" smtClean="0"/>
              <a:t>13/01/2015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E6E15-EF46-4E8E-8E1E-F70470796F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92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E31BF-78D4-4091-A4AA-345D0E4F90A2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314DD-EC89-432C-871F-3B75D957597C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285C6-5459-4C8D-8541-D4B2EA2CDF60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7E9B3-169E-4ACD-B791-C327EAA02BDD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r>
              <a:rPr lang="es-ES" smtClean="0"/>
              <a:t>Frequently destruction of houses occur because the house is left alone, without any preparation and open windows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D46D-CCA9-4F0D-BA49-16A7905798D5}" type="datetimeFigureOut">
              <a:rPr lang="es-ES" smtClean="0"/>
              <a:pPr/>
              <a:t>13/01/2015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935-7498-4FA2-ACDB-0547A29DF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D46D-CCA9-4F0D-BA49-16A7905798D5}" type="datetimeFigureOut">
              <a:rPr lang="es-ES" smtClean="0"/>
              <a:pPr/>
              <a:t>13/01/2015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935-7498-4FA2-ACDB-0547A29DF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D46D-CCA9-4F0D-BA49-16A7905798D5}" type="datetimeFigureOut">
              <a:rPr lang="es-ES" smtClean="0"/>
              <a:pPr/>
              <a:t>13/01/2015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935-7498-4FA2-ACDB-0547A29DF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D46D-CCA9-4F0D-BA49-16A7905798D5}" type="datetimeFigureOut">
              <a:rPr lang="es-ES" smtClean="0"/>
              <a:pPr/>
              <a:t>13/01/2015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935-7498-4FA2-ACDB-0547A29DF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D46D-CCA9-4F0D-BA49-16A7905798D5}" type="datetimeFigureOut">
              <a:rPr lang="es-ES" smtClean="0"/>
              <a:pPr/>
              <a:t>13/01/2015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935-7498-4FA2-ACDB-0547A29DF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D46D-CCA9-4F0D-BA49-16A7905798D5}" type="datetimeFigureOut">
              <a:rPr lang="es-ES" smtClean="0"/>
              <a:pPr/>
              <a:t>13/01/2015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935-7498-4FA2-ACDB-0547A29DF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D46D-CCA9-4F0D-BA49-16A7905798D5}" type="datetimeFigureOut">
              <a:rPr lang="es-ES" smtClean="0"/>
              <a:pPr/>
              <a:t>13/01/2015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935-7498-4FA2-ACDB-0547A29DF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D46D-CCA9-4F0D-BA49-16A7905798D5}" type="datetimeFigureOut">
              <a:rPr lang="es-ES" smtClean="0"/>
              <a:pPr/>
              <a:t>13/01/2015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935-7498-4FA2-ACDB-0547A29DF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D46D-CCA9-4F0D-BA49-16A7905798D5}" type="datetimeFigureOut">
              <a:rPr lang="es-ES" smtClean="0"/>
              <a:pPr/>
              <a:t>13/01/2015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935-7498-4FA2-ACDB-0547A29DF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D46D-CCA9-4F0D-BA49-16A7905798D5}" type="datetimeFigureOut">
              <a:rPr lang="es-ES" smtClean="0"/>
              <a:pPr/>
              <a:t>13/01/2015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935-7498-4FA2-ACDB-0547A29DF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D46D-CCA9-4F0D-BA49-16A7905798D5}" type="datetimeFigureOut">
              <a:rPr lang="es-ES" smtClean="0"/>
              <a:pPr/>
              <a:t>13/01/2015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935-7498-4FA2-ACDB-0547A29DF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0D46D-CCA9-4F0D-BA49-16A7905798D5}" type="datetimeFigureOut">
              <a:rPr lang="es-ES" smtClean="0"/>
              <a:pPr/>
              <a:t>13/01/2015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08935-7498-4FA2-ACDB-0547A29DFD9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uiwatch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Wildland - Urban Interface Forest</a:t>
            </a:r>
            <a:br>
              <a:rPr lang="en-US" dirty="0" smtClean="0"/>
            </a:br>
            <a:r>
              <a:rPr lang="en-US" dirty="0" smtClean="0"/>
              <a:t>Fire Risk Observatory and Interest Group in Europe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1571636"/>
          </a:xfrm>
        </p:spPr>
        <p:txBody>
          <a:bodyPr>
            <a:normAutofit fontScale="85000" lnSpcReduction="20000"/>
          </a:bodyPr>
          <a:lstStyle/>
          <a:p>
            <a:r>
              <a:rPr lang="es-ES" sz="8600" dirty="0" smtClean="0">
                <a:solidFill>
                  <a:schemeClr val="tx1"/>
                </a:solidFill>
              </a:rPr>
              <a:t>WUIWATCH</a:t>
            </a:r>
          </a:p>
          <a:p>
            <a:r>
              <a:rPr lang="es-ES" sz="1900" dirty="0" err="1" smtClean="0">
                <a:solidFill>
                  <a:schemeClr val="tx1"/>
                </a:solidFill>
              </a:rPr>
              <a:t>Grant</a:t>
            </a:r>
            <a:r>
              <a:rPr lang="es-ES" sz="1900" dirty="0" smtClean="0">
                <a:solidFill>
                  <a:schemeClr val="tx1"/>
                </a:solidFill>
              </a:rPr>
              <a:t> </a:t>
            </a:r>
            <a:r>
              <a:rPr lang="es-ES" sz="1900" dirty="0" err="1" smtClean="0">
                <a:solidFill>
                  <a:schemeClr val="tx1"/>
                </a:solidFill>
              </a:rPr>
              <a:t>Agreement</a:t>
            </a:r>
            <a:r>
              <a:rPr lang="es-ES" sz="1900" dirty="0" smtClean="0">
                <a:solidFill>
                  <a:schemeClr val="tx1"/>
                </a:solidFill>
              </a:rPr>
              <a:t> Nº ECHO/SUB/2014/694556</a:t>
            </a:r>
          </a:p>
          <a:p>
            <a:r>
              <a:rPr lang="es-ES" sz="1900" b="1" dirty="0" smtClean="0">
                <a:solidFill>
                  <a:schemeClr val="tx1"/>
                </a:solidFill>
              </a:rPr>
              <a:t>www.wuiwatch.org</a:t>
            </a:r>
            <a:endParaRPr lang="es-ES" sz="1900" b="1" dirty="0">
              <a:solidFill>
                <a:schemeClr val="tx1"/>
              </a:solidFill>
            </a:endParaRPr>
          </a:p>
        </p:txBody>
      </p:sp>
      <p:pic>
        <p:nvPicPr>
          <p:cNvPr id="4" name="3 Imagen" descr="20150112_WUIWATCH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6644" y="4357694"/>
            <a:ext cx="1732612" cy="20784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Project </a:t>
            </a:r>
            <a:r>
              <a:rPr lang="es-ES" dirty="0" err="1" smtClean="0"/>
              <a:t>outline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" b="1" dirty="0" err="1" smtClean="0"/>
              <a:t>Main</a:t>
            </a:r>
            <a:r>
              <a:rPr lang="es-ES" b="1" dirty="0" smtClean="0"/>
              <a:t> figures:</a:t>
            </a:r>
          </a:p>
          <a:p>
            <a:r>
              <a:rPr lang="es-ES" dirty="0" err="1" smtClean="0"/>
              <a:t>Duration</a:t>
            </a:r>
            <a:r>
              <a:rPr lang="es-ES" dirty="0" smtClean="0"/>
              <a:t>: 24 </a:t>
            </a:r>
            <a:r>
              <a:rPr lang="es-ES" dirty="0" err="1" smtClean="0"/>
              <a:t>months</a:t>
            </a:r>
            <a:endParaRPr lang="es-ES" dirty="0" smtClean="0"/>
          </a:p>
          <a:p>
            <a:r>
              <a:rPr lang="es-ES" dirty="0" smtClean="0"/>
              <a:t>Total </a:t>
            </a:r>
            <a:r>
              <a:rPr lang="es-ES" dirty="0" err="1" smtClean="0"/>
              <a:t>cost</a:t>
            </a:r>
            <a:r>
              <a:rPr lang="es-ES" dirty="0" smtClean="0"/>
              <a:t>: 657.584€, EC </a:t>
            </a:r>
            <a:r>
              <a:rPr lang="es-ES" dirty="0" err="1" smtClean="0"/>
              <a:t>grant</a:t>
            </a:r>
            <a:r>
              <a:rPr lang="es-ES" dirty="0" smtClean="0"/>
              <a:t>: (75%) 493.188€</a:t>
            </a:r>
          </a:p>
          <a:p>
            <a:endParaRPr lang="es-ES" dirty="0" smtClean="0"/>
          </a:p>
          <a:p>
            <a:pPr>
              <a:buNone/>
            </a:pPr>
            <a:r>
              <a:rPr lang="es-ES" b="1" dirty="0" err="1" smtClean="0"/>
              <a:t>Objectives</a:t>
            </a:r>
            <a:r>
              <a:rPr lang="es-ES" dirty="0" smtClean="0"/>
              <a:t>:</a:t>
            </a:r>
          </a:p>
          <a:p>
            <a:r>
              <a:rPr lang="es-ES" dirty="0" err="1" smtClean="0"/>
              <a:t>Create</a:t>
            </a:r>
            <a:r>
              <a:rPr lang="es-ES" dirty="0" smtClean="0"/>
              <a:t> and </a:t>
            </a:r>
            <a:r>
              <a:rPr lang="es-ES" dirty="0" err="1" smtClean="0"/>
              <a:t>consolidate</a:t>
            </a:r>
            <a:r>
              <a:rPr lang="es-ES" dirty="0" smtClean="0"/>
              <a:t> a </a:t>
            </a:r>
            <a:r>
              <a:rPr lang="es-ES" dirty="0" err="1" smtClean="0"/>
              <a:t>European</a:t>
            </a:r>
            <a:r>
              <a:rPr lang="es-ES" dirty="0" smtClean="0"/>
              <a:t> </a:t>
            </a:r>
            <a:r>
              <a:rPr lang="es-ES" dirty="0" err="1" smtClean="0"/>
              <a:t>Observatory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prevention</a:t>
            </a:r>
            <a:r>
              <a:rPr lang="es-ES" dirty="0" smtClean="0"/>
              <a:t> and </a:t>
            </a:r>
            <a:r>
              <a:rPr lang="es-ES" dirty="0" err="1" smtClean="0"/>
              <a:t>defense</a:t>
            </a:r>
            <a:r>
              <a:rPr lang="es-ES" dirty="0" smtClean="0"/>
              <a:t> </a:t>
            </a:r>
            <a:r>
              <a:rPr lang="es-ES" dirty="0" err="1" smtClean="0"/>
              <a:t>against</a:t>
            </a:r>
            <a:r>
              <a:rPr lang="es-ES" dirty="0" smtClean="0"/>
              <a:t> </a:t>
            </a:r>
            <a:r>
              <a:rPr lang="es-ES" dirty="0" err="1" smtClean="0"/>
              <a:t>forest</a:t>
            </a:r>
            <a:r>
              <a:rPr lang="es-ES" dirty="0" smtClean="0"/>
              <a:t> </a:t>
            </a:r>
            <a:r>
              <a:rPr lang="es-ES" dirty="0" err="1" smtClean="0"/>
              <a:t>fires</a:t>
            </a:r>
            <a:r>
              <a:rPr lang="es-ES" dirty="0" smtClean="0"/>
              <a:t> </a:t>
            </a:r>
            <a:r>
              <a:rPr lang="es-ES" dirty="0" err="1" smtClean="0"/>
              <a:t>affecting</a:t>
            </a:r>
            <a:r>
              <a:rPr lang="es-ES" dirty="0" smtClean="0"/>
              <a:t> </a:t>
            </a:r>
            <a:r>
              <a:rPr lang="es-ES" dirty="0" err="1" smtClean="0"/>
              <a:t>urban</a:t>
            </a:r>
            <a:r>
              <a:rPr lang="es-ES" dirty="0" smtClean="0"/>
              <a:t> </a:t>
            </a:r>
            <a:r>
              <a:rPr lang="es-ES" dirty="0" err="1" smtClean="0"/>
              <a:t>areas</a:t>
            </a:r>
            <a:r>
              <a:rPr lang="es-ES" dirty="0" smtClean="0"/>
              <a:t> and </a:t>
            </a:r>
            <a:r>
              <a:rPr lang="es-ES" dirty="0" err="1" smtClean="0"/>
              <a:t>communities</a:t>
            </a:r>
            <a:endParaRPr lang="es-ES" dirty="0" smtClean="0"/>
          </a:p>
          <a:p>
            <a:r>
              <a:rPr lang="es-ES" dirty="0" err="1" smtClean="0"/>
              <a:t>Creation</a:t>
            </a:r>
            <a:r>
              <a:rPr lang="es-ES" dirty="0" smtClean="0"/>
              <a:t> of a </a:t>
            </a:r>
            <a:r>
              <a:rPr lang="es-ES" dirty="0" err="1" smtClean="0"/>
              <a:t>permanent</a:t>
            </a:r>
            <a:r>
              <a:rPr lang="es-ES" dirty="0" smtClean="0"/>
              <a:t> </a:t>
            </a:r>
            <a:r>
              <a:rPr lang="es-ES" dirty="0" err="1" smtClean="0"/>
              <a:t>forum</a:t>
            </a:r>
            <a:r>
              <a:rPr lang="es-ES" dirty="0" smtClean="0"/>
              <a:t> and </a:t>
            </a:r>
            <a:r>
              <a:rPr lang="es-ES" dirty="0" err="1" smtClean="0"/>
              <a:t>interest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 smtClean="0"/>
              <a:t>, </a:t>
            </a:r>
            <a:r>
              <a:rPr lang="es-ES" dirty="0" err="1" smtClean="0"/>
              <a:t>capitalisation</a:t>
            </a:r>
            <a:r>
              <a:rPr lang="es-ES" dirty="0" smtClean="0"/>
              <a:t> of </a:t>
            </a:r>
            <a:r>
              <a:rPr lang="es-ES" dirty="0" err="1" smtClean="0"/>
              <a:t>experience</a:t>
            </a:r>
            <a:endParaRPr lang="es-ES" dirty="0" smtClean="0"/>
          </a:p>
          <a:p>
            <a:r>
              <a:rPr lang="es-ES" dirty="0" err="1" smtClean="0"/>
              <a:t>Elaboration</a:t>
            </a:r>
            <a:r>
              <a:rPr lang="es-ES" dirty="0" smtClean="0"/>
              <a:t> of </a:t>
            </a:r>
            <a:r>
              <a:rPr lang="es-ES" dirty="0" err="1" smtClean="0"/>
              <a:t>consensuated</a:t>
            </a:r>
            <a:r>
              <a:rPr lang="es-ES" dirty="0" smtClean="0"/>
              <a:t> </a:t>
            </a:r>
            <a:r>
              <a:rPr lang="es-ES" dirty="0" err="1" smtClean="0"/>
              <a:t>protocols</a:t>
            </a:r>
            <a:r>
              <a:rPr lang="es-ES" dirty="0" smtClean="0"/>
              <a:t> and </a:t>
            </a:r>
            <a:r>
              <a:rPr lang="es-ES" dirty="0" err="1" smtClean="0"/>
              <a:t>procedures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risk</a:t>
            </a:r>
            <a:r>
              <a:rPr lang="es-ES" dirty="0" smtClean="0"/>
              <a:t> </a:t>
            </a:r>
            <a:r>
              <a:rPr lang="es-ES" dirty="0" err="1" smtClean="0"/>
              <a:t>mapping</a:t>
            </a:r>
            <a:r>
              <a:rPr lang="es-ES" dirty="0" smtClean="0"/>
              <a:t>, </a:t>
            </a:r>
            <a:r>
              <a:rPr lang="es-ES" dirty="0" err="1" smtClean="0"/>
              <a:t>prevention</a:t>
            </a:r>
            <a:r>
              <a:rPr lang="es-ES" dirty="0" smtClean="0"/>
              <a:t> and </a:t>
            </a:r>
            <a:r>
              <a:rPr lang="es-ES" dirty="0" err="1" smtClean="0"/>
              <a:t>operation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Expected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err="1" smtClean="0"/>
              <a:t>Improve</a:t>
            </a:r>
            <a:r>
              <a:rPr lang="es-ES" sz="2800" dirty="0" smtClean="0"/>
              <a:t> </a:t>
            </a:r>
            <a:r>
              <a:rPr lang="es-ES" sz="2800" dirty="0" err="1" smtClean="0"/>
              <a:t>cooperation</a:t>
            </a:r>
            <a:r>
              <a:rPr lang="es-ES" sz="2800" dirty="0" smtClean="0"/>
              <a:t> and </a:t>
            </a:r>
            <a:r>
              <a:rPr lang="es-ES" sz="2800" dirty="0" err="1" smtClean="0"/>
              <a:t>exchange</a:t>
            </a:r>
            <a:r>
              <a:rPr lang="es-ES" sz="2800" dirty="0" smtClean="0"/>
              <a:t> of </a:t>
            </a:r>
            <a:r>
              <a:rPr lang="es-ES" sz="2800" dirty="0" err="1" smtClean="0"/>
              <a:t>good</a:t>
            </a:r>
            <a:r>
              <a:rPr lang="es-ES" sz="2800" dirty="0" smtClean="0"/>
              <a:t> </a:t>
            </a:r>
            <a:r>
              <a:rPr lang="es-ES" sz="2800" dirty="0" err="1" smtClean="0"/>
              <a:t>practices</a:t>
            </a:r>
            <a:endParaRPr lang="es-ES" sz="2800" dirty="0" smtClean="0"/>
          </a:p>
          <a:p>
            <a:r>
              <a:rPr lang="es-ES" sz="2800" dirty="0" err="1" smtClean="0"/>
              <a:t>Improve</a:t>
            </a:r>
            <a:r>
              <a:rPr lang="es-ES" sz="2800" dirty="0" smtClean="0"/>
              <a:t> </a:t>
            </a:r>
            <a:r>
              <a:rPr lang="es-ES" sz="2800" dirty="0" err="1" smtClean="0"/>
              <a:t>networking</a:t>
            </a:r>
            <a:r>
              <a:rPr lang="es-ES" sz="2800" dirty="0" smtClean="0"/>
              <a:t> </a:t>
            </a:r>
            <a:r>
              <a:rPr lang="es-ES" sz="2800" dirty="0" err="1" smtClean="0"/>
              <a:t>amongst</a:t>
            </a:r>
            <a:r>
              <a:rPr lang="es-ES" sz="2800" dirty="0" smtClean="0"/>
              <a:t> </a:t>
            </a:r>
            <a:r>
              <a:rPr lang="es-ES" sz="2800" dirty="0" err="1" smtClean="0"/>
              <a:t>actors</a:t>
            </a:r>
            <a:r>
              <a:rPr lang="es-ES" sz="2800" dirty="0" smtClean="0"/>
              <a:t> and </a:t>
            </a:r>
            <a:r>
              <a:rPr lang="es-ES" sz="2800" dirty="0" err="1" smtClean="0"/>
              <a:t>policies</a:t>
            </a:r>
            <a:r>
              <a:rPr lang="es-ES" sz="2800" dirty="0" smtClean="0"/>
              <a:t> </a:t>
            </a:r>
            <a:r>
              <a:rPr lang="es-ES" sz="2800" dirty="0" err="1" smtClean="0"/>
              <a:t>across</a:t>
            </a:r>
            <a:r>
              <a:rPr lang="es-ES" sz="2800" dirty="0" smtClean="0"/>
              <a:t> </a:t>
            </a:r>
            <a:r>
              <a:rPr lang="es-ES" sz="2800" dirty="0" err="1" smtClean="0"/>
              <a:t>Europe</a:t>
            </a:r>
            <a:endParaRPr lang="es-ES" sz="2800" dirty="0" smtClean="0"/>
          </a:p>
          <a:p>
            <a:r>
              <a:rPr lang="es-ES" sz="2800" dirty="0" err="1" smtClean="0"/>
              <a:t>Improve</a:t>
            </a:r>
            <a:r>
              <a:rPr lang="es-ES" sz="2800" dirty="0" smtClean="0"/>
              <a:t> </a:t>
            </a:r>
            <a:r>
              <a:rPr lang="es-ES" sz="2800" dirty="0" err="1" smtClean="0"/>
              <a:t>understanding</a:t>
            </a:r>
            <a:r>
              <a:rPr lang="es-ES" sz="2800" dirty="0" smtClean="0"/>
              <a:t> of </a:t>
            </a:r>
            <a:r>
              <a:rPr lang="es-ES" sz="2800" dirty="0" err="1" smtClean="0"/>
              <a:t>factors</a:t>
            </a:r>
            <a:r>
              <a:rPr lang="es-ES" sz="2800" dirty="0" smtClean="0"/>
              <a:t> and </a:t>
            </a:r>
            <a:r>
              <a:rPr lang="es-ES" sz="2800" dirty="0" err="1" smtClean="0"/>
              <a:t>processes</a:t>
            </a:r>
            <a:r>
              <a:rPr lang="es-ES" sz="2800" dirty="0" smtClean="0"/>
              <a:t> </a:t>
            </a:r>
            <a:r>
              <a:rPr lang="es-ES" sz="2800" dirty="0" err="1" smtClean="0"/>
              <a:t>involved</a:t>
            </a:r>
            <a:r>
              <a:rPr lang="es-ES" sz="2800" dirty="0" smtClean="0"/>
              <a:t> in </a:t>
            </a:r>
            <a:r>
              <a:rPr lang="es-ES" sz="2800" dirty="0" err="1" smtClean="0"/>
              <a:t>vulnerability</a:t>
            </a:r>
            <a:endParaRPr lang="es-ES" sz="2800" dirty="0" smtClean="0"/>
          </a:p>
          <a:p>
            <a:r>
              <a:rPr lang="es-ES" sz="2800" dirty="0" smtClean="0"/>
              <a:t>White </a:t>
            </a:r>
            <a:r>
              <a:rPr lang="es-ES" sz="2800" dirty="0" err="1" smtClean="0"/>
              <a:t>book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WUI </a:t>
            </a:r>
            <a:r>
              <a:rPr lang="es-ES" sz="2800" dirty="0" err="1" smtClean="0"/>
              <a:t>gathering</a:t>
            </a:r>
            <a:r>
              <a:rPr lang="es-ES" sz="2800" dirty="0" smtClean="0"/>
              <a:t> </a:t>
            </a:r>
            <a:r>
              <a:rPr lang="es-ES" sz="2800" dirty="0" err="1" smtClean="0"/>
              <a:t>common</a:t>
            </a:r>
            <a:r>
              <a:rPr lang="es-ES" sz="2800" dirty="0" smtClean="0"/>
              <a:t> </a:t>
            </a:r>
            <a:r>
              <a:rPr lang="es-ES" sz="2800" dirty="0" err="1" smtClean="0"/>
              <a:t>prevention</a:t>
            </a:r>
            <a:r>
              <a:rPr lang="es-ES" sz="2800" dirty="0" smtClean="0"/>
              <a:t> and </a:t>
            </a:r>
            <a:r>
              <a:rPr lang="es-ES" sz="2800" dirty="0" err="1" smtClean="0"/>
              <a:t>operational</a:t>
            </a:r>
            <a:r>
              <a:rPr lang="es-ES" sz="2800" dirty="0" smtClean="0"/>
              <a:t> </a:t>
            </a:r>
            <a:r>
              <a:rPr lang="es-ES" sz="2800" dirty="0" err="1" smtClean="0"/>
              <a:t>procedures</a:t>
            </a:r>
            <a:endParaRPr lang="es-ES" sz="2800" dirty="0" smtClean="0"/>
          </a:p>
          <a:p>
            <a:r>
              <a:rPr lang="es-ES" sz="2800" dirty="0" err="1" smtClean="0"/>
              <a:t>Database</a:t>
            </a:r>
            <a:r>
              <a:rPr lang="es-ES" sz="2800" dirty="0" smtClean="0"/>
              <a:t> of </a:t>
            </a:r>
            <a:r>
              <a:rPr lang="es-ES" sz="2800" dirty="0" err="1" smtClean="0"/>
              <a:t>fire</a:t>
            </a:r>
            <a:r>
              <a:rPr lang="es-ES" sz="2800" dirty="0" smtClean="0"/>
              <a:t> </a:t>
            </a:r>
            <a:r>
              <a:rPr lang="es-ES" sz="2800" dirty="0" err="1" smtClean="0"/>
              <a:t>events</a:t>
            </a:r>
            <a:r>
              <a:rPr lang="es-ES" sz="2800" dirty="0" smtClean="0"/>
              <a:t> </a:t>
            </a:r>
            <a:r>
              <a:rPr lang="es-ES" sz="2800" dirty="0" err="1" smtClean="0"/>
              <a:t>affecting</a:t>
            </a:r>
            <a:r>
              <a:rPr lang="es-ES" sz="2800" dirty="0" smtClean="0"/>
              <a:t> WUI </a:t>
            </a:r>
            <a:r>
              <a:rPr lang="es-ES" sz="2800" dirty="0" err="1" smtClean="0"/>
              <a:t>areas</a:t>
            </a:r>
            <a:r>
              <a:rPr lang="es-ES" sz="2800" dirty="0" smtClean="0"/>
              <a:t>, </a:t>
            </a:r>
            <a:r>
              <a:rPr lang="es-ES" sz="2800" dirty="0" err="1" smtClean="0"/>
              <a:t>capitalisation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experience</a:t>
            </a:r>
            <a:endParaRPr lang="es-E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Timeline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785926"/>
            <a:ext cx="868828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Deliverables</a:t>
            </a:r>
            <a:r>
              <a:rPr lang="es-ES" dirty="0" smtClean="0"/>
              <a:t> (1)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43510"/>
          </a:xfrm>
        </p:spPr>
        <p:txBody>
          <a:bodyPr>
            <a:normAutofit fontScale="92500" lnSpcReduction="20000"/>
          </a:bodyPr>
          <a:lstStyle/>
          <a:p>
            <a:r>
              <a:rPr lang="es-ES" sz="1800" dirty="0" smtClean="0"/>
              <a:t>D1.1 </a:t>
            </a:r>
            <a:r>
              <a:rPr lang="es-ES" sz="1800" dirty="0" err="1" smtClean="0"/>
              <a:t>Report</a:t>
            </a:r>
            <a:r>
              <a:rPr lang="es-ES" sz="1800" dirty="0" smtClean="0"/>
              <a:t> </a:t>
            </a:r>
            <a:r>
              <a:rPr lang="es-ES" sz="1800" dirty="0" err="1" smtClean="0"/>
              <a:t>on</a:t>
            </a:r>
            <a:r>
              <a:rPr lang="es-ES" sz="1800" dirty="0" smtClean="0"/>
              <a:t> WUI </a:t>
            </a:r>
            <a:r>
              <a:rPr lang="es-ES" sz="1800" dirty="0" err="1" smtClean="0"/>
              <a:t>fire</a:t>
            </a:r>
            <a:r>
              <a:rPr lang="es-ES" sz="1800" dirty="0" smtClean="0"/>
              <a:t> </a:t>
            </a:r>
            <a:r>
              <a:rPr lang="es-ES" sz="1800" dirty="0" err="1" smtClean="0"/>
              <a:t>prevention</a:t>
            </a:r>
            <a:r>
              <a:rPr lang="es-ES" sz="1800" dirty="0" smtClean="0"/>
              <a:t> and </a:t>
            </a:r>
            <a:r>
              <a:rPr lang="es-ES" sz="1800" dirty="0" err="1" smtClean="0"/>
              <a:t>emergency</a:t>
            </a:r>
            <a:r>
              <a:rPr lang="es-ES" sz="1800" dirty="0" smtClean="0"/>
              <a:t> </a:t>
            </a:r>
            <a:r>
              <a:rPr lang="es-ES" sz="1800" dirty="0" err="1" smtClean="0"/>
              <a:t>management</a:t>
            </a:r>
            <a:r>
              <a:rPr lang="es-ES" sz="1800" dirty="0" smtClean="0"/>
              <a:t> in </a:t>
            </a:r>
            <a:r>
              <a:rPr lang="es-ES" sz="1800" dirty="0" err="1" smtClean="0"/>
              <a:t>Europe</a:t>
            </a:r>
            <a:r>
              <a:rPr lang="es-ES" sz="1800" dirty="0" smtClean="0"/>
              <a:t> (M7)</a:t>
            </a:r>
          </a:p>
          <a:p>
            <a:r>
              <a:rPr lang="es-ES" sz="1800" dirty="0" smtClean="0"/>
              <a:t>D2.1 WUIWATCH </a:t>
            </a:r>
            <a:r>
              <a:rPr lang="es-ES" sz="1800" dirty="0" err="1" smtClean="0"/>
              <a:t>community</a:t>
            </a:r>
            <a:r>
              <a:rPr lang="es-ES" sz="1800" dirty="0" smtClean="0"/>
              <a:t> </a:t>
            </a:r>
            <a:r>
              <a:rPr lang="es-ES" sz="1800" dirty="0" err="1" smtClean="0"/>
              <a:t>members</a:t>
            </a:r>
            <a:r>
              <a:rPr lang="es-ES" sz="1800" dirty="0" smtClean="0"/>
              <a:t> </a:t>
            </a:r>
            <a:r>
              <a:rPr lang="es-ES" sz="1800" dirty="0" err="1" smtClean="0"/>
              <a:t>database</a:t>
            </a:r>
            <a:r>
              <a:rPr lang="es-ES" sz="1800" dirty="0" smtClean="0"/>
              <a:t> (M7) (M24)</a:t>
            </a:r>
          </a:p>
          <a:p>
            <a:r>
              <a:rPr lang="es-ES" sz="1800" dirty="0" smtClean="0"/>
              <a:t>D3.1 </a:t>
            </a:r>
            <a:r>
              <a:rPr lang="es-ES" sz="1800" dirty="0" err="1" smtClean="0"/>
              <a:t>Permanent</a:t>
            </a:r>
            <a:r>
              <a:rPr lang="es-ES" sz="1800" dirty="0" smtClean="0"/>
              <a:t> </a:t>
            </a:r>
            <a:r>
              <a:rPr lang="es-ES" sz="1800" dirty="0" err="1" smtClean="0"/>
              <a:t>Forum</a:t>
            </a:r>
            <a:r>
              <a:rPr lang="es-ES" sz="1800" dirty="0" smtClean="0"/>
              <a:t> and </a:t>
            </a:r>
            <a:r>
              <a:rPr lang="es-ES" sz="1800" dirty="0" err="1" smtClean="0"/>
              <a:t>interest</a:t>
            </a:r>
            <a:r>
              <a:rPr lang="es-ES" sz="1800" dirty="0" smtClean="0"/>
              <a:t> </a:t>
            </a:r>
            <a:r>
              <a:rPr lang="es-ES" sz="1800" dirty="0" err="1" smtClean="0"/>
              <a:t>group</a:t>
            </a:r>
            <a:r>
              <a:rPr lang="es-ES" sz="1800" dirty="0" smtClean="0"/>
              <a:t> </a:t>
            </a:r>
            <a:r>
              <a:rPr lang="es-ES" sz="1800" dirty="0" err="1" smtClean="0"/>
              <a:t>platform</a:t>
            </a:r>
            <a:r>
              <a:rPr lang="es-ES" sz="1800" dirty="0" smtClean="0"/>
              <a:t> (M13)</a:t>
            </a:r>
          </a:p>
          <a:p>
            <a:endParaRPr lang="es-ES" sz="1800" dirty="0" smtClean="0"/>
          </a:p>
          <a:p>
            <a:r>
              <a:rPr lang="es-ES" sz="1800" dirty="0" smtClean="0"/>
              <a:t>D4.1 Online </a:t>
            </a:r>
            <a:r>
              <a:rPr lang="es-ES" sz="1800" dirty="0" err="1" smtClean="0"/>
              <a:t>tool</a:t>
            </a:r>
            <a:r>
              <a:rPr lang="es-ES" sz="1800" dirty="0" smtClean="0"/>
              <a:t> and </a:t>
            </a:r>
            <a:r>
              <a:rPr lang="es-ES" sz="1800" dirty="0" err="1" smtClean="0"/>
              <a:t>database</a:t>
            </a:r>
            <a:r>
              <a:rPr lang="es-ES" sz="1800" dirty="0" smtClean="0"/>
              <a:t> of </a:t>
            </a:r>
            <a:r>
              <a:rPr lang="es-ES" sz="1800" dirty="0" err="1" smtClean="0"/>
              <a:t>experience</a:t>
            </a:r>
            <a:r>
              <a:rPr lang="es-ES" sz="1800" dirty="0" smtClean="0"/>
              <a:t> </a:t>
            </a:r>
            <a:r>
              <a:rPr lang="es-ES" sz="1800" dirty="0" err="1" smtClean="0"/>
              <a:t>capitalisation</a:t>
            </a:r>
            <a:r>
              <a:rPr lang="es-ES" sz="1800" dirty="0" smtClean="0"/>
              <a:t> (M15)</a:t>
            </a:r>
          </a:p>
          <a:p>
            <a:r>
              <a:rPr lang="es-ES" sz="1800" dirty="0" smtClean="0"/>
              <a:t>D4.2 WUIWATCH </a:t>
            </a:r>
            <a:r>
              <a:rPr lang="es-ES" sz="1800" dirty="0" err="1" smtClean="0"/>
              <a:t>Knowledge</a:t>
            </a:r>
            <a:r>
              <a:rPr lang="es-ES" sz="1800" dirty="0" smtClean="0"/>
              <a:t> base (M21)</a:t>
            </a:r>
          </a:p>
          <a:p>
            <a:endParaRPr lang="es-ES" sz="1800" dirty="0" smtClean="0"/>
          </a:p>
          <a:p>
            <a:r>
              <a:rPr lang="es-ES" sz="1800" dirty="0" smtClean="0"/>
              <a:t>D5.1 </a:t>
            </a:r>
            <a:r>
              <a:rPr lang="es-ES" sz="1800" dirty="0" err="1" smtClean="0"/>
              <a:t>Report</a:t>
            </a:r>
            <a:r>
              <a:rPr lang="es-ES" sz="1800" dirty="0" smtClean="0"/>
              <a:t> </a:t>
            </a:r>
            <a:r>
              <a:rPr lang="es-ES" sz="1800" dirty="0" err="1" smtClean="0"/>
              <a:t>on</a:t>
            </a:r>
            <a:r>
              <a:rPr lang="es-ES" sz="1800" dirty="0" smtClean="0"/>
              <a:t> </a:t>
            </a:r>
            <a:r>
              <a:rPr lang="es-ES" sz="1800" dirty="0" err="1" smtClean="0"/>
              <a:t>houses</a:t>
            </a:r>
            <a:r>
              <a:rPr lang="es-ES" sz="1800" dirty="0" smtClean="0"/>
              <a:t> </a:t>
            </a:r>
            <a:r>
              <a:rPr lang="es-ES" sz="1800" dirty="0" err="1" smtClean="0"/>
              <a:t>vulnerability</a:t>
            </a:r>
            <a:r>
              <a:rPr lang="es-ES" sz="1800" dirty="0" smtClean="0"/>
              <a:t>, </a:t>
            </a:r>
            <a:r>
              <a:rPr lang="es-ES" sz="1800" dirty="0" err="1" smtClean="0"/>
              <a:t>tests</a:t>
            </a:r>
            <a:r>
              <a:rPr lang="es-ES" sz="1800" dirty="0" smtClean="0"/>
              <a:t> and </a:t>
            </a:r>
            <a:r>
              <a:rPr lang="es-ES" sz="1800" dirty="0" err="1" smtClean="0"/>
              <a:t>experiments</a:t>
            </a:r>
            <a:r>
              <a:rPr lang="es-ES" sz="1800" dirty="0" smtClean="0"/>
              <a:t> (M13)</a:t>
            </a:r>
          </a:p>
          <a:p>
            <a:r>
              <a:rPr lang="es-ES" sz="1800" dirty="0" smtClean="0"/>
              <a:t>D5.1 </a:t>
            </a:r>
            <a:r>
              <a:rPr lang="es-ES" sz="1800" dirty="0" err="1" smtClean="0"/>
              <a:t>Report</a:t>
            </a:r>
            <a:r>
              <a:rPr lang="es-ES" sz="1800" dirty="0" smtClean="0"/>
              <a:t> </a:t>
            </a:r>
            <a:r>
              <a:rPr lang="es-ES" sz="1800" dirty="0" err="1" smtClean="0"/>
              <a:t>on</a:t>
            </a:r>
            <a:r>
              <a:rPr lang="es-ES" sz="1800" dirty="0" smtClean="0"/>
              <a:t> </a:t>
            </a:r>
            <a:r>
              <a:rPr lang="es-ES" sz="1800" dirty="0" err="1" smtClean="0"/>
              <a:t>fire</a:t>
            </a:r>
            <a:r>
              <a:rPr lang="es-ES" sz="1800" dirty="0" smtClean="0"/>
              <a:t> safety in </a:t>
            </a:r>
            <a:r>
              <a:rPr lang="es-ES" sz="1800" dirty="0" err="1" smtClean="0"/>
              <a:t>the</a:t>
            </a:r>
            <a:r>
              <a:rPr lang="es-ES" sz="1800" dirty="0" smtClean="0"/>
              <a:t> WUI, </a:t>
            </a:r>
            <a:r>
              <a:rPr lang="es-ES" sz="1800" dirty="0" err="1" smtClean="0"/>
              <a:t>tests</a:t>
            </a:r>
            <a:r>
              <a:rPr lang="es-ES" sz="1800" dirty="0" smtClean="0"/>
              <a:t> and </a:t>
            </a:r>
            <a:r>
              <a:rPr lang="es-ES" sz="1800" dirty="0" err="1" smtClean="0"/>
              <a:t>experiments</a:t>
            </a:r>
            <a:r>
              <a:rPr lang="es-ES" sz="1800" dirty="0" smtClean="0"/>
              <a:t> (M19)</a:t>
            </a:r>
          </a:p>
          <a:p>
            <a:endParaRPr lang="es-ES" sz="1800" dirty="0" smtClean="0"/>
          </a:p>
          <a:p>
            <a:r>
              <a:rPr lang="es-ES" sz="1800" dirty="0" smtClean="0"/>
              <a:t>D6.X </a:t>
            </a:r>
            <a:r>
              <a:rPr lang="es-ES" sz="1800" dirty="0" err="1" smtClean="0"/>
              <a:t>Workshops</a:t>
            </a:r>
            <a:r>
              <a:rPr lang="es-ES" sz="1800" dirty="0" smtClean="0"/>
              <a:t> </a:t>
            </a:r>
            <a:r>
              <a:rPr lang="es-ES" sz="1800" dirty="0" err="1" smtClean="0"/>
              <a:t>Proceedings</a:t>
            </a:r>
            <a:r>
              <a:rPr lang="es-ES" sz="1800" dirty="0" smtClean="0"/>
              <a:t> and </a:t>
            </a:r>
            <a:r>
              <a:rPr lang="es-ES" sz="1800" dirty="0" err="1" smtClean="0"/>
              <a:t>conclusions</a:t>
            </a:r>
            <a:r>
              <a:rPr lang="es-ES" sz="1800" dirty="0" smtClean="0"/>
              <a:t> (M6)(M14)(M20)(M24)</a:t>
            </a:r>
          </a:p>
          <a:p>
            <a:endParaRPr lang="es-ES" sz="1800" dirty="0" smtClean="0"/>
          </a:p>
          <a:p>
            <a:r>
              <a:rPr lang="es-ES" sz="1800" dirty="0" smtClean="0"/>
              <a:t>D7.1 Guide of </a:t>
            </a:r>
            <a:r>
              <a:rPr lang="es-ES" sz="1800" dirty="0" err="1" smtClean="0"/>
              <a:t>good</a:t>
            </a:r>
            <a:r>
              <a:rPr lang="es-ES" sz="1800" dirty="0" smtClean="0"/>
              <a:t> </a:t>
            </a:r>
            <a:r>
              <a:rPr lang="es-ES" sz="1800" dirty="0" err="1" smtClean="0"/>
              <a:t>practices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prevention</a:t>
            </a:r>
            <a:r>
              <a:rPr lang="es-ES" sz="1800" dirty="0" smtClean="0"/>
              <a:t> and </a:t>
            </a:r>
            <a:r>
              <a:rPr lang="es-ES" sz="1800" dirty="0" err="1" smtClean="0"/>
              <a:t>self-protection</a:t>
            </a:r>
            <a:r>
              <a:rPr lang="es-ES" sz="1800" dirty="0" smtClean="0"/>
              <a:t> (M21)</a:t>
            </a:r>
          </a:p>
          <a:p>
            <a:r>
              <a:rPr lang="es-ES" sz="1800" dirty="0" smtClean="0"/>
              <a:t>D7.2 </a:t>
            </a:r>
            <a:r>
              <a:rPr lang="es-ES" sz="1800" dirty="0" err="1" smtClean="0"/>
              <a:t>Report</a:t>
            </a:r>
            <a:r>
              <a:rPr lang="es-ES" sz="1800" dirty="0" smtClean="0"/>
              <a:t> </a:t>
            </a:r>
            <a:r>
              <a:rPr lang="es-ES" sz="1800" dirty="0" err="1" smtClean="0"/>
              <a:t>on</a:t>
            </a:r>
            <a:r>
              <a:rPr lang="es-ES" sz="1800" dirty="0" smtClean="0"/>
              <a:t> </a:t>
            </a:r>
            <a:r>
              <a:rPr lang="es-ES" sz="1800" dirty="0" err="1" smtClean="0"/>
              <a:t>defence</a:t>
            </a:r>
            <a:r>
              <a:rPr lang="es-ES" sz="1800" dirty="0" smtClean="0"/>
              <a:t> </a:t>
            </a:r>
            <a:r>
              <a:rPr lang="es-ES" sz="1800" dirty="0" err="1" smtClean="0"/>
              <a:t>operations</a:t>
            </a:r>
            <a:r>
              <a:rPr lang="es-ES" sz="1800" dirty="0" smtClean="0"/>
              <a:t> and safety (M23)</a:t>
            </a:r>
          </a:p>
          <a:p>
            <a:r>
              <a:rPr lang="es-ES" sz="1800" dirty="0" smtClean="0"/>
              <a:t>D7.3 WUIWATCH White </a:t>
            </a:r>
            <a:r>
              <a:rPr lang="es-ES" sz="1800" dirty="0" err="1" smtClean="0"/>
              <a:t>book</a:t>
            </a:r>
            <a:r>
              <a:rPr lang="es-ES" sz="1800" dirty="0" smtClean="0"/>
              <a:t> </a:t>
            </a:r>
            <a:r>
              <a:rPr lang="es-ES" sz="1800" dirty="0" err="1" smtClean="0"/>
              <a:t>on</a:t>
            </a:r>
            <a:r>
              <a:rPr lang="es-ES" sz="1800" dirty="0" smtClean="0"/>
              <a:t> </a:t>
            </a:r>
            <a:r>
              <a:rPr lang="es-ES" sz="1800" dirty="0" err="1" smtClean="0"/>
              <a:t>fire</a:t>
            </a:r>
            <a:r>
              <a:rPr lang="es-ES" sz="1800" dirty="0" smtClean="0"/>
              <a:t> </a:t>
            </a:r>
            <a:r>
              <a:rPr lang="es-ES" sz="1800" dirty="0" err="1" smtClean="0"/>
              <a:t>prevention</a:t>
            </a:r>
            <a:r>
              <a:rPr lang="es-ES" sz="1800" dirty="0" smtClean="0"/>
              <a:t> and </a:t>
            </a:r>
            <a:r>
              <a:rPr lang="es-ES" sz="1800" dirty="0" err="1" smtClean="0"/>
              <a:t>defence</a:t>
            </a:r>
            <a:r>
              <a:rPr lang="es-ES" sz="1800" dirty="0" smtClean="0"/>
              <a:t> in WUI (M24)</a:t>
            </a:r>
          </a:p>
          <a:p>
            <a:endParaRPr lang="es-ES" sz="1800" dirty="0" smtClean="0"/>
          </a:p>
          <a:p>
            <a:r>
              <a:rPr lang="es-ES" sz="1800" dirty="0" smtClean="0"/>
              <a:t>D8.1-3 </a:t>
            </a:r>
            <a:r>
              <a:rPr lang="es-ES" sz="1800" dirty="0" err="1" smtClean="0"/>
              <a:t>Brochures</a:t>
            </a:r>
            <a:r>
              <a:rPr lang="es-ES" sz="1800" dirty="0" smtClean="0"/>
              <a:t> (M13)(M18)(M24)</a:t>
            </a:r>
          </a:p>
          <a:p>
            <a:r>
              <a:rPr lang="es-ES" sz="1800" dirty="0" smtClean="0"/>
              <a:t>D8.4-7 Videos (M13)(M24)</a:t>
            </a:r>
          </a:p>
          <a:p>
            <a:r>
              <a:rPr lang="es-ES" sz="1800" dirty="0" smtClean="0"/>
              <a:t>D8.8 </a:t>
            </a:r>
            <a:r>
              <a:rPr lang="es-ES" sz="1800" dirty="0" err="1" smtClean="0"/>
              <a:t>Report</a:t>
            </a:r>
            <a:r>
              <a:rPr lang="es-ES" sz="1800" dirty="0" smtClean="0"/>
              <a:t> </a:t>
            </a:r>
            <a:r>
              <a:rPr lang="es-ES" sz="1800" dirty="0" err="1" smtClean="0"/>
              <a:t>on</a:t>
            </a:r>
            <a:r>
              <a:rPr lang="es-ES" sz="1800" dirty="0" smtClean="0"/>
              <a:t> </a:t>
            </a:r>
            <a:r>
              <a:rPr lang="es-ES" sz="1800" dirty="0" err="1" smtClean="0"/>
              <a:t>dissemination</a:t>
            </a:r>
            <a:r>
              <a:rPr lang="es-ES" sz="1800" dirty="0" smtClean="0"/>
              <a:t> </a:t>
            </a:r>
            <a:r>
              <a:rPr lang="es-ES" sz="1800" dirty="0" err="1" smtClean="0"/>
              <a:t>activities</a:t>
            </a:r>
            <a:r>
              <a:rPr lang="es-ES" sz="1800" dirty="0" smtClean="0"/>
              <a:t> (M24)</a:t>
            </a:r>
          </a:p>
          <a:p>
            <a:endParaRPr lang="es-E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Deliverables</a:t>
            </a:r>
            <a:r>
              <a:rPr lang="es-ES" dirty="0" smtClean="0"/>
              <a:t> (2)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>
            <a:normAutofit/>
          </a:bodyPr>
          <a:lstStyle/>
          <a:p>
            <a:r>
              <a:rPr lang="es-ES" sz="1800" dirty="0" smtClean="0"/>
              <a:t>D9.1 Project </a:t>
            </a:r>
            <a:r>
              <a:rPr lang="es-ES" sz="1800" dirty="0" err="1" smtClean="0"/>
              <a:t>Steering</a:t>
            </a:r>
            <a:r>
              <a:rPr lang="es-ES" sz="1800" dirty="0" smtClean="0"/>
              <a:t> </a:t>
            </a:r>
            <a:r>
              <a:rPr lang="es-ES" sz="1800" dirty="0" err="1" smtClean="0"/>
              <a:t>Committee</a:t>
            </a:r>
            <a:r>
              <a:rPr lang="es-ES" sz="1800" dirty="0" smtClean="0"/>
              <a:t> (M1)</a:t>
            </a:r>
          </a:p>
          <a:p>
            <a:r>
              <a:rPr lang="es-ES" sz="1800" dirty="0" smtClean="0"/>
              <a:t>D9.2 </a:t>
            </a:r>
            <a:r>
              <a:rPr lang="es-ES" sz="1800" dirty="0" err="1" smtClean="0"/>
              <a:t>Cooperation</a:t>
            </a:r>
            <a:r>
              <a:rPr lang="es-ES" sz="1800" dirty="0" smtClean="0"/>
              <a:t> </a:t>
            </a:r>
            <a:r>
              <a:rPr lang="es-ES" sz="1800" dirty="0" err="1" smtClean="0"/>
              <a:t>Agreement</a:t>
            </a:r>
            <a:r>
              <a:rPr lang="es-ES" sz="1800" dirty="0" smtClean="0"/>
              <a:t> (M1)</a:t>
            </a:r>
          </a:p>
          <a:p>
            <a:r>
              <a:rPr lang="es-ES" sz="1800" dirty="0" smtClean="0"/>
              <a:t>D9.3 Project </a:t>
            </a:r>
            <a:r>
              <a:rPr lang="es-ES" sz="1800" dirty="0" err="1" smtClean="0"/>
              <a:t>operations</a:t>
            </a:r>
            <a:r>
              <a:rPr lang="es-ES" sz="1800" dirty="0" smtClean="0"/>
              <a:t> manual (M1)</a:t>
            </a:r>
          </a:p>
          <a:p>
            <a:r>
              <a:rPr lang="es-ES" sz="1800" dirty="0" smtClean="0"/>
              <a:t>D9.4 </a:t>
            </a:r>
            <a:r>
              <a:rPr lang="es-ES" sz="1800" dirty="0" err="1" smtClean="0"/>
              <a:t>Annual</a:t>
            </a:r>
            <a:r>
              <a:rPr lang="es-ES" sz="1800" dirty="0" smtClean="0"/>
              <a:t> </a:t>
            </a:r>
            <a:r>
              <a:rPr lang="es-ES" sz="1800" dirty="0" err="1" smtClean="0"/>
              <a:t>Work</a:t>
            </a:r>
            <a:r>
              <a:rPr lang="es-ES" sz="1800" dirty="0" smtClean="0"/>
              <a:t> </a:t>
            </a:r>
            <a:r>
              <a:rPr lang="es-ES" sz="1800" dirty="0" err="1" smtClean="0"/>
              <a:t>Programme</a:t>
            </a:r>
            <a:r>
              <a:rPr lang="es-ES" sz="1800" dirty="0" smtClean="0"/>
              <a:t> – </a:t>
            </a:r>
            <a:r>
              <a:rPr lang="es-ES" sz="1800" dirty="0" err="1" smtClean="0"/>
              <a:t>Year</a:t>
            </a:r>
            <a:r>
              <a:rPr lang="es-ES" sz="1800" dirty="0" smtClean="0"/>
              <a:t> 1 (M1)</a:t>
            </a:r>
          </a:p>
          <a:p>
            <a:r>
              <a:rPr lang="es-ES" sz="1800" dirty="0" smtClean="0"/>
              <a:t>D9.5 Project </a:t>
            </a:r>
            <a:r>
              <a:rPr lang="es-ES" sz="1800" dirty="0" err="1" smtClean="0"/>
              <a:t>monitoring</a:t>
            </a:r>
            <a:r>
              <a:rPr lang="es-ES" sz="1800" dirty="0" smtClean="0"/>
              <a:t> and </a:t>
            </a:r>
            <a:r>
              <a:rPr lang="es-ES" sz="1800" dirty="0" err="1" smtClean="0"/>
              <a:t>evaluation</a:t>
            </a:r>
            <a:r>
              <a:rPr lang="es-ES" sz="1800" dirty="0" smtClean="0"/>
              <a:t> </a:t>
            </a:r>
            <a:r>
              <a:rPr lang="es-ES" sz="1800" dirty="0" err="1" smtClean="0"/>
              <a:t>systems</a:t>
            </a:r>
            <a:r>
              <a:rPr lang="es-ES" sz="1800" dirty="0" smtClean="0"/>
              <a:t> (M1)</a:t>
            </a:r>
          </a:p>
          <a:p>
            <a:endParaRPr lang="es-ES" sz="1800" dirty="0" smtClean="0"/>
          </a:p>
          <a:p>
            <a:r>
              <a:rPr lang="es-ES" sz="1800" dirty="0" smtClean="0"/>
              <a:t>D9.6 </a:t>
            </a:r>
            <a:r>
              <a:rPr lang="es-ES" sz="1800" dirty="0" err="1" smtClean="0"/>
              <a:t>Progress</a:t>
            </a:r>
            <a:r>
              <a:rPr lang="es-ES" sz="1800" dirty="0" smtClean="0"/>
              <a:t> </a:t>
            </a:r>
            <a:r>
              <a:rPr lang="es-ES" sz="1800" dirty="0" err="1" smtClean="0"/>
              <a:t>Report</a:t>
            </a:r>
            <a:r>
              <a:rPr lang="es-ES" sz="1800" dirty="0" smtClean="0"/>
              <a:t> 1 (M8)</a:t>
            </a:r>
          </a:p>
          <a:p>
            <a:r>
              <a:rPr lang="es-ES" sz="1800" dirty="0" smtClean="0"/>
              <a:t>D9.7 </a:t>
            </a:r>
            <a:r>
              <a:rPr lang="es-ES" sz="1800" dirty="0" err="1" smtClean="0"/>
              <a:t>Annual</a:t>
            </a:r>
            <a:r>
              <a:rPr lang="es-ES" sz="1800" dirty="0" smtClean="0"/>
              <a:t> </a:t>
            </a:r>
            <a:r>
              <a:rPr lang="es-ES" sz="1800" dirty="0" err="1" smtClean="0"/>
              <a:t>Work</a:t>
            </a:r>
            <a:r>
              <a:rPr lang="es-ES" sz="1800" dirty="0" smtClean="0"/>
              <a:t> </a:t>
            </a:r>
            <a:r>
              <a:rPr lang="es-ES" sz="1800" dirty="0" err="1" smtClean="0"/>
              <a:t>Programme</a:t>
            </a:r>
            <a:r>
              <a:rPr lang="es-ES" sz="1800" dirty="0" smtClean="0"/>
              <a:t> – </a:t>
            </a:r>
            <a:r>
              <a:rPr lang="es-ES" sz="1800" dirty="0" err="1" smtClean="0"/>
              <a:t>Year</a:t>
            </a:r>
            <a:r>
              <a:rPr lang="es-ES" sz="1800" dirty="0" smtClean="0"/>
              <a:t> 2 (M12)</a:t>
            </a:r>
          </a:p>
          <a:p>
            <a:r>
              <a:rPr lang="es-ES" sz="1800" dirty="0" smtClean="0"/>
              <a:t>D9.8 </a:t>
            </a:r>
            <a:r>
              <a:rPr lang="es-ES" sz="1800" dirty="0" err="1" smtClean="0"/>
              <a:t>Progress</a:t>
            </a:r>
            <a:r>
              <a:rPr lang="es-ES" sz="1800" dirty="0" smtClean="0"/>
              <a:t> </a:t>
            </a:r>
            <a:r>
              <a:rPr lang="es-ES" sz="1800" dirty="0" err="1" smtClean="0"/>
              <a:t>Report</a:t>
            </a:r>
            <a:r>
              <a:rPr lang="es-ES" sz="1800" dirty="0" smtClean="0"/>
              <a:t> 2 (M16)</a:t>
            </a:r>
          </a:p>
          <a:p>
            <a:r>
              <a:rPr lang="es-ES" sz="1800" dirty="0" smtClean="0"/>
              <a:t>D9.9 Final </a:t>
            </a:r>
            <a:r>
              <a:rPr lang="es-ES" sz="1800" dirty="0" err="1" smtClean="0"/>
              <a:t>Report</a:t>
            </a:r>
            <a:r>
              <a:rPr lang="es-ES" sz="1800" dirty="0" smtClean="0"/>
              <a:t> (M24)</a:t>
            </a:r>
          </a:p>
          <a:p>
            <a:endParaRPr lang="es-ES" sz="1800" dirty="0" smtClean="0"/>
          </a:p>
          <a:p>
            <a:r>
              <a:rPr lang="es-ES" sz="1800" dirty="0" smtClean="0"/>
              <a:t>D9.10 </a:t>
            </a:r>
            <a:r>
              <a:rPr lang="es-ES" sz="1800" dirty="0" err="1" smtClean="0"/>
              <a:t>Sustainability</a:t>
            </a:r>
            <a:r>
              <a:rPr lang="es-ES" sz="1800" dirty="0" smtClean="0"/>
              <a:t> Plan (M24)</a:t>
            </a:r>
          </a:p>
          <a:p>
            <a:r>
              <a:rPr lang="es-ES" sz="1800" dirty="0" smtClean="0"/>
              <a:t>D9.11 </a:t>
            </a:r>
            <a:r>
              <a:rPr lang="es-ES" sz="1800" dirty="0" err="1" smtClean="0"/>
              <a:t>External</a:t>
            </a:r>
            <a:r>
              <a:rPr lang="es-ES" sz="1800" dirty="0" smtClean="0"/>
              <a:t> final </a:t>
            </a:r>
            <a:r>
              <a:rPr lang="es-ES" sz="1800" dirty="0" err="1" smtClean="0"/>
              <a:t>evaluation</a:t>
            </a:r>
            <a:r>
              <a:rPr lang="es-ES" sz="1800" dirty="0" smtClean="0"/>
              <a:t> (M26)</a:t>
            </a:r>
          </a:p>
          <a:p>
            <a:endParaRPr lang="es-E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Major</a:t>
            </a:r>
            <a:r>
              <a:rPr lang="es-ES" dirty="0" smtClean="0"/>
              <a:t> </a:t>
            </a:r>
            <a:r>
              <a:rPr lang="es-ES" dirty="0" err="1" smtClean="0"/>
              <a:t>Events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es-ES" sz="2800" dirty="0" err="1" smtClean="0"/>
              <a:t>Four</a:t>
            </a:r>
            <a:r>
              <a:rPr lang="es-ES" sz="2800" dirty="0" smtClean="0"/>
              <a:t> </a:t>
            </a:r>
            <a:r>
              <a:rPr lang="es-ES" sz="2800" dirty="0" err="1" smtClean="0"/>
              <a:t>international</a:t>
            </a:r>
            <a:r>
              <a:rPr lang="es-ES" sz="2800" dirty="0" smtClean="0"/>
              <a:t> </a:t>
            </a:r>
            <a:r>
              <a:rPr lang="es-ES" sz="2800" dirty="0" err="1" smtClean="0"/>
              <a:t>workshops</a:t>
            </a:r>
            <a:r>
              <a:rPr lang="es-ES" sz="2800" dirty="0" smtClean="0"/>
              <a:t>:</a:t>
            </a:r>
          </a:p>
          <a:p>
            <a:pPr lvl="1"/>
            <a:r>
              <a:rPr lang="es-ES" sz="2400" dirty="0" err="1" smtClean="0"/>
              <a:t>May</a:t>
            </a:r>
            <a:r>
              <a:rPr lang="es-ES" sz="2400" dirty="0" smtClean="0"/>
              <a:t> 2015 in </a:t>
            </a:r>
            <a:r>
              <a:rPr lang="es-ES" sz="2400" dirty="0" err="1" smtClean="0"/>
              <a:t>Italy</a:t>
            </a:r>
            <a:r>
              <a:rPr lang="es-ES" sz="2400" dirty="0" smtClean="0"/>
              <a:t>,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prevention</a:t>
            </a:r>
            <a:r>
              <a:rPr lang="es-ES" sz="2400" dirty="0" smtClean="0"/>
              <a:t> and </a:t>
            </a:r>
            <a:r>
              <a:rPr lang="es-ES" sz="2400" dirty="0" err="1" smtClean="0"/>
              <a:t>risk</a:t>
            </a:r>
            <a:r>
              <a:rPr lang="es-ES" sz="2400" dirty="0" smtClean="0"/>
              <a:t> </a:t>
            </a:r>
            <a:r>
              <a:rPr lang="es-ES" sz="2400" dirty="0" err="1" smtClean="0"/>
              <a:t>mapping</a:t>
            </a:r>
            <a:endParaRPr lang="es-ES" sz="2400" dirty="0" smtClean="0"/>
          </a:p>
          <a:p>
            <a:pPr lvl="1"/>
            <a:r>
              <a:rPr lang="es-ES" sz="2400" dirty="0" err="1" smtClean="0"/>
              <a:t>December</a:t>
            </a:r>
            <a:r>
              <a:rPr lang="es-ES" sz="2400" dirty="0" smtClean="0"/>
              <a:t> 2015 in Portugal,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vulnerability</a:t>
            </a:r>
            <a:endParaRPr lang="es-ES" sz="2400" dirty="0" smtClean="0"/>
          </a:p>
          <a:p>
            <a:pPr lvl="1"/>
            <a:r>
              <a:rPr lang="es-ES" sz="2400" dirty="0" smtClean="0"/>
              <a:t>June 2016 in France,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defence</a:t>
            </a:r>
            <a:r>
              <a:rPr lang="es-ES" sz="2400" dirty="0" smtClean="0"/>
              <a:t> </a:t>
            </a:r>
            <a:r>
              <a:rPr lang="es-ES" sz="2400" dirty="0" err="1" smtClean="0"/>
              <a:t>operations</a:t>
            </a:r>
            <a:endParaRPr lang="es-ES" sz="2400" dirty="0" smtClean="0"/>
          </a:p>
          <a:p>
            <a:pPr lvl="1"/>
            <a:r>
              <a:rPr lang="es-ES" sz="2400" dirty="0" err="1" smtClean="0"/>
              <a:t>November</a:t>
            </a:r>
            <a:r>
              <a:rPr lang="es-ES" sz="2400" dirty="0" smtClean="0"/>
              <a:t> 2016 in </a:t>
            </a:r>
            <a:r>
              <a:rPr lang="es-ES" sz="2400" dirty="0" err="1" smtClean="0"/>
              <a:t>Spain</a:t>
            </a:r>
            <a:r>
              <a:rPr lang="es-ES" sz="2400" dirty="0" smtClean="0"/>
              <a:t>,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human</a:t>
            </a:r>
            <a:r>
              <a:rPr lang="es-ES" sz="2400" dirty="0" smtClean="0"/>
              <a:t> </a:t>
            </a:r>
            <a:r>
              <a:rPr lang="es-ES" sz="2400" dirty="0" err="1" smtClean="0"/>
              <a:t>factors</a:t>
            </a:r>
            <a:r>
              <a:rPr lang="es-ES" sz="2400" dirty="0" smtClean="0"/>
              <a:t>, </a:t>
            </a:r>
            <a:r>
              <a:rPr lang="es-ES" sz="2400" dirty="0" err="1" smtClean="0"/>
              <a:t>closing</a:t>
            </a:r>
            <a:r>
              <a:rPr lang="es-ES" sz="2400" dirty="0" smtClean="0"/>
              <a:t> </a:t>
            </a:r>
            <a:r>
              <a:rPr lang="es-ES" sz="2400" dirty="0" err="1" smtClean="0"/>
              <a:t>event</a:t>
            </a:r>
            <a:endParaRPr lang="es-ES" sz="2400" dirty="0" smtClean="0"/>
          </a:p>
          <a:p>
            <a:r>
              <a:rPr lang="es-ES" sz="2800" dirty="0" err="1" smtClean="0"/>
              <a:t>Coupled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periodical</a:t>
            </a:r>
            <a:r>
              <a:rPr lang="es-ES" sz="2800" dirty="0" smtClean="0"/>
              <a:t> </a:t>
            </a:r>
            <a:r>
              <a:rPr lang="es-ES" sz="2800" dirty="0" err="1" smtClean="0"/>
              <a:t>project</a:t>
            </a:r>
            <a:r>
              <a:rPr lang="es-ES" sz="2800" dirty="0" smtClean="0"/>
              <a:t> </a:t>
            </a:r>
            <a:r>
              <a:rPr lang="es-ES" sz="2800" dirty="0" err="1" smtClean="0"/>
              <a:t>meetings</a:t>
            </a:r>
            <a:endParaRPr lang="es-ES" sz="2800" dirty="0" smtClean="0"/>
          </a:p>
          <a:p>
            <a:r>
              <a:rPr lang="es-ES" sz="2800" dirty="0" err="1" smtClean="0"/>
              <a:t>Experiments</a:t>
            </a:r>
            <a:r>
              <a:rPr lang="es-ES" sz="2800" dirty="0" smtClean="0"/>
              <a:t> and </a:t>
            </a:r>
            <a:r>
              <a:rPr lang="es-ES" sz="2800" dirty="0" err="1" smtClean="0"/>
              <a:t>lab</a:t>
            </a:r>
            <a:r>
              <a:rPr lang="es-ES" sz="2800" dirty="0" smtClean="0"/>
              <a:t> </a:t>
            </a:r>
            <a:r>
              <a:rPr lang="es-ES" sz="2800" dirty="0" err="1" smtClean="0"/>
              <a:t>testing</a:t>
            </a:r>
            <a:r>
              <a:rPr lang="es-ES" sz="2800" dirty="0" smtClean="0"/>
              <a:t> </a:t>
            </a:r>
            <a:r>
              <a:rPr lang="es-ES" sz="2800" dirty="0" err="1" smtClean="0"/>
              <a:t>carried</a:t>
            </a:r>
            <a:r>
              <a:rPr lang="es-ES" sz="2800" dirty="0" smtClean="0"/>
              <a:t> </a:t>
            </a:r>
            <a:r>
              <a:rPr lang="es-ES" sz="2800" dirty="0" err="1" smtClean="0"/>
              <a:t>out</a:t>
            </a:r>
            <a:r>
              <a:rPr lang="es-ES" sz="2800" dirty="0" smtClean="0"/>
              <a:t> in </a:t>
            </a:r>
            <a:r>
              <a:rPr lang="es-ES" sz="2800" dirty="0" err="1" smtClean="0"/>
              <a:t>Coimbra</a:t>
            </a:r>
            <a:r>
              <a:rPr lang="es-ES" sz="2800" dirty="0" smtClean="0"/>
              <a:t> (P) ADAI </a:t>
            </a:r>
            <a:r>
              <a:rPr lang="es-ES" sz="2800" dirty="0" err="1" smtClean="0"/>
              <a:t>Firelab</a:t>
            </a:r>
            <a:r>
              <a:rPr lang="es-ES" sz="2800" dirty="0" smtClean="0"/>
              <a:t> (CEIF)</a:t>
            </a:r>
          </a:p>
          <a:p>
            <a:r>
              <a:rPr lang="es-ES" sz="2800" dirty="0" err="1" smtClean="0"/>
              <a:t>Operational</a:t>
            </a:r>
            <a:r>
              <a:rPr lang="es-ES" sz="2800" dirty="0" smtClean="0"/>
              <a:t> </a:t>
            </a:r>
            <a:r>
              <a:rPr lang="es-ES" sz="2800" dirty="0" err="1" smtClean="0"/>
              <a:t>essays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safety </a:t>
            </a:r>
            <a:r>
              <a:rPr lang="es-ES" sz="2800" dirty="0" err="1" smtClean="0"/>
              <a:t>carried</a:t>
            </a:r>
            <a:r>
              <a:rPr lang="es-ES" sz="2800" dirty="0" smtClean="0"/>
              <a:t> </a:t>
            </a:r>
            <a:r>
              <a:rPr lang="es-ES" sz="2800" dirty="0" err="1" smtClean="0"/>
              <a:t>out</a:t>
            </a:r>
            <a:r>
              <a:rPr lang="es-ES" sz="2800" dirty="0" smtClean="0"/>
              <a:t> in </a:t>
            </a:r>
            <a:r>
              <a:rPr lang="es-ES" sz="2800" dirty="0" err="1" smtClean="0"/>
              <a:t>Valabre</a:t>
            </a:r>
            <a:r>
              <a:rPr lang="es-ES" sz="2800" dirty="0" smtClean="0"/>
              <a:t> (F) CEREN </a:t>
            </a:r>
            <a:r>
              <a:rPr lang="es-ES" sz="2800" dirty="0" err="1" smtClean="0"/>
              <a:t>installations</a:t>
            </a:r>
            <a:endParaRPr lang="es-ES" sz="2800" dirty="0" smtClean="0"/>
          </a:p>
          <a:p>
            <a:pPr lvl="1"/>
            <a:endParaRPr lang="es-E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Web </a:t>
            </a:r>
            <a:r>
              <a:rPr lang="es-ES" dirty="0" err="1" smtClean="0"/>
              <a:t>Site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Project’s</a:t>
            </a:r>
            <a:r>
              <a:rPr lang="es-ES" dirty="0" smtClean="0"/>
              <a:t> Web </a:t>
            </a:r>
            <a:r>
              <a:rPr lang="es-ES" dirty="0" err="1" smtClean="0"/>
              <a:t>site</a:t>
            </a:r>
            <a:r>
              <a:rPr lang="es-ES" dirty="0" smtClean="0"/>
              <a:t> at </a:t>
            </a:r>
            <a:r>
              <a:rPr lang="es-ES" dirty="0" smtClean="0">
                <a:hlinkClick r:id="rId2"/>
              </a:rPr>
              <a:t>www.wuiwatch.org</a:t>
            </a:r>
            <a:endParaRPr lang="es-ES" dirty="0" smtClean="0"/>
          </a:p>
          <a:p>
            <a:r>
              <a:rPr lang="es-ES" dirty="0" err="1" smtClean="0"/>
              <a:t>Several</a:t>
            </a:r>
            <a:r>
              <a:rPr lang="es-ES" dirty="0" smtClean="0"/>
              <a:t> Web-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functionalities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General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project</a:t>
            </a:r>
            <a:endParaRPr lang="es-ES" dirty="0" smtClean="0"/>
          </a:p>
          <a:p>
            <a:pPr lvl="1"/>
            <a:r>
              <a:rPr lang="es-ES" dirty="0" smtClean="0"/>
              <a:t>Project </a:t>
            </a:r>
            <a:r>
              <a:rPr lang="es-ES" dirty="0" err="1" smtClean="0"/>
              <a:t>results</a:t>
            </a:r>
            <a:r>
              <a:rPr lang="es-ES" dirty="0" smtClean="0"/>
              <a:t> and </a:t>
            </a:r>
            <a:r>
              <a:rPr lang="es-ES" dirty="0" err="1" smtClean="0"/>
              <a:t>events</a:t>
            </a:r>
            <a:endParaRPr lang="es-ES" dirty="0" smtClean="0"/>
          </a:p>
          <a:p>
            <a:pPr lvl="1"/>
            <a:r>
              <a:rPr lang="es-ES" dirty="0" err="1" smtClean="0"/>
              <a:t>Dissemination</a:t>
            </a:r>
            <a:r>
              <a:rPr lang="es-ES" dirty="0" smtClean="0"/>
              <a:t> material</a:t>
            </a:r>
          </a:p>
          <a:p>
            <a:pPr lvl="1"/>
            <a:r>
              <a:rPr lang="es-ES" dirty="0" smtClean="0"/>
              <a:t>WUIWATCH </a:t>
            </a:r>
            <a:r>
              <a:rPr lang="es-ES" dirty="0" err="1" smtClean="0"/>
              <a:t>Forum</a:t>
            </a:r>
            <a:endParaRPr lang="es-ES" dirty="0" smtClean="0"/>
          </a:p>
          <a:p>
            <a:pPr lvl="1"/>
            <a:r>
              <a:rPr lang="es-ES" dirty="0" smtClean="0"/>
              <a:t>WUIWATCH </a:t>
            </a:r>
            <a:r>
              <a:rPr lang="es-ES" dirty="0" err="1" smtClean="0"/>
              <a:t>Toolbox</a:t>
            </a:r>
            <a:endParaRPr lang="es-ES" dirty="0" smtClean="0"/>
          </a:p>
          <a:p>
            <a:pPr lvl="1"/>
            <a:r>
              <a:rPr lang="es-ES" dirty="0" smtClean="0"/>
              <a:t>WUIWATCH Library</a:t>
            </a:r>
          </a:p>
          <a:p>
            <a:pPr lvl="1"/>
            <a:r>
              <a:rPr lang="es-ES" dirty="0" smtClean="0"/>
              <a:t>WUIWATCH </a:t>
            </a:r>
            <a:r>
              <a:rPr lang="es-ES" dirty="0" err="1" smtClean="0"/>
              <a:t>Database</a:t>
            </a:r>
            <a:endParaRPr lang="es-ES" dirty="0" smtClean="0"/>
          </a:p>
          <a:p>
            <a:pPr lvl="1"/>
            <a:r>
              <a:rPr lang="es-ES" dirty="0" err="1" smtClean="0"/>
              <a:t>Project’s</a:t>
            </a:r>
            <a:r>
              <a:rPr lang="es-ES" dirty="0" smtClean="0"/>
              <a:t> </a:t>
            </a:r>
            <a:r>
              <a:rPr lang="es-ES" dirty="0" err="1" smtClean="0"/>
              <a:t>internal</a:t>
            </a:r>
            <a:r>
              <a:rPr lang="es-ES" dirty="0" smtClean="0"/>
              <a:t> </a:t>
            </a:r>
            <a:r>
              <a:rPr lang="es-ES" dirty="0" err="1" smtClean="0"/>
              <a:t>administration</a:t>
            </a:r>
            <a:r>
              <a:rPr lang="es-ES" dirty="0" smtClean="0"/>
              <a:t> (</a:t>
            </a:r>
            <a:r>
              <a:rPr lang="es-ES" dirty="0" err="1" smtClean="0"/>
              <a:t>restricted</a:t>
            </a:r>
            <a:r>
              <a:rPr lang="es-ES" dirty="0" smtClean="0"/>
              <a:t>)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470025"/>
          </a:xfrm>
        </p:spPr>
        <p:txBody>
          <a:bodyPr/>
          <a:lstStyle/>
          <a:p>
            <a:r>
              <a:rPr lang="es-ES" dirty="0" err="1" smtClean="0"/>
              <a:t>Thanks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184511"/>
            <a:ext cx="6400800" cy="1752600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</a:rPr>
              <a:t>More </a:t>
            </a:r>
            <a:r>
              <a:rPr lang="es-ES" dirty="0" err="1" smtClean="0">
                <a:solidFill>
                  <a:schemeClr val="tx2"/>
                </a:solidFill>
              </a:rPr>
              <a:t>information</a:t>
            </a:r>
            <a:r>
              <a:rPr lang="es-ES" dirty="0" smtClean="0">
                <a:solidFill>
                  <a:schemeClr val="tx2"/>
                </a:solidFill>
              </a:rPr>
              <a:t>: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David Caballero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david@meteogrid.com</a:t>
            </a:r>
            <a:endParaRPr lang="es-E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Beneficiary</a:t>
            </a:r>
            <a:r>
              <a:rPr lang="es-ES" dirty="0" smtClean="0"/>
              <a:t> and </a:t>
            </a:r>
            <a:r>
              <a:rPr lang="es-ES" dirty="0" err="1" smtClean="0"/>
              <a:t>partners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Beneficiary</a:t>
            </a:r>
            <a:r>
              <a:rPr lang="es-ES" dirty="0" smtClean="0"/>
              <a:t> – MeteoGrid (</a:t>
            </a:r>
            <a:r>
              <a:rPr lang="es-ES" dirty="0" err="1" smtClean="0"/>
              <a:t>Spain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Partners</a:t>
            </a:r>
            <a:endParaRPr lang="es-ES" dirty="0" smtClean="0"/>
          </a:p>
          <a:p>
            <a:pPr lvl="1"/>
            <a:r>
              <a:rPr lang="pt-BR" dirty="0" err="1" smtClean="0"/>
              <a:t>Associacao</a:t>
            </a:r>
            <a:r>
              <a:rPr lang="pt-BR" dirty="0" smtClean="0"/>
              <a:t> para o Desenvolvimento da </a:t>
            </a:r>
            <a:r>
              <a:rPr lang="pt-BR" dirty="0" err="1" smtClean="0"/>
              <a:t>Aerodinamica</a:t>
            </a:r>
            <a:r>
              <a:rPr lang="pt-BR" dirty="0" smtClean="0"/>
              <a:t> Industrial (ADAI) (Portugal)</a:t>
            </a:r>
          </a:p>
          <a:p>
            <a:pPr lvl="1"/>
            <a:r>
              <a:rPr lang="it-IT" dirty="0" smtClean="0"/>
              <a:t>Fundacio d'Ecologica del Foc i Gestio d'Incendis Pau Costa Alcubierre (PCF) (Spain)</a:t>
            </a:r>
          </a:p>
          <a:p>
            <a:pPr lvl="1"/>
            <a:r>
              <a:rPr lang="it-IT" dirty="0" smtClean="0"/>
              <a:t>Universita Degli Studi di Sassari (UNISS) (Italy)</a:t>
            </a:r>
          </a:p>
          <a:p>
            <a:pPr lvl="1"/>
            <a:r>
              <a:rPr lang="es-ES" dirty="0" smtClean="0"/>
              <a:t>Entente </a:t>
            </a:r>
            <a:r>
              <a:rPr lang="es-ES" dirty="0" err="1" smtClean="0"/>
              <a:t>Pour</a:t>
            </a:r>
            <a:r>
              <a:rPr lang="es-ES" dirty="0" smtClean="0"/>
              <a:t> la </a:t>
            </a:r>
            <a:r>
              <a:rPr lang="es-ES" dirty="0" err="1" smtClean="0"/>
              <a:t>Foret</a:t>
            </a:r>
            <a:r>
              <a:rPr lang="es-ES" dirty="0" smtClean="0"/>
              <a:t> </a:t>
            </a:r>
            <a:r>
              <a:rPr lang="es-ES" dirty="0" err="1" smtClean="0"/>
              <a:t>Mediterraneenne</a:t>
            </a:r>
            <a:r>
              <a:rPr lang="es-ES" dirty="0" smtClean="0"/>
              <a:t> (CEREN) (France)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lnSpcReduction="10000"/>
          </a:bodyPr>
          <a:lstStyle/>
          <a:p>
            <a:r>
              <a:rPr lang="es-ES" sz="2800" dirty="0" err="1" smtClean="0"/>
              <a:t>Expansion</a:t>
            </a:r>
            <a:r>
              <a:rPr lang="es-ES" sz="2800" dirty="0" smtClean="0"/>
              <a:t> of </a:t>
            </a:r>
            <a:r>
              <a:rPr lang="es-ES" sz="2800" dirty="0" err="1" smtClean="0"/>
              <a:t>urban</a:t>
            </a:r>
            <a:r>
              <a:rPr lang="es-ES" sz="2800" dirty="0" smtClean="0"/>
              <a:t> </a:t>
            </a:r>
            <a:r>
              <a:rPr lang="es-ES" sz="2800" dirty="0" err="1" smtClean="0"/>
              <a:t>areas</a:t>
            </a:r>
            <a:r>
              <a:rPr lang="es-ES" sz="2800" dirty="0" smtClean="0"/>
              <a:t>, </a:t>
            </a:r>
            <a:r>
              <a:rPr lang="es-ES" sz="2800" dirty="0" err="1" smtClean="0"/>
              <a:t>abandonment</a:t>
            </a:r>
            <a:r>
              <a:rPr lang="es-ES" sz="2800" dirty="0" smtClean="0"/>
              <a:t> of rural </a:t>
            </a:r>
            <a:r>
              <a:rPr lang="es-ES" sz="2800" dirty="0" err="1" smtClean="0"/>
              <a:t>lands</a:t>
            </a:r>
            <a:r>
              <a:rPr lang="es-ES" sz="2800" dirty="0" smtClean="0"/>
              <a:t> -&gt; </a:t>
            </a:r>
            <a:r>
              <a:rPr lang="es-ES" sz="2800" dirty="0" err="1" smtClean="0"/>
              <a:t>creation</a:t>
            </a:r>
            <a:r>
              <a:rPr lang="es-ES" sz="2800" dirty="0" smtClean="0"/>
              <a:t> of wildland-</a:t>
            </a:r>
            <a:r>
              <a:rPr lang="es-ES" sz="2800" dirty="0" err="1" smtClean="0"/>
              <a:t>urban</a:t>
            </a:r>
            <a:r>
              <a:rPr lang="es-ES" sz="2800" dirty="0" smtClean="0"/>
              <a:t> interface </a:t>
            </a:r>
            <a:r>
              <a:rPr lang="es-ES" sz="2800" dirty="0" err="1" smtClean="0"/>
              <a:t>areas</a:t>
            </a:r>
            <a:r>
              <a:rPr lang="es-ES" sz="2800" dirty="0" smtClean="0"/>
              <a:t> (WUI)</a:t>
            </a:r>
          </a:p>
          <a:p>
            <a:r>
              <a:rPr lang="es-ES" sz="2800" dirty="0" err="1" smtClean="0"/>
              <a:t>Houses</a:t>
            </a:r>
            <a:r>
              <a:rPr lang="es-ES" sz="2800" dirty="0" smtClean="0"/>
              <a:t>, </a:t>
            </a:r>
            <a:r>
              <a:rPr lang="es-ES" sz="2800" dirty="0" err="1" smtClean="0"/>
              <a:t>infrastructures</a:t>
            </a:r>
            <a:r>
              <a:rPr lang="es-ES" sz="2800" dirty="0" smtClean="0"/>
              <a:t>, </a:t>
            </a:r>
            <a:r>
              <a:rPr lang="es-ES" sz="2800" dirty="0" err="1" smtClean="0"/>
              <a:t>services</a:t>
            </a:r>
            <a:r>
              <a:rPr lang="es-ES" sz="2800" dirty="0" smtClean="0"/>
              <a:t> </a:t>
            </a:r>
            <a:r>
              <a:rPr lang="es-ES" sz="2800" dirty="0" err="1" smtClean="0"/>
              <a:t>intermingle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wildland </a:t>
            </a:r>
            <a:r>
              <a:rPr lang="es-ES" sz="2800" dirty="0" err="1" smtClean="0"/>
              <a:t>areas</a:t>
            </a:r>
            <a:r>
              <a:rPr lang="es-ES" sz="2800" dirty="0" smtClean="0"/>
              <a:t>, </a:t>
            </a:r>
            <a:r>
              <a:rPr lang="es-ES" sz="2800" dirty="0" err="1" smtClean="0"/>
              <a:t>exposed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associated</a:t>
            </a:r>
            <a:r>
              <a:rPr lang="es-ES" sz="2800" dirty="0" smtClean="0"/>
              <a:t> </a:t>
            </a:r>
            <a:r>
              <a:rPr lang="es-ES" sz="2800" dirty="0" err="1" smtClean="0"/>
              <a:t>risks</a:t>
            </a:r>
            <a:r>
              <a:rPr lang="es-ES" sz="2800" dirty="0" smtClean="0"/>
              <a:t> </a:t>
            </a:r>
            <a:r>
              <a:rPr lang="es-ES" sz="2800" dirty="0" err="1" smtClean="0"/>
              <a:t>such</a:t>
            </a:r>
            <a:r>
              <a:rPr lang="es-ES" sz="2800" dirty="0" smtClean="0"/>
              <a:t> as </a:t>
            </a:r>
            <a:r>
              <a:rPr lang="es-ES" sz="2800" dirty="0" err="1" smtClean="0"/>
              <a:t>forest</a:t>
            </a:r>
            <a:r>
              <a:rPr lang="es-ES" sz="2800" dirty="0" smtClean="0"/>
              <a:t> </a:t>
            </a:r>
            <a:r>
              <a:rPr lang="es-ES" sz="2800" dirty="0" err="1" smtClean="0"/>
              <a:t>fires</a:t>
            </a:r>
            <a:endParaRPr lang="es-ES" sz="2800" dirty="0" smtClean="0"/>
          </a:p>
          <a:p>
            <a:r>
              <a:rPr lang="es-ES" sz="2800" dirty="0" err="1" smtClean="0"/>
              <a:t>Forest</a:t>
            </a:r>
            <a:r>
              <a:rPr lang="es-ES" sz="2800" dirty="0" smtClean="0"/>
              <a:t> </a:t>
            </a:r>
            <a:r>
              <a:rPr lang="es-ES" sz="2800" dirty="0" err="1" smtClean="0"/>
              <a:t>fires</a:t>
            </a:r>
            <a:r>
              <a:rPr lang="es-ES" sz="2800" dirty="0" smtClean="0"/>
              <a:t> in </a:t>
            </a:r>
            <a:r>
              <a:rPr lang="es-ES" sz="2800" dirty="0" err="1" smtClean="0"/>
              <a:t>the</a:t>
            </a:r>
            <a:r>
              <a:rPr lang="es-ES" sz="2800" dirty="0" smtClean="0"/>
              <a:t> WUI </a:t>
            </a:r>
            <a:r>
              <a:rPr lang="es-ES" sz="2800" dirty="0" err="1" smtClean="0"/>
              <a:t>demand</a:t>
            </a:r>
            <a:r>
              <a:rPr lang="es-ES" sz="2800" dirty="0" smtClean="0"/>
              <a:t> </a:t>
            </a:r>
            <a:r>
              <a:rPr lang="es-ES" sz="2800" dirty="0" err="1" smtClean="0"/>
              <a:t>high</a:t>
            </a:r>
            <a:r>
              <a:rPr lang="es-ES" sz="2800" dirty="0" smtClean="0"/>
              <a:t> </a:t>
            </a:r>
            <a:r>
              <a:rPr lang="es-ES" sz="2800" dirty="0" err="1" smtClean="0"/>
              <a:t>level</a:t>
            </a:r>
            <a:r>
              <a:rPr lang="es-ES" sz="2800" dirty="0" smtClean="0"/>
              <a:t> of </a:t>
            </a:r>
            <a:r>
              <a:rPr lang="es-ES" sz="2800" dirty="0" err="1" smtClean="0"/>
              <a:t>operation</a:t>
            </a:r>
            <a:r>
              <a:rPr lang="es-ES" sz="2800" dirty="0" smtClean="0"/>
              <a:t> </a:t>
            </a:r>
            <a:r>
              <a:rPr lang="es-ES" sz="2800" dirty="0" err="1" smtClean="0"/>
              <a:t>coordination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many</a:t>
            </a:r>
            <a:r>
              <a:rPr lang="es-ES" sz="2800" dirty="0" smtClean="0"/>
              <a:t> </a:t>
            </a:r>
            <a:r>
              <a:rPr lang="es-ES" sz="2800" dirty="0" err="1" smtClean="0"/>
              <a:t>agents</a:t>
            </a:r>
            <a:endParaRPr lang="es-ES" sz="2800" dirty="0" smtClean="0"/>
          </a:p>
          <a:p>
            <a:r>
              <a:rPr lang="es-ES" sz="2800" dirty="0" err="1" smtClean="0"/>
              <a:t>Lack</a:t>
            </a:r>
            <a:r>
              <a:rPr lang="es-ES" sz="2800" dirty="0" smtClean="0"/>
              <a:t> of </a:t>
            </a:r>
            <a:r>
              <a:rPr lang="es-ES" sz="2800" dirty="0" err="1" smtClean="0"/>
              <a:t>common</a:t>
            </a:r>
            <a:r>
              <a:rPr lang="es-ES" sz="2800" dirty="0" smtClean="0"/>
              <a:t> </a:t>
            </a:r>
            <a:r>
              <a:rPr lang="es-ES" sz="2800" dirty="0" err="1" smtClean="0"/>
              <a:t>procedures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fire</a:t>
            </a:r>
            <a:r>
              <a:rPr lang="es-ES" sz="2800" dirty="0" smtClean="0"/>
              <a:t> </a:t>
            </a:r>
            <a:r>
              <a:rPr lang="es-ES" sz="2800" dirty="0" err="1" smtClean="0"/>
              <a:t>prevention</a:t>
            </a:r>
            <a:r>
              <a:rPr lang="es-ES" sz="2800" dirty="0" smtClean="0"/>
              <a:t> and </a:t>
            </a:r>
            <a:r>
              <a:rPr lang="es-ES" sz="2800" dirty="0" err="1" smtClean="0"/>
              <a:t>emergency</a:t>
            </a:r>
            <a:r>
              <a:rPr lang="es-ES" sz="2800" dirty="0" smtClean="0"/>
              <a:t> </a:t>
            </a:r>
            <a:r>
              <a:rPr lang="es-ES" sz="2800" dirty="0" err="1" smtClean="0"/>
              <a:t>management</a:t>
            </a:r>
            <a:endParaRPr lang="es-ES" sz="2800" dirty="0" smtClean="0"/>
          </a:p>
          <a:p>
            <a:r>
              <a:rPr lang="es-ES" sz="2800" dirty="0" err="1" smtClean="0"/>
              <a:t>Lack</a:t>
            </a:r>
            <a:r>
              <a:rPr lang="es-ES" sz="2800" dirty="0" smtClean="0"/>
              <a:t> of </a:t>
            </a:r>
            <a:r>
              <a:rPr lang="es-ES" sz="2800" dirty="0" err="1" smtClean="0"/>
              <a:t>capitalisation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experience</a:t>
            </a:r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20071004_WUI\WUI_SPAIN\Pictures\IUF_Campo\08_Cataluña\20060906\DSCN5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-14288" y="6613525"/>
            <a:ext cx="1157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000" i="1">
                <a:solidFill>
                  <a:schemeClr val="bg1"/>
                </a:solidFill>
                <a:cs typeface="Times New Roman" pitchFamily="18" charset="0"/>
              </a:rPr>
              <a:t>Foto D. Caballero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6" descr="C:\EUFIRELAB\Incendio Minas de Río Tinto, julio 2004 Huelva\descarga Canadair 215T defensa de El Berroc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1037"/>
          <p:cNvSpPr txBox="1">
            <a:spLocks noChangeArrowheads="1"/>
          </p:cNvSpPr>
          <p:nvPr/>
        </p:nvSpPr>
        <p:spPr bwMode="auto">
          <a:xfrm>
            <a:off x="0" y="6537325"/>
            <a:ext cx="3786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 i="1">
                <a:solidFill>
                  <a:schemeClr val="bg1"/>
                </a:solidFill>
                <a:cs typeface="Times New Roman" pitchFamily="18" charset="0"/>
              </a:rPr>
              <a:t>Foto: incendio Berrocal (Huelva), 2.004. Fuente: Junta de Andalucía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G_10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1041"/>
          <p:cNvSpPr txBox="1">
            <a:spLocks noChangeArrowheads="1"/>
          </p:cNvSpPr>
          <p:nvPr/>
        </p:nvSpPr>
        <p:spPr bwMode="auto">
          <a:xfrm>
            <a:off x="0" y="6613525"/>
            <a:ext cx="1006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000" i="1">
                <a:solidFill>
                  <a:schemeClr val="bg1"/>
                </a:solidFill>
                <a:cs typeface="Times New Roman" pitchFamily="18" charset="0"/>
              </a:rPr>
              <a:t>Foto UT GRAF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1143000"/>
            <a:ext cx="8786812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" sz="3600" smtClean="0"/>
              <a:t>En incendios de comportamiento extremo confinar es preferible</a:t>
            </a:r>
          </a:p>
          <a:p>
            <a:pPr algn="just" eaLnBrk="1" hangingPunct="1">
              <a:lnSpc>
                <a:spcPct val="90000"/>
              </a:lnSpc>
            </a:pPr>
            <a:endParaRPr lang="es-ES" sz="36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s-ES" sz="36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" sz="3600" smtClean="0"/>
              <a:t>Una buena acción de confinamiento implica educar en la autoprotección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sz="3600" smtClean="0"/>
              <a:t>(FORMACIÓN e INFORMACIÓN)</a:t>
            </a:r>
          </a:p>
          <a:p>
            <a:pPr algn="just" eaLnBrk="1" hangingPunct="1">
              <a:lnSpc>
                <a:spcPct val="90000"/>
              </a:lnSpc>
            </a:pPr>
            <a:endParaRPr lang="es-ES" sz="3600" smtClean="0"/>
          </a:p>
          <a:p>
            <a:pPr algn="just" eaLnBrk="1" hangingPunct="1">
              <a:lnSpc>
                <a:spcPct val="90000"/>
              </a:lnSpc>
            </a:pPr>
            <a:endParaRPr lang="ca-ES" sz="3600" smtClean="0"/>
          </a:p>
        </p:txBody>
      </p:sp>
      <p:pic>
        <p:nvPicPr>
          <p:cNvPr id="41987" name="Picture 6" descr="italia_ansa_anzianna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3 CuadroTexto"/>
          <p:cNvSpPr txBox="1">
            <a:spLocks noChangeArrowheads="1"/>
          </p:cNvSpPr>
          <p:nvPr/>
        </p:nvSpPr>
        <p:spPr bwMode="auto">
          <a:xfrm>
            <a:off x="0" y="6469063"/>
            <a:ext cx="5715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 i="1">
                <a:cs typeface="Times New Roman" pitchFamily="18" charset="0"/>
              </a:rPr>
              <a:t>Foto: Montorig, 2.007. Fuente: Bombers Generalita de Catalunya.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4 Imagen" descr="LaNucía, Alicante2. 2009.AFP.ManuelLorenz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7538" y="0"/>
            <a:ext cx="976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1041"/>
          <p:cNvSpPr txBox="1">
            <a:spLocks noChangeArrowheads="1"/>
          </p:cNvSpPr>
          <p:nvPr/>
        </p:nvSpPr>
        <p:spPr bwMode="auto">
          <a:xfrm>
            <a:off x="214313" y="6500813"/>
            <a:ext cx="35258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000" i="1">
                <a:solidFill>
                  <a:schemeClr val="bg1"/>
                </a:solidFill>
                <a:cs typeface="Times New Roman" pitchFamily="18" charset="0"/>
              </a:rPr>
              <a:t>Foto : La Nucía, Alicante, 2.009.  Fuente: Manuel Lorenzo, AFP.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0" y="476250"/>
            <a:ext cx="9144000" cy="5959475"/>
            <a:chOff x="0" y="192"/>
            <a:chExt cx="5760" cy="3754"/>
          </a:xfrm>
        </p:grpSpPr>
        <p:pic>
          <p:nvPicPr>
            <p:cNvPr id="43011" name="Picture 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2"/>
              <a:ext cx="5760" cy="3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2" name="Text Box 1028"/>
            <p:cNvSpPr txBox="1">
              <a:spLocks noChangeArrowheads="1"/>
            </p:cNvSpPr>
            <p:nvPr/>
          </p:nvSpPr>
          <p:spPr bwMode="auto">
            <a:xfrm>
              <a:off x="48" y="3792"/>
              <a:ext cx="5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000" i="1">
                  <a:solidFill>
                    <a:schemeClr val="bg1"/>
                  </a:solidFill>
                  <a:cs typeface="Times New Roman" pitchFamily="18" charset="0"/>
                </a:rPr>
                <a:t>Foto F. Grillo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718</Words>
  <Application>Microsoft Office PowerPoint</Application>
  <PresentationFormat>On-screen Show (4:3)</PresentationFormat>
  <Paragraphs>109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de Office</vt:lpstr>
      <vt:lpstr>Wildland - Urban Interface Forest Fire Risk Observatory and Interest Group in Europe</vt:lpstr>
      <vt:lpstr>Beneficiary and partners</vt:lpstr>
      <vt:lpstr>The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outline</vt:lpstr>
      <vt:lpstr>Expected results</vt:lpstr>
      <vt:lpstr>Timeline</vt:lpstr>
      <vt:lpstr>Deliverables (1)</vt:lpstr>
      <vt:lpstr>Deliverables (2)</vt:lpstr>
      <vt:lpstr>Major Events</vt:lpstr>
      <vt:lpstr>Web Site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David</dc:creator>
  <cp:lastModifiedBy>SGOURDOPOULOU-KARRA Ioanna (ECHO)</cp:lastModifiedBy>
  <cp:revision>13</cp:revision>
  <dcterms:created xsi:type="dcterms:W3CDTF">2015-01-13T10:18:10Z</dcterms:created>
  <dcterms:modified xsi:type="dcterms:W3CDTF">2015-01-13T11:37:00Z</dcterms:modified>
</cp:coreProperties>
</file>