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6" r:id="rId6"/>
    <p:sldId id="260"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p:scale>
          <a:sx n="92" d="100"/>
          <a:sy n="92" d="100"/>
        </p:scale>
        <p:origin x="-10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82107EA-A3D0-4A56-A7CC-A08B8C01F30B}" type="datetimeFigureOut">
              <a:rPr lang="en-US" smtClean="0"/>
              <a:t>1/14/2015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F42AA7B-001D-41A7-AA11-8704C55A5B1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0068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245203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120177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4550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86939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107EA-A3D0-4A56-A7CC-A08B8C01F30B}"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453257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107EA-A3D0-4A56-A7CC-A08B8C01F30B}"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260604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107EA-A3D0-4A56-A7CC-A08B8C01F30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2771326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107EA-A3D0-4A56-A7CC-A08B8C01F30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335539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107EA-A3D0-4A56-A7CC-A08B8C01F30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576376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107EA-A3D0-4A56-A7CC-A08B8C01F30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4129656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2309896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107EA-A3D0-4A56-A7CC-A08B8C01F30B}"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610033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2107EA-A3D0-4A56-A7CC-A08B8C01F30B}"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106949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107EA-A3D0-4A56-A7CC-A08B8C01F30B}"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2996269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3081936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07EA-A3D0-4A56-A7CC-A08B8C01F30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AA7B-001D-41A7-AA11-8704C55A5B12}" type="slidenum">
              <a:rPr lang="en-US" smtClean="0"/>
              <a:t>‹#›</a:t>
            </a:fld>
            <a:endParaRPr lang="en-US"/>
          </a:p>
        </p:txBody>
      </p:sp>
    </p:spTree>
    <p:extLst>
      <p:ext uri="{BB962C8B-B14F-4D97-AF65-F5344CB8AC3E}">
        <p14:creationId xmlns:p14="http://schemas.microsoft.com/office/powerpoint/2010/main" val="1753638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82107EA-A3D0-4A56-A7CC-A08B8C01F30B}" type="datetimeFigureOut">
              <a:rPr lang="en-US" smtClean="0"/>
              <a:t>1/14/2015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F42AA7B-001D-41A7-AA11-8704C55A5B12}" type="slidenum">
              <a:rPr lang="en-US" smtClean="0"/>
              <a:t>‹#›</a:t>
            </a:fld>
            <a:endParaRPr lang="en-US"/>
          </a:p>
        </p:txBody>
      </p:sp>
    </p:spTree>
    <p:extLst>
      <p:ext uri="{BB962C8B-B14F-4D97-AF65-F5344CB8AC3E}">
        <p14:creationId xmlns:p14="http://schemas.microsoft.com/office/powerpoint/2010/main" val="71178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201" y="662656"/>
            <a:ext cx="9755187" cy="2766528"/>
          </a:xfrm>
        </p:spPr>
        <p:txBody>
          <a:bodyPr>
            <a:normAutofit/>
          </a:bodyPr>
          <a:lstStyle/>
          <a:p>
            <a:pPr algn="l"/>
            <a:r>
              <a:rPr lang="en-US" sz="4800" dirty="0" smtClean="0">
                <a:latin typeface="Candara" panose="020E0502030303020204" pitchFamily="34" charset="0"/>
              </a:rPr>
              <a:t>Project </a:t>
            </a:r>
            <a:r>
              <a:rPr lang="en-US" sz="4800" b="1" dirty="0" smtClean="0">
                <a:latin typeface="Candara" panose="020E0502030303020204" pitchFamily="34" charset="0"/>
              </a:rPr>
              <a:t>START</a:t>
            </a:r>
            <a:br>
              <a:rPr lang="en-US" sz="4800" b="1" dirty="0" smtClean="0">
                <a:latin typeface="Candara" panose="020E0502030303020204" pitchFamily="34" charset="0"/>
              </a:rPr>
            </a:br>
            <a:r>
              <a:rPr lang="en-US" sz="3200" b="1" cap="none" dirty="0" smtClean="0">
                <a:latin typeface="Candara" panose="020E0502030303020204" pitchFamily="34" charset="0"/>
              </a:rPr>
              <a:t>Strengthening cross border and </a:t>
            </a:r>
            <a:br>
              <a:rPr lang="en-US" sz="3200" b="1" cap="none" dirty="0" smtClean="0">
                <a:latin typeface="Candara" panose="020E0502030303020204" pitchFamily="34" charset="0"/>
              </a:rPr>
            </a:br>
            <a:r>
              <a:rPr lang="en-US" sz="3200" b="1" cap="none" dirty="0" smtClean="0">
                <a:latin typeface="Candara" panose="020E0502030303020204" pitchFamily="34" charset="0"/>
              </a:rPr>
              <a:t>inter-sectorial operability</a:t>
            </a:r>
            <a:r>
              <a:rPr lang="en-US" sz="4800" b="1" dirty="0" smtClean="0">
                <a:latin typeface="Candara" panose="020E0502030303020204" pitchFamily="34" charset="0"/>
              </a:rPr>
              <a:t> </a:t>
            </a:r>
            <a:endParaRPr lang="en-US" sz="4800" b="1" dirty="0">
              <a:latin typeface="Candara" panose="020E0502030303020204" pitchFamily="34" charset="0"/>
            </a:endParaRPr>
          </a:p>
        </p:txBody>
      </p:sp>
      <p:sp>
        <p:nvSpPr>
          <p:cNvPr id="3" name="Subtitle 2"/>
          <p:cNvSpPr>
            <a:spLocks noGrp="1"/>
          </p:cNvSpPr>
          <p:nvPr>
            <p:ph type="subTitle" idx="1"/>
          </p:nvPr>
        </p:nvSpPr>
        <p:spPr>
          <a:xfrm>
            <a:off x="1785124" y="3682562"/>
            <a:ext cx="9144000" cy="1655762"/>
          </a:xfrm>
        </p:spPr>
        <p:txBody>
          <a:bodyPr/>
          <a:lstStyle/>
          <a:p>
            <a:pPr algn="r"/>
            <a:r>
              <a:rPr lang="en-US" dirty="0" smtClean="0">
                <a:latin typeface="Candara" panose="020E0502030303020204" pitchFamily="34" charset="0"/>
              </a:rPr>
              <a:t>ECHO/SUB/2014/693897</a:t>
            </a:r>
            <a:endParaRPr lang="en-US" dirty="0">
              <a:latin typeface="Candara" panose="020E0502030303020204" pitchFamily="34" charset="0"/>
            </a:endParaRPr>
          </a:p>
        </p:txBody>
      </p:sp>
    </p:spTree>
    <p:extLst>
      <p:ext uri="{BB962C8B-B14F-4D97-AF65-F5344CB8AC3E}">
        <p14:creationId xmlns:p14="http://schemas.microsoft.com/office/powerpoint/2010/main" val="2605299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normAutofit/>
          </a:bodyPr>
          <a:lstStyle/>
          <a:p>
            <a:pPr algn="ctr"/>
            <a:r>
              <a:rPr lang="en-US" sz="3200" b="1" dirty="0" smtClean="0">
                <a:latin typeface="Candara" panose="020E0502030303020204" pitchFamily="34" charset="0"/>
              </a:rPr>
              <a:t>Follow up</a:t>
            </a:r>
            <a:endParaRPr lang="en-US" sz="3200" b="1" dirty="0">
              <a:latin typeface="Candara" panose="020E0502030303020204" pitchFamily="34" charset="0"/>
            </a:endParaRPr>
          </a:p>
        </p:txBody>
      </p:sp>
      <p:sp>
        <p:nvSpPr>
          <p:cNvPr id="3" name="Content Placeholder 2"/>
          <p:cNvSpPr>
            <a:spLocks noGrp="1"/>
          </p:cNvSpPr>
          <p:nvPr>
            <p:ph sz="quarter" idx="13"/>
          </p:nvPr>
        </p:nvSpPr>
        <p:spPr>
          <a:xfrm>
            <a:off x="3467191" y="939800"/>
            <a:ext cx="7979742" cy="4434785"/>
          </a:xfrm>
        </p:spPr>
        <p:txBody>
          <a:bodyPr>
            <a:normAutofit fontScale="70000" lnSpcReduction="20000"/>
          </a:bodyPr>
          <a:lstStyle/>
          <a:p>
            <a:pPr marL="0" lvl="0" indent="0">
              <a:buNone/>
            </a:pPr>
            <a:r>
              <a:rPr lang="en-US" b="1" dirty="0" smtClean="0">
                <a:latin typeface="Candara" panose="020E0502030303020204" pitchFamily="34" charset="0"/>
              </a:rPr>
              <a:t>Actions to </a:t>
            </a:r>
            <a:r>
              <a:rPr lang="en-US" b="1" dirty="0">
                <a:latin typeface="Candara" panose="020E0502030303020204" pitchFamily="34" charset="0"/>
              </a:rPr>
              <a:t>be continued or </a:t>
            </a:r>
            <a:r>
              <a:rPr lang="en-US" b="1" dirty="0" smtClean="0">
                <a:latin typeface="Candara" panose="020E0502030303020204" pitchFamily="34" charset="0"/>
              </a:rPr>
              <a:t>maintained:</a:t>
            </a:r>
            <a:endParaRPr lang="en-US" b="1" dirty="0">
              <a:latin typeface="Candara" panose="020E0502030303020204" pitchFamily="34" charset="0"/>
            </a:endParaRPr>
          </a:p>
          <a:p>
            <a:endParaRPr lang="en-US" cap="none" dirty="0">
              <a:latin typeface="Candara" panose="020E0502030303020204" pitchFamily="34" charset="0"/>
            </a:endParaRPr>
          </a:p>
          <a:p>
            <a:pPr marL="0" indent="0">
              <a:buNone/>
            </a:pPr>
            <a:r>
              <a:rPr lang="en-US" cap="none" dirty="0">
                <a:latin typeface="Candara" panose="020E0502030303020204" pitchFamily="34" charset="0"/>
              </a:rPr>
              <a:t>C. Elaboration of the Common Intervention Plan (CIP) and Establishment of the Cross-Border Crisis Team (CBCT): It should be constantly tested and improved.</a:t>
            </a:r>
          </a:p>
          <a:p>
            <a:endParaRPr lang="en-US" cap="none" dirty="0">
              <a:latin typeface="Candara" panose="020E0502030303020204" pitchFamily="34" charset="0"/>
            </a:endParaRPr>
          </a:p>
          <a:p>
            <a:pPr marL="0" indent="0">
              <a:buNone/>
            </a:pPr>
            <a:r>
              <a:rPr lang="en-US" cap="none" dirty="0">
                <a:latin typeface="Candara" panose="020E0502030303020204" pitchFamily="34" charset="0"/>
              </a:rPr>
              <a:t>E. Trainings and small scale exercises for the public and private rescue teams and support organizations: The common exercises should continue, </a:t>
            </a:r>
            <a:r>
              <a:rPr lang="en-US" cap="none" dirty="0" smtClean="0">
                <a:latin typeface="Candara" panose="020E0502030303020204" pitchFamily="34" charset="0"/>
              </a:rPr>
              <a:t>in </a:t>
            </a:r>
            <a:r>
              <a:rPr lang="en-US" cap="none" dirty="0">
                <a:latin typeface="Candara" panose="020E0502030303020204" pitchFamily="34" charset="0"/>
              </a:rPr>
              <a:t>order to be able to constantly test the interoperability and cooperation issues.</a:t>
            </a:r>
          </a:p>
          <a:p>
            <a:endParaRPr lang="en-US" cap="none" dirty="0">
              <a:latin typeface="Candara" panose="020E0502030303020204" pitchFamily="34" charset="0"/>
            </a:endParaRPr>
          </a:p>
          <a:p>
            <a:pPr marL="0" indent="0">
              <a:buNone/>
            </a:pPr>
            <a:r>
              <a:rPr lang="en-US" cap="none" dirty="0">
                <a:latin typeface="Candara" panose="020E0502030303020204" pitchFamily="34" charset="0"/>
              </a:rPr>
              <a:t>F. Elaboration of a cross-border local resource database for emergency situations: </a:t>
            </a:r>
            <a:r>
              <a:rPr lang="en-US" cap="none" dirty="0" smtClean="0">
                <a:latin typeface="Candara" panose="020E0502030303020204" pitchFamily="34" charset="0"/>
              </a:rPr>
              <a:t>It </a:t>
            </a:r>
            <a:r>
              <a:rPr lang="en-US" cap="none" dirty="0">
                <a:latin typeface="Candara" panose="020E0502030303020204" pitchFamily="34" charset="0"/>
              </a:rPr>
              <a:t>should be annually checked for the availability of the resources and updated.</a:t>
            </a:r>
          </a:p>
          <a:p>
            <a:endParaRPr lang="en-US" cap="none" dirty="0">
              <a:latin typeface="Candara" panose="020E0502030303020204" pitchFamily="34" charset="0"/>
            </a:endParaRPr>
          </a:p>
          <a:p>
            <a:pPr marL="0" indent="0">
              <a:buNone/>
            </a:pPr>
            <a:r>
              <a:rPr lang="en-US" cap="none" dirty="0">
                <a:latin typeface="Candara" panose="020E0502030303020204" pitchFamily="34" charset="0"/>
              </a:rPr>
              <a:t>G. Elaboration of a feasibility study for an autonomous communication system: If the study exists, it should be set up, tested and implemented for operation.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00" y="1233579"/>
            <a:ext cx="2781391" cy="3847225"/>
          </a:xfrm>
          <a:prstGeom prst="rect">
            <a:avLst/>
          </a:prstGeom>
        </p:spPr>
      </p:pic>
    </p:spTree>
    <p:extLst>
      <p:ext uri="{BB962C8B-B14F-4D97-AF65-F5344CB8AC3E}">
        <p14:creationId xmlns:p14="http://schemas.microsoft.com/office/powerpoint/2010/main" val="1339404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Candara" panose="020E0502030303020204" pitchFamily="34" charset="0"/>
              </a:rPr>
              <a:t>THANK YOU !</a:t>
            </a:r>
            <a:endParaRPr lang="en-GB" dirty="0">
              <a:latin typeface="Candara" panose="020E0502030303020204" pitchFamily="34" charset="0"/>
            </a:endParaRPr>
          </a:p>
        </p:txBody>
      </p:sp>
      <p:sp>
        <p:nvSpPr>
          <p:cNvPr id="3" name="Content Placeholder 2"/>
          <p:cNvSpPr>
            <a:spLocks noGrp="1"/>
          </p:cNvSpPr>
          <p:nvPr>
            <p:ph sz="quarter" idx="13"/>
          </p:nvPr>
        </p:nvSpPr>
        <p:spPr/>
        <p:txBody>
          <a:bodyPr/>
          <a:lstStyle/>
          <a:p>
            <a:pPr marL="0" indent="0">
              <a:buNone/>
            </a:pPr>
            <a:r>
              <a:rPr lang="ro-RO" dirty="0" smtClean="0">
                <a:latin typeface="Candara" panose="020E0502030303020204" pitchFamily="34" charset="0"/>
              </a:rPr>
              <a:t>Brussels, </a:t>
            </a:r>
          </a:p>
          <a:p>
            <a:pPr marL="0" indent="0">
              <a:buNone/>
            </a:pPr>
            <a:r>
              <a:rPr lang="ro-RO" sz="2800" dirty="0" smtClean="0">
                <a:latin typeface="Candara" panose="020E0502030303020204" pitchFamily="34" charset="0"/>
              </a:rPr>
              <a:t>20</a:t>
            </a:r>
            <a:r>
              <a:rPr lang="ro-RO" sz="1600" dirty="0" smtClean="0">
                <a:latin typeface="Candara" panose="020E0502030303020204" pitchFamily="34" charset="0"/>
              </a:rPr>
              <a:t>th</a:t>
            </a:r>
            <a:r>
              <a:rPr lang="ro-RO" dirty="0" smtClean="0">
                <a:latin typeface="Candara" panose="020E0502030303020204" pitchFamily="34" charset="0"/>
              </a:rPr>
              <a:t> of </a:t>
            </a:r>
            <a:r>
              <a:rPr lang="ro-RO" dirty="0" err="1" smtClean="0">
                <a:latin typeface="Candara" panose="020E0502030303020204" pitchFamily="34" charset="0"/>
              </a:rPr>
              <a:t>January</a:t>
            </a:r>
            <a:r>
              <a:rPr lang="ro-RO" dirty="0" smtClean="0">
                <a:latin typeface="Candara" panose="020E0502030303020204" pitchFamily="34" charset="0"/>
              </a:rPr>
              <a:t>, 2015</a:t>
            </a:r>
            <a:endParaRPr lang="en-GB" dirty="0">
              <a:latin typeface="Candara" panose="020E0502030303020204" pitchFamily="34" charset="0"/>
            </a:endParaRPr>
          </a:p>
        </p:txBody>
      </p:sp>
    </p:spTree>
    <p:extLst>
      <p:ext uri="{BB962C8B-B14F-4D97-AF65-F5344CB8AC3E}">
        <p14:creationId xmlns:p14="http://schemas.microsoft.com/office/powerpoint/2010/main" val="2808036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99" y="232719"/>
            <a:ext cx="10396882" cy="862913"/>
          </a:xfrm>
        </p:spPr>
        <p:txBody>
          <a:bodyPr>
            <a:normAutofit/>
          </a:bodyPr>
          <a:lstStyle/>
          <a:p>
            <a:pPr algn="ctr"/>
            <a:r>
              <a:rPr lang="en-US" sz="3200" b="1" dirty="0" smtClean="0">
                <a:latin typeface="Candara" panose="020E0502030303020204" pitchFamily="34" charset="0"/>
              </a:rPr>
              <a:t>PROJECT PARTNERS </a:t>
            </a:r>
            <a:endParaRPr lang="en-US" sz="3200" b="1" dirty="0">
              <a:latin typeface="Candara" panose="020E0502030303020204" pitchFamily="34" charset="0"/>
            </a:endParaRPr>
          </a:p>
        </p:txBody>
      </p:sp>
      <p:sp>
        <p:nvSpPr>
          <p:cNvPr id="3" name="Content Placeholder 2"/>
          <p:cNvSpPr>
            <a:spLocks noGrp="1"/>
          </p:cNvSpPr>
          <p:nvPr>
            <p:ph sz="quarter" idx="13"/>
          </p:nvPr>
        </p:nvSpPr>
        <p:spPr>
          <a:xfrm>
            <a:off x="685800" y="1095632"/>
            <a:ext cx="10394707" cy="4539049"/>
          </a:xfrm>
        </p:spPr>
        <p:txBody>
          <a:bodyPr>
            <a:normAutofit fontScale="92500" lnSpcReduction="20000"/>
          </a:bodyPr>
          <a:lstStyle/>
          <a:p>
            <a:r>
              <a:rPr lang="en-US" sz="1900" cap="none" dirty="0" smtClean="0">
                <a:latin typeface="Candara" panose="020E0502030303020204" pitchFamily="34" charset="0"/>
              </a:rPr>
              <a:t>Project coordinator: </a:t>
            </a:r>
            <a:r>
              <a:rPr lang="en-US" sz="1900" b="1" cap="none" dirty="0" err="1">
                <a:latin typeface="Candara" panose="020E0502030303020204" pitchFamily="34" charset="0"/>
              </a:rPr>
              <a:t>Asociaţia</a:t>
            </a:r>
            <a:r>
              <a:rPr lang="en-US" sz="1900" b="1" cap="none" dirty="0">
                <a:latin typeface="Candara" panose="020E0502030303020204" pitchFamily="34" charset="0"/>
              </a:rPr>
              <a:t> </a:t>
            </a:r>
            <a:r>
              <a:rPr lang="en-US" sz="1900" b="1" cap="none" dirty="0" err="1">
                <a:latin typeface="Candara" panose="020E0502030303020204" pitchFamily="34" charset="0"/>
              </a:rPr>
              <a:t>Multisalva</a:t>
            </a:r>
            <a:r>
              <a:rPr lang="en-US" sz="1900" b="1" cap="none" dirty="0">
                <a:latin typeface="Candara" panose="020E0502030303020204" pitchFamily="34" charset="0"/>
              </a:rPr>
              <a:t> </a:t>
            </a:r>
            <a:r>
              <a:rPr lang="en-US" sz="1900" cap="none" dirty="0">
                <a:latin typeface="Candara" panose="020E0502030303020204" pitchFamily="34" charset="0"/>
              </a:rPr>
              <a:t>(</a:t>
            </a:r>
            <a:r>
              <a:rPr lang="en-US" sz="1900" cap="none" dirty="0" err="1">
                <a:latin typeface="Candara" panose="020E0502030303020204" pitchFamily="34" charset="0"/>
              </a:rPr>
              <a:t>Multisalva</a:t>
            </a:r>
            <a:r>
              <a:rPr lang="en-US" sz="1900" cap="none" dirty="0">
                <a:latin typeface="Candara" panose="020E0502030303020204" pitchFamily="34" charset="0"/>
              </a:rPr>
              <a:t> Association)</a:t>
            </a:r>
            <a:r>
              <a:rPr lang="en-US" sz="1900" b="1" cap="none" dirty="0">
                <a:latin typeface="Candara" panose="020E0502030303020204" pitchFamily="34" charset="0"/>
              </a:rPr>
              <a:t> (RO)</a:t>
            </a:r>
            <a:r>
              <a:rPr lang="en-US" sz="1900" cap="none" dirty="0">
                <a:latin typeface="Candara" panose="020E0502030303020204" pitchFamily="34" charset="0"/>
              </a:rPr>
              <a:t> </a:t>
            </a:r>
          </a:p>
          <a:p>
            <a:r>
              <a:rPr lang="en-US" sz="1900" cap="none" dirty="0" smtClean="0">
                <a:latin typeface="Candara" panose="020E0502030303020204" pitchFamily="34" charset="0"/>
              </a:rPr>
              <a:t>Partner 1: </a:t>
            </a:r>
            <a:r>
              <a:rPr lang="en-US" sz="1900" b="1" cap="none" dirty="0" err="1">
                <a:latin typeface="Candara" panose="020E0502030303020204" pitchFamily="34" charset="0"/>
              </a:rPr>
              <a:t>Felső-Tiszavidéki</a:t>
            </a:r>
            <a:r>
              <a:rPr lang="en-US" sz="1900" b="1" cap="none" dirty="0">
                <a:latin typeface="Candara" panose="020E0502030303020204" pitchFamily="34" charset="0"/>
              </a:rPr>
              <a:t> </a:t>
            </a:r>
            <a:r>
              <a:rPr lang="en-US" sz="1900" b="1" cap="none" dirty="0" err="1">
                <a:latin typeface="Candara" panose="020E0502030303020204" pitchFamily="34" charset="0"/>
              </a:rPr>
              <a:t>Búvár</a:t>
            </a:r>
            <a:r>
              <a:rPr lang="en-US" sz="1900" b="1" cap="none" dirty="0">
                <a:latin typeface="Candara" panose="020E0502030303020204" pitchFamily="34" charset="0"/>
              </a:rPr>
              <a:t> </a:t>
            </a:r>
            <a:r>
              <a:rPr lang="en-US" sz="1900" b="1" cap="none" dirty="0" err="1">
                <a:latin typeface="Candara" panose="020E0502030303020204" pitchFamily="34" charset="0"/>
              </a:rPr>
              <a:t>és</a:t>
            </a:r>
            <a:r>
              <a:rPr lang="en-US" sz="1900" b="1" cap="none" dirty="0">
                <a:latin typeface="Candara" panose="020E0502030303020204" pitchFamily="34" charset="0"/>
              </a:rPr>
              <a:t> </a:t>
            </a:r>
            <a:r>
              <a:rPr lang="en-US" sz="1900" b="1" cap="none" dirty="0" err="1">
                <a:latin typeface="Candara" panose="020E0502030303020204" pitchFamily="34" charset="0"/>
              </a:rPr>
              <a:t>Mentő</a:t>
            </a:r>
            <a:r>
              <a:rPr lang="en-US" sz="1900" b="1" cap="none" dirty="0">
                <a:latin typeface="Candara" panose="020E0502030303020204" pitchFamily="34" charset="0"/>
              </a:rPr>
              <a:t> </a:t>
            </a:r>
            <a:r>
              <a:rPr lang="en-US" sz="1900" b="1" cap="none" dirty="0" err="1">
                <a:latin typeface="Candara" panose="020E0502030303020204" pitchFamily="34" charset="0"/>
              </a:rPr>
              <a:t>Közhasznú</a:t>
            </a:r>
            <a:r>
              <a:rPr lang="en-US" sz="1900" b="1" cap="none" dirty="0">
                <a:latin typeface="Candara" panose="020E0502030303020204" pitchFamily="34" charset="0"/>
              </a:rPr>
              <a:t> </a:t>
            </a:r>
            <a:r>
              <a:rPr lang="en-US" sz="1900" b="1" cap="none" dirty="0" err="1">
                <a:latin typeface="Candara" panose="020E0502030303020204" pitchFamily="34" charset="0"/>
              </a:rPr>
              <a:t>Egyesület</a:t>
            </a:r>
            <a:r>
              <a:rPr lang="en-US" sz="1900" b="1" cap="none" dirty="0">
                <a:latin typeface="Candara" panose="020E0502030303020204" pitchFamily="34" charset="0"/>
              </a:rPr>
              <a:t> </a:t>
            </a:r>
            <a:r>
              <a:rPr lang="en-US" sz="1900" cap="none" dirty="0">
                <a:latin typeface="Candara" panose="020E0502030303020204" pitchFamily="34" charset="0"/>
              </a:rPr>
              <a:t>(Upper Tisa Diving and Rescue Public Utility Association)</a:t>
            </a:r>
            <a:r>
              <a:rPr lang="en-US" sz="1900" b="1" cap="none" dirty="0">
                <a:latin typeface="Candara" panose="020E0502030303020204" pitchFamily="34" charset="0"/>
              </a:rPr>
              <a:t> (H)</a:t>
            </a:r>
            <a:r>
              <a:rPr lang="en-US" sz="1900" cap="none" dirty="0">
                <a:latin typeface="Candara" panose="020E0502030303020204" pitchFamily="34" charset="0"/>
              </a:rPr>
              <a:t> </a:t>
            </a:r>
          </a:p>
          <a:p>
            <a:r>
              <a:rPr lang="en-US" sz="1900" cap="none" dirty="0" smtClean="0">
                <a:latin typeface="Candara" panose="020E0502030303020204" pitchFamily="34" charset="0"/>
              </a:rPr>
              <a:t>Partner 2: </a:t>
            </a:r>
            <a:r>
              <a:rPr lang="en-US" sz="1900" b="1" cap="none" dirty="0" err="1">
                <a:latin typeface="Candara" panose="020E0502030303020204" pitchFamily="34" charset="0"/>
              </a:rPr>
              <a:t>Inspectoratul</a:t>
            </a:r>
            <a:r>
              <a:rPr lang="en-US" sz="1900" b="1" cap="none" dirty="0">
                <a:latin typeface="Candara" panose="020E0502030303020204" pitchFamily="34" charset="0"/>
              </a:rPr>
              <a:t> </a:t>
            </a:r>
            <a:r>
              <a:rPr lang="en-US" sz="1900" b="1" cap="none" dirty="0" err="1">
                <a:latin typeface="Candara" panose="020E0502030303020204" pitchFamily="34" charset="0"/>
              </a:rPr>
              <a:t>pentru</a:t>
            </a:r>
            <a:r>
              <a:rPr lang="en-US" sz="1900" b="1" cap="none" dirty="0">
                <a:latin typeface="Candara" panose="020E0502030303020204" pitchFamily="34" charset="0"/>
              </a:rPr>
              <a:t> </a:t>
            </a:r>
            <a:r>
              <a:rPr lang="en-US" sz="1900" b="1" cap="none" dirty="0" err="1">
                <a:latin typeface="Candara" panose="020E0502030303020204" pitchFamily="34" charset="0"/>
              </a:rPr>
              <a:t>Situaţii</a:t>
            </a:r>
            <a:r>
              <a:rPr lang="en-US" sz="1900" b="1" cap="none" dirty="0">
                <a:latin typeface="Candara" panose="020E0502030303020204" pitchFamily="34" charset="0"/>
              </a:rPr>
              <a:t> de </a:t>
            </a:r>
            <a:r>
              <a:rPr lang="en-US" sz="1900" b="1" cap="none" dirty="0" err="1">
                <a:latin typeface="Candara" panose="020E0502030303020204" pitchFamily="34" charset="0"/>
              </a:rPr>
              <a:t>Urgenţă</a:t>
            </a:r>
            <a:r>
              <a:rPr lang="en-US" sz="1900" b="1" cap="none" dirty="0">
                <a:latin typeface="Candara" panose="020E0502030303020204" pitchFamily="34" charset="0"/>
              </a:rPr>
              <a:t> “</a:t>
            </a:r>
            <a:r>
              <a:rPr lang="en-US" sz="1900" b="1" cap="none" dirty="0" err="1">
                <a:latin typeface="Candara" panose="020E0502030303020204" pitchFamily="34" charset="0"/>
              </a:rPr>
              <a:t>Someş</a:t>
            </a:r>
            <a:r>
              <a:rPr lang="en-US" sz="1900" b="1" cap="none" dirty="0">
                <a:latin typeface="Candara" panose="020E0502030303020204" pitchFamily="34" charset="0"/>
              </a:rPr>
              <a:t>” al </a:t>
            </a:r>
            <a:r>
              <a:rPr lang="en-US" sz="1900" b="1" cap="none" dirty="0" err="1">
                <a:latin typeface="Candara" panose="020E0502030303020204" pitchFamily="34" charset="0"/>
              </a:rPr>
              <a:t>judeţului</a:t>
            </a:r>
            <a:r>
              <a:rPr lang="en-US" sz="1900" b="1" cap="none" dirty="0">
                <a:latin typeface="Candara" panose="020E0502030303020204" pitchFamily="34" charset="0"/>
              </a:rPr>
              <a:t> </a:t>
            </a:r>
            <a:r>
              <a:rPr lang="en-US" sz="1900" b="1" cap="none" dirty="0" err="1">
                <a:latin typeface="Candara" panose="020E0502030303020204" pitchFamily="34" charset="0"/>
              </a:rPr>
              <a:t>Satu</a:t>
            </a:r>
            <a:r>
              <a:rPr lang="en-US" sz="1900" b="1" cap="none" dirty="0">
                <a:latin typeface="Candara" panose="020E0502030303020204" pitchFamily="34" charset="0"/>
              </a:rPr>
              <a:t> Mare </a:t>
            </a:r>
            <a:r>
              <a:rPr lang="en-US" sz="1900" cap="none" dirty="0">
                <a:latin typeface="Candara" panose="020E0502030303020204" pitchFamily="34" charset="0"/>
              </a:rPr>
              <a:t>(“</a:t>
            </a:r>
            <a:r>
              <a:rPr lang="en-US" sz="1900" cap="none" dirty="0" err="1">
                <a:latin typeface="Candara" panose="020E0502030303020204" pitchFamily="34" charset="0"/>
              </a:rPr>
              <a:t>Someş</a:t>
            </a:r>
            <a:r>
              <a:rPr lang="en-US" sz="1900" cap="none" dirty="0">
                <a:latin typeface="Candara" panose="020E0502030303020204" pitchFamily="34" charset="0"/>
              </a:rPr>
              <a:t>” Inspectorate for Emergency Situations </a:t>
            </a:r>
            <a:r>
              <a:rPr lang="en-US" sz="1900" cap="none" dirty="0" err="1">
                <a:latin typeface="Candara" panose="020E0502030303020204" pitchFamily="34" charset="0"/>
              </a:rPr>
              <a:t>Satu</a:t>
            </a:r>
            <a:r>
              <a:rPr lang="en-US" sz="1900" cap="none" dirty="0">
                <a:latin typeface="Candara" panose="020E0502030303020204" pitchFamily="34" charset="0"/>
              </a:rPr>
              <a:t> Mare)</a:t>
            </a:r>
            <a:r>
              <a:rPr lang="en-US" sz="1900" b="1" cap="none" dirty="0">
                <a:latin typeface="Candara" panose="020E0502030303020204" pitchFamily="34" charset="0"/>
              </a:rPr>
              <a:t> (RO)</a:t>
            </a:r>
            <a:r>
              <a:rPr lang="en-US" sz="1900" cap="none" dirty="0">
                <a:latin typeface="Candara" panose="020E0502030303020204" pitchFamily="34" charset="0"/>
              </a:rPr>
              <a:t> </a:t>
            </a:r>
          </a:p>
          <a:p>
            <a:r>
              <a:rPr lang="en-US" sz="1900" cap="none" dirty="0" smtClean="0">
                <a:latin typeface="Candara" panose="020E0502030303020204" pitchFamily="34" charset="0"/>
              </a:rPr>
              <a:t>Partner 3: </a:t>
            </a:r>
            <a:r>
              <a:rPr lang="en-US" sz="1900" b="1" cap="none" dirty="0" err="1">
                <a:latin typeface="Candara" panose="020E0502030303020204" pitchFamily="34" charset="0"/>
              </a:rPr>
              <a:t>Szabolcs-Szatmár-Bereg</a:t>
            </a:r>
            <a:r>
              <a:rPr lang="en-US" sz="1900" b="1" cap="none" dirty="0">
                <a:latin typeface="Candara" panose="020E0502030303020204" pitchFamily="34" charset="0"/>
              </a:rPr>
              <a:t> </a:t>
            </a:r>
            <a:r>
              <a:rPr lang="en-US" sz="1900" b="1" cap="none" dirty="0" err="1">
                <a:latin typeface="Candara" panose="020E0502030303020204" pitchFamily="34" charset="0"/>
              </a:rPr>
              <a:t>Megyei</a:t>
            </a:r>
            <a:r>
              <a:rPr lang="en-US" sz="1900" b="1" cap="none" dirty="0">
                <a:latin typeface="Candara" panose="020E0502030303020204" pitchFamily="34" charset="0"/>
              </a:rPr>
              <a:t> </a:t>
            </a:r>
            <a:r>
              <a:rPr lang="en-US" sz="1900" b="1" cap="none" dirty="0" err="1">
                <a:latin typeface="Candara" panose="020E0502030303020204" pitchFamily="34" charset="0"/>
              </a:rPr>
              <a:t>Katasztrófavédelmi</a:t>
            </a:r>
            <a:r>
              <a:rPr lang="en-US" sz="1900" b="1" cap="none" dirty="0">
                <a:latin typeface="Candara" panose="020E0502030303020204" pitchFamily="34" charset="0"/>
              </a:rPr>
              <a:t> </a:t>
            </a:r>
            <a:r>
              <a:rPr lang="en-US" sz="1900" b="1" cap="none" dirty="0" err="1">
                <a:latin typeface="Candara" panose="020E0502030303020204" pitchFamily="34" charset="0"/>
              </a:rPr>
              <a:t>Igazgatóság</a:t>
            </a:r>
            <a:r>
              <a:rPr lang="en-US" sz="1900" b="1" cap="none" dirty="0">
                <a:latin typeface="Candara" panose="020E0502030303020204" pitchFamily="34" charset="0"/>
              </a:rPr>
              <a:t> </a:t>
            </a:r>
            <a:r>
              <a:rPr lang="en-US" sz="1900" cap="none" dirty="0">
                <a:latin typeface="Candara" panose="020E0502030303020204" pitchFamily="34" charset="0"/>
              </a:rPr>
              <a:t>(Disaster M</a:t>
            </a:r>
            <a:r>
              <a:rPr lang="en-US" sz="1900" cap="none" dirty="0" smtClean="0">
                <a:latin typeface="Candara" panose="020E0502030303020204" pitchFamily="34" charset="0"/>
              </a:rPr>
              <a:t>anagement Directorate </a:t>
            </a:r>
            <a:r>
              <a:rPr lang="en-US" sz="1900" cap="none" dirty="0">
                <a:latin typeface="Candara" panose="020E0502030303020204" pitchFamily="34" charset="0"/>
              </a:rPr>
              <a:t>of </a:t>
            </a:r>
            <a:r>
              <a:rPr lang="en-US" sz="1900" cap="none" dirty="0" err="1">
                <a:latin typeface="Candara" panose="020E0502030303020204" pitchFamily="34" charset="0"/>
              </a:rPr>
              <a:t>Szabolcs-Szatmár-Bereg</a:t>
            </a:r>
            <a:r>
              <a:rPr lang="en-US" sz="1900" cap="none" dirty="0">
                <a:latin typeface="Candara" panose="020E0502030303020204" pitchFamily="34" charset="0"/>
              </a:rPr>
              <a:t> County) </a:t>
            </a:r>
            <a:r>
              <a:rPr lang="en-US" sz="1900" b="1" cap="none" dirty="0">
                <a:latin typeface="Candara" panose="020E0502030303020204" pitchFamily="34" charset="0"/>
              </a:rPr>
              <a:t>(H) </a:t>
            </a:r>
            <a:endParaRPr lang="en-US" sz="1900" cap="none" dirty="0">
              <a:latin typeface="Candara" panose="020E0502030303020204" pitchFamily="34" charset="0"/>
            </a:endParaRPr>
          </a:p>
          <a:p>
            <a:r>
              <a:rPr lang="en-US" sz="1900" cap="none" dirty="0" smtClean="0">
                <a:latin typeface="Candara" panose="020E0502030303020204" pitchFamily="34" charset="0"/>
              </a:rPr>
              <a:t>Partner 4: </a:t>
            </a:r>
            <a:r>
              <a:rPr lang="en-US" sz="1900" b="1" cap="none" dirty="0" err="1">
                <a:latin typeface="Candara" panose="020E0502030303020204" pitchFamily="34" charset="0"/>
              </a:rPr>
              <a:t>Societatea</a:t>
            </a:r>
            <a:r>
              <a:rPr lang="en-US" sz="1900" b="1" cap="none" dirty="0">
                <a:latin typeface="Candara" panose="020E0502030303020204" pitchFamily="34" charset="0"/>
              </a:rPr>
              <a:t> </a:t>
            </a:r>
            <a:r>
              <a:rPr lang="en-US" sz="1900" b="1" cap="none" dirty="0" err="1">
                <a:latin typeface="Candara" panose="020E0502030303020204" pitchFamily="34" charset="0"/>
              </a:rPr>
              <a:t>Naţională</a:t>
            </a:r>
            <a:r>
              <a:rPr lang="en-US" sz="1900" b="1" cap="none" dirty="0">
                <a:latin typeface="Candara" panose="020E0502030303020204" pitchFamily="34" charset="0"/>
              </a:rPr>
              <a:t> de </a:t>
            </a:r>
            <a:r>
              <a:rPr lang="en-US" sz="1900" b="1" cap="none" dirty="0" err="1">
                <a:latin typeface="Candara" panose="020E0502030303020204" pitchFamily="34" charset="0"/>
              </a:rPr>
              <a:t>Cruce</a:t>
            </a:r>
            <a:r>
              <a:rPr lang="en-US" sz="1900" b="1" cap="none" dirty="0">
                <a:latin typeface="Candara" panose="020E0502030303020204" pitchFamily="34" charset="0"/>
              </a:rPr>
              <a:t> </a:t>
            </a:r>
            <a:r>
              <a:rPr lang="en-US" sz="1900" b="1" cap="none" dirty="0" err="1">
                <a:latin typeface="Candara" panose="020E0502030303020204" pitchFamily="34" charset="0"/>
              </a:rPr>
              <a:t>Roşie</a:t>
            </a:r>
            <a:r>
              <a:rPr lang="en-US" sz="1900" b="1" cap="none" dirty="0">
                <a:latin typeface="Candara" panose="020E0502030303020204" pitchFamily="34" charset="0"/>
              </a:rPr>
              <a:t> din </a:t>
            </a:r>
            <a:r>
              <a:rPr lang="en-US" sz="1900" b="1" cap="none" dirty="0" err="1">
                <a:latin typeface="Candara" panose="020E0502030303020204" pitchFamily="34" charset="0"/>
              </a:rPr>
              <a:t>România</a:t>
            </a:r>
            <a:r>
              <a:rPr lang="en-US" sz="1900" b="1" cap="none" dirty="0">
                <a:latin typeface="Candara" panose="020E0502030303020204" pitchFamily="34" charset="0"/>
              </a:rPr>
              <a:t>, </a:t>
            </a:r>
            <a:r>
              <a:rPr lang="en-US" sz="1900" b="1" cap="none" dirty="0" err="1">
                <a:latin typeface="Candara" panose="020E0502030303020204" pitchFamily="34" charset="0"/>
              </a:rPr>
              <a:t>Filiala</a:t>
            </a:r>
            <a:r>
              <a:rPr lang="en-US" sz="1900" b="1" cap="none" dirty="0">
                <a:latin typeface="Candara" panose="020E0502030303020204" pitchFamily="34" charset="0"/>
              </a:rPr>
              <a:t> </a:t>
            </a:r>
            <a:r>
              <a:rPr lang="en-US" sz="1900" b="1" cap="none" dirty="0" err="1">
                <a:latin typeface="Candara" panose="020E0502030303020204" pitchFamily="34" charset="0"/>
              </a:rPr>
              <a:t>Satu</a:t>
            </a:r>
            <a:r>
              <a:rPr lang="en-US" sz="1900" b="1" cap="none" dirty="0">
                <a:latin typeface="Candara" panose="020E0502030303020204" pitchFamily="34" charset="0"/>
              </a:rPr>
              <a:t> Mare</a:t>
            </a:r>
            <a:r>
              <a:rPr lang="en-US" sz="1900" cap="none" dirty="0">
                <a:latin typeface="Candara" panose="020E0502030303020204" pitchFamily="34" charset="0"/>
              </a:rPr>
              <a:t> (Romanian </a:t>
            </a:r>
            <a:r>
              <a:rPr lang="en-US" sz="1900" cap="none" dirty="0" smtClean="0">
                <a:latin typeface="Candara" panose="020E0502030303020204" pitchFamily="34" charset="0"/>
              </a:rPr>
              <a:t>Red Cross National Society</a:t>
            </a:r>
            <a:r>
              <a:rPr lang="en-US" sz="1900" cap="none" dirty="0">
                <a:latin typeface="Candara" panose="020E0502030303020204" pitchFamily="34" charset="0"/>
              </a:rPr>
              <a:t>, </a:t>
            </a:r>
            <a:r>
              <a:rPr lang="en-US" sz="1900" cap="none" dirty="0" err="1">
                <a:latin typeface="Candara" panose="020E0502030303020204" pitchFamily="34" charset="0"/>
              </a:rPr>
              <a:t>Satu</a:t>
            </a:r>
            <a:r>
              <a:rPr lang="en-US" sz="1900" cap="none" dirty="0">
                <a:latin typeface="Candara" panose="020E0502030303020204" pitchFamily="34" charset="0"/>
              </a:rPr>
              <a:t> Mare Subsidiary) </a:t>
            </a:r>
            <a:r>
              <a:rPr lang="en-US" sz="1900" b="1" cap="none" dirty="0">
                <a:latin typeface="Candara" panose="020E0502030303020204" pitchFamily="34" charset="0"/>
              </a:rPr>
              <a:t>(RO)</a:t>
            </a:r>
            <a:endParaRPr lang="en-US" sz="1900" cap="none" dirty="0">
              <a:latin typeface="Candara" panose="020E0502030303020204" pitchFamily="34" charset="0"/>
            </a:endParaRPr>
          </a:p>
          <a:p>
            <a:r>
              <a:rPr lang="en-US" sz="1900" cap="none" dirty="0" smtClean="0">
                <a:latin typeface="Candara" panose="020E0502030303020204" pitchFamily="34" charset="0"/>
              </a:rPr>
              <a:t>Partner 5: </a:t>
            </a:r>
            <a:r>
              <a:rPr lang="en-US" sz="1900" b="1" cap="none" dirty="0">
                <a:latin typeface="Candara" panose="020E0502030303020204" pitchFamily="34" charset="0"/>
              </a:rPr>
              <a:t>Magyar </a:t>
            </a:r>
            <a:r>
              <a:rPr lang="en-US" sz="1900" b="1" cap="none" dirty="0" err="1">
                <a:latin typeface="Candara" panose="020E0502030303020204" pitchFamily="34" charset="0"/>
              </a:rPr>
              <a:t>Vöröskereszt</a:t>
            </a:r>
            <a:r>
              <a:rPr lang="en-US" sz="1900" b="1" cap="none" dirty="0">
                <a:latin typeface="Candara" panose="020E0502030303020204" pitchFamily="34" charset="0"/>
              </a:rPr>
              <a:t> </a:t>
            </a:r>
            <a:r>
              <a:rPr lang="en-US" sz="1900" b="1" cap="none" dirty="0" err="1">
                <a:latin typeface="Candara" panose="020E0502030303020204" pitchFamily="34" charset="0"/>
              </a:rPr>
              <a:t>Szabolcs-Szatmár-Bereg</a:t>
            </a:r>
            <a:r>
              <a:rPr lang="en-US" sz="1900" b="1" cap="none" dirty="0">
                <a:latin typeface="Candara" panose="020E0502030303020204" pitchFamily="34" charset="0"/>
              </a:rPr>
              <a:t> </a:t>
            </a:r>
            <a:r>
              <a:rPr lang="en-US" sz="1900" b="1" cap="none" dirty="0" err="1">
                <a:latin typeface="Candara" panose="020E0502030303020204" pitchFamily="34" charset="0"/>
              </a:rPr>
              <a:t>Megyei</a:t>
            </a:r>
            <a:r>
              <a:rPr lang="en-US" sz="1900" b="1" cap="none" dirty="0">
                <a:latin typeface="Candara" panose="020E0502030303020204" pitchFamily="34" charset="0"/>
              </a:rPr>
              <a:t> </a:t>
            </a:r>
            <a:r>
              <a:rPr lang="en-US" sz="1900" b="1" cap="none" dirty="0" err="1">
                <a:latin typeface="Candara" panose="020E0502030303020204" pitchFamily="34" charset="0"/>
              </a:rPr>
              <a:t>Szerevete</a:t>
            </a:r>
            <a:r>
              <a:rPr lang="en-US" sz="1900" b="1" cap="none" dirty="0">
                <a:latin typeface="Candara" panose="020E0502030303020204" pitchFamily="34" charset="0"/>
              </a:rPr>
              <a:t> </a:t>
            </a:r>
            <a:r>
              <a:rPr lang="en-US" sz="1900" cap="none" dirty="0">
                <a:latin typeface="Candara" panose="020E0502030303020204" pitchFamily="34" charset="0"/>
              </a:rPr>
              <a:t>(Hungarian Red Cross - </a:t>
            </a:r>
            <a:r>
              <a:rPr lang="en-US" sz="1900" cap="none" dirty="0" err="1">
                <a:latin typeface="Candara" panose="020E0502030303020204" pitchFamily="34" charset="0"/>
              </a:rPr>
              <a:t>Szabolcs-Szatmár-Bereg</a:t>
            </a:r>
            <a:r>
              <a:rPr lang="en-US" sz="1900" cap="none" dirty="0">
                <a:latin typeface="Candara" panose="020E0502030303020204" pitchFamily="34" charset="0"/>
              </a:rPr>
              <a:t> County Organization) </a:t>
            </a:r>
            <a:r>
              <a:rPr lang="en-US" sz="1900" b="1" cap="none" dirty="0">
                <a:latin typeface="Candara" panose="020E0502030303020204" pitchFamily="34" charset="0"/>
              </a:rPr>
              <a:t>(H)</a:t>
            </a:r>
            <a:endParaRPr lang="en-US" sz="1900" cap="none" dirty="0">
              <a:latin typeface="Candara" panose="020E0502030303020204" pitchFamily="34" charset="0"/>
            </a:endParaRPr>
          </a:p>
          <a:p>
            <a:r>
              <a:rPr lang="en-US" sz="1900" cap="none" dirty="0" smtClean="0">
                <a:latin typeface="Candara" panose="020E0502030303020204" pitchFamily="34" charset="0"/>
              </a:rPr>
              <a:t>Partner 6: </a:t>
            </a:r>
            <a:r>
              <a:rPr lang="en-US" sz="1900" b="1" cap="none" dirty="0" err="1">
                <a:latin typeface="Candara" panose="020E0502030303020204" pitchFamily="34" charset="0"/>
              </a:rPr>
              <a:t>Asociaţia</a:t>
            </a:r>
            <a:r>
              <a:rPr lang="en-US" sz="1900" b="1" cap="none" dirty="0">
                <a:latin typeface="Candara" panose="020E0502030303020204" pitchFamily="34" charset="0"/>
              </a:rPr>
              <a:t> </a:t>
            </a:r>
            <a:r>
              <a:rPr lang="en-US" sz="1900" b="1" cap="none" dirty="0" err="1">
                <a:latin typeface="Candara" panose="020E0502030303020204" pitchFamily="34" charset="0"/>
              </a:rPr>
              <a:t>Organizaţia</a:t>
            </a:r>
            <a:r>
              <a:rPr lang="en-US" sz="1900" b="1" cap="none" dirty="0">
                <a:latin typeface="Candara" panose="020E0502030303020204" pitchFamily="34" charset="0"/>
              </a:rPr>
              <a:t> Caritas a </a:t>
            </a:r>
            <a:r>
              <a:rPr lang="en-US" sz="1900" b="1" cap="none" dirty="0" err="1">
                <a:latin typeface="Candara" panose="020E0502030303020204" pitchFamily="34" charset="0"/>
              </a:rPr>
              <a:t>Diecezei</a:t>
            </a:r>
            <a:r>
              <a:rPr lang="en-US" sz="1900" b="1" cap="none" dirty="0">
                <a:latin typeface="Candara" panose="020E0502030303020204" pitchFamily="34" charset="0"/>
              </a:rPr>
              <a:t> </a:t>
            </a:r>
            <a:r>
              <a:rPr lang="en-US" sz="1900" b="1" cap="none" dirty="0" err="1">
                <a:latin typeface="Candara" panose="020E0502030303020204" pitchFamily="34" charset="0"/>
              </a:rPr>
              <a:t>Satu</a:t>
            </a:r>
            <a:r>
              <a:rPr lang="en-US" sz="1900" b="1" cap="none" dirty="0">
                <a:latin typeface="Candara" panose="020E0502030303020204" pitchFamily="34" charset="0"/>
              </a:rPr>
              <a:t> Mare</a:t>
            </a:r>
            <a:r>
              <a:rPr lang="en-US" sz="1900" cap="none" dirty="0">
                <a:latin typeface="Candara" panose="020E0502030303020204" pitchFamily="34" charset="0"/>
              </a:rPr>
              <a:t> (Association Caritas Organization of </a:t>
            </a:r>
            <a:r>
              <a:rPr lang="en-US" sz="1900" cap="none" dirty="0" err="1">
                <a:latin typeface="Candara" panose="020E0502030303020204" pitchFamily="34" charset="0"/>
              </a:rPr>
              <a:t>Satu</a:t>
            </a:r>
            <a:r>
              <a:rPr lang="en-US" sz="1900" cap="none" dirty="0">
                <a:latin typeface="Candara" panose="020E0502030303020204" pitchFamily="34" charset="0"/>
              </a:rPr>
              <a:t> Mare’s Diocese) </a:t>
            </a:r>
            <a:r>
              <a:rPr lang="en-US" sz="1900" b="1" cap="none" dirty="0">
                <a:latin typeface="Candara" panose="020E0502030303020204" pitchFamily="34" charset="0"/>
              </a:rPr>
              <a:t>(RO)</a:t>
            </a:r>
            <a:endParaRPr lang="en-US" sz="1900" cap="none" dirty="0">
              <a:latin typeface="Candara" panose="020E0502030303020204" pitchFamily="34" charset="0"/>
            </a:endParaRPr>
          </a:p>
          <a:p>
            <a:endParaRPr lang="en-US" dirty="0"/>
          </a:p>
        </p:txBody>
      </p:sp>
    </p:spTree>
    <p:extLst>
      <p:ext uri="{BB962C8B-B14F-4D97-AF65-F5344CB8AC3E}">
        <p14:creationId xmlns:p14="http://schemas.microsoft.com/office/powerpoint/2010/main" val="3629195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037" y="57665"/>
            <a:ext cx="4407243" cy="66108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007" y="57665"/>
            <a:ext cx="4845033" cy="6680886"/>
          </a:xfrm>
          <a:prstGeom prst="rect">
            <a:avLst/>
          </a:prstGeom>
        </p:spPr>
      </p:pic>
      <p:sp>
        <p:nvSpPr>
          <p:cNvPr id="8" name="TextBox 7"/>
          <p:cNvSpPr txBox="1"/>
          <p:nvPr/>
        </p:nvSpPr>
        <p:spPr>
          <a:xfrm>
            <a:off x="4563534" y="881449"/>
            <a:ext cx="1491278" cy="1323439"/>
          </a:xfrm>
          <a:prstGeom prst="rect">
            <a:avLst/>
          </a:prstGeom>
          <a:noFill/>
        </p:spPr>
        <p:txBody>
          <a:bodyPr wrap="square" rtlCol="0">
            <a:spAutoFit/>
          </a:bodyPr>
          <a:lstStyle/>
          <a:p>
            <a:pPr algn="ctr"/>
            <a:r>
              <a:rPr lang="en-US" sz="2000" b="1" cap="all" dirty="0" smtClean="0">
                <a:solidFill>
                  <a:srgbClr val="FF0000"/>
                </a:solidFill>
                <a:latin typeface="Candara" panose="020E0502030303020204" pitchFamily="34" charset="0"/>
              </a:rPr>
              <a:t>rescue exercises and trainings</a:t>
            </a:r>
            <a:endParaRPr lang="en-US" sz="2000" b="1" cap="all"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544885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9194"/>
            <a:ext cx="10396882" cy="1151965"/>
          </a:xfrm>
        </p:spPr>
        <p:txBody>
          <a:bodyPr>
            <a:normAutofit/>
          </a:bodyPr>
          <a:lstStyle/>
          <a:p>
            <a:pPr algn="ctr"/>
            <a:r>
              <a:rPr lang="en-US" sz="3200" b="1" dirty="0" smtClean="0">
                <a:latin typeface="Candara" panose="020E0502030303020204" pitchFamily="34" charset="0"/>
              </a:rPr>
              <a:t>PROJECT BUDGET and DURATION</a:t>
            </a:r>
            <a:endParaRPr lang="en-US" sz="3200" b="1" dirty="0">
              <a:latin typeface="Candara" panose="020E0502030303020204" pitchFamily="34" charset="0"/>
            </a:endParaRPr>
          </a:p>
        </p:txBody>
      </p:sp>
      <p:sp>
        <p:nvSpPr>
          <p:cNvPr id="3" name="Content Placeholder 2"/>
          <p:cNvSpPr>
            <a:spLocks noGrp="1"/>
          </p:cNvSpPr>
          <p:nvPr>
            <p:ph sz="quarter" idx="13"/>
          </p:nvPr>
        </p:nvSpPr>
        <p:spPr>
          <a:xfrm>
            <a:off x="685800" y="1524002"/>
            <a:ext cx="10394707" cy="3850584"/>
          </a:xfrm>
        </p:spPr>
        <p:txBody>
          <a:bodyPr/>
          <a:lstStyle/>
          <a:p>
            <a:pPr marL="0" indent="0">
              <a:buNone/>
            </a:pPr>
            <a:r>
              <a:rPr lang="en-US" cap="none" dirty="0" smtClean="0">
                <a:latin typeface="Candara" panose="020E0502030303020204" pitchFamily="34" charset="0"/>
              </a:rPr>
              <a:t>Total eligible cost: </a:t>
            </a:r>
            <a:r>
              <a:rPr lang="en-US" b="1" cap="none" dirty="0" smtClean="0">
                <a:latin typeface="Candara" panose="020E0502030303020204" pitchFamily="34" charset="0"/>
              </a:rPr>
              <a:t>257.976,00 EUR</a:t>
            </a:r>
          </a:p>
          <a:p>
            <a:pPr marL="0" indent="0">
              <a:buNone/>
            </a:pPr>
            <a:r>
              <a:rPr lang="en-US" cap="none" dirty="0" smtClean="0">
                <a:latin typeface="Candara" panose="020E0502030303020204" pitchFamily="34" charset="0"/>
              </a:rPr>
              <a:t>EC co-financing: </a:t>
            </a:r>
            <a:r>
              <a:rPr lang="en-US" b="1" cap="none" dirty="0" smtClean="0">
                <a:latin typeface="Candara" panose="020E0502030303020204" pitchFamily="34" charset="0"/>
              </a:rPr>
              <a:t>192.966,00 EUR</a:t>
            </a:r>
          </a:p>
          <a:p>
            <a:endParaRPr lang="en-US" cap="none" dirty="0">
              <a:latin typeface="Candara" panose="020E0502030303020204" pitchFamily="34" charset="0"/>
            </a:endParaRPr>
          </a:p>
          <a:p>
            <a:pPr marL="0" indent="0">
              <a:buNone/>
            </a:pPr>
            <a:r>
              <a:rPr lang="en-US" cap="none" dirty="0" smtClean="0">
                <a:latin typeface="Candara" panose="020E0502030303020204" pitchFamily="34" charset="0"/>
              </a:rPr>
              <a:t>Project duration: </a:t>
            </a:r>
            <a:r>
              <a:rPr lang="en-US" b="1" cap="none" dirty="0" smtClean="0">
                <a:latin typeface="Candara" panose="020E0502030303020204" pitchFamily="34" charset="0"/>
              </a:rPr>
              <a:t>15 months</a:t>
            </a:r>
          </a:p>
          <a:p>
            <a:pPr marL="0" indent="0">
              <a:buNone/>
            </a:pPr>
            <a:r>
              <a:rPr lang="en-US" cap="none" dirty="0" smtClean="0">
                <a:latin typeface="Candara" panose="020E0502030303020204" pitchFamily="34" charset="0"/>
              </a:rPr>
              <a:t>Implementation period: </a:t>
            </a:r>
          </a:p>
          <a:p>
            <a:pPr marL="0" indent="0">
              <a:buNone/>
            </a:pPr>
            <a:r>
              <a:rPr lang="en-US" b="1" cap="none" dirty="0" smtClean="0">
                <a:latin typeface="Candara" panose="020E0502030303020204" pitchFamily="34" charset="0"/>
              </a:rPr>
              <a:t>                        01/01/2015 – 31/03/2016</a:t>
            </a:r>
            <a:endParaRPr lang="en-US" b="1" cap="none" dirty="0">
              <a:latin typeface="Candara" panose="020E0502030303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276" y="1524001"/>
            <a:ext cx="6185243" cy="4638932"/>
          </a:xfrm>
          <a:prstGeom prst="rect">
            <a:avLst/>
          </a:prstGeom>
        </p:spPr>
      </p:pic>
    </p:spTree>
    <p:extLst>
      <p:ext uri="{BB962C8B-B14F-4D97-AF65-F5344CB8AC3E}">
        <p14:creationId xmlns:p14="http://schemas.microsoft.com/office/powerpoint/2010/main" val="780005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10396882" cy="832206"/>
          </a:xfrm>
        </p:spPr>
        <p:txBody>
          <a:bodyPr>
            <a:normAutofit/>
          </a:bodyPr>
          <a:lstStyle/>
          <a:p>
            <a:pPr algn="ctr"/>
            <a:r>
              <a:rPr lang="en-US" sz="3200" b="1" dirty="0">
                <a:latin typeface="Candara" panose="020E0502030303020204" pitchFamily="34" charset="0"/>
              </a:rPr>
              <a:t>PROJECT OBJECTIVES</a:t>
            </a:r>
            <a:endParaRPr lang="en-US" sz="3200" dirty="0"/>
          </a:p>
        </p:txBody>
      </p:sp>
      <p:sp>
        <p:nvSpPr>
          <p:cNvPr id="5" name="Content Placeholder 4"/>
          <p:cNvSpPr>
            <a:spLocks noGrp="1"/>
          </p:cNvSpPr>
          <p:nvPr>
            <p:ph sz="quarter" idx="13"/>
          </p:nvPr>
        </p:nvSpPr>
        <p:spPr>
          <a:xfrm>
            <a:off x="4063999" y="922868"/>
            <a:ext cx="6917083" cy="1761065"/>
          </a:xfrm>
        </p:spPr>
        <p:txBody>
          <a:bodyPr>
            <a:normAutofit fontScale="85000" lnSpcReduction="10000"/>
          </a:bodyPr>
          <a:lstStyle/>
          <a:p>
            <a:pPr marL="0" indent="0">
              <a:buNone/>
            </a:pPr>
            <a:r>
              <a:rPr lang="en-US" cap="none" dirty="0">
                <a:latin typeface="Candara" panose="020E0502030303020204" pitchFamily="34" charset="0"/>
              </a:rPr>
              <a:t>The project aims </a:t>
            </a:r>
            <a:r>
              <a:rPr lang="en-US" b="1" cap="none" dirty="0">
                <a:latin typeface="Candara" panose="020E0502030303020204" pitchFamily="34" charset="0"/>
              </a:rPr>
              <a:t>to improve the preparedness of civil protection professionals and volunteers acting at the Romanian–Hungarian border area</a:t>
            </a:r>
            <a:r>
              <a:rPr lang="en-US" cap="none" dirty="0">
                <a:latin typeface="Candara" panose="020E0502030303020204" pitchFamily="34" charset="0"/>
              </a:rPr>
              <a:t> through strengthened coordinated action and capacity building and through developing a cross-border informational system that enhances its coordinated reaction capacity.</a:t>
            </a:r>
          </a:p>
          <a:p>
            <a:endParaRPr lang="en-US" dirty="0"/>
          </a:p>
        </p:txBody>
      </p:sp>
      <p:sp>
        <p:nvSpPr>
          <p:cNvPr id="6" name="Content Placeholder 5"/>
          <p:cNvSpPr>
            <a:spLocks noGrp="1"/>
          </p:cNvSpPr>
          <p:nvPr>
            <p:ph sz="quarter" idx="14"/>
          </p:nvPr>
        </p:nvSpPr>
        <p:spPr>
          <a:xfrm>
            <a:off x="270934" y="2980267"/>
            <a:ext cx="8644466" cy="2810934"/>
          </a:xfrm>
        </p:spPr>
        <p:txBody>
          <a:bodyPr>
            <a:normAutofit fontScale="92500" lnSpcReduction="20000"/>
          </a:bodyPr>
          <a:lstStyle/>
          <a:p>
            <a:pPr marL="0" indent="0" algn="just">
              <a:buNone/>
            </a:pPr>
            <a:r>
              <a:rPr lang="en-US" sz="1600" cap="none" dirty="0">
                <a:latin typeface="Candara" panose="020E0502030303020204" pitchFamily="34" charset="0"/>
              </a:rPr>
              <a:t>O1. </a:t>
            </a:r>
            <a:r>
              <a:rPr lang="en-US" sz="1600" b="1" cap="none" dirty="0">
                <a:latin typeface="Candara" panose="020E0502030303020204" pitchFamily="34" charset="0"/>
              </a:rPr>
              <a:t>Developing cross-border civil protection cooperation and interoperability</a:t>
            </a:r>
            <a:r>
              <a:rPr lang="en-US" sz="1600" cap="none" dirty="0">
                <a:latin typeface="Candara" panose="020E0502030303020204" pitchFamily="34" charset="0"/>
              </a:rPr>
              <a:t> by creating a locally coordinated cross-border group of 7 institutions and organizations that will exchange information and develop common intervention procedures in the context of 2 workshops and 3 roundtables, during 11 months.</a:t>
            </a:r>
          </a:p>
          <a:p>
            <a:pPr marL="0" indent="0" algn="just">
              <a:buNone/>
            </a:pPr>
            <a:r>
              <a:rPr lang="en-US" sz="1600" cap="none" dirty="0">
                <a:latin typeface="Candara" panose="020E0502030303020204" pitchFamily="34" charset="0"/>
              </a:rPr>
              <a:t>O2. </a:t>
            </a:r>
            <a:r>
              <a:rPr lang="en-US" sz="1600" b="1" cap="none" dirty="0">
                <a:latin typeface="Candara" panose="020E0502030303020204" pitchFamily="34" charset="0"/>
              </a:rPr>
              <a:t>Supporting capacity building in emergency preparedness </a:t>
            </a:r>
            <a:r>
              <a:rPr lang="en-US" sz="1600" cap="none" dirty="0">
                <a:latin typeface="Candara" panose="020E0502030303020204" pitchFamily="34" charset="0"/>
              </a:rPr>
              <a:t>for at least 15 institutions and organizations from Hungary and Romania, in the target area (including local volunteer groups) that will participate at 5 training sessions and 4 small scale exercises during 11 months of the project implementation.</a:t>
            </a:r>
          </a:p>
          <a:p>
            <a:pPr marL="0" indent="0" algn="just">
              <a:buNone/>
            </a:pPr>
            <a:r>
              <a:rPr lang="en-US" sz="1600" cap="none" dirty="0">
                <a:latin typeface="Candara" panose="020E0502030303020204" pitchFamily="34" charset="0"/>
              </a:rPr>
              <a:t>O3. </a:t>
            </a:r>
            <a:r>
              <a:rPr lang="en-US" sz="1600" b="1" cap="none" dirty="0">
                <a:latin typeface="Candara" panose="020E0502030303020204" pitchFamily="34" charset="0"/>
              </a:rPr>
              <a:t>Developing a cross-border informational system</a:t>
            </a:r>
            <a:r>
              <a:rPr lang="en-US" sz="1600" cap="none" dirty="0">
                <a:latin typeface="Candara" panose="020E0502030303020204" pitchFamily="34" charset="0"/>
              </a:rPr>
              <a:t> by planning and creating a Local Resource Database and Communication System (</a:t>
            </a:r>
            <a:r>
              <a:rPr lang="en-US" sz="1600" cap="none" dirty="0" err="1">
                <a:latin typeface="Candara" panose="020E0502030303020204" pitchFamily="34" charset="0"/>
              </a:rPr>
              <a:t>LoRDaCS</a:t>
            </a:r>
            <a:r>
              <a:rPr lang="en-US" sz="1600" cap="none" dirty="0">
                <a:latin typeface="Candara" panose="020E0502030303020204" pitchFamily="34" charset="0"/>
              </a:rPr>
              <a:t>) for dynamic adjustment of response capacity in case of disasters</a:t>
            </a:r>
            <a:r>
              <a:rPr lang="en-US" sz="1600" cap="none" dirty="0" smtClean="0">
                <a:latin typeface="Candara" panose="020E0502030303020204" pitchFamily="34" charset="0"/>
              </a:rPr>
              <a:t>.</a:t>
            </a:r>
            <a:endParaRPr lang="en-US" sz="1600" dirty="0"/>
          </a:p>
        </p:txBody>
      </p:sp>
      <p:pic>
        <p:nvPicPr>
          <p:cNvPr id="7" name="Picture 6"/>
          <p:cNvPicPr>
            <a:picLocks noChangeAspect="1"/>
          </p:cNvPicPr>
          <p:nvPr/>
        </p:nvPicPr>
        <p:blipFill>
          <a:blip r:embed="rId2"/>
          <a:stretch>
            <a:fillRect/>
          </a:stretch>
        </p:blipFill>
        <p:spPr>
          <a:xfrm>
            <a:off x="9050867" y="3318935"/>
            <a:ext cx="2444708" cy="1835055"/>
          </a:xfrm>
          <a:prstGeom prst="rect">
            <a:avLst/>
          </a:prstGeom>
        </p:spPr>
      </p:pic>
      <p:pic>
        <p:nvPicPr>
          <p:cNvPr id="8" name="Picture 7"/>
          <p:cNvPicPr>
            <a:picLocks noChangeAspect="1"/>
          </p:cNvPicPr>
          <p:nvPr/>
        </p:nvPicPr>
        <p:blipFill>
          <a:blip r:embed="rId3"/>
          <a:stretch>
            <a:fillRect/>
          </a:stretch>
        </p:blipFill>
        <p:spPr>
          <a:xfrm>
            <a:off x="270934" y="782231"/>
            <a:ext cx="3639627" cy="2042337"/>
          </a:xfrm>
          <a:prstGeom prst="rect">
            <a:avLst/>
          </a:prstGeom>
        </p:spPr>
      </p:pic>
    </p:spTree>
    <p:extLst>
      <p:ext uri="{BB962C8B-B14F-4D97-AF65-F5344CB8AC3E}">
        <p14:creationId xmlns:p14="http://schemas.microsoft.com/office/powerpoint/2010/main" val="2019491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99767"/>
            <a:ext cx="10396882" cy="1151965"/>
          </a:xfrm>
        </p:spPr>
        <p:txBody>
          <a:bodyPr>
            <a:normAutofit/>
          </a:bodyPr>
          <a:lstStyle/>
          <a:p>
            <a:pPr algn="ctr"/>
            <a:r>
              <a:rPr lang="en-US" sz="3200" b="1" dirty="0" smtClean="0">
                <a:latin typeface="Candara" panose="020E0502030303020204" pitchFamily="34" charset="0"/>
              </a:rPr>
              <a:t>WHY IS THIS PROJECT NECESSARY?</a:t>
            </a:r>
            <a:endParaRPr lang="en-US" sz="3200" b="1" dirty="0">
              <a:latin typeface="Candara" panose="020E0502030303020204" pitchFamily="34" charset="0"/>
            </a:endParaRPr>
          </a:p>
        </p:txBody>
      </p:sp>
      <p:sp>
        <p:nvSpPr>
          <p:cNvPr id="3" name="Content Placeholder 2"/>
          <p:cNvSpPr>
            <a:spLocks noGrp="1"/>
          </p:cNvSpPr>
          <p:nvPr>
            <p:ph sz="quarter" idx="13"/>
          </p:nvPr>
        </p:nvSpPr>
        <p:spPr>
          <a:xfrm>
            <a:off x="172995" y="1351732"/>
            <a:ext cx="8016031" cy="4250724"/>
          </a:xfrm>
        </p:spPr>
        <p:txBody>
          <a:bodyPr>
            <a:normAutofit fontScale="62500" lnSpcReduction="20000"/>
          </a:bodyPr>
          <a:lstStyle/>
          <a:p>
            <a:pPr marL="0" indent="0" algn="just">
              <a:buNone/>
            </a:pPr>
            <a:r>
              <a:rPr lang="en-US" cap="none" dirty="0">
                <a:latin typeface="Candara" panose="020E0502030303020204" pitchFamily="34" charset="0"/>
              </a:rPr>
              <a:t>Even if working in the same sector, there is a lack of interoperability and of specific methodology of collaboration between the national bodies empowered to coordinate emergency situations and the private (civil) special rescue teams, support NGOs, local volunteer action groups. </a:t>
            </a:r>
            <a:endParaRPr lang="en-US" cap="none" dirty="0" smtClean="0">
              <a:latin typeface="Candara" panose="020E0502030303020204" pitchFamily="34" charset="0"/>
            </a:endParaRPr>
          </a:p>
          <a:p>
            <a:pPr marL="0" indent="0" algn="just">
              <a:buNone/>
            </a:pPr>
            <a:endParaRPr lang="en-US" cap="none" dirty="0" smtClean="0">
              <a:latin typeface="Candara" panose="020E0502030303020204" pitchFamily="34" charset="0"/>
            </a:endParaRPr>
          </a:p>
          <a:p>
            <a:pPr marL="0" indent="0" algn="just">
              <a:buNone/>
            </a:pPr>
            <a:r>
              <a:rPr lang="en-US" cap="none" dirty="0" smtClean="0">
                <a:latin typeface="Candara" panose="020E0502030303020204" pitchFamily="34" charset="0"/>
              </a:rPr>
              <a:t>This </a:t>
            </a:r>
            <a:r>
              <a:rPr lang="en-US" cap="none" dirty="0">
                <a:latin typeface="Candara" panose="020E0502030303020204" pitchFamily="34" charset="0"/>
              </a:rPr>
              <a:t>lack of procedures and similar knowledge about rescue issues could lead to results like during the 1970 flood that affected this region too, when the intervention teams and even the army were overwhelmed by the situation, which lead to a high number of death. </a:t>
            </a:r>
            <a:endParaRPr lang="en-US" cap="none" dirty="0" smtClean="0">
              <a:latin typeface="Candara" panose="020E0502030303020204" pitchFamily="34" charset="0"/>
            </a:endParaRPr>
          </a:p>
          <a:p>
            <a:pPr marL="0" indent="0" algn="just">
              <a:buNone/>
            </a:pPr>
            <a:endParaRPr lang="en-US" cap="none" dirty="0" smtClean="0">
              <a:latin typeface="Candara" panose="020E0502030303020204" pitchFamily="34" charset="0"/>
            </a:endParaRPr>
          </a:p>
          <a:p>
            <a:pPr marL="0" indent="0" algn="just">
              <a:buNone/>
            </a:pPr>
            <a:r>
              <a:rPr lang="en-US" cap="none" dirty="0" smtClean="0">
                <a:latin typeface="Candara" panose="020E0502030303020204" pitchFamily="34" charset="0"/>
              </a:rPr>
              <a:t>The </a:t>
            </a:r>
            <a:r>
              <a:rPr lang="en-US" cap="none" dirty="0">
                <a:latin typeface="Candara" panose="020E0502030303020204" pitchFamily="34" charset="0"/>
              </a:rPr>
              <a:t>area of coverage of the problem is the Water Basin of Tisa River with its tributaries: </a:t>
            </a:r>
            <a:r>
              <a:rPr lang="en-US" cap="none" dirty="0" err="1">
                <a:latin typeface="Candara" panose="020E0502030303020204" pitchFamily="34" charset="0"/>
              </a:rPr>
              <a:t>Someș</a:t>
            </a:r>
            <a:r>
              <a:rPr lang="en-US" cap="none" dirty="0">
                <a:latin typeface="Candara" panose="020E0502030303020204" pitchFamily="34" charset="0"/>
              </a:rPr>
              <a:t>, </a:t>
            </a:r>
            <a:r>
              <a:rPr lang="en-US" cap="none" dirty="0" err="1" smtClean="0">
                <a:latin typeface="Candara" panose="020E0502030303020204" pitchFamily="34" charset="0"/>
              </a:rPr>
              <a:t>Crasna</a:t>
            </a:r>
            <a:r>
              <a:rPr lang="en-US" cap="none" dirty="0" smtClean="0">
                <a:latin typeface="Candara" panose="020E0502030303020204" pitchFamily="34" charset="0"/>
              </a:rPr>
              <a:t> and </a:t>
            </a:r>
            <a:r>
              <a:rPr lang="en-US" cap="none" dirty="0">
                <a:latin typeface="Candara" panose="020E0502030303020204" pitchFamily="34" charset="0"/>
              </a:rPr>
              <a:t>Tur, that </a:t>
            </a:r>
            <a:r>
              <a:rPr lang="en-US" cap="none" dirty="0" smtClean="0">
                <a:latin typeface="Candara" panose="020E0502030303020204" pitchFamily="34" charset="0"/>
              </a:rPr>
              <a:t>flow </a:t>
            </a:r>
            <a:r>
              <a:rPr lang="en-US" cap="none" dirty="0">
                <a:latin typeface="Candara" panose="020E0502030303020204" pitchFamily="34" charset="0"/>
              </a:rPr>
              <a:t>along dams from N-W Romania into N-E Hungary, an area prone to flooding (floods occurred in 19 of the last 45 years, the last being in 2013, and usually affects both counties). </a:t>
            </a:r>
            <a:endParaRPr lang="en-US" cap="none" dirty="0" smtClean="0">
              <a:latin typeface="Candara" panose="020E0502030303020204" pitchFamily="34" charset="0"/>
            </a:endParaRPr>
          </a:p>
          <a:p>
            <a:pPr marL="0" indent="0" algn="just">
              <a:buNone/>
            </a:pPr>
            <a:endParaRPr lang="en-US" cap="none" dirty="0" smtClean="0">
              <a:latin typeface="Candara" panose="020E0502030303020204" pitchFamily="34" charset="0"/>
            </a:endParaRPr>
          </a:p>
          <a:p>
            <a:pPr marL="0" indent="0" algn="just">
              <a:buNone/>
            </a:pPr>
            <a:r>
              <a:rPr lang="en-US" cap="none" dirty="0" smtClean="0">
                <a:latin typeface="Candara" panose="020E0502030303020204" pitchFamily="34" charset="0"/>
              </a:rPr>
              <a:t>During </a:t>
            </a:r>
            <a:r>
              <a:rPr lang="en-US" cap="none" dirty="0">
                <a:latin typeface="Candara" panose="020E0502030303020204" pitchFamily="34" charset="0"/>
              </a:rPr>
              <a:t>common activities in emergency situations, frequently appeared misunderstandings between coordinators, specialists and volunteers, leading to delays or errors in the rescue process. Causes: lack of similar rescue procedures and techniques and differences in structure types and way of functioning (“military” versus “civil”).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667" y="1250819"/>
            <a:ext cx="2613840" cy="19603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795" y="3455087"/>
            <a:ext cx="2574712" cy="1931035"/>
          </a:xfrm>
          <a:prstGeom prst="rect">
            <a:avLst/>
          </a:prstGeom>
        </p:spPr>
      </p:pic>
    </p:spTree>
    <p:extLst>
      <p:ext uri="{BB962C8B-B14F-4D97-AF65-F5344CB8AC3E}">
        <p14:creationId xmlns:p14="http://schemas.microsoft.com/office/powerpoint/2010/main" val="1200938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44" y="0"/>
            <a:ext cx="10396882" cy="880533"/>
          </a:xfrm>
        </p:spPr>
        <p:txBody>
          <a:bodyPr>
            <a:normAutofit/>
          </a:bodyPr>
          <a:lstStyle/>
          <a:p>
            <a:pPr algn="ctr"/>
            <a:r>
              <a:rPr lang="en-US" sz="3200" b="1" dirty="0" smtClean="0">
                <a:latin typeface="Candara" panose="020E0502030303020204" pitchFamily="34" charset="0"/>
              </a:rPr>
              <a:t>MAIN DELIVERABLES</a:t>
            </a:r>
            <a:endParaRPr lang="en-US" sz="3200" b="1" dirty="0">
              <a:latin typeface="Candara" panose="020E0502030303020204"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64337482"/>
              </p:ext>
            </p:extLst>
          </p:nvPr>
        </p:nvGraphicFramePr>
        <p:xfrm>
          <a:off x="685800" y="880534"/>
          <a:ext cx="10394950" cy="5346276"/>
        </p:xfrm>
        <a:graphic>
          <a:graphicData uri="http://schemas.openxmlformats.org/drawingml/2006/table">
            <a:tbl>
              <a:tblPr firstRow="1" bandRow="1">
                <a:tableStyleId>{5C22544A-7EE6-4342-B048-85BDC9FD1C3A}</a:tableStyleId>
              </a:tblPr>
              <a:tblGrid>
                <a:gridCol w="3301314"/>
                <a:gridCol w="7093636"/>
              </a:tblGrid>
              <a:tr h="391453">
                <a:tc>
                  <a:txBody>
                    <a:bodyPr/>
                    <a:lstStyle/>
                    <a:p>
                      <a:r>
                        <a:rPr lang="en-US" cap="all" baseline="0" dirty="0" smtClean="0">
                          <a:latin typeface="Candara" panose="020E0502030303020204" pitchFamily="34" charset="0"/>
                        </a:rPr>
                        <a:t>Tasks </a:t>
                      </a:r>
                      <a:endParaRPr lang="en-US" cap="all" baseline="0" dirty="0">
                        <a:latin typeface="Candara" panose="020E0502030303020204" pitchFamily="34" charset="0"/>
                      </a:endParaRPr>
                    </a:p>
                  </a:txBody>
                  <a:tcPr/>
                </a:tc>
                <a:tc>
                  <a:txBody>
                    <a:bodyPr/>
                    <a:lstStyle/>
                    <a:p>
                      <a:r>
                        <a:rPr lang="en-US" sz="1800" b="1" kern="1200" cap="all" baseline="0" dirty="0" smtClean="0">
                          <a:solidFill>
                            <a:schemeClr val="lt1"/>
                          </a:solidFill>
                          <a:latin typeface="Candara" panose="020E0502030303020204" pitchFamily="34" charset="0"/>
                          <a:ea typeface="+mn-ea"/>
                          <a:cs typeface="+mn-cs"/>
                        </a:rPr>
                        <a:t>Deliverables </a:t>
                      </a:r>
                      <a:endParaRPr lang="en-US" sz="1800" b="1" kern="1200" cap="all" baseline="0" dirty="0">
                        <a:solidFill>
                          <a:schemeClr val="lt1"/>
                        </a:solidFill>
                        <a:latin typeface="Candara" panose="020E0502030303020204" pitchFamily="34" charset="0"/>
                        <a:ea typeface="+mn-ea"/>
                        <a:cs typeface="+mn-cs"/>
                      </a:endParaRPr>
                    </a:p>
                  </a:txBody>
                  <a:tcPr/>
                </a:tc>
              </a:tr>
              <a:tr h="546961">
                <a:tc>
                  <a:txBody>
                    <a:bodyPr/>
                    <a:lstStyle/>
                    <a:p>
                      <a:r>
                        <a:rPr lang="en-US" sz="1400" kern="1200" dirty="0" smtClean="0">
                          <a:solidFill>
                            <a:schemeClr val="dk1"/>
                          </a:solidFill>
                          <a:effectLst/>
                          <a:latin typeface="Candara" panose="020E0502030303020204" pitchFamily="34" charset="0"/>
                          <a:ea typeface="+mn-ea"/>
                          <a:cs typeface="+mn-cs"/>
                        </a:rPr>
                        <a:t>Management and Reporting to the Commission</a:t>
                      </a:r>
                      <a:endParaRPr lang="en-US" sz="1400" dirty="0">
                        <a:latin typeface="Candara" panose="020E0502030303020204" pitchFamily="34" charset="0"/>
                      </a:endParaRPr>
                    </a:p>
                  </a:txBody>
                  <a:tcPr/>
                </a:tc>
                <a:tc>
                  <a:txBody>
                    <a:bodyPr/>
                    <a:lstStyle/>
                    <a:p>
                      <a:r>
                        <a:rPr lang="en-US" sz="1400" kern="1200" dirty="0" smtClean="0">
                          <a:solidFill>
                            <a:schemeClr val="tx1"/>
                          </a:solidFill>
                          <a:effectLst/>
                          <a:latin typeface="Candara" panose="020E0502030303020204" pitchFamily="34" charset="0"/>
                          <a:ea typeface="+mn-ea"/>
                          <a:cs typeface="+mn-cs"/>
                        </a:rPr>
                        <a:t>1 Progress Report &amp; </a:t>
                      </a:r>
                      <a:r>
                        <a:rPr lang="en-US" sz="1400" kern="1200" dirty="0" smtClean="0">
                          <a:solidFill>
                            <a:schemeClr val="dk1"/>
                          </a:solidFill>
                          <a:effectLst/>
                          <a:latin typeface="Candara" panose="020E0502030303020204" pitchFamily="34" charset="0"/>
                          <a:ea typeface="+mn-ea"/>
                          <a:cs typeface="+mn-cs"/>
                        </a:rPr>
                        <a:t>1 Final Report to the Commission</a:t>
                      </a:r>
                      <a:endParaRPr lang="en-US" sz="1400" dirty="0">
                        <a:latin typeface="Candara" panose="020E0502030303020204" pitchFamily="34" charset="0"/>
                      </a:endParaRPr>
                    </a:p>
                  </a:txBody>
                  <a:tcPr/>
                </a:tc>
              </a:tr>
              <a:tr h="772180">
                <a:tc>
                  <a:txBody>
                    <a:bodyPr/>
                    <a:lstStyle/>
                    <a:p>
                      <a:r>
                        <a:rPr lang="en-US" sz="1400" kern="1200" dirty="0" smtClean="0">
                          <a:solidFill>
                            <a:schemeClr val="dk1"/>
                          </a:solidFill>
                          <a:effectLst/>
                          <a:latin typeface="Candara" panose="020E0502030303020204" pitchFamily="34" charset="0"/>
                          <a:ea typeface="+mn-ea"/>
                          <a:cs typeface="+mn-cs"/>
                        </a:rPr>
                        <a:t>Publicity</a:t>
                      </a:r>
                      <a:endParaRPr lang="en-US" sz="1400" dirty="0">
                        <a:latin typeface="Candara" panose="020E0502030303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ndara" panose="020E0502030303020204" pitchFamily="34" charset="0"/>
                          <a:ea typeface="+mn-ea"/>
                          <a:cs typeface="+mn-cs"/>
                        </a:rPr>
                        <a:t>3000 leaflets (in RO, HU, EN languages). 3 roll-up banners (in RO, HU, EN languages). 200 visibility stickers. 1 video film (about the exercises and project results) – with subscription in RO, HU, EN (as required). 1 web page of the project</a:t>
                      </a:r>
                    </a:p>
                  </a:txBody>
                  <a:tcPr/>
                </a:tc>
              </a:tr>
              <a:tr h="997400">
                <a:tc>
                  <a:txBody>
                    <a:bodyPr/>
                    <a:lstStyle/>
                    <a:p>
                      <a:r>
                        <a:rPr lang="en-US" sz="1400" kern="1200" dirty="0" smtClean="0">
                          <a:solidFill>
                            <a:schemeClr val="dk1"/>
                          </a:solidFill>
                          <a:effectLst/>
                          <a:latin typeface="Candara" panose="020E0502030303020204" pitchFamily="34" charset="0"/>
                          <a:ea typeface="+mn-ea"/>
                          <a:cs typeface="+mn-cs"/>
                        </a:rPr>
                        <a:t>Elaboration of the Common Intervention Plan (CIP) and  Establishment of the Cross-Border Crisis Team (CBCT) </a:t>
                      </a:r>
                      <a:endParaRPr lang="en-US" sz="1400" dirty="0">
                        <a:latin typeface="Candara" panose="020E0502030303020204" pitchFamily="34" charset="0"/>
                      </a:endParaRPr>
                    </a:p>
                  </a:txBody>
                  <a:tcPr/>
                </a:tc>
                <a:tc>
                  <a:txBody>
                    <a:bodyPr/>
                    <a:lstStyle/>
                    <a:p>
                      <a:r>
                        <a:rPr lang="en-US" sz="1400" kern="1200" dirty="0" smtClean="0">
                          <a:solidFill>
                            <a:schemeClr val="dk1"/>
                          </a:solidFill>
                          <a:effectLst/>
                          <a:latin typeface="Candara" panose="020E0502030303020204" pitchFamily="34" charset="0"/>
                          <a:ea typeface="+mn-ea"/>
                          <a:cs typeface="+mn-cs"/>
                        </a:rPr>
                        <a:t>3 round table discussion reports</a:t>
                      </a:r>
                    </a:p>
                    <a:p>
                      <a:r>
                        <a:rPr lang="en-US" sz="1400" kern="1200" dirty="0" smtClean="0">
                          <a:solidFill>
                            <a:schemeClr val="dk1"/>
                          </a:solidFill>
                          <a:effectLst/>
                          <a:latin typeface="Candara" panose="020E0502030303020204" pitchFamily="34" charset="0"/>
                          <a:ea typeface="+mn-ea"/>
                          <a:cs typeface="+mn-cs"/>
                        </a:rPr>
                        <a:t>1 Common Intervention Plan (CIP) </a:t>
                      </a:r>
                    </a:p>
                    <a:p>
                      <a:r>
                        <a:rPr lang="en-US" sz="1400" kern="1200" dirty="0" smtClean="0">
                          <a:solidFill>
                            <a:schemeClr val="dk1"/>
                          </a:solidFill>
                          <a:effectLst/>
                          <a:latin typeface="Candara" panose="020E0502030303020204" pitchFamily="34" charset="0"/>
                          <a:ea typeface="+mn-ea"/>
                          <a:cs typeface="+mn-cs"/>
                        </a:rPr>
                        <a:t>1 Cross-Border Crisis Team (CBCT), formed by delegated members of the partners and other public authorities in charge in decision making (ex. County Councils)</a:t>
                      </a:r>
                      <a:endParaRPr lang="en-US" sz="1400" dirty="0">
                        <a:latin typeface="Candara" panose="020E0502030303020204" pitchFamily="34" charset="0"/>
                      </a:endParaRPr>
                    </a:p>
                  </a:txBody>
                  <a:tcPr/>
                </a:tc>
              </a:tr>
              <a:tr h="546961">
                <a:tc>
                  <a:txBody>
                    <a:bodyPr/>
                    <a:lstStyle/>
                    <a:p>
                      <a:r>
                        <a:rPr lang="en-US" sz="1400" kern="1200" dirty="0" smtClean="0">
                          <a:solidFill>
                            <a:schemeClr val="dk1"/>
                          </a:solidFill>
                          <a:effectLst/>
                          <a:latin typeface="Candara" panose="020E0502030303020204" pitchFamily="34" charset="0"/>
                          <a:ea typeface="+mn-ea"/>
                          <a:cs typeface="+mn-cs"/>
                        </a:rPr>
                        <a:t>Endowment of partners with specific consumables and equipment</a:t>
                      </a:r>
                      <a:endParaRPr lang="en-US" sz="1400" dirty="0">
                        <a:latin typeface="Candara" panose="020E0502030303020204" pitchFamily="34" charset="0"/>
                      </a:endParaRPr>
                    </a:p>
                  </a:txBody>
                  <a:tcPr/>
                </a:tc>
                <a:tc>
                  <a:txBody>
                    <a:bodyPr/>
                    <a:lstStyle/>
                    <a:p>
                      <a:pPr lvl="0"/>
                      <a:r>
                        <a:rPr lang="en-US" sz="1400" kern="1200" dirty="0" smtClean="0">
                          <a:solidFill>
                            <a:schemeClr val="dk1"/>
                          </a:solidFill>
                          <a:effectLst/>
                          <a:latin typeface="Candara" panose="020E0502030303020204" pitchFamily="34" charset="0"/>
                          <a:ea typeface="+mn-ea"/>
                          <a:cs typeface="+mn-cs"/>
                        </a:rPr>
                        <a:t>IT equipment: laptop, projector, screen and dive computer</a:t>
                      </a:r>
                    </a:p>
                    <a:p>
                      <a:r>
                        <a:rPr lang="en-US" sz="1400" kern="1200" dirty="0" smtClean="0">
                          <a:solidFill>
                            <a:schemeClr val="dk1"/>
                          </a:solidFill>
                          <a:effectLst/>
                          <a:latin typeface="Candara" panose="020E0502030303020204" pitchFamily="34" charset="0"/>
                          <a:ea typeface="+mn-ea"/>
                          <a:cs typeface="+mn-cs"/>
                        </a:rPr>
                        <a:t>A set of consumable goods acquired by each partner</a:t>
                      </a:r>
                      <a:endParaRPr lang="en-US" sz="1400" kern="1200" dirty="0">
                        <a:solidFill>
                          <a:schemeClr val="dk1"/>
                        </a:solidFill>
                        <a:effectLst/>
                        <a:latin typeface="Candara" panose="020E0502030303020204" pitchFamily="34" charset="0"/>
                        <a:ea typeface="+mn-ea"/>
                        <a:cs typeface="+mn-cs"/>
                      </a:endParaRPr>
                    </a:p>
                  </a:txBody>
                  <a:tcPr/>
                </a:tc>
              </a:tr>
              <a:tr h="772180">
                <a:tc>
                  <a:txBody>
                    <a:bodyPr/>
                    <a:lstStyle/>
                    <a:p>
                      <a:r>
                        <a:rPr lang="en-US" sz="1400" kern="1200" dirty="0" smtClean="0">
                          <a:solidFill>
                            <a:schemeClr val="dk1"/>
                          </a:solidFill>
                          <a:effectLst/>
                          <a:latin typeface="Candara" panose="020E0502030303020204" pitchFamily="34" charset="0"/>
                          <a:ea typeface="+mn-ea"/>
                          <a:cs typeface="+mn-cs"/>
                        </a:rPr>
                        <a:t>Trainings and small scale exercises for the public and private rescue teams and support organizations</a:t>
                      </a:r>
                      <a:endParaRPr lang="en-US" sz="1400" kern="1200" dirty="0">
                        <a:solidFill>
                          <a:schemeClr val="dk1"/>
                        </a:solidFill>
                        <a:effectLst/>
                        <a:latin typeface="Candara" panose="020E0502030303020204" pitchFamily="34" charset="0"/>
                        <a:ea typeface="+mn-ea"/>
                        <a:cs typeface="+mn-cs"/>
                      </a:endParaRPr>
                    </a:p>
                  </a:txBody>
                  <a:tcPr/>
                </a:tc>
                <a:tc>
                  <a:txBody>
                    <a:bodyPr/>
                    <a:lstStyle/>
                    <a:p>
                      <a:r>
                        <a:rPr lang="en-US" sz="1400" kern="1200" dirty="0" smtClean="0">
                          <a:solidFill>
                            <a:schemeClr val="dk1"/>
                          </a:solidFill>
                          <a:effectLst/>
                          <a:latin typeface="Candara" panose="020E0502030303020204" pitchFamily="34" charset="0"/>
                          <a:ea typeface="+mn-ea"/>
                          <a:cs typeface="+mn-cs"/>
                        </a:rPr>
                        <a:t>List of participants + pictures + event report of the small scale exercises</a:t>
                      </a:r>
                      <a:endParaRPr lang="en-US" sz="1400" kern="1200" dirty="0">
                        <a:solidFill>
                          <a:schemeClr val="dk1"/>
                        </a:solidFill>
                        <a:effectLst/>
                        <a:latin typeface="Candara" panose="020E0502030303020204" pitchFamily="34" charset="0"/>
                        <a:ea typeface="+mn-ea"/>
                        <a:cs typeface="+mn-cs"/>
                      </a:endParaRPr>
                    </a:p>
                  </a:txBody>
                  <a:tcPr/>
                </a:tc>
              </a:tr>
              <a:tr h="772180">
                <a:tc>
                  <a:txBody>
                    <a:bodyPr/>
                    <a:lstStyle/>
                    <a:p>
                      <a:r>
                        <a:rPr lang="en-US" sz="1400" kern="1200" dirty="0" smtClean="0">
                          <a:solidFill>
                            <a:schemeClr val="dk1"/>
                          </a:solidFill>
                          <a:effectLst/>
                          <a:latin typeface="Candara" panose="020E0502030303020204" pitchFamily="34" charset="0"/>
                          <a:ea typeface="+mn-ea"/>
                          <a:cs typeface="+mn-cs"/>
                        </a:rPr>
                        <a:t>Elaboration of a cross-border local resource database for emergency situations</a:t>
                      </a:r>
                      <a:endParaRPr lang="en-US" sz="1400" kern="1200" dirty="0">
                        <a:solidFill>
                          <a:schemeClr val="dk1"/>
                        </a:solidFill>
                        <a:effectLst/>
                        <a:latin typeface="Candara" panose="020E0502030303020204" pitchFamily="34" charset="0"/>
                        <a:ea typeface="+mn-ea"/>
                        <a:cs typeface="+mn-cs"/>
                      </a:endParaRPr>
                    </a:p>
                  </a:txBody>
                  <a:tcPr/>
                </a:tc>
                <a:tc>
                  <a:txBody>
                    <a:bodyPr/>
                    <a:lstStyle/>
                    <a:p>
                      <a:pPr lvl="0"/>
                      <a:r>
                        <a:rPr lang="en-US" sz="1400" kern="1200" dirty="0" smtClean="0">
                          <a:solidFill>
                            <a:schemeClr val="dk1"/>
                          </a:solidFill>
                          <a:effectLst/>
                          <a:latin typeface="Candara" panose="020E0502030303020204" pitchFamily="34" charset="0"/>
                          <a:ea typeface="+mn-ea"/>
                          <a:cs typeface="+mn-cs"/>
                        </a:rPr>
                        <a:t>Local Resource Database with min 60 items that shows specific resources that can be used in case of emergencies (human and material resources)</a:t>
                      </a:r>
                    </a:p>
                    <a:p>
                      <a:r>
                        <a:rPr lang="en-US" sz="1400" kern="1200" dirty="0" smtClean="0">
                          <a:solidFill>
                            <a:schemeClr val="dk1"/>
                          </a:solidFill>
                          <a:effectLst/>
                          <a:latin typeface="Candara" panose="020E0502030303020204" pitchFamily="34" charset="0"/>
                          <a:ea typeface="+mn-ea"/>
                          <a:cs typeface="+mn-cs"/>
                        </a:rPr>
                        <a:t>At least 15 Agreements signed for usage of resources in case of emergencies </a:t>
                      </a:r>
                      <a:endParaRPr lang="en-US" sz="1400" kern="1200" dirty="0">
                        <a:solidFill>
                          <a:schemeClr val="dk1"/>
                        </a:solidFill>
                        <a:effectLst/>
                        <a:latin typeface="Candara" panose="020E0502030303020204" pitchFamily="34" charset="0"/>
                        <a:ea typeface="+mn-ea"/>
                        <a:cs typeface="+mn-cs"/>
                      </a:endParaRPr>
                    </a:p>
                  </a:txBody>
                  <a:tcPr/>
                </a:tc>
              </a:tr>
              <a:tr h="546961">
                <a:tc>
                  <a:txBody>
                    <a:bodyPr/>
                    <a:lstStyle/>
                    <a:p>
                      <a:r>
                        <a:rPr lang="en-US" sz="1400" kern="1200" dirty="0" smtClean="0">
                          <a:solidFill>
                            <a:schemeClr val="dk1"/>
                          </a:solidFill>
                          <a:effectLst/>
                          <a:latin typeface="Candara" panose="020E0502030303020204" pitchFamily="34" charset="0"/>
                          <a:ea typeface="+mn-ea"/>
                          <a:cs typeface="+mn-cs"/>
                        </a:rPr>
                        <a:t>Elaboration of a feasibility study for an autonomous communication system</a:t>
                      </a:r>
                      <a:endParaRPr lang="en-US" sz="1400" kern="1200" dirty="0">
                        <a:solidFill>
                          <a:schemeClr val="dk1"/>
                        </a:solidFill>
                        <a:effectLst/>
                        <a:latin typeface="Candara" panose="020E0502030303020204" pitchFamily="34" charset="0"/>
                        <a:ea typeface="+mn-ea"/>
                        <a:cs typeface="+mn-cs"/>
                      </a:endParaRPr>
                    </a:p>
                  </a:txBody>
                  <a:tcPr/>
                </a:tc>
                <a:tc>
                  <a:txBody>
                    <a:bodyPr/>
                    <a:lstStyle/>
                    <a:p>
                      <a:r>
                        <a:rPr lang="en-US" sz="1400" kern="1200" dirty="0" smtClean="0">
                          <a:solidFill>
                            <a:schemeClr val="dk1"/>
                          </a:solidFill>
                          <a:effectLst/>
                          <a:latin typeface="Candara" panose="020E0502030303020204" pitchFamily="34" charset="0"/>
                          <a:ea typeface="+mn-ea"/>
                          <a:cs typeface="+mn-cs"/>
                        </a:rPr>
                        <a:t>Feasibility study regarding implementation of an autonomous communication system for the local stakeholders, that could operate independently from phone operators, satellites </a:t>
                      </a:r>
                      <a:endParaRPr lang="en-US" sz="1400" kern="1200" dirty="0">
                        <a:solidFill>
                          <a:schemeClr val="dk1"/>
                        </a:solidFill>
                        <a:effectLst/>
                        <a:latin typeface="Candara" panose="020E0502030303020204" pitchFamily="34" charset="0"/>
                        <a:ea typeface="+mn-ea"/>
                        <a:cs typeface="+mn-cs"/>
                      </a:endParaRPr>
                    </a:p>
                  </a:txBody>
                  <a:tcPr/>
                </a:tc>
              </a:tr>
            </a:tbl>
          </a:graphicData>
        </a:graphic>
      </p:graphicFrame>
    </p:spTree>
    <p:extLst>
      <p:ext uri="{BB962C8B-B14F-4D97-AF65-F5344CB8AC3E}">
        <p14:creationId xmlns:p14="http://schemas.microsoft.com/office/powerpoint/2010/main" val="2451723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160866"/>
            <a:ext cx="10396882" cy="1100666"/>
          </a:xfrm>
        </p:spPr>
        <p:txBody>
          <a:bodyPr>
            <a:normAutofit/>
          </a:bodyPr>
          <a:lstStyle/>
          <a:p>
            <a:pPr algn="ctr"/>
            <a:r>
              <a:rPr lang="en-US" sz="3200" b="1" dirty="0">
                <a:latin typeface="Candara" panose="020E0502030303020204" pitchFamily="34" charset="0"/>
              </a:rPr>
              <a:t>deadlines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12923652"/>
              </p:ext>
            </p:extLst>
          </p:nvPr>
        </p:nvGraphicFramePr>
        <p:xfrm>
          <a:off x="685800" y="753534"/>
          <a:ext cx="10394951" cy="5090259"/>
        </p:xfrm>
        <a:graphic>
          <a:graphicData uri="http://schemas.openxmlformats.org/drawingml/2006/table">
            <a:tbl>
              <a:tblPr firstRow="1" bandRow="1">
                <a:tableStyleId>{5C22544A-7EE6-4342-B048-85BDC9FD1C3A}</a:tableStyleId>
              </a:tblPr>
              <a:tblGrid>
                <a:gridCol w="5197475"/>
                <a:gridCol w="2598738"/>
                <a:gridCol w="2598738"/>
              </a:tblGrid>
              <a:tr h="507477">
                <a:tc>
                  <a:txBody>
                    <a:bodyPr/>
                    <a:lstStyle/>
                    <a:p>
                      <a:r>
                        <a:rPr lang="en-US" cap="all" baseline="0" dirty="0" smtClean="0">
                          <a:latin typeface="Candara" panose="020E0502030303020204" pitchFamily="34" charset="0"/>
                        </a:rPr>
                        <a:t>Tasks </a:t>
                      </a:r>
                      <a:endParaRPr lang="en-US" cap="all" baseline="0" dirty="0">
                        <a:latin typeface="Candara" panose="020E0502030303020204" pitchFamily="34" charset="0"/>
                      </a:endParaRPr>
                    </a:p>
                  </a:txBody>
                  <a:tcPr/>
                </a:tc>
                <a:tc>
                  <a:txBody>
                    <a:bodyPr/>
                    <a:lstStyle/>
                    <a:p>
                      <a:pPr algn="ctr"/>
                      <a:r>
                        <a:rPr lang="en-US" sz="1800" b="1" kern="1200" cap="all" baseline="0" dirty="0" smtClean="0">
                          <a:solidFill>
                            <a:schemeClr val="lt1"/>
                          </a:solidFill>
                          <a:latin typeface="Candara" panose="020E0502030303020204" pitchFamily="34" charset="0"/>
                          <a:ea typeface="+mn-ea"/>
                          <a:cs typeface="+mn-cs"/>
                        </a:rPr>
                        <a:t>Start date</a:t>
                      </a:r>
                      <a:endParaRPr lang="en-US" sz="1800" b="1" kern="1200" cap="all" baseline="0" dirty="0">
                        <a:solidFill>
                          <a:schemeClr val="lt1"/>
                        </a:solidFill>
                        <a:latin typeface="Candara" panose="020E0502030303020204" pitchFamily="34" charset="0"/>
                        <a:ea typeface="+mn-ea"/>
                        <a:cs typeface="+mn-cs"/>
                      </a:endParaRPr>
                    </a:p>
                  </a:txBody>
                  <a:tcPr/>
                </a:tc>
                <a:tc>
                  <a:txBody>
                    <a:bodyPr/>
                    <a:lstStyle/>
                    <a:p>
                      <a:pPr algn="ctr"/>
                      <a:r>
                        <a:rPr lang="en-US" sz="1800" b="1" kern="1200" cap="all" baseline="0" dirty="0" smtClean="0">
                          <a:solidFill>
                            <a:schemeClr val="lt1"/>
                          </a:solidFill>
                          <a:latin typeface="Candara" panose="020E0502030303020204" pitchFamily="34" charset="0"/>
                          <a:ea typeface="+mn-ea"/>
                          <a:cs typeface="+mn-cs"/>
                        </a:rPr>
                        <a:t>End date</a:t>
                      </a:r>
                      <a:endParaRPr lang="en-US" sz="1800" b="1" kern="1200" cap="all" baseline="0" dirty="0">
                        <a:solidFill>
                          <a:schemeClr val="lt1"/>
                        </a:solidFill>
                        <a:latin typeface="Candara" panose="020E0502030303020204" pitchFamily="34" charset="0"/>
                        <a:ea typeface="+mn-ea"/>
                        <a:cs typeface="+mn-cs"/>
                      </a:endParaRPr>
                    </a:p>
                  </a:txBody>
                  <a:tcPr/>
                </a:tc>
              </a:tr>
              <a:tr h="507477">
                <a:tc>
                  <a:txBody>
                    <a:bodyPr/>
                    <a:lstStyle/>
                    <a:p>
                      <a:r>
                        <a:rPr lang="en-US" sz="1400" kern="1200" dirty="0" smtClean="0">
                          <a:solidFill>
                            <a:schemeClr val="dk1"/>
                          </a:solidFill>
                          <a:effectLst/>
                          <a:latin typeface="Candara" panose="020E0502030303020204" pitchFamily="34" charset="0"/>
                          <a:ea typeface="+mn-ea"/>
                          <a:cs typeface="+mn-cs"/>
                        </a:rPr>
                        <a:t>Management and Reporting to the Commission</a:t>
                      </a:r>
                    </a:p>
                    <a:p>
                      <a:pPr marL="914400" indent="0"/>
                      <a:r>
                        <a:rPr lang="en-US" sz="1400" kern="1200" dirty="0" smtClean="0">
                          <a:solidFill>
                            <a:schemeClr val="dk1"/>
                          </a:solidFill>
                          <a:effectLst/>
                          <a:latin typeface="Candara" panose="020E0502030303020204" pitchFamily="34" charset="0"/>
                          <a:ea typeface="+mn-ea"/>
                          <a:cs typeface="+mn-cs"/>
                        </a:rPr>
                        <a:t>1st Progress Report – 31.08.2015</a:t>
                      </a:r>
                    </a:p>
                    <a:p>
                      <a:pPr marL="914400" indent="0"/>
                      <a:r>
                        <a:rPr lang="en-US" sz="1400" kern="1200" dirty="0" smtClean="0">
                          <a:solidFill>
                            <a:schemeClr val="dk1"/>
                          </a:solidFill>
                          <a:effectLst/>
                          <a:latin typeface="Candara" panose="020E0502030303020204" pitchFamily="34" charset="0"/>
                          <a:ea typeface="+mn-ea"/>
                          <a:cs typeface="+mn-cs"/>
                        </a:rPr>
                        <a:t>Final </a:t>
                      </a:r>
                      <a:r>
                        <a:rPr lang="en-US" sz="1400" kern="1200" baseline="0" dirty="0" smtClean="0">
                          <a:solidFill>
                            <a:schemeClr val="dk1"/>
                          </a:solidFill>
                          <a:effectLst/>
                          <a:latin typeface="Candara" panose="020E0502030303020204" pitchFamily="34" charset="0"/>
                          <a:ea typeface="+mn-ea"/>
                          <a:cs typeface="+mn-cs"/>
                        </a:rPr>
                        <a:t>Report – 30.05.2016</a:t>
                      </a:r>
                      <a:endParaRPr lang="en-US" sz="1400" kern="1200" dirty="0">
                        <a:solidFill>
                          <a:schemeClr val="dk1"/>
                        </a:solidFill>
                        <a:effectLst/>
                        <a:latin typeface="Candara" panose="020E0502030303020204" pitchFamily="34" charset="0"/>
                        <a:ea typeface="+mn-ea"/>
                        <a:cs typeface="+mn-cs"/>
                      </a:endParaRPr>
                    </a:p>
                  </a:txBody>
                  <a:tcPr/>
                </a:tc>
                <a:tc>
                  <a:txBody>
                    <a:bodyPr/>
                    <a:lstStyle/>
                    <a:p>
                      <a:pPr marL="0" marR="0" algn="ctr">
                        <a:spcBef>
                          <a:spcPts val="200"/>
                        </a:spcBef>
                        <a:spcAft>
                          <a:spcPts val="0"/>
                        </a:spcAft>
                      </a:pPr>
                      <a:r>
                        <a:rPr lang="en-US" sz="1800" b="1" kern="1200" dirty="0" smtClean="0">
                          <a:solidFill>
                            <a:schemeClr val="dk1"/>
                          </a:solidFill>
                          <a:effectLst/>
                          <a:latin typeface="Candara" panose="020E0502030303020204" pitchFamily="34" charset="0"/>
                          <a:ea typeface="+mn-ea"/>
                          <a:cs typeface="+mn-cs"/>
                        </a:rPr>
                        <a:t>01.01.2015</a:t>
                      </a:r>
                      <a:endParaRPr lang="en-US" sz="1800" b="1" kern="1200" dirty="0">
                        <a:solidFill>
                          <a:schemeClr val="dk1"/>
                        </a:solidFill>
                        <a:effectLst/>
                        <a:latin typeface="Candara" panose="020E0502030303020204" pitchFamily="34" charset="0"/>
                        <a:ea typeface="+mn-ea"/>
                        <a:cs typeface="+mn-cs"/>
                      </a:endParaRPr>
                    </a:p>
                  </a:txBody>
                  <a:tcPr marL="68580" marR="68580" marT="0" marB="0" anchor="ctr"/>
                </a:tc>
                <a:tc>
                  <a:txBody>
                    <a:bodyPr/>
                    <a:lstStyle/>
                    <a:p>
                      <a:pPr marL="0" marR="0" algn="ctr">
                        <a:spcBef>
                          <a:spcPts val="200"/>
                        </a:spcBef>
                        <a:spcAft>
                          <a:spcPts val="0"/>
                        </a:spcAft>
                      </a:pPr>
                      <a:r>
                        <a:rPr lang="en-US" sz="1800" b="1" kern="1200">
                          <a:solidFill>
                            <a:schemeClr val="dk1"/>
                          </a:solidFill>
                          <a:effectLst/>
                          <a:latin typeface="Candara" panose="020E0502030303020204" pitchFamily="34" charset="0"/>
                          <a:ea typeface="+mn-ea"/>
                          <a:cs typeface="+mn-cs"/>
                        </a:rPr>
                        <a:t>31.03.2016</a:t>
                      </a:r>
                    </a:p>
                  </a:txBody>
                  <a:tcPr marL="68580" marR="68580" marT="0" marB="0" anchor="ctr"/>
                </a:tc>
              </a:tr>
              <a:tr h="507477">
                <a:tc>
                  <a:txBody>
                    <a:bodyPr/>
                    <a:lstStyle/>
                    <a:p>
                      <a:r>
                        <a:rPr lang="en-US" sz="1400" kern="1200" dirty="0" smtClean="0">
                          <a:solidFill>
                            <a:schemeClr val="dk1"/>
                          </a:solidFill>
                          <a:effectLst/>
                          <a:latin typeface="Candara" panose="020E0502030303020204" pitchFamily="34" charset="0"/>
                          <a:ea typeface="+mn-ea"/>
                          <a:cs typeface="+mn-cs"/>
                        </a:rPr>
                        <a:t>Publicity</a:t>
                      </a:r>
                      <a:endParaRPr lang="en-US" sz="1400" dirty="0">
                        <a:latin typeface="Candara" panose="020E0502030303020204" pitchFamily="34" charset="0"/>
                      </a:endParaRPr>
                    </a:p>
                  </a:txBody>
                  <a:tcP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01.01.2015</a:t>
                      </a:r>
                    </a:p>
                  </a:txBody>
                  <a:tcPr marL="68580" marR="68580" marT="0" marB="0" anchor="ct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31.03.2016</a:t>
                      </a:r>
                    </a:p>
                  </a:txBody>
                  <a:tcPr marL="68580" marR="68580" marT="0" marB="0" anchor="ctr"/>
                </a:tc>
              </a:tr>
              <a:tr h="709077">
                <a:tc>
                  <a:txBody>
                    <a:bodyPr/>
                    <a:lstStyle/>
                    <a:p>
                      <a:r>
                        <a:rPr lang="en-US" sz="1400" kern="1200" dirty="0" smtClean="0">
                          <a:solidFill>
                            <a:schemeClr val="dk1"/>
                          </a:solidFill>
                          <a:effectLst/>
                          <a:latin typeface="Candara" panose="020E0502030303020204" pitchFamily="34" charset="0"/>
                          <a:ea typeface="+mn-ea"/>
                          <a:cs typeface="+mn-cs"/>
                        </a:rPr>
                        <a:t>Elaboration of the Common Intervention Plan (CIP) and  Establishment of the Cross-Border Crisis Team (CBCT) </a:t>
                      </a:r>
                      <a:endParaRPr lang="en-US" sz="1400" dirty="0">
                        <a:latin typeface="Candara" panose="020E0502030303020204" pitchFamily="34" charset="0"/>
                      </a:endParaRPr>
                    </a:p>
                  </a:txBody>
                  <a:tcPr/>
                </a:tc>
                <a:tc>
                  <a:txBody>
                    <a:bodyPr/>
                    <a:lstStyle/>
                    <a:p>
                      <a:pPr marL="0" marR="0" algn="ctr" defTabSz="914400" rtl="0" eaLnBrk="1" latinLnBrk="0" hangingPunct="1">
                        <a:spcBef>
                          <a:spcPts val="200"/>
                        </a:spcBef>
                        <a:spcAft>
                          <a:spcPts val="0"/>
                        </a:spcAft>
                      </a:pPr>
                      <a:r>
                        <a:rPr lang="en-US" sz="1800" b="1" kern="1200" dirty="0">
                          <a:solidFill>
                            <a:schemeClr val="dk1"/>
                          </a:solidFill>
                          <a:effectLst/>
                          <a:latin typeface="Candara" panose="020E0502030303020204" pitchFamily="34" charset="0"/>
                          <a:ea typeface="+mn-ea"/>
                          <a:cs typeface="+mn-cs"/>
                        </a:rPr>
                        <a:t>01.03.2015</a:t>
                      </a:r>
                    </a:p>
                  </a:txBody>
                  <a:tcPr marL="68580" marR="68580" marT="0" marB="0" anchor="ctr"/>
                </a:tc>
                <a:tc>
                  <a:txBody>
                    <a:bodyPr/>
                    <a:lstStyle/>
                    <a:p>
                      <a:pPr marL="0" marR="0" algn="ctr" defTabSz="914400" rtl="0" eaLnBrk="1" latinLnBrk="0" hangingPunct="1">
                        <a:spcBef>
                          <a:spcPts val="200"/>
                        </a:spcBef>
                        <a:spcAft>
                          <a:spcPts val="0"/>
                        </a:spcAft>
                      </a:pPr>
                      <a:r>
                        <a:rPr lang="en-US" sz="1800" b="1" kern="1200">
                          <a:solidFill>
                            <a:schemeClr val="dk1"/>
                          </a:solidFill>
                          <a:effectLst/>
                          <a:latin typeface="Candara" panose="020E0502030303020204" pitchFamily="34" charset="0"/>
                          <a:ea typeface="+mn-ea"/>
                          <a:cs typeface="+mn-cs"/>
                        </a:rPr>
                        <a:t>31.12.2015</a:t>
                      </a:r>
                    </a:p>
                  </a:txBody>
                  <a:tcPr marL="68580" marR="68580" marT="0" marB="0" anchor="ctr"/>
                </a:tc>
              </a:tr>
              <a:tr h="507477">
                <a:tc>
                  <a:txBody>
                    <a:bodyPr/>
                    <a:lstStyle/>
                    <a:p>
                      <a:r>
                        <a:rPr lang="en-US" sz="1400" kern="1200" dirty="0" smtClean="0">
                          <a:solidFill>
                            <a:schemeClr val="dk1"/>
                          </a:solidFill>
                          <a:effectLst/>
                          <a:latin typeface="Candara" panose="020E0502030303020204" pitchFamily="34" charset="0"/>
                          <a:ea typeface="+mn-ea"/>
                          <a:cs typeface="+mn-cs"/>
                        </a:rPr>
                        <a:t>Endowment of partners with specific consumables and equipment</a:t>
                      </a:r>
                      <a:endParaRPr lang="en-US" sz="1400" dirty="0">
                        <a:latin typeface="Candara" panose="020E0502030303020204" pitchFamily="34" charset="0"/>
                      </a:endParaRPr>
                    </a:p>
                  </a:txBody>
                  <a:tcPr/>
                </a:tc>
                <a:tc>
                  <a:txBody>
                    <a:bodyPr/>
                    <a:lstStyle/>
                    <a:p>
                      <a:pPr marL="0" marR="0" algn="ctr" defTabSz="914400" rtl="0" eaLnBrk="1" latinLnBrk="0" hangingPunct="1">
                        <a:spcBef>
                          <a:spcPts val="200"/>
                        </a:spcBef>
                        <a:spcAft>
                          <a:spcPts val="0"/>
                        </a:spcAft>
                      </a:pPr>
                      <a:r>
                        <a:rPr lang="en-US" sz="1800" b="1" kern="1200" dirty="0">
                          <a:solidFill>
                            <a:schemeClr val="dk1"/>
                          </a:solidFill>
                          <a:effectLst/>
                          <a:latin typeface="Candara" panose="020E0502030303020204" pitchFamily="34" charset="0"/>
                          <a:ea typeface="+mn-ea"/>
                          <a:cs typeface="+mn-cs"/>
                        </a:rPr>
                        <a:t>01.03.2015</a:t>
                      </a:r>
                    </a:p>
                  </a:txBody>
                  <a:tcPr marL="68580" marR="68580" marT="0" marB="0" anchor="ctr"/>
                </a:tc>
                <a:tc>
                  <a:txBody>
                    <a:bodyPr/>
                    <a:lstStyle/>
                    <a:p>
                      <a:pPr marL="0" marR="0" algn="ctr" defTabSz="914400" rtl="0" eaLnBrk="1" latinLnBrk="0" hangingPunct="1">
                        <a:spcBef>
                          <a:spcPts val="200"/>
                        </a:spcBef>
                        <a:spcAft>
                          <a:spcPts val="0"/>
                        </a:spcAft>
                      </a:pPr>
                      <a:r>
                        <a:rPr lang="en-US" sz="1800" b="1" kern="1200" dirty="0">
                          <a:solidFill>
                            <a:schemeClr val="dk1"/>
                          </a:solidFill>
                          <a:effectLst/>
                          <a:latin typeface="Candara" panose="020E0502030303020204" pitchFamily="34" charset="0"/>
                          <a:ea typeface="+mn-ea"/>
                          <a:cs typeface="+mn-cs"/>
                        </a:rPr>
                        <a:t>31.07.2015</a:t>
                      </a:r>
                    </a:p>
                  </a:txBody>
                  <a:tcPr marL="68580" marR="68580" marT="0" marB="0" anchor="ctr"/>
                </a:tc>
              </a:tr>
              <a:tr h="709077">
                <a:tc>
                  <a:txBody>
                    <a:bodyPr/>
                    <a:lstStyle/>
                    <a:p>
                      <a:r>
                        <a:rPr lang="en-US" sz="1400" kern="1200" dirty="0" smtClean="0">
                          <a:solidFill>
                            <a:schemeClr val="dk1"/>
                          </a:solidFill>
                          <a:effectLst/>
                          <a:latin typeface="Candara" panose="020E0502030303020204" pitchFamily="34" charset="0"/>
                          <a:ea typeface="+mn-ea"/>
                          <a:cs typeface="+mn-cs"/>
                        </a:rPr>
                        <a:t>Trainings and small scale exercises for the public and private rescue teams and support organizations</a:t>
                      </a:r>
                      <a:endParaRPr lang="en-US" sz="1400" kern="1200" dirty="0">
                        <a:solidFill>
                          <a:schemeClr val="dk1"/>
                        </a:solidFill>
                        <a:effectLst/>
                        <a:latin typeface="Candara" panose="020E0502030303020204" pitchFamily="34" charset="0"/>
                        <a:ea typeface="+mn-ea"/>
                        <a:cs typeface="+mn-cs"/>
                      </a:endParaRPr>
                    </a:p>
                  </a:txBody>
                  <a:tcP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01.04.2015</a:t>
                      </a:r>
                    </a:p>
                  </a:txBody>
                  <a:tcPr marL="68580" marR="68580" marT="0" marB="0" anchor="ctr"/>
                </a:tc>
                <a:tc>
                  <a:txBody>
                    <a:bodyPr/>
                    <a:lstStyle/>
                    <a:p>
                      <a:pPr marL="0" marR="0" algn="ctr">
                        <a:spcBef>
                          <a:spcPts val="200"/>
                        </a:spcBef>
                        <a:spcAft>
                          <a:spcPts val="0"/>
                        </a:spcAft>
                      </a:pPr>
                      <a:r>
                        <a:rPr lang="en-US" sz="1800" b="1" kern="1200">
                          <a:solidFill>
                            <a:schemeClr val="dk1"/>
                          </a:solidFill>
                          <a:effectLst/>
                          <a:latin typeface="Candara" panose="020E0502030303020204" pitchFamily="34" charset="0"/>
                          <a:ea typeface="+mn-ea"/>
                          <a:cs typeface="+mn-cs"/>
                        </a:rPr>
                        <a:t>28.02.2016</a:t>
                      </a:r>
                    </a:p>
                  </a:txBody>
                  <a:tcPr marL="68580" marR="68580" marT="0" marB="0" anchor="ctr"/>
                </a:tc>
              </a:tr>
              <a:tr h="709077">
                <a:tc>
                  <a:txBody>
                    <a:bodyPr/>
                    <a:lstStyle/>
                    <a:p>
                      <a:r>
                        <a:rPr lang="en-US" sz="1400" kern="1200" dirty="0" smtClean="0">
                          <a:solidFill>
                            <a:schemeClr val="dk1"/>
                          </a:solidFill>
                          <a:effectLst/>
                          <a:latin typeface="Candara" panose="020E0502030303020204" pitchFamily="34" charset="0"/>
                          <a:ea typeface="+mn-ea"/>
                          <a:cs typeface="+mn-cs"/>
                        </a:rPr>
                        <a:t>Elaboration of a cross-border local resource database for emergency situations</a:t>
                      </a:r>
                      <a:endParaRPr lang="en-US" sz="1400" kern="1200" dirty="0">
                        <a:solidFill>
                          <a:schemeClr val="dk1"/>
                        </a:solidFill>
                        <a:effectLst/>
                        <a:latin typeface="Candara" panose="020E0502030303020204" pitchFamily="34" charset="0"/>
                        <a:ea typeface="+mn-ea"/>
                        <a:cs typeface="+mn-cs"/>
                      </a:endParaRPr>
                    </a:p>
                  </a:txBody>
                  <a:tcP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01.06.2015</a:t>
                      </a:r>
                    </a:p>
                  </a:txBody>
                  <a:tcPr marL="68580" marR="68580" marT="0" marB="0" anchor="ct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28.02.2016</a:t>
                      </a:r>
                    </a:p>
                  </a:txBody>
                  <a:tcPr marL="68580" marR="68580" marT="0" marB="0" anchor="ctr"/>
                </a:tc>
              </a:tr>
              <a:tr h="709077">
                <a:tc>
                  <a:txBody>
                    <a:bodyPr/>
                    <a:lstStyle/>
                    <a:p>
                      <a:r>
                        <a:rPr lang="en-US" sz="1400" kern="1200" dirty="0" smtClean="0">
                          <a:solidFill>
                            <a:schemeClr val="dk1"/>
                          </a:solidFill>
                          <a:effectLst/>
                          <a:latin typeface="Candara" panose="020E0502030303020204" pitchFamily="34" charset="0"/>
                          <a:ea typeface="+mn-ea"/>
                          <a:cs typeface="+mn-cs"/>
                        </a:rPr>
                        <a:t>Elaboration of a feasibility study for an autonomous communication system</a:t>
                      </a:r>
                      <a:endParaRPr lang="en-US" sz="1400" kern="1200" dirty="0">
                        <a:solidFill>
                          <a:schemeClr val="dk1"/>
                        </a:solidFill>
                        <a:effectLst/>
                        <a:latin typeface="Candara" panose="020E0502030303020204" pitchFamily="34" charset="0"/>
                        <a:ea typeface="+mn-ea"/>
                        <a:cs typeface="+mn-cs"/>
                      </a:endParaRPr>
                    </a:p>
                  </a:txBody>
                  <a:tcPr/>
                </a:tc>
                <a:tc>
                  <a:txBody>
                    <a:bodyPr/>
                    <a:lstStyle/>
                    <a:p>
                      <a:pPr marL="0" marR="0" algn="ctr">
                        <a:spcBef>
                          <a:spcPts val="200"/>
                        </a:spcBef>
                        <a:spcAft>
                          <a:spcPts val="0"/>
                        </a:spcAft>
                      </a:pPr>
                      <a:r>
                        <a:rPr lang="en-US" sz="1800" b="1" kern="1200">
                          <a:solidFill>
                            <a:schemeClr val="dk1"/>
                          </a:solidFill>
                          <a:effectLst/>
                          <a:latin typeface="Candara" panose="020E0502030303020204" pitchFamily="34" charset="0"/>
                          <a:ea typeface="+mn-ea"/>
                          <a:cs typeface="+mn-cs"/>
                        </a:rPr>
                        <a:t>01.06.2015</a:t>
                      </a:r>
                    </a:p>
                  </a:txBody>
                  <a:tcPr marL="68580" marR="68580" marT="0" marB="0" anchor="ctr"/>
                </a:tc>
                <a:tc>
                  <a:txBody>
                    <a:bodyPr/>
                    <a:lstStyle/>
                    <a:p>
                      <a:pPr marL="0" marR="0" algn="ctr">
                        <a:spcBef>
                          <a:spcPts val="200"/>
                        </a:spcBef>
                        <a:spcAft>
                          <a:spcPts val="0"/>
                        </a:spcAft>
                      </a:pPr>
                      <a:r>
                        <a:rPr lang="en-US" sz="1800" b="1" kern="1200" dirty="0">
                          <a:solidFill>
                            <a:schemeClr val="dk1"/>
                          </a:solidFill>
                          <a:effectLst/>
                          <a:latin typeface="Candara" panose="020E0502030303020204" pitchFamily="34" charset="0"/>
                          <a:ea typeface="+mn-ea"/>
                          <a:cs typeface="+mn-cs"/>
                        </a:rPr>
                        <a:t>31.01.2016</a:t>
                      </a:r>
                    </a:p>
                  </a:txBody>
                  <a:tcPr marL="68580" marR="68580" marT="0" marB="0" anchor="ctr"/>
                </a:tc>
              </a:tr>
            </a:tbl>
          </a:graphicData>
        </a:graphic>
      </p:graphicFrame>
    </p:spTree>
    <p:extLst>
      <p:ext uri="{BB962C8B-B14F-4D97-AF65-F5344CB8AC3E}">
        <p14:creationId xmlns:p14="http://schemas.microsoft.com/office/powerpoint/2010/main" val="1695470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normAutofit/>
          </a:bodyPr>
          <a:lstStyle/>
          <a:p>
            <a:pPr algn="ctr"/>
            <a:r>
              <a:rPr lang="en-US" sz="3200" b="1" dirty="0">
                <a:latin typeface="Candara" panose="020E0502030303020204" pitchFamily="34" charset="0"/>
              </a:rPr>
              <a:t>dates and places for Major Events</a:t>
            </a:r>
          </a:p>
        </p:txBody>
      </p:sp>
      <p:sp>
        <p:nvSpPr>
          <p:cNvPr id="3" name="Content Placeholder 2"/>
          <p:cNvSpPr>
            <a:spLocks noGrp="1"/>
          </p:cNvSpPr>
          <p:nvPr>
            <p:ph sz="quarter" idx="13"/>
          </p:nvPr>
        </p:nvSpPr>
        <p:spPr>
          <a:xfrm>
            <a:off x="160867" y="1308847"/>
            <a:ext cx="11184466" cy="4776133"/>
          </a:xfrm>
        </p:spPr>
        <p:txBody>
          <a:bodyPr>
            <a:normAutofit/>
          </a:bodyPr>
          <a:lstStyle/>
          <a:p>
            <a:pPr marL="3370263" indent="0">
              <a:buNone/>
            </a:pPr>
            <a:r>
              <a:rPr lang="en-US" b="1" cap="none" dirty="0" smtClean="0">
                <a:latin typeface="Candara" panose="020E0502030303020204" pitchFamily="34" charset="0"/>
              </a:rPr>
              <a:t>April 2015 </a:t>
            </a:r>
            <a:r>
              <a:rPr lang="en-US" cap="none" dirty="0" smtClean="0">
                <a:latin typeface="Candara" panose="020E0502030303020204" pitchFamily="34" charset="0"/>
              </a:rPr>
              <a:t>– </a:t>
            </a:r>
            <a:r>
              <a:rPr lang="en-US" cap="none" dirty="0">
                <a:latin typeface="Candara" panose="020E0502030303020204" pitchFamily="34" charset="0"/>
              </a:rPr>
              <a:t>“Dam failure and flooding</a:t>
            </a:r>
            <a:r>
              <a:rPr lang="en-US" cap="none" dirty="0" smtClean="0">
                <a:latin typeface="Candara" panose="020E0502030303020204" pitchFamily="34" charset="0"/>
              </a:rPr>
              <a:t>” training</a:t>
            </a:r>
          </a:p>
          <a:p>
            <a:pPr marL="3370263" indent="0">
              <a:buNone/>
            </a:pPr>
            <a:r>
              <a:rPr lang="en-US" b="1" cap="none" dirty="0" smtClean="0">
                <a:latin typeface="Candara" panose="020E0502030303020204" pitchFamily="34" charset="0"/>
              </a:rPr>
              <a:t>May 2015</a:t>
            </a:r>
            <a:r>
              <a:rPr lang="en-US" cap="none" dirty="0" smtClean="0">
                <a:latin typeface="Candara" panose="020E0502030303020204" pitchFamily="34" charset="0"/>
              </a:rPr>
              <a:t> – “Dam </a:t>
            </a:r>
            <a:r>
              <a:rPr lang="en-US" cap="none" dirty="0">
                <a:latin typeface="Candara" panose="020E0502030303020204" pitchFamily="34" charset="0"/>
              </a:rPr>
              <a:t>failure and flooding” small scale </a:t>
            </a:r>
            <a:r>
              <a:rPr lang="en-US" cap="none" dirty="0" smtClean="0">
                <a:latin typeface="Candara" panose="020E0502030303020204" pitchFamily="34" charset="0"/>
              </a:rPr>
              <a:t>exercise</a:t>
            </a:r>
          </a:p>
          <a:p>
            <a:pPr marL="3370263" indent="0">
              <a:buNone/>
            </a:pPr>
            <a:r>
              <a:rPr lang="en-US" b="1" cap="none" dirty="0" smtClean="0">
                <a:latin typeface="Candara" panose="020E0502030303020204" pitchFamily="34" charset="0"/>
              </a:rPr>
              <a:t>July 2015</a:t>
            </a:r>
            <a:r>
              <a:rPr lang="en-US" cap="none" dirty="0" smtClean="0">
                <a:latin typeface="Candara" panose="020E0502030303020204" pitchFamily="34" charset="0"/>
              </a:rPr>
              <a:t> – </a:t>
            </a:r>
            <a:r>
              <a:rPr lang="en-US" cap="none" dirty="0">
                <a:latin typeface="Candara" panose="020E0502030303020204" pitchFamily="34" charset="0"/>
              </a:rPr>
              <a:t>“Water rescue” </a:t>
            </a:r>
            <a:r>
              <a:rPr lang="en-US" cap="none" dirty="0" smtClean="0">
                <a:latin typeface="Candara" panose="020E0502030303020204" pitchFamily="34" charset="0"/>
              </a:rPr>
              <a:t>training</a:t>
            </a:r>
          </a:p>
          <a:p>
            <a:pPr marL="3370263" indent="0">
              <a:buNone/>
            </a:pPr>
            <a:r>
              <a:rPr lang="en-US" b="1" cap="none" dirty="0" smtClean="0">
                <a:latin typeface="Candara" panose="020E0502030303020204" pitchFamily="34" charset="0"/>
              </a:rPr>
              <a:t>August 2015</a:t>
            </a:r>
            <a:r>
              <a:rPr lang="en-US" cap="none" dirty="0" smtClean="0">
                <a:latin typeface="Candara" panose="020E0502030303020204" pitchFamily="34" charset="0"/>
              </a:rPr>
              <a:t> – “Water </a:t>
            </a:r>
            <a:r>
              <a:rPr lang="en-US" cap="none" dirty="0">
                <a:latin typeface="Candara" panose="020E0502030303020204" pitchFamily="34" charset="0"/>
              </a:rPr>
              <a:t>rescue” small scale exercises </a:t>
            </a:r>
            <a:r>
              <a:rPr lang="en-US" cap="none" dirty="0" smtClean="0">
                <a:latin typeface="Candara" panose="020E0502030303020204" pitchFamily="34" charset="0"/>
              </a:rPr>
              <a:t>in Hungary</a:t>
            </a:r>
          </a:p>
          <a:p>
            <a:pPr marL="3370263" indent="0">
              <a:buNone/>
            </a:pPr>
            <a:r>
              <a:rPr lang="en-US" b="1" cap="none" dirty="0" smtClean="0">
                <a:latin typeface="Candara" panose="020E0502030303020204" pitchFamily="34" charset="0"/>
              </a:rPr>
              <a:t>September </a:t>
            </a:r>
            <a:r>
              <a:rPr lang="en-US" b="1" cap="none" dirty="0">
                <a:latin typeface="Candara" panose="020E0502030303020204" pitchFamily="34" charset="0"/>
              </a:rPr>
              <a:t>2015</a:t>
            </a:r>
            <a:r>
              <a:rPr lang="en-US" cap="none" dirty="0">
                <a:latin typeface="Candara" panose="020E0502030303020204" pitchFamily="34" charset="0"/>
              </a:rPr>
              <a:t> – “Water rescue” small scale exercises in </a:t>
            </a:r>
            <a:r>
              <a:rPr lang="en-US" cap="none" dirty="0" smtClean="0">
                <a:latin typeface="Candara" panose="020E0502030303020204" pitchFamily="34" charset="0"/>
              </a:rPr>
              <a:t>Romania</a:t>
            </a:r>
          </a:p>
          <a:p>
            <a:pPr marL="0" indent="0">
              <a:buNone/>
            </a:pPr>
            <a:r>
              <a:rPr lang="en-US" b="1" cap="none" dirty="0" smtClean="0">
                <a:latin typeface="Candara" panose="020E0502030303020204" pitchFamily="34" charset="0"/>
              </a:rPr>
              <a:t>January </a:t>
            </a:r>
            <a:r>
              <a:rPr lang="en-US" b="1" cap="none" dirty="0">
                <a:latin typeface="Candara" panose="020E0502030303020204" pitchFamily="34" charset="0"/>
              </a:rPr>
              <a:t>2016</a:t>
            </a:r>
            <a:r>
              <a:rPr lang="en-US" cap="none" dirty="0">
                <a:latin typeface="Candara" panose="020E0502030303020204" pitchFamily="34" charset="0"/>
              </a:rPr>
              <a:t> </a:t>
            </a:r>
            <a:r>
              <a:rPr lang="en-US" cap="none" dirty="0" smtClean="0">
                <a:latin typeface="Candara" panose="020E0502030303020204" pitchFamily="34" charset="0"/>
              </a:rPr>
              <a:t>– “Ice </a:t>
            </a:r>
            <a:r>
              <a:rPr lang="en-US" cap="none" dirty="0">
                <a:latin typeface="Candara" panose="020E0502030303020204" pitchFamily="34" charset="0"/>
              </a:rPr>
              <a:t>rescue” </a:t>
            </a:r>
            <a:r>
              <a:rPr lang="en-US" cap="none" dirty="0" smtClean="0">
                <a:latin typeface="Candara" panose="020E0502030303020204" pitchFamily="34" charset="0"/>
              </a:rPr>
              <a:t>training</a:t>
            </a:r>
            <a:endParaRPr lang="en-US" cap="none" dirty="0">
              <a:latin typeface="Candara" panose="020E0502030303020204" pitchFamily="34" charset="0"/>
            </a:endParaRPr>
          </a:p>
          <a:p>
            <a:pPr marL="0" indent="0">
              <a:buNone/>
            </a:pPr>
            <a:r>
              <a:rPr lang="en-US" b="1" cap="none" dirty="0">
                <a:latin typeface="Candara" panose="020E0502030303020204" pitchFamily="34" charset="0"/>
              </a:rPr>
              <a:t>February 2016</a:t>
            </a:r>
            <a:r>
              <a:rPr lang="en-US" cap="none" dirty="0">
                <a:latin typeface="Candara" panose="020E0502030303020204" pitchFamily="34" charset="0"/>
              </a:rPr>
              <a:t> </a:t>
            </a:r>
            <a:r>
              <a:rPr lang="en-US" cap="none" dirty="0" smtClean="0">
                <a:latin typeface="Candara" panose="020E0502030303020204" pitchFamily="34" charset="0"/>
              </a:rPr>
              <a:t>– “Ice </a:t>
            </a:r>
            <a:r>
              <a:rPr lang="en-US" cap="none" dirty="0">
                <a:latin typeface="Candara" panose="020E0502030303020204" pitchFamily="34" charset="0"/>
              </a:rPr>
              <a:t>rescue” small scale exercises </a:t>
            </a:r>
            <a:endParaRPr lang="en-US" cap="none" dirty="0" smtClean="0">
              <a:latin typeface="Candara" panose="020E0502030303020204" pitchFamily="34" charset="0"/>
            </a:endParaRPr>
          </a:p>
          <a:p>
            <a:pPr marL="0" indent="0">
              <a:buNone/>
            </a:pPr>
            <a:endParaRPr lang="en-US" cap="none" dirty="0" smtClean="0">
              <a:latin typeface="Candara" panose="020E0502030303020204" pitchFamily="34" charset="0"/>
            </a:endParaRPr>
          </a:p>
          <a:p>
            <a:pPr marL="0" indent="0">
              <a:buNone/>
            </a:pPr>
            <a:endParaRPr lang="en-US" cap="none" dirty="0">
              <a:latin typeface="Candara" panose="020E0502030303020204" pitchFamily="34" charset="0"/>
            </a:endParaRPr>
          </a:p>
        </p:txBody>
      </p:sp>
      <p:pic>
        <p:nvPicPr>
          <p:cNvPr id="7" name="Picture 6"/>
          <p:cNvPicPr>
            <a:picLocks noChangeAspect="1"/>
          </p:cNvPicPr>
          <p:nvPr/>
        </p:nvPicPr>
        <p:blipFill>
          <a:blip r:embed="rId2"/>
          <a:stretch>
            <a:fillRect/>
          </a:stretch>
        </p:blipFill>
        <p:spPr>
          <a:xfrm>
            <a:off x="753533" y="1537447"/>
            <a:ext cx="2440865" cy="1928283"/>
          </a:xfrm>
          <a:prstGeom prst="rect">
            <a:avLst/>
          </a:prstGeom>
        </p:spPr>
      </p:pic>
    </p:spTree>
    <p:extLst>
      <p:ext uri="{BB962C8B-B14F-4D97-AF65-F5344CB8AC3E}">
        <p14:creationId xmlns:p14="http://schemas.microsoft.com/office/powerpoint/2010/main" val="515102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201</TotalTime>
  <Words>1164</Words>
  <Application>Microsoft Office PowerPoint</Application>
  <PresentationFormat>Custom</PresentationFormat>
  <Paragraphs>100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Main Event</vt:lpstr>
      <vt:lpstr>Project START Strengthening cross border and  inter-sectorial operability </vt:lpstr>
      <vt:lpstr>PROJECT PARTNERS </vt:lpstr>
      <vt:lpstr>PowerPoint Presentation</vt:lpstr>
      <vt:lpstr>PROJECT BUDGET and DURATION</vt:lpstr>
      <vt:lpstr>PROJECT OBJECTIVES</vt:lpstr>
      <vt:lpstr>WHY IS THIS PROJECT NECESSARY?</vt:lpstr>
      <vt:lpstr>MAIN DELIVERABLES</vt:lpstr>
      <vt:lpstr>deadlines</vt:lpstr>
      <vt:lpstr>dates and places for Major Events</vt:lpstr>
      <vt:lpstr>Follow up</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C11</dc:creator>
  <cp:lastModifiedBy>SGOURDOPOULOU-KARRA Ioanna (ECHO)</cp:lastModifiedBy>
  <cp:revision>54</cp:revision>
  <dcterms:created xsi:type="dcterms:W3CDTF">2015-01-06T06:58:01Z</dcterms:created>
  <dcterms:modified xsi:type="dcterms:W3CDTF">2015-01-14T11:31:16Z</dcterms:modified>
</cp:coreProperties>
</file>