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4" r:id="rId3"/>
    <p:sldId id="284" r:id="rId4"/>
    <p:sldId id="275" r:id="rId5"/>
    <p:sldId id="276" r:id="rId6"/>
    <p:sldId id="272" r:id="rId7"/>
    <p:sldId id="278" r:id="rId8"/>
    <p:sldId id="281" r:id="rId9"/>
    <p:sldId id="283" r:id="rId10"/>
    <p:sldId id="279" r:id="rId1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guel Almeida" initials="M. A.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>
      <p:cViewPr>
        <p:scale>
          <a:sx n="96" d="100"/>
          <a:sy n="96" d="100"/>
        </p:scale>
        <p:origin x="-211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FAEA9-F7A9-479B-9D6D-812BC2B43EF8}" type="doc">
      <dgm:prSet loTypeId="urn:microsoft.com/office/officeart/2008/layout/IncreasingCircleProcess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61830DC-140C-420D-9C75-438BB8922DC1}">
      <dgm:prSet phldrT="[Texto]" custT="1"/>
      <dgm:spPr/>
      <dgm:t>
        <a:bodyPr/>
        <a:lstStyle/>
        <a:p>
          <a:r>
            <a:rPr lang="pt-PT" sz="2000" b="1" dirty="0" err="1" smtClean="0"/>
            <a:t>Inception</a:t>
          </a:r>
          <a:r>
            <a:rPr lang="pt-PT" sz="2000" b="1" dirty="0" smtClean="0"/>
            <a:t> </a:t>
          </a:r>
          <a:r>
            <a:rPr lang="pt-PT" sz="2000" b="1" dirty="0" err="1" smtClean="0"/>
            <a:t>Phase</a:t>
          </a:r>
          <a:r>
            <a:rPr lang="pt-PT" sz="2000" b="1" dirty="0" smtClean="0"/>
            <a:t> </a:t>
          </a:r>
        </a:p>
        <a:p>
          <a:r>
            <a:rPr lang="pt-PT" sz="2000" b="1" dirty="0" smtClean="0"/>
            <a:t>(2 </a:t>
          </a:r>
          <a:r>
            <a:rPr lang="pt-PT" sz="2000" b="1" dirty="0" err="1" smtClean="0"/>
            <a:t>months</a:t>
          </a:r>
          <a:r>
            <a:rPr lang="pt-PT" sz="2000" b="1" dirty="0" smtClean="0"/>
            <a:t>)</a:t>
          </a:r>
          <a:endParaRPr lang="pt-PT" sz="2000" b="1" dirty="0"/>
        </a:p>
      </dgm:t>
    </dgm:pt>
    <dgm:pt modelId="{334A8B92-D96C-4DEA-B6D8-709ADA7B337E}" type="parTrans" cxnId="{12133A54-95F1-4773-8EB1-42A05236D91F}">
      <dgm:prSet/>
      <dgm:spPr/>
      <dgm:t>
        <a:bodyPr/>
        <a:lstStyle/>
        <a:p>
          <a:endParaRPr lang="pt-PT"/>
        </a:p>
      </dgm:t>
    </dgm:pt>
    <dgm:pt modelId="{88BFD03C-C493-471E-82C8-365024384420}" type="sibTrans" cxnId="{12133A54-95F1-4773-8EB1-42A05236D91F}">
      <dgm:prSet/>
      <dgm:spPr/>
      <dgm:t>
        <a:bodyPr/>
        <a:lstStyle/>
        <a:p>
          <a:endParaRPr lang="pt-PT"/>
        </a:p>
      </dgm:t>
    </dgm:pt>
    <dgm:pt modelId="{219CE392-9CF3-46D4-81CA-668192045958}">
      <dgm:prSet phldrT="[Texto]" custT="1"/>
      <dgm:spPr/>
      <dgm:t>
        <a:bodyPr/>
        <a:lstStyle/>
        <a:p>
          <a:r>
            <a:rPr lang="pt-PT" sz="2000" b="1" dirty="0" err="1" smtClean="0"/>
            <a:t>Implementation</a:t>
          </a:r>
          <a:endParaRPr lang="pt-PT" sz="2000" b="1" dirty="0" smtClean="0"/>
        </a:p>
        <a:p>
          <a:r>
            <a:rPr lang="pt-PT" sz="2000" b="1" dirty="0" smtClean="0"/>
            <a:t>(20 </a:t>
          </a:r>
          <a:r>
            <a:rPr lang="pt-PT" sz="2000" b="1" dirty="0" err="1" smtClean="0"/>
            <a:t>months</a:t>
          </a:r>
          <a:r>
            <a:rPr lang="pt-PT" sz="2000" b="1" dirty="0" smtClean="0"/>
            <a:t>)</a:t>
          </a:r>
          <a:endParaRPr lang="pt-PT" sz="2000" b="1" dirty="0"/>
        </a:p>
      </dgm:t>
    </dgm:pt>
    <dgm:pt modelId="{38BF71E9-374E-4431-8E25-D24860FE0B9A}" type="parTrans" cxnId="{77E96301-497E-4813-A728-669713912A73}">
      <dgm:prSet/>
      <dgm:spPr/>
      <dgm:t>
        <a:bodyPr/>
        <a:lstStyle/>
        <a:p>
          <a:endParaRPr lang="pt-PT"/>
        </a:p>
      </dgm:t>
    </dgm:pt>
    <dgm:pt modelId="{1BBFE0C5-96E9-4DD9-BABD-5D20068E81F2}" type="sibTrans" cxnId="{77E96301-497E-4813-A728-669713912A73}">
      <dgm:prSet/>
      <dgm:spPr/>
      <dgm:t>
        <a:bodyPr/>
        <a:lstStyle/>
        <a:p>
          <a:endParaRPr lang="pt-PT"/>
        </a:p>
      </dgm:t>
    </dgm:pt>
    <dgm:pt modelId="{ECAB79F7-61A7-4F60-84FB-86FC09D736D3}">
      <dgm:prSet phldrT="[Texto]" custT="1"/>
      <dgm:spPr/>
      <dgm:t>
        <a:bodyPr/>
        <a:lstStyle/>
        <a:p>
          <a:r>
            <a:rPr lang="pt-PT" sz="2000" b="1" dirty="0" err="1" smtClean="0"/>
            <a:t>Closure</a:t>
          </a:r>
          <a:r>
            <a:rPr lang="pt-PT" sz="2000" b="1" dirty="0" smtClean="0"/>
            <a:t> </a:t>
          </a:r>
          <a:r>
            <a:rPr lang="pt-PT" sz="2000" b="1" dirty="0" err="1" smtClean="0"/>
            <a:t>Phase</a:t>
          </a:r>
          <a:endParaRPr lang="pt-PT" sz="2000" b="1" dirty="0" smtClean="0"/>
        </a:p>
        <a:p>
          <a:r>
            <a:rPr lang="pt-PT" sz="2000" b="1" dirty="0" smtClean="0"/>
            <a:t>(2 </a:t>
          </a:r>
          <a:r>
            <a:rPr lang="pt-PT" sz="2000" b="1" dirty="0" err="1" smtClean="0"/>
            <a:t>months</a:t>
          </a:r>
          <a:r>
            <a:rPr lang="pt-PT" sz="2000" b="1" dirty="0" smtClean="0"/>
            <a:t>)</a:t>
          </a:r>
          <a:endParaRPr lang="pt-PT" sz="2000" b="1" dirty="0"/>
        </a:p>
      </dgm:t>
    </dgm:pt>
    <dgm:pt modelId="{3C8ED40C-D815-4426-8332-4010E0A0EA8B}" type="parTrans" cxnId="{83B2DB6C-9B86-4C75-8FD9-C92E5781EA62}">
      <dgm:prSet/>
      <dgm:spPr/>
      <dgm:t>
        <a:bodyPr/>
        <a:lstStyle/>
        <a:p>
          <a:endParaRPr lang="pt-PT"/>
        </a:p>
      </dgm:t>
    </dgm:pt>
    <dgm:pt modelId="{7DD9BD92-D1D6-4028-BC98-B617E3C19449}" type="sibTrans" cxnId="{83B2DB6C-9B86-4C75-8FD9-C92E5781EA62}">
      <dgm:prSet/>
      <dgm:spPr/>
      <dgm:t>
        <a:bodyPr/>
        <a:lstStyle/>
        <a:p>
          <a:endParaRPr lang="pt-PT"/>
        </a:p>
      </dgm:t>
    </dgm:pt>
    <dgm:pt modelId="{30DFE3EB-FDE1-457A-BB5F-BE7D180002CD}">
      <dgm:prSet custT="1"/>
      <dgm:spPr/>
      <dgm:t>
        <a:bodyPr/>
        <a:lstStyle/>
        <a:p>
          <a:pPr algn="just"/>
          <a:r>
            <a:rPr lang="pt-PT" sz="1600" dirty="0" smtClean="0"/>
            <a:t>-</a:t>
          </a:r>
          <a:r>
            <a:rPr lang="pt-PT" sz="1600" dirty="0" err="1" smtClean="0"/>
            <a:t>Cooperation</a:t>
          </a:r>
          <a:r>
            <a:rPr lang="pt-PT" sz="1600" dirty="0" smtClean="0"/>
            <a:t> </a:t>
          </a:r>
          <a:r>
            <a:rPr lang="pt-PT" sz="1600" smtClean="0"/>
            <a:t>agreement </a:t>
          </a:r>
          <a:r>
            <a:rPr lang="pt-PT" sz="1600" dirty="0" err="1" smtClean="0"/>
            <a:t>signed</a:t>
          </a:r>
          <a:r>
            <a:rPr lang="pt-PT" sz="1600" dirty="0" smtClean="0"/>
            <a:t> </a:t>
          </a:r>
          <a:r>
            <a:rPr lang="pt-PT" sz="1600" dirty="0" err="1" smtClean="0"/>
            <a:t>with</a:t>
          </a:r>
          <a:r>
            <a:rPr lang="pt-PT" sz="1600" dirty="0" smtClean="0"/>
            <a:t> </a:t>
          </a:r>
          <a:r>
            <a:rPr lang="pt-PT" sz="1600" dirty="0" err="1" smtClean="0"/>
            <a:t>all</a:t>
          </a:r>
          <a:r>
            <a:rPr lang="pt-PT" sz="1600" dirty="0" smtClean="0"/>
            <a:t> </a:t>
          </a:r>
          <a:r>
            <a:rPr lang="pt-PT" sz="1600" dirty="0" err="1" smtClean="0"/>
            <a:t>partners</a:t>
          </a:r>
          <a:r>
            <a:rPr lang="pt-PT" sz="1600" dirty="0" smtClean="0"/>
            <a:t>;</a:t>
          </a:r>
          <a:endParaRPr lang="pt-PT" sz="1600" dirty="0"/>
        </a:p>
      </dgm:t>
    </dgm:pt>
    <dgm:pt modelId="{633E0782-C5AE-4C95-9C60-CEC23233DD1F}" type="parTrans" cxnId="{E3703FE7-EE6A-437C-91BC-6912E88006EB}">
      <dgm:prSet/>
      <dgm:spPr/>
      <dgm:t>
        <a:bodyPr/>
        <a:lstStyle/>
        <a:p>
          <a:endParaRPr lang="pt-PT"/>
        </a:p>
      </dgm:t>
    </dgm:pt>
    <dgm:pt modelId="{6D3DBF1D-15AC-4232-8E90-17C86F8C7732}" type="sibTrans" cxnId="{E3703FE7-EE6A-437C-91BC-6912E88006EB}">
      <dgm:prSet/>
      <dgm:spPr/>
      <dgm:t>
        <a:bodyPr/>
        <a:lstStyle/>
        <a:p>
          <a:endParaRPr lang="pt-PT"/>
        </a:p>
      </dgm:t>
    </dgm:pt>
    <dgm:pt modelId="{436BEC16-4674-419E-BEE4-B30C13D895A3}">
      <dgm:prSet custT="1"/>
      <dgm:spPr/>
      <dgm:t>
        <a:bodyPr/>
        <a:lstStyle/>
        <a:p>
          <a:pPr algn="just"/>
          <a:r>
            <a:rPr lang="pt-PT" sz="1600" dirty="0" smtClean="0"/>
            <a:t>-</a:t>
          </a:r>
          <a:r>
            <a:rPr lang="pt-PT" sz="1600" dirty="0" err="1" smtClean="0"/>
            <a:t>Resource</a:t>
          </a:r>
          <a:r>
            <a:rPr lang="pt-PT" sz="1600" dirty="0" smtClean="0"/>
            <a:t> </a:t>
          </a:r>
          <a:r>
            <a:rPr lang="pt-PT" sz="1600" dirty="0" err="1" smtClean="0"/>
            <a:t>mobilization</a:t>
          </a:r>
          <a:r>
            <a:rPr lang="pt-PT" sz="1600" dirty="0" smtClean="0"/>
            <a:t>; </a:t>
          </a:r>
          <a:endParaRPr lang="pt-PT" sz="1600" dirty="0"/>
        </a:p>
      </dgm:t>
    </dgm:pt>
    <dgm:pt modelId="{D0D001ED-076B-4B17-8CBD-B8E34AAD3782}" type="parTrans" cxnId="{35BF1620-52F5-4CD6-8E82-8A541EED4DB3}">
      <dgm:prSet/>
      <dgm:spPr/>
      <dgm:t>
        <a:bodyPr/>
        <a:lstStyle/>
        <a:p>
          <a:endParaRPr lang="pt-PT"/>
        </a:p>
      </dgm:t>
    </dgm:pt>
    <dgm:pt modelId="{6D379207-C5D1-44E9-B5ED-BBC8273E5BB2}" type="sibTrans" cxnId="{35BF1620-52F5-4CD6-8E82-8A541EED4DB3}">
      <dgm:prSet/>
      <dgm:spPr/>
      <dgm:t>
        <a:bodyPr/>
        <a:lstStyle/>
        <a:p>
          <a:endParaRPr lang="pt-PT"/>
        </a:p>
      </dgm:t>
    </dgm:pt>
    <dgm:pt modelId="{4F56D07E-D872-4619-877D-55640C1E573E}">
      <dgm:prSet custT="1"/>
      <dgm:spPr/>
      <dgm:t>
        <a:bodyPr/>
        <a:lstStyle/>
        <a:p>
          <a:pPr algn="just"/>
          <a:r>
            <a:rPr lang="pt-PT" sz="1600" dirty="0" smtClean="0"/>
            <a:t>-</a:t>
          </a:r>
          <a:r>
            <a:rPr lang="pt-PT" sz="1600" dirty="0" err="1" smtClean="0"/>
            <a:t>Kick-off</a:t>
          </a:r>
          <a:r>
            <a:rPr lang="pt-PT" sz="1600" dirty="0" smtClean="0"/>
            <a:t> meeting;</a:t>
          </a:r>
          <a:endParaRPr lang="pt-PT" sz="1600" dirty="0"/>
        </a:p>
      </dgm:t>
    </dgm:pt>
    <dgm:pt modelId="{E5762747-8DC9-4078-B27D-D8AE1FCEF5E2}" type="parTrans" cxnId="{1C1C6A6D-1118-4BC3-9A5C-4C8473BD3577}">
      <dgm:prSet/>
      <dgm:spPr/>
      <dgm:t>
        <a:bodyPr/>
        <a:lstStyle/>
        <a:p>
          <a:endParaRPr lang="pt-PT"/>
        </a:p>
      </dgm:t>
    </dgm:pt>
    <dgm:pt modelId="{56C5F413-249B-42F8-878B-18A416F0FD00}" type="sibTrans" cxnId="{1C1C6A6D-1118-4BC3-9A5C-4C8473BD3577}">
      <dgm:prSet/>
      <dgm:spPr/>
      <dgm:t>
        <a:bodyPr/>
        <a:lstStyle/>
        <a:p>
          <a:endParaRPr lang="pt-PT"/>
        </a:p>
      </dgm:t>
    </dgm:pt>
    <dgm:pt modelId="{DC5EC426-C30C-460B-9F57-3F6A350FB778}">
      <dgm:prSet custT="1"/>
      <dgm:spPr/>
      <dgm:t>
        <a:bodyPr/>
        <a:lstStyle/>
        <a:p>
          <a:pPr algn="just"/>
          <a:r>
            <a:rPr lang="pt-PT" sz="1600" dirty="0" smtClean="0"/>
            <a:t>-</a:t>
          </a:r>
          <a:r>
            <a:rPr lang="pt-PT" sz="1600" dirty="0" err="1" smtClean="0"/>
            <a:t>Establishment</a:t>
          </a:r>
          <a:r>
            <a:rPr lang="pt-PT" sz="1600" dirty="0" smtClean="0"/>
            <a:t> </a:t>
          </a:r>
          <a:r>
            <a:rPr lang="pt-PT" sz="1600" dirty="0" err="1" smtClean="0"/>
            <a:t>of</a:t>
          </a:r>
          <a:r>
            <a:rPr lang="pt-PT" sz="1600" dirty="0" smtClean="0"/>
            <a:t> </a:t>
          </a:r>
          <a:r>
            <a:rPr lang="pt-PT" sz="1600" dirty="0" err="1" smtClean="0"/>
            <a:t>Steering</a:t>
          </a:r>
          <a:r>
            <a:rPr lang="pt-PT" sz="1600" dirty="0" smtClean="0"/>
            <a:t> </a:t>
          </a:r>
          <a:r>
            <a:rPr lang="pt-PT" sz="1600" dirty="0" err="1" smtClean="0"/>
            <a:t>Commitee</a:t>
          </a:r>
          <a:r>
            <a:rPr lang="pt-PT" sz="1600" dirty="0" smtClean="0"/>
            <a:t> </a:t>
          </a:r>
          <a:r>
            <a:rPr lang="pt-PT" sz="1600" dirty="0" err="1" smtClean="0"/>
            <a:t>and</a:t>
          </a:r>
          <a:r>
            <a:rPr lang="pt-PT" sz="1600" dirty="0" smtClean="0"/>
            <a:t> AWP No 1;</a:t>
          </a:r>
          <a:endParaRPr lang="pt-PT" sz="1600" dirty="0"/>
        </a:p>
      </dgm:t>
    </dgm:pt>
    <dgm:pt modelId="{CF99EF38-D114-4586-B629-CDA0390FF309}" type="parTrans" cxnId="{2380AC4D-22CA-4F41-810C-4FBA49D1B34E}">
      <dgm:prSet/>
      <dgm:spPr/>
      <dgm:t>
        <a:bodyPr/>
        <a:lstStyle/>
        <a:p>
          <a:endParaRPr lang="pt-PT"/>
        </a:p>
      </dgm:t>
    </dgm:pt>
    <dgm:pt modelId="{95A8E688-A8C0-435F-877E-A2672270D967}" type="sibTrans" cxnId="{2380AC4D-22CA-4F41-810C-4FBA49D1B34E}">
      <dgm:prSet/>
      <dgm:spPr/>
      <dgm:t>
        <a:bodyPr/>
        <a:lstStyle/>
        <a:p>
          <a:endParaRPr lang="pt-PT"/>
        </a:p>
      </dgm:t>
    </dgm:pt>
    <dgm:pt modelId="{FC8BEB62-EE7C-4AE8-BEE8-9657825C947D}">
      <dgm:prSet custT="1"/>
      <dgm:spPr/>
      <dgm:t>
        <a:bodyPr/>
        <a:lstStyle/>
        <a:p>
          <a:pPr algn="l"/>
          <a:r>
            <a:rPr lang="pt-PT" sz="1600" dirty="0" smtClean="0"/>
            <a:t>-Design </a:t>
          </a:r>
          <a:r>
            <a:rPr lang="pt-PT" sz="1600" dirty="0" err="1" smtClean="0"/>
            <a:t>and</a:t>
          </a:r>
          <a:r>
            <a:rPr lang="pt-PT" sz="1600" dirty="0" smtClean="0"/>
            <a:t> </a:t>
          </a:r>
          <a:r>
            <a:rPr lang="pt-PT" sz="1600" dirty="0" err="1" smtClean="0"/>
            <a:t>set-up</a:t>
          </a:r>
          <a:r>
            <a:rPr lang="pt-PT" sz="1600" dirty="0" smtClean="0"/>
            <a:t> </a:t>
          </a:r>
          <a:r>
            <a:rPr lang="pt-PT" sz="1600" dirty="0" err="1" smtClean="0"/>
            <a:t>of</a:t>
          </a:r>
          <a:r>
            <a:rPr lang="pt-PT" sz="1600" dirty="0" smtClean="0"/>
            <a:t> </a:t>
          </a:r>
          <a:r>
            <a:rPr lang="pt-PT" sz="1600" dirty="0" err="1" smtClean="0"/>
            <a:t>monitoring</a:t>
          </a:r>
          <a:r>
            <a:rPr lang="pt-PT" sz="1600" dirty="0" smtClean="0"/>
            <a:t> </a:t>
          </a:r>
          <a:r>
            <a:rPr lang="pt-PT" sz="1600" dirty="0" err="1" smtClean="0"/>
            <a:t>scheme</a:t>
          </a:r>
          <a:r>
            <a:rPr lang="pt-PT" sz="1600" dirty="0" smtClean="0"/>
            <a:t>.</a:t>
          </a:r>
          <a:endParaRPr lang="pt-PT" sz="1600" dirty="0"/>
        </a:p>
      </dgm:t>
    </dgm:pt>
    <dgm:pt modelId="{E9000D89-40AF-4B5C-B3AB-51F330063619}" type="parTrans" cxnId="{EEB25A0D-8574-441F-9634-58F8FAE1A62E}">
      <dgm:prSet/>
      <dgm:spPr/>
      <dgm:t>
        <a:bodyPr/>
        <a:lstStyle/>
        <a:p>
          <a:endParaRPr lang="pt-PT"/>
        </a:p>
      </dgm:t>
    </dgm:pt>
    <dgm:pt modelId="{73E20CE2-099A-4E7B-95C5-54635ECF4454}" type="sibTrans" cxnId="{EEB25A0D-8574-441F-9634-58F8FAE1A62E}">
      <dgm:prSet/>
      <dgm:spPr/>
      <dgm:t>
        <a:bodyPr/>
        <a:lstStyle/>
        <a:p>
          <a:endParaRPr lang="pt-PT"/>
        </a:p>
      </dgm:t>
    </dgm:pt>
    <dgm:pt modelId="{E1C0C67D-6AEB-426D-B0D6-A19BB60C4E9F}">
      <dgm:prSet phldrT="[Texto]" custT="1"/>
      <dgm:spPr/>
      <dgm:t>
        <a:bodyPr/>
        <a:lstStyle/>
        <a:p>
          <a:pPr algn="ctr"/>
          <a:r>
            <a:rPr lang="pt-PT" sz="1600" b="1" dirty="0" err="1" smtClean="0"/>
            <a:t>On-going</a:t>
          </a:r>
          <a:r>
            <a:rPr lang="pt-PT" sz="1600" b="1" dirty="0" smtClean="0"/>
            <a:t> </a:t>
          </a:r>
          <a:r>
            <a:rPr lang="pt-PT" sz="1600" b="1" dirty="0" err="1" smtClean="0"/>
            <a:t>execution</a:t>
          </a:r>
          <a:endParaRPr lang="pt-PT" sz="1600" b="1" dirty="0" smtClean="0"/>
        </a:p>
        <a:p>
          <a:pPr algn="l"/>
          <a:r>
            <a:rPr lang="pt-PT" sz="1600" b="0" dirty="0" smtClean="0"/>
            <a:t>-</a:t>
          </a:r>
          <a:r>
            <a:rPr lang="pt-PT" sz="1600" b="0" dirty="0" err="1" smtClean="0"/>
            <a:t>Provision</a:t>
          </a:r>
          <a:r>
            <a:rPr lang="pt-PT" sz="1600" b="0" dirty="0" smtClean="0"/>
            <a:t> </a:t>
          </a:r>
          <a:r>
            <a:rPr lang="pt-PT" sz="1600" b="0" dirty="0" err="1" smtClean="0"/>
            <a:t>of</a:t>
          </a:r>
          <a:r>
            <a:rPr lang="pt-PT" sz="1600" b="0" dirty="0" smtClean="0"/>
            <a:t> </a:t>
          </a:r>
          <a:r>
            <a:rPr lang="pt-PT" sz="1600" b="0" dirty="0" err="1" smtClean="0"/>
            <a:t>human</a:t>
          </a:r>
          <a:r>
            <a:rPr lang="pt-PT" sz="1600" b="0" dirty="0" smtClean="0"/>
            <a:t>, financial </a:t>
          </a:r>
          <a:r>
            <a:rPr lang="pt-PT" sz="1600" b="0" dirty="0" err="1" smtClean="0"/>
            <a:t>and</a:t>
          </a:r>
          <a:r>
            <a:rPr lang="pt-PT" sz="1600" b="0" dirty="0" smtClean="0"/>
            <a:t> material </a:t>
          </a:r>
          <a:r>
            <a:rPr lang="pt-PT" sz="1600" b="0" dirty="0" err="1" smtClean="0"/>
            <a:t>resources</a:t>
          </a:r>
          <a:r>
            <a:rPr lang="pt-PT" sz="1600" b="0" dirty="0" smtClean="0"/>
            <a:t>;</a:t>
          </a:r>
        </a:p>
        <a:p>
          <a:pPr algn="l"/>
          <a:r>
            <a:rPr lang="pt-PT" sz="1600" b="0" dirty="0" smtClean="0"/>
            <a:t>-</a:t>
          </a:r>
          <a:r>
            <a:rPr lang="pt-PT" sz="1600" b="0" dirty="0" err="1" smtClean="0"/>
            <a:t>Implementation</a:t>
          </a:r>
          <a:r>
            <a:rPr lang="pt-PT" sz="1600" b="0" dirty="0" smtClean="0"/>
            <a:t> </a:t>
          </a:r>
          <a:r>
            <a:rPr lang="pt-PT" sz="1600" b="0" dirty="0" err="1" smtClean="0"/>
            <a:t>of</a:t>
          </a:r>
          <a:r>
            <a:rPr lang="pt-PT" sz="1600" b="0" dirty="0" smtClean="0"/>
            <a:t> </a:t>
          </a:r>
          <a:r>
            <a:rPr lang="pt-PT" sz="1600" b="0" dirty="0" err="1" smtClean="0"/>
            <a:t>activities</a:t>
          </a:r>
          <a:r>
            <a:rPr lang="pt-PT" sz="1600" b="0" dirty="0" smtClean="0"/>
            <a:t> </a:t>
          </a:r>
          <a:r>
            <a:rPr lang="pt-PT" sz="1600" b="0" dirty="0" err="1" smtClean="0"/>
            <a:t>service</a:t>
          </a:r>
          <a:r>
            <a:rPr lang="pt-PT" sz="1600" b="0" dirty="0" smtClean="0"/>
            <a:t> </a:t>
          </a:r>
          <a:r>
            <a:rPr lang="pt-PT" sz="1600" b="0" dirty="0" err="1" smtClean="0"/>
            <a:t>delivery</a:t>
          </a:r>
          <a:r>
            <a:rPr lang="pt-PT" sz="1600" b="0" dirty="0" smtClean="0"/>
            <a:t>;</a:t>
          </a:r>
        </a:p>
        <a:p>
          <a:pPr algn="l"/>
          <a:r>
            <a:rPr lang="pt-PT" sz="1600" b="0" dirty="0" smtClean="0"/>
            <a:t>-</a:t>
          </a:r>
          <a:r>
            <a:rPr lang="pt-PT" sz="1600" b="0" dirty="0" err="1" smtClean="0"/>
            <a:t>Results</a:t>
          </a:r>
          <a:r>
            <a:rPr lang="pt-PT" sz="1600" b="0" dirty="0" smtClean="0"/>
            <a:t> </a:t>
          </a:r>
          <a:r>
            <a:rPr lang="pt-PT" sz="1600" b="0" dirty="0" err="1" smtClean="0"/>
            <a:t>achieved</a:t>
          </a:r>
          <a:r>
            <a:rPr lang="pt-PT" sz="1600" b="0" dirty="0" smtClean="0"/>
            <a:t>;</a:t>
          </a:r>
        </a:p>
        <a:p>
          <a:pPr algn="l"/>
          <a:r>
            <a:rPr lang="pt-PT" sz="1600" b="0" dirty="0" smtClean="0"/>
            <a:t>-Performance </a:t>
          </a:r>
          <a:r>
            <a:rPr lang="pt-PT" sz="1600" b="0" dirty="0" err="1" smtClean="0"/>
            <a:t>and</a:t>
          </a:r>
          <a:r>
            <a:rPr lang="pt-PT" sz="1600" b="0" dirty="0" smtClean="0"/>
            <a:t> </a:t>
          </a:r>
          <a:r>
            <a:rPr lang="pt-PT" sz="1600" b="0" dirty="0" err="1" smtClean="0"/>
            <a:t>progress</a:t>
          </a:r>
          <a:r>
            <a:rPr lang="pt-PT" sz="1600" b="0" dirty="0" smtClean="0"/>
            <a:t> </a:t>
          </a:r>
          <a:r>
            <a:rPr lang="pt-PT" sz="1600" b="0" dirty="0" err="1" smtClean="0"/>
            <a:t>monitoring</a:t>
          </a:r>
          <a:r>
            <a:rPr lang="pt-PT" sz="1600" b="0" dirty="0" smtClean="0"/>
            <a:t>;</a:t>
          </a:r>
        </a:p>
        <a:p>
          <a:pPr algn="l"/>
          <a:r>
            <a:rPr lang="pt-PT" sz="1600" b="0" dirty="0" smtClean="0"/>
            <a:t>-</a:t>
          </a:r>
          <a:r>
            <a:rPr lang="pt-PT" sz="1600" b="0" dirty="0" err="1" smtClean="0"/>
            <a:t>Revision</a:t>
          </a:r>
          <a:r>
            <a:rPr lang="pt-PT" sz="1600" b="0" dirty="0" smtClean="0"/>
            <a:t> </a:t>
          </a:r>
          <a:r>
            <a:rPr lang="pt-PT" sz="1600" b="0" dirty="0" err="1" smtClean="0"/>
            <a:t>of</a:t>
          </a:r>
          <a:r>
            <a:rPr lang="pt-PT" sz="1600" b="0" dirty="0" smtClean="0"/>
            <a:t> </a:t>
          </a:r>
          <a:r>
            <a:rPr lang="pt-PT" sz="1600" b="0" dirty="0" err="1" smtClean="0"/>
            <a:t>work</a:t>
          </a:r>
          <a:r>
            <a:rPr lang="pt-PT" sz="1600" b="0" dirty="0" smtClean="0"/>
            <a:t> </a:t>
          </a:r>
          <a:r>
            <a:rPr lang="pt-PT" sz="1600" b="0" dirty="0" err="1" smtClean="0"/>
            <a:t>plans</a:t>
          </a:r>
          <a:r>
            <a:rPr lang="pt-PT" sz="1600" b="0" dirty="0" smtClean="0"/>
            <a:t>;</a:t>
          </a:r>
        </a:p>
        <a:p>
          <a:pPr algn="l"/>
          <a:r>
            <a:rPr lang="pt-PT" sz="1600" b="0" dirty="0" smtClean="0"/>
            <a:t>- </a:t>
          </a:r>
          <a:r>
            <a:rPr lang="pt-PT" sz="1600" b="0" dirty="0" err="1" smtClean="0"/>
            <a:t>Progress</a:t>
          </a:r>
          <a:r>
            <a:rPr lang="pt-PT" sz="1600" b="0" dirty="0" smtClean="0"/>
            <a:t> </a:t>
          </a:r>
          <a:r>
            <a:rPr lang="pt-PT" sz="1600" b="0" dirty="0" err="1" smtClean="0"/>
            <a:t>reports</a:t>
          </a:r>
          <a:r>
            <a:rPr lang="pt-PT" sz="1600" b="0" dirty="0" smtClean="0"/>
            <a:t>.</a:t>
          </a:r>
        </a:p>
        <a:p>
          <a:pPr algn="l"/>
          <a:endParaRPr lang="pt-PT" sz="2000" b="1" dirty="0" smtClean="0"/>
        </a:p>
      </dgm:t>
    </dgm:pt>
    <dgm:pt modelId="{1E781D33-478F-4E32-95FD-E333498EBB3C}" type="parTrans" cxnId="{7BDC9E3D-4B1B-4605-AF2F-C22169940A9D}">
      <dgm:prSet/>
      <dgm:spPr/>
      <dgm:t>
        <a:bodyPr/>
        <a:lstStyle/>
        <a:p>
          <a:endParaRPr lang="pt-PT"/>
        </a:p>
      </dgm:t>
    </dgm:pt>
    <dgm:pt modelId="{8E5FFCBA-6425-4DCA-B546-64862F0AA993}" type="sibTrans" cxnId="{7BDC9E3D-4B1B-4605-AF2F-C22169940A9D}">
      <dgm:prSet/>
      <dgm:spPr/>
      <dgm:t>
        <a:bodyPr/>
        <a:lstStyle/>
        <a:p>
          <a:endParaRPr lang="pt-PT"/>
        </a:p>
      </dgm:t>
    </dgm:pt>
    <dgm:pt modelId="{67254826-B49B-4E19-AA12-1C236CCDCB09}">
      <dgm:prSet phldrT="[Texto]" custT="1"/>
      <dgm:spPr/>
      <dgm:t>
        <a:bodyPr/>
        <a:lstStyle/>
        <a:p>
          <a:pPr algn="ctr"/>
          <a:r>
            <a:rPr lang="pt-PT" sz="1600" b="1" dirty="0" err="1" smtClean="0"/>
            <a:t>Progressively</a:t>
          </a:r>
          <a:r>
            <a:rPr lang="pt-PT" sz="1600" b="1" dirty="0" smtClean="0"/>
            <a:t>: </a:t>
          </a:r>
          <a:endParaRPr lang="pt-PT" sz="1600" b="1" dirty="0"/>
        </a:p>
      </dgm:t>
    </dgm:pt>
    <dgm:pt modelId="{3FA2A067-A673-4F13-A732-4ED7191B6DF1}" type="parTrans" cxnId="{110F5343-2687-4BE9-94D5-B9928560CE57}">
      <dgm:prSet/>
      <dgm:spPr/>
      <dgm:t>
        <a:bodyPr/>
        <a:lstStyle/>
        <a:p>
          <a:endParaRPr lang="pt-PT"/>
        </a:p>
      </dgm:t>
    </dgm:pt>
    <dgm:pt modelId="{5458B979-E2EA-4D41-96F9-140059587C2D}" type="sibTrans" cxnId="{110F5343-2687-4BE9-94D5-B9928560CE57}">
      <dgm:prSet/>
      <dgm:spPr/>
      <dgm:t>
        <a:bodyPr/>
        <a:lstStyle/>
        <a:p>
          <a:endParaRPr lang="pt-PT"/>
        </a:p>
      </dgm:t>
    </dgm:pt>
    <dgm:pt modelId="{F45F5D2E-E064-4915-9735-B7E0AAD0342C}">
      <dgm:prSet phldrT="[Texto]" custT="1"/>
      <dgm:spPr/>
      <dgm:t>
        <a:bodyPr/>
        <a:lstStyle/>
        <a:p>
          <a:pPr algn="l"/>
          <a:endParaRPr lang="pt-PT" sz="2000" b="1" dirty="0"/>
        </a:p>
      </dgm:t>
    </dgm:pt>
    <dgm:pt modelId="{BEE1E89B-1256-49D6-B3ED-90A86B78FFEF}" type="parTrans" cxnId="{F57B2D42-ECB7-4520-A2CE-29BB020E49D7}">
      <dgm:prSet/>
      <dgm:spPr/>
      <dgm:t>
        <a:bodyPr/>
        <a:lstStyle/>
        <a:p>
          <a:endParaRPr lang="pt-PT"/>
        </a:p>
      </dgm:t>
    </dgm:pt>
    <dgm:pt modelId="{A5354271-E75E-417B-A00B-06246293923A}" type="sibTrans" cxnId="{F57B2D42-ECB7-4520-A2CE-29BB020E49D7}">
      <dgm:prSet/>
      <dgm:spPr/>
      <dgm:t>
        <a:bodyPr/>
        <a:lstStyle/>
        <a:p>
          <a:endParaRPr lang="pt-PT"/>
        </a:p>
      </dgm:t>
    </dgm:pt>
    <dgm:pt modelId="{BFACA366-DCB0-4024-877D-F7B09EA276CC}">
      <dgm:prSet phldrT="[Texto]" custT="1"/>
      <dgm:spPr/>
      <dgm:t>
        <a:bodyPr/>
        <a:lstStyle/>
        <a:p>
          <a:pPr algn="l"/>
          <a:r>
            <a:rPr lang="pt-PT" sz="1600" b="0" dirty="0" smtClean="0"/>
            <a:t>-</a:t>
          </a:r>
          <a:r>
            <a:rPr lang="pt-PT" sz="1600" b="0" dirty="0" err="1" smtClean="0"/>
            <a:t>Assure</a:t>
          </a:r>
          <a:r>
            <a:rPr lang="pt-PT" sz="1600" b="0" dirty="0" smtClean="0"/>
            <a:t> </a:t>
          </a:r>
          <a:r>
            <a:rPr lang="pt-PT" sz="1600" b="0" dirty="0" err="1" smtClean="0"/>
            <a:t>Sustainability</a:t>
          </a:r>
          <a:r>
            <a:rPr lang="pt-PT" sz="1600" b="0" dirty="0" smtClean="0"/>
            <a:t> </a:t>
          </a:r>
          <a:r>
            <a:rPr lang="pt-PT" sz="1600" b="0" dirty="0" err="1" smtClean="0"/>
            <a:t>Plans</a:t>
          </a:r>
          <a:r>
            <a:rPr lang="pt-PT" sz="1600" b="0" dirty="0" smtClean="0"/>
            <a:t> </a:t>
          </a:r>
          <a:r>
            <a:rPr lang="pt-PT" sz="1600" b="0" dirty="0" err="1" smtClean="0"/>
            <a:t>and</a:t>
          </a:r>
          <a:r>
            <a:rPr lang="pt-PT" sz="1600" b="0" dirty="0" smtClean="0"/>
            <a:t> </a:t>
          </a:r>
          <a:r>
            <a:rPr lang="pt-PT" sz="1600" b="0" dirty="0" err="1" smtClean="0"/>
            <a:t>defined</a:t>
          </a:r>
          <a:r>
            <a:rPr lang="pt-PT" sz="1600" b="0" dirty="0" smtClean="0"/>
            <a:t> </a:t>
          </a:r>
          <a:r>
            <a:rPr lang="pt-PT" sz="1600" b="0" dirty="0" err="1" smtClean="0"/>
            <a:t>and</a:t>
          </a:r>
          <a:r>
            <a:rPr lang="pt-PT" sz="1600" b="0" dirty="0" smtClean="0"/>
            <a:t> in </a:t>
          </a:r>
          <a:r>
            <a:rPr lang="pt-PT" sz="1600" b="0" dirty="0" err="1" smtClean="0"/>
            <a:t>place</a:t>
          </a:r>
          <a:r>
            <a:rPr lang="pt-PT" sz="1600" b="0" dirty="0" smtClean="0"/>
            <a:t>;</a:t>
          </a:r>
        </a:p>
        <a:p>
          <a:pPr algn="l"/>
          <a:r>
            <a:rPr lang="pt-PT" sz="1600" b="0" dirty="0" err="1" smtClean="0"/>
            <a:t>Transfer</a:t>
          </a:r>
          <a:r>
            <a:rPr lang="pt-PT" sz="1600" b="0" dirty="0" smtClean="0"/>
            <a:t> </a:t>
          </a:r>
          <a:r>
            <a:rPr lang="pt-PT" sz="1600" b="0" dirty="0" err="1" smtClean="0"/>
            <a:t>of</a:t>
          </a:r>
          <a:r>
            <a:rPr lang="pt-PT" sz="1600" b="0" dirty="0" smtClean="0"/>
            <a:t> </a:t>
          </a:r>
          <a:r>
            <a:rPr lang="pt-PT" sz="1600" b="0" dirty="0" err="1" smtClean="0"/>
            <a:t>ownership</a:t>
          </a:r>
          <a:r>
            <a:rPr lang="pt-PT" sz="1600" b="0" dirty="0" smtClean="0"/>
            <a:t> (</a:t>
          </a:r>
          <a:r>
            <a:rPr lang="pt-PT" sz="1600" b="0" dirty="0" err="1" smtClean="0"/>
            <a:t>if</a:t>
          </a:r>
          <a:r>
            <a:rPr lang="pt-PT" sz="1600" b="0" dirty="0" smtClean="0"/>
            <a:t> </a:t>
          </a:r>
          <a:r>
            <a:rPr lang="pt-PT" sz="1600" b="0" dirty="0" err="1" smtClean="0"/>
            <a:t>applicable</a:t>
          </a:r>
          <a:r>
            <a:rPr lang="pt-PT" sz="1600" b="0" dirty="0" smtClean="0"/>
            <a:t>);</a:t>
          </a:r>
        </a:p>
        <a:p>
          <a:pPr algn="l"/>
          <a:r>
            <a:rPr lang="pt-PT" sz="1600" b="0" dirty="0" smtClean="0"/>
            <a:t>-</a:t>
          </a:r>
          <a:r>
            <a:rPr lang="pt-PT" sz="1600" b="0" dirty="0" err="1" smtClean="0"/>
            <a:t>Preparation</a:t>
          </a:r>
          <a:r>
            <a:rPr lang="pt-PT" sz="1600" b="0" dirty="0" smtClean="0"/>
            <a:t> </a:t>
          </a:r>
          <a:r>
            <a:rPr lang="pt-PT" sz="1600" b="0" dirty="0" err="1" smtClean="0"/>
            <a:t>of</a:t>
          </a:r>
          <a:r>
            <a:rPr lang="pt-PT" sz="1600" b="0" dirty="0" smtClean="0"/>
            <a:t> final </a:t>
          </a:r>
          <a:r>
            <a:rPr lang="pt-PT" sz="1600" b="0" dirty="0" err="1" smtClean="0"/>
            <a:t>external</a:t>
          </a:r>
          <a:r>
            <a:rPr lang="pt-PT" sz="1600" b="0" dirty="0" smtClean="0"/>
            <a:t> </a:t>
          </a:r>
          <a:r>
            <a:rPr lang="pt-PT" sz="1600" b="0" dirty="0" err="1" smtClean="0"/>
            <a:t>evaluation</a:t>
          </a:r>
          <a:r>
            <a:rPr lang="pt-PT" sz="1600" b="0" dirty="0" smtClean="0"/>
            <a:t> (</a:t>
          </a:r>
          <a:r>
            <a:rPr lang="pt-PT" sz="1600" b="0" dirty="0" err="1" smtClean="0"/>
            <a:t>ToR</a:t>
          </a:r>
          <a:r>
            <a:rPr lang="pt-PT" sz="1600" b="0" dirty="0" smtClean="0"/>
            <a:t> </a:t>
          </a:r>
          <a:r>
            <a:rPr lang="pt-PT" sz="1600" b="0" dirty="0" err="1" smtClean="0"/>
            <a:t>drafting</a:t>
          </a:r>
          <a:r>
            <a:rPr lang="pt-PT" sz="1600" b="0" dirty="0" smtClean="0"/>
            <a:t> </a:t>
          </a:r>
          <a:r>
            <a:rPr lang="pt-PT" sz="1600" b="0" dirty="0" err="1" smtClean="0"/>
            <a:t>and</a:t>
          </a:r>
          <a:r>
            <a:rPr lang="pt-PT" sz="1600" b="0" dirty="0" smtClean="0"/>
            <a:t> </a:t>
          </a:r>
          <a:r>
            <a:rPr lang="pt-PT" sz="1600" b="0" dirty="0" err="1" smtClean="0"/>
            <a:t>consultant</a:t>
          </a:r>
          <a:r>
            <a:rPr lang="pt-PT" sz="1600" b="0" dirty="0" smtClean="0"/>
            <a:t> </a:t>
          </a:r>
          <a:r>
            <a:rPr lang="pt-PT" sz="1600" b="0" dirty="0" err="1" smtClean="0"/>
            <a:t>contracted</a:t>
          </a:r>
          <a:r>
            <a:rPr lang="pt-PT" sz="1600" b="0" dirty="0" smtClean="0"/>
            <a:t>);</a:t>
          </a:r>
        </a:p>
        <a:p>
          <a:pPr algn="l"/>
          <a:r>
            <a:rPr lang="pt-PT" sz="1600" b="0" dirty="0" smtClean="0"/>
            <a:t>-Final </a:t>
          </a:r>
          <a:r>
            <a:rPr lang="pt-PT" sz="1600" b="0" dirty="0" err="1" smtClean="0"/>
            <a:t>Reports</a:t>
          </a:r>
          <a:r>
            <a:rPr lang="pt-PT" sz="1600" b="0" dirty="0" smtClean="0"/>
            <a:t> for </a:t>
          </a:r>
          <a:r>
            <a:rPr lang="pt-PT" sz="1600" b="0" dirty="0" err="1" smtClean="0"/>
            <a:t>the</a:t>
          </a:r>
          <a:r>
            <a:rPr lang="pt-PT" sz="1600" b="0" dirty="0" smtClean="0"/>
            <a:t> EC (</a:t>
          </a:r>
          <a:r>
            <a:rPr lang="pt-PT" sz="1600" b="0" dirty="0" err="1" smtClean="0"/>
            <a:t>technical</a:t>
          </a:r>
          <a:r>
            <a:rPr lang="pt-PT" sz="1600" b="0" dirty="0" smtClean="0"/>
            <a:t> </a:t>
          </a:r>
          <a:r>
            <a:rPr lang="pt-PT" sz="1600" b="0" dirty="0" err="1" smtClean="0"/>
            <a:t>and</a:t>
          </a:r>
          <a:r>
            <a:rPr lang="pt-PT" sz="1600" b="0" dirty="0" smtClean="0"/>
            <a:t> financial).</a:t>
          </a:r>
          <a:endParaRPr lang="pt-PT" sz="1600" b="0" dirty="0"/>
        </a:p>
      </dgm:t>
    </dgm:pt>
    <dgm:pt modelId="{E7103B23-AF71-488A-BF7B-F9BF8B11B94E}" type="parTrans" cxnId="{196C302C-150E-4853-9E60-BBF4D267A5C7}">
      <dgm:prSet/>
      <dgm:spPr/>
      <dgm:t>
        <a:bodyPr/>
        <a:lstStyle/>
        <a:p>
          <a:endParaRPr lang="pt-PT"/>
        </a:p>
      </dgm:t>
    </dgm:pt>
    <dgm:pt modelId="{93E19499-B569-46C1-A2BA-D768EBA9A6F1}" type="sibTrans" cxnId="{196C302C-150E-4853-9E60-BBF4D267A5C7}">
      <dgm:prSet/>
      <dgm:spPr/>
      <dgm:t>
        <a:bodyPr/>
        <a:lstStyle/>
        <a:p>
          <a:endParaRPr lang="pt-PT"/>
        </a:p>
      </dgm:t>
    </dgm:pt>
    <dgm:pt modelId="{7AB71110-C6AB-4841-A2B3-C8AFA8075FA1}" type="pres">
      <dgm:prSet presAssocID="{156FAEA9-F7A9-479B-9D6D-812BC2B43EF8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92F8A188-ADE5-4FAD-9247-0F9CAD09E115}" type="pres">
      <dgm:prSet presAssocID="{461830DC-140C-420D-9C75-438BB8922DC1}" presName="composite" presStyleCnt="0"/>
      <dgm:spPr/>
    </dgm:pt>
    <dgm:pt modelId="{5B489C83-CE11-48A7-984F-22C15A83BA36}" type="pres">
      <dgm:prSet presAssocID="{461830DC-140C-420D-9C75-438BB8922DC1}" presName="BackAccent" presStyleLbl="bgShp" presStyleIdx="0" presStyleCnt="3"/>
      <dgm:spPr/>
    </dgm:pt>
    <dgm:pt modelId="{F93C72D0-848E-4D2A-9603-F583AF6E0E90}" type="pres">
      <dgm:prSet presAssocID="{461830DC-140C-420D-9C75-438BB8922DC1}" presName="Accent" presStyleLbl="alignNode1" presStyleIdx="0" presStyleCnt="3"/>
      <dgm:spPr/>
    </dgm:pt>
    <dgm:pt modelId="{D4FFE8B0-217E-454A-B6A0-2661BED9612B}" type="pres">
      <dgm:prSet presAssocID="{461830DC-140C-420D-9C75-438BB8922DC1}" presName="Child" presStyleLbl="revTx" presStyleIdx="0" presStyleCnt="6" custScaleX="1537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F6F88D2-AFD9-4183-9486-3EF0E226DD05}" type="pres">
      <dgm:prSet presAssocID="{461830DC-140C-420D-9C75-438BB8922DC1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2A8AF0-5DCE-4CEA-A77E-AE68728B6909}" type="pres">
      <dgm:prSet presAssocID="{88BFD03C-C493-471E-82C8-365024384420}" presName="sibTrans" presStyleCnt="0"/>
      <dgm:spPr/>
    </dgm:pt>
    <dgm:pt modelId="{A72168D9-860B-42F4-BDE9-43DAADBCCF86}" type="pres">
      <dgm:prSet presAssocID="{219CE392-9CF3-46D4-81CA-668192045958}" presName="composite" presStyleCnt="0"/>
      <dgm:spPr/>
    </dgm:pt>
    <dgm:pt modelId="{5CDA8D78-38F8-4F05-BDCE-495B2E119311}" type="pres">
      <dgm:prSet presAssocID="{219CE392-9CF3-46D4-81CA-668192045958}" presName="BackAccent" presStyleLbl="bgShp" presStyleIdx="1" presStyleCnt="3"/>
      <dgm:spPr/>
    </dgm:pt>
    <dgm:pt modelId="{540D3485-61C8-445D-9E44-6550875C32EC}" type="pres">
      <dgm:prSet presAssocID="{219CE392-9CF3-46D4-81CA-668192045958}" presName="Accent" presStyleLbl="alignNode1" presStyleIdx="1" presStyleCnt="3"/>
      <dgm:spPr/>
    </dgm:pt>
    <dgm:pt modelId="{808307A8-2DFF-46F2-AB78-77F42BE8C537}" type="pres">
      <dgm:prSet presAssocID="{219CE392-9CF3-46D4-81CA-668192045958}" presName="Child" presStyleLbl="revTx" presStyleIdx="2" presStyleCnt="6" custScaleX="15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8FB581E-7F5A-4233-8B62-D53912DD919E}" type="pres">
      <dgm:prSet presAssocID="{219CE392-9CF3-46D4-81CA-668192045958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7CEE65-4510-481E-8DB5-904E94378762}" type="pres">
      <dgm:prSet presAssocID="{1BBFE0C5-96E9-4DD9-BABD-5D20068E81F2}" presName="sibTrans" presStyleCnt="0"/>
      <dgm:spPr/>
    </dgm:pt>
    <dgm:pt modelId="{571987FD-F1B9-439E-925A-4C33168D3D83}" type="pres">
      <dgm:prSet presAssocID="{ECAB79F7-61A7-4F60-84FB-86FC09D736D3}" presName="composite" presStyleCnt="0"/>
      <dgm:spPr/>
    </dgm:pt>
    <dgm:pt modelId="{E01558E9-CC2C-45A7-A268-B0F99042751F}" type="pres">
      <dgm:prSet presAssocID="{ECAB79F7-61A7-4F60-84FB-86FC09D736D3}" presName="BackAccent" presStyleLbl="bgShp" presStyleIdx="2" presStyleCnt="3"/>
      <dgm:spPr/>
    </dgm:pt>
    <dgm:pt modelId="{8538D6B5-D756-4FD3-A292-59D23F05A318}" type="pres">
      <dgm:prSet presAssocID="{ECAB79F7-61A7-4F60-84FB-86FC09D736D3}" presName="Accent" presStyleLbl="alignNode1" presStyleIdx="2" presStyleCnt="3"/>
      <dgm:spPr/>
    </dgm:pt>
    <dgm:pt modelId="{048B7C59-197E-4167-A905-308AA9C11283}" type="pres">
      <dgm:prSet presAssocID="{ECAB79F7-61A7-4F60-84FB-86FC09D736D3}" presName="Child" presStyleLbl="revTx" presStyleIdx="4" presStyleCnt="6" custScaleX="1440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B9C7D11-1B8D-44E1-8057-4BDEEA108402}" type="pres">
      <dgm:prSet presAssocID="{ECAB79F7-61A7-4F60-84FB-86FC09D736D3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C1C6A6D-1118-4BC3-9A5C-4C8473BD3577}" srcId="{461830DC-140C-420D-9C75-438BB8922DC1}" destId="{4F56D07E-D872-4619-877D-55640C1E573E}" srcOrd="2" destOrd="0" parTransId="{E5762747-8DC9-4078-B27D-D8AE1FCEF5E2}" sibTransId="{56C5F413-249B-42F8-878B-18A416F0FD00}"/>
    <dgm:cxn modelId="{96965223-4312-439E-BED7-DAD96758F6FD}" type="presOf" srcId="{30DFE3EB-FDE1-457A-BB5F-BE7D180002CD}" destId="{D4FFE8B0-217E-454A-B6A0-2661BED9612B}" srcOrd="0" destOrd="0" presId="urn:microsoft.com/office/officeart/2008/layout/IncreasingCircleProcess"/>
    <dgm:cxn modelId="{3FDB03EF-6B55-4F03-B31E-7BDACAC59B55}" type="presOf" srcId="{DC5EC426-C30C-460B-9F57-3F6A350FB778}" destId="{D4FFE8B0-217E-454A-B6A0-2661BED9612B}" srcOrd="0" destOrd="3" presId="urn:microsoft.com/office/officeart/2008/layout/IncreasingCircleProcess"/>
    <dgm:cxn modelId="{BADCB448-52B9-4BAD-8E74-09D1D3221AB7}" type="presOf" srcId="{461830DC-140C-420D-9C75-438BB8922DC1}" destId="{CF6F88D2-AFD9-4183-9486-3EF0E226DD05}" srcOrd="0" destOrd="0" presId="urn:microsoft.com/office/officeart/2008/layout/IncreasingCircleProcess"/>
    <dgm:cxn modelId="{2380AC4D-22CA-4F41-810C-4FBA49D1B34E}" srcId="{461830DC-140C-420D-9C75-438BB8922DC1}" destId="{DC5EC426-C30C-460B-9F57-3F6A350FB778}" srcOrd="3" destOrd="0" parTransId="{CF99EF38-D114-4586-B629-CDA0390FF309}" sibTransId="{95A8E688-A8C0-435F-877E-A2672270D967}"/>
    <dgm:cxn modelId="{196C302C-150E-4853-9E60-BBF4D267A5C7}" srcId="{ECAB79F7-61A7-4F60-84FB-86FC09D736D3}" destId="{BFACA366-DCB0-4024-877D-F7B09EA276CC}" srcOrd="1" destOrd="0" parTransId="{E7103B23-AF71-488A-BF7B-F9BF8B11B94E}" sibTransId="{93E19499-B569-46C1-A2BA-D768EBA9A6F1}"/>
    <dgm:cxn modelId="{135E65F5-2A4D-483E-9F97-DB44473FBF1E}" type="presOf" srcId="{E1C0C67D-6AEB-426D-B0D6-A19BB60C4E9F}" destId="{808307A8-2DFF-46F2-AB78-77F42BE8C537}" srcOrd="0" destOrd="0" presId="urn:microsoft.com/office/officeart/2008/layout/IncreasingCircleProcess"/>
    <dgm:cxn modelId="{F57B2D42-ECB7-4520-A2CE-29BB020E49D7}" srcId="{ECAB79F7-61A7-4F60-84FB-86FC09D736D3}" destId="{F45F5D2E-E064-4915-9735-B7E0AAD0342C}" srcOrd="2" destOrd="0" parTransId="{BEE1E89B-1256-49D6-B3ED-90A86B78FFEF}" sibTransId="{A5354271-E75E-417B-A00B-06246293923A}"/>
    <dgm:cxn modelId="{EEB25A0D-8574-441F-9634-58F8FAE1A62E}" srcId="{461830DC-140C-420D-9C75-438BB8922DC1}" destId="{FC8BEB62-EE7C-4AE8-BEE8-9657825C947D}" srcOrd="4" destOrd="0" parTransId="{E9000D89-40AF-4B5C-B3AB-51F330063619}" sibTransId="{73E20CE2-099A-4E7B-95C5-54635ECF4454}"/>
    <dgm:cxn modelId="{19608D75-4008-42AC-83AD-BE5235562C6E}" type="presOf" srcId="{219CE392-9CF3-46D4-81CA-668192045958}" destId="{08FB581E-7F5A-4233-8B62-D53912DD919E}" srcOrd="0" destOrd="0" presId="urn:microsoft.com/office/officeart/2008/layout/IncreasingCircleProcess"/>
    <dgm:cxn modelId="{4336ED7E-D58D-4722-9FD9-143B55E28AE1}" type="presOf" srcId="{ECAB79F7-61A7-4F60-84FB-86FC09D736D3}" destId="{BB9C7D11-1B8D-44E1-8057-4BDEEA108402}" srcOrd="0" destOrd="0" presId="urn:microsoft.com/office/officeart/2008/layout/IncreasingCircleProcess"/>
    <dgm:cxn modelId="{D72A8C59-FA83-4F7B-93F2-422366D8532A}" type="presOf" srcId="{156FAEA9-F7A9-479B-9D6D-812BC2B43EF8}" destId="{7AB71110-C6AB-4841-A2B3-C8AFA8075FA1}" srcOrd="0" destOrd="0" presId="urn:microsoft.com/office/officeart/2008/layout/IncreasingCircleProcess"/>
    <dgm:cxn modelId="{098FF50B-59CF-494A-9B8B-A4576936CC07}" type="presOf" srcId="{BFACA366-DCB0-4024-877D-F7B09EA276CC}" destId="{048B7C59-197E-4167-A905-308AA9C11283}" srcOrd="0" destOrd="1" presId="urn:microsoft.com/office/officeart/2008/layout/IncreasingCircleProcess"/>
    <dgm:cxn modelId="{83B2DB6C-9B86-4C75-8FD9-C92E5781EA62}" srcId="{156FAEA9-F7A9-479B-9D6D-812BC2B43EF8}" destId="{ECAB79F7-61A7-4F60-84FB-86FC09D736D3}" srcOrd="2" destOrd="0" parTransId="{3C8ED40C-D815-4426-8332-4010E0A0EA8B}" sibTransId="{7DD9BD92-D1D6-4028-BC98-B617E3C19449}"/>
    <dgm:cxn modelId="{82852BE5-1618-410F-AC0C-A01A23F38DD5}" type="presOf" srcId="{F45F5D2E-E064-4915-9735-B7E0AAD0342C}" destId="{048B7C59-197E-4167-A905-308AA9C11283}" srcOrd="0" destOrd="2" presId="urn:microsoft.com/office/officeart/2008/layout/IncreasingCircleProcess"/>
    <dgm:cxn modelId="{5C286AD5-39A5-40C7-829C-659F2C4AF3FF}" type="presOf" srcId="{436BEC16-4674-419E-BEE4-B30C13D895A3}" destId="{D4FFE8B0-217E-454A-B6A0-2661BED9612B}" srcOrd="0" destOrd="1" presId="urn:microsoft.com/office/officeart/2008/layout/IncreasingCircleProcess"/>
    <dgm:cxn modelId="{35BF1620-52F5-4CD6-8E82-8A541EED4DB3}" srcId="{461830DC-140C-420D-9C75-438BB8922DC1}" destId="{436BEC16-4674-419E-BEE4-B30C13D895A3}" srcOrd="1" destOrd="0" parTransId="{D0D001ED-076B-4B17-8CBD-B8E34AAD3782}" sibTransId="{6D379207-C5D1-44E9-B5ED-BBC8273E5BB2}"/>
    <dgm:cxn modelId="{E3703FE7-EE6A-437C-91BC-6912E88006EB}" srcId="{461830DC-140C-420D-9C75-438BB8922DC1}" destId="{30DFE3EB-FDE1-457A-BB5F-BE7D180002CD}" srcOrd="0" destOrd="0" parTransId="{633E0782-C5AE-4C95-9C60-CEC23233DD1F}" sibTransId="{6D3DBF1D-15AC-4232-8E90-17C86F8C7732}"/>
    <dgm:cxn modelId="{7BDC9E3D-4B1B-4605-AF2F-C22169940A9D}" srcId="{219CE392-9CF3-46D4-81CA-668192045958}" destId="{E1C0C67D-6AEB-426D-B0D6-A19BB60C4E9F}" srcOrd="0" destOrd="0" parTransId="{1E781D33-478F-4E32-95FD-E333498EBB3C}" sibTransId="{8E5FFCBA-6425-4DCA-B546-64862F0AA993}"/>
    <dgm:cxn modelId="{12133A54-95F1-4773-8EB1-42A05236D91F}" srcId="{156FAEA9-F7A9-479B-9D6D-812BC2B43EF8}" destId="{461830DC-140C-420D-9C75-438BB8922DC1}" srcOrd="0" destOrd="0" parTransId="{334A8B92-D96C-4DEA-B6D8-709ADA7B337E}" sibTransId="{88BFD03C-C493-471E-82C8-365024384420}"/>
    <dgm:cxn modelId="{30589338-D5C2-4927-8751-07D014492F7A}" type="presOf" srcId="{4F56D07E-D872-4619-877D-55640C1E573E}" destId="{D4FFE8B0-217E-454A-B6A0-2661BED9612B}" srcOrd="0" destOrd="2" presId="urn:microsoft.com/office/officeart/2008/layout/IncreasingCircleProcess"/>
    <dgm:cxn modelId="{8D886DBE-BD2B-41D5-BBD9-2E2EB123637C}" type="presOf" srcId="{67254826-B49B-4E19-AA12-1C236CCDCB09}" destId="{048B7C59-197E-4167-A905-308AA9C11283}" srcOrd="0" destOrd="0" presId="urn:microsoft.com/office/officeart/2008/layout/IncreasingCircleProcess"/>
    <dgm:cxn modelId="{478F45D3-333E-4127-9A38-CD9049EAB687}" type="presOf" srcId="{FC8BEB62-EE7C-4AE8-BEE8-9657825C947D}" destId="{D4FFE8B0-217E-454A-B6A0-2661BED9612B}" srcOrd="0" destOrd="4" presId="urn:microsoft.com/office/officeart/2008/layout/IncreasingCircleProcess"/>
    <dgm:cxn modelId="{110F5343-2687-4BE9-94D5-B9928560CE57}" srcId="{ECAB79F7-61A7-4F60-84FB-86FC09D736D3}" destId="{67254826-B49B-4E19-AA12-1C236CCDCB09}" srcOrd="0" destOrd="0" parTransId="{3FA2A067-A673-4F13-A732-4ED7191B6DF1}" sibTransId="{5458B979-E2EA-4D41-96F9-140059587C2D}"/>
    <dgm:cxn modelId="{77E96301-497E-4813-A728-669713912A73}" srcId="{156FAEA9-F7A9-479B-9D6D-812BC2B43EF8}" destId="{219CE392-9CF3-46D4-81CA-668192045958}" srcOrd="1" destOrd="0" parTransId="{38BF71E9-374E-4431-8E25-D24860FE0B9A}" sibTransId="{1BBFE0C5-96E9-4DD9-BABD-5D20068E81F2}"/>
    <dgm:cxn modelId="{D21BC712-AF6D-4240-971C-EEBEEF5A23D6}" type="presParOf" srcId="{7AB71110-C6AB-4841-A2B3-C8AFA8075FA1}" destId="{92F8A188-ADE5-4FAD-9247-0F9CAD09E115}" srcOrd="0" destOrd="0" presId="urn:microsoft.com/office/officeart/2008/layout/IncreasingCircleProcess"/>
    <dgm:cxn modelId="{3DBA4824-F84A-4ACA-8895-44C2EF9AAABF}" type="presParOf" srcId="{92F8A188-ADE5-4FAD-9247-0F9CAD09E115}" destId="{5B489C83-CE11-48A7-984F-22C15A83BA36}" srcOrd="0" destOrd="0" presId="urn:microsoft.com/office/officeart/2008/layout/IncreasingCircleProcess"/>
    <dgm:cxn modelId="{2C1A9437-87EA-4E65-BDD3-33F57A689B76}" type="presParOf" srcId="{92F8A188-ADE5-4FAD-9247-0F9CAD09E115}" destId="{F93C72D0-848E-4D2A-9603-F583AF6E0E90}" srcOrd="1" destOrd="0" presId="urn:microsoft.com/office/officeart/2008/layout/IncreasingCircleProcess"/>
    <dgm:cxn modelId="{2B553BFC-5A2E-449B-8D0B-DD5FB3A0304A}" type="presParOf" srcId="{92F8A188-ADE5-4FAD-9247-0F9CAD09E115}" destId="{D4FFE8B0-217E-454A-B6A0-2661BED9612B}" srcOrd="2" destOrd="0" presId="urn:microsoft.com/office/officeart/2008/layout/IncreasingCircleProcess"/>
    <dgm:cxn modelId="{B2FED42A-BB81-4F10-B677-72954F54C649}" type="presParOf" srcId="{92F8A188-ADE5-4FAD-9247-0F9CAD09E115}" destId="{CF6F88D2-AFD9-4183-9486-3EF0E226DD05}" srcOrd="3" destOrd="0" presId="urn:microsoft.com/office/officeart/2008/layout/IncreasingCircleProcess"/>
    <dgm:cxn modelId="{8C525647-67DC-4F62-95CD-3B4D55E7CAD0}" type="presParOf" srcId="{7AB71110-C6AB-4841-A2B3-C8AFA8075FA1}" destId="{B52A8AF0-5DCE-4CEA-A77E-AE68728B6909}" srcOrd="1" destOrd="0" presId="urn:microsoft.com/office/officeart/2008/layout/IncreasingCircleProcess"/>
    <dgm:cxn modelId="{9019AC8E-696C-4C7E-82E0-DC57F6CC81BB}" type="presParOf" srcId="{7AB71110-C6AB-4841-A2B3-C8AFA8075FA1}" destId="{A72168D9-860B-42F4-BDE9-43DAADBCCF86}" srcOrd="2" destOrd="0" presId="urn:microsoft.com/office/officeart/2008/layout/IncreasingCircleProcess"/>
    <dgm:cxn modelId="{34E69C80-8AAC-4B51-A55E-D6D335E61D11}" type="presParOf" srcId="{A72168D9-860B-42F4-BDE9-43DAADBCCF86}" destId="{5CDA8D78-38F8-4F05-BDCE-495B2E119311}" srcOrd="0" destOrd="0" presId="urn:microsoft.com/office/officeart/2008/layout/IncreasingCircleProcess"/>
    <dgm:cxn modelId="{9DEA9CE8-D73E-4206-8390-1D0A34910A02}" type="presParOf" srcId="{A72168D9-860B-42F4-BDE9-43DAADBCCF86}" destId="{540D3485-61C8-445D-9E44-6550875C32EC}" srcOrd="1" destOrd="0" presId="urn:microsoft.com/office/officeart/2008/layout/IncreasingCircleProcess"/>
    <dgm:cxn modelId="{9BDC5405-FDF6-4051-B4CF-F5426D3FDA56}" type="presParOf" srcId="{A72168D9-860B-42F4-BDE9-43DAADBCCF86}" destId="{808307A8-2DFF-46F2-AB78-77F42BE8C537}" srcOrd="2" destOrd="0" presId="urn:microsoft.com/office/officeart/2008/layout/IncreasingCircleProcess"/>
    <dgm:cxn modelId="{1AE26862-373F-4114-AABB-9DC70EFB4830}" type="presParOf" srcId="{A72168D9-860B-42F4-BDE9-43DAADBCCF86}" destId="{08FB581E-7F5A-4233-8B62-D53912DD919E}" srcOrd="3" destOrd="0" presId="urn:microsoft.com/office/officeart/2008/layout/IncreasingCircleProcess"/>
    <dgm:cxn modelId="{B05113B2-E1DD-46FE-B49E-5109D42DB303}" type="presParOf" srcId="{7AB71110-C6AB-4841-A2B3-C8AFA8075FA1}" destId="{F47CEE65-4510-481E-8DB5-904E94378762}" srcOrd="3" destOrd="0" presId="urn:microsoft.com/office/officeart/2008/layout/IncreasingCircleProcess"/>
    <dgm:cxn modelId="{4748297D-0069-4A28-AA9D-F33C20218C98}" type="presParOf" srcId="{7AB71110-C6AB-4841-A2B3-C8AFA8075FA1}" destId="{571987FD-F1B9-439E-925A-4C33168D3D83}" srcOrd="4" destOrd="0" presId="urn:microsoft.com/office/officeart/2008/layout/IncreasingCircleProcess"/>
    <dgm:cxn modelId="{86ED18E6-2F1D-40DA-85D2-CBACC1A01017}" type="presParOf" srcId="{571987FD-F1B9-439E-925A-4C33168D3D83}" destId="{E01558E9-CC2C-45A7-A268-B0F99042751F}" srcOrd="0" destOrd="0" presId="urn:microsoft.com/office/officeart/2008/layout/IncreasingCircleProcess"/>
    <dgm:cxn modelId="{15241F4B-1501-4677-AD1F-1853B62CC8D0}" type="presParOf" srcId="{571987FD-F1B9-439E-925A-4C33168D3D83}" destId="{8538D6B5-D756-4FD3-A292-59D23F05A318}" srcOrd="1" destOrd="0" presId="urn:microsoft.com/office/officeart/2008/layout/IncreasingCircleProcess"/>
    <dgm:cxn modelId="{26BED248-0118-464C-B4C6-0188FF35FDC2}" type="presParOf" srcId="{571987FD-F1B9-439E-925A-4C33168D3D83}" destId="{048B7C59-197E-4167-A905-308AA9C11283}" srcOrd="2" destOrd="0" presId="urn:microsoft.com/office/officeart/2008/layout/IncreasingCircleProcess"/>
    <dgm:cxn modelId="{4A3FD0AB-A7D9-4C17-9454-F6EDBDE740A9}" type="presParOf" srcId="{571987FD-F1B9-439E-925A-4C33168D3D83}" destId="{BB9C7D11-1B8D-44E1-8057-4BDEEA108402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89C83-CE11-48A7-984F-22C15A83BA36}">
      <dsp:nvSpPr>
        <dsp:cNvPr id="0" name=""/>
        <dsp:cNvSpPr/>
      </dsp:nvSpPr>
      <dsp:spPr>
        <a:xfrm>
          <a:off x="300372" y="0"/>
          <a:ext cx="752312" cy="75231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C72D0-848E-4D2A-9603-F583AF6E0E90}">
      <dsp:nvSpPr>
        <dsp:cNvPr id="0" name=""/>
        <dsp:cNvSpPr/>
      </dsp:nvSpPr>
      <dsp:spPr>
        <a:xfrm>
          <a:off x="375604" y="75231"/>
          <a:ext cx="601850" cy="601850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FE8B0-217E-454A-B6A0-2661BED9612B}">
      <dsp:nvSpPr>
        <dsp:cNvPr id="0" name=""/>
        <dsp:cNvSpPr/>
      </dsp:nvSpPr>
      <dsp:spPr>
        <a:xfrm>
          <a:off x="611011" y="752312"/>
          <a:ext cx="3422403" cy="3165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-</a:t>
          </a:r>
          <a:r>
            <a:rPr lang="pt-PT" sz="1600" kern="1200" dirty="0" err="1" smtClean="0"/>
            <a:t>Cooperation</a:t>
          </a:r>
          <a:r>
            <a:rPr lang="pt-PT" sz="1600" kern="1200" dirty="0" smtClean="0"/>
            <a:t> </a:t>
          </a:r>
          <a:r>
            <a:rPr lang="pt-PT" sz="1600" kern="1200" smtClean="0"/>
            <a:t>agreement </a:t>
          </a:r>
          <a:r>
            <a:rPr lang="pt-PT" sz="1600" kern="1200" dirty="0" err="1" smtClean="0"/>
            <a:t>signed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with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all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partners</a:t>
          </a:r>
          <a:r>
            <a:rPr lang="pt-PT" sz="1600" kern="1200" dirty="0" smtClean="0"/>
            <a:t>;</a:t>
          </a:r>
          <a:endParaRPr lang="pt-PT" sz="1600" kern="1200" dirty="0"/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-</a:t>
          </a:r>
          <a:r>
            <a:rPr lang="pt-PT" sz="1600" kern="1200" dirty="0" err="1" smtClean="0"/>
            <a:t>Resource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mobilization</a:t>
          </a:r>
          <a:r>
            <a:rPr lang="pt-PT" sz="1600" kern="1200" dirty="0" smtClean="0"/>
            <a:t>; </a:t>
          </a:r>
          <a:endParaRPr lang="pt-PT" sz="1600" kern="1200" dirty="0"/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-</a:t>
          </a:r>
          <a:r>
            <a:rPr lang="pt-PT" sz="1600" kern="1200" dirty="0" err="1" smtClean="0"/>
            <a:t>Kick-off</a:t>
          </a:r>
          <a:r>
            <a:rPr lang="pt-PT" sz="1600" kern="1200" dirty="0" smtClean="0"/>
            <a:t> meeting;</a:t>
          </a:r>
          <a:endParaRPr lang="pt-PT" sz="1600" kern="1200" dirty="0"/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-</a:t>
          </a:r>
          <a:r>
            <a:rPr lang="pt-PT" sz="1600" kern="1200" dirty="0" err="1" smtClean="0"/>
            <a:t>Establishment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of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Steering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Commitee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and</a:t>
          </a:r>
          <a:r>
            <a:rPr lang="pt-PT" sz="1600" kern="1200" dirty="0" smtClean="0"/>
            <a:t> AWP No 1;</a:t>
          </a:r>
          <a:endParaRPr lang="pt-PT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-Design </a:t>
          </a:r>
          <a:r>
            <a:rPr lang="pt-PT" sz="1600" kern="1200" dirty="0" err="1" smtClean="0"/>
            <a:t>and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set-up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of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monitoring</a:t>
          </a:r>
          <a:r>
            <a:rPr lang="pt-PT" sz="1600" kern="1200" dirty="0" smtClean="0"/>
            <a:t> </a:t>
          </a:r>
          <a:r>
            <a:rPr lang="pt-PT" sz="1600" kern="1200" dirty="0" err="1" smtClean="0"/>
            <a:t>scheme</a:t>
          </a:r>
          <a:r>
            <a:rPr lang="pt-PT" sz="1600" kern="1200" dirty="0" smtClean="0"/>
            <a:t>.</a:t>
          </a:r>
          <a:endParaRPr lang="pt-PT" sz="1600" kern="1200" dirty="0"/>
        </a:p>
      </dsp:txBody>
      <dsp:txXfrm>
        <a:off x="611011" y="752312"/>
        <a:ext cx="3422403" cy="3165982"/>
      </dsp:txXfrm>
    </dsp:sp>
    <dsp:sp modelId="{CF6F88D2-AFD9-4183-9486-3EF0E226DD05}">
      <dsp:nvSpPr>
        <dsp:cNvPr id="0" name=""/>
        <dsp:cNvSpPr/>
      </dsp:nvSpPr>
      <dsp:spPr>
        <a:xfrm>
          <a:off x="1209417" y="0"/>
          <a:ext cx="2225591" cy="752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err="1" smtClean="0"/>
            <a:t>Inception</a:t>
          </a:r>
          <a:r>
            <a:rPr lang="pt-PT" sz="2000" b="1" kern="1200" dirty="0" smtClean="0"/>
            <a:t> </a:t>
          </a:r>
          <a:r>
            <a:rPr lang="pt-PT" sz="2000" b="1" kern="1200" dirty="0" err="1" smtClean="0"/>
            <a:t>Phase</a:t>
          </a:r>
          <a:r>
            <a:rPr lang="pt-PT" sz="2000" b="1" kern="1200" dirty="0" smtClean="0"/>
            <a:t>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/>
            <a:t>(2 </a:t>
          </a:r>
          <a:r>
            <a:rPr lang="pt-PT" sz="2000" b="1" kern="1200" dirty="0" err="1" smtClean="0"/>
            <a:t>months</a:t>
          </a:r>
          <a:r>
            <a:rPr lang="pt-PT" sz="2000" b="1" kern="1200" dirty="0" smtClean="0"/>
            <a:t>)</a:t>
          </a:r>
          <a:endParaRPr lang="pt-PT" sz="2000" b="1" kern="1200" dirty="0"/>
        </a:p>
      </dsp:txBody>
      <dsp:txXfrm>
        <a:off x="1209417" y="0"/>
        <a:ext cx="2225591" cy="752312"/>
      </dsp:txXfrm>
    </dsp:sp>
    <dsp:sp modelId="{5CDA8D78-38F8-4F05-BDCE-495B2E119311}">
      <dsp:nvSpPr>
        <dsp:cNvPr id="0" name=""/>
        <dsp:cNvSpPr/>
      </dsp:nvSpPr>
      <dsp:spPr>
        <a:xfrm>
          <a:off x="4190146" y="0"/>
          <a:ext cx="752312" cy="75231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0D3485-61C8-445D-9E44-6550875C32EC}">
      <dsp:nvSpPr>
        <dsp:cNvPr id="0" name=""/>
        <dsp:cNvSpPr/>
      </dsp:nvSpPr>
      <dsp:spPr>
        <a:xfrm>
          <a:off x="4265377" y="75231"/>
          <a:ext cx="601850" cy="601850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307A8-2DFF-46F2-AB78-77F42BE8C537}">
      <dsp:nvSpPr>
        <dsp:cNvPr id="0" name=""/>
        <dsp:cNvSpPr/>
      </dsp:nvSpPr>
      <dsp:spPr>
        <a:xfrm>
          <a:off x="4488889" y="752312"/>
          <a:ext cx="3446194" cy="3165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err="1" smtClean="0"/>
            <a:t>On-going</a:t>
          </a:r>
          <a:r>
            <a:rPr lang="pt-PT" sz="1600" b="1" kern="1200" dirty="0" smtClean="0"/>
            <a:t> </a:t>
          </a:r>
          <a:r>
            <a:rPr lang="pt-PT" sz="1600" b="1" kern="1200" dirty="0" err="1" smtClean="0"/>
            <a:t>execution</a:t>
          </a:r>
          <a:endParaRPr lang="pt-PT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0" kern="1200" dirty="0" smtClean="0"/>
            <a:t>-</a:t>
          </a:r>
          <a:r>
            <a:rPr lang="pt-PT" sz="1600" b="0" kern="1200" dirty="0" err="1" smtClean="0"/>
            <a:t>Provision</a:t>
          </a:r>
          <a:r>
            <a:rPr lang="pt-PT" sz="1600" b="0" kern="1200" dirty="0" smtClean="0"/>
            <a:t> </a:t>
          </a:r>
          <a:r>
            <a:rPr lang="pt-PT" sz="1600" b="0" kern="1200" dirty="0" err="1" smtClean="0"/>
            <a:t>of</a:t>
          </a:r>
          <a:r>
            <a:rPr lang="pt-PT" sz="1600" b="0" kern="1200" dirty="0" smtClean="0"/>
            <a:t> </a:t>
          </a:r>
          <a:r>
            <a:rPr lang="pt-PT" sz="1600" b="0" kern="1200" dirty="0" err="1" smtClean="0"/>
            <a:t>human</a:t>
          </a:r>
          <a:r>
            <a:rPr lang="pt-PT" sz="1600" b="0" kern="1200" dirty="0" smtClean="0"/>
            <a:t>, financial </a:t>
          </a:r>
          <a:r>
            <a:rPr lang="pt-PT" sz="1600" b="0" kern="1200" dirty="0" err="1" smtClean="0"/>
            <a:t>and</a:t>
          </a:r>
          <a:r>
            <a:rPr lang="pt-PT" sz="1600" b="0" kern="1200" dirty="0" smtClean="0"/>
            <a:t> material </a:t>
          </a:r>
          <a:r>
            <a:rPr lang="pt-PT" sz="1600" b="0" kern="1200" dirty="0" err="1" smtClean="0"/>
            <a:t>resources</a:t>
          </a:r>
          <a:r>
            <a:rPr lang="pt-PT" sz="1600" b="0" kern="1200" dirty="0" smtClean="0"/>
            <a:t>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0" kern="1200" dirty="0" smtClean="0"/>
            <a:t>-</a:t>
          </a:r>
          <a:r>
            <a:rPr lang="pt-PT" sz="1600" b="0" kern="1200" dirty="0" err="1" smtClean="0"/>
            <a:t>Implementation</a:t>
          </a:r>
          <a:r>
            <a:rPr lang="pt-PT" sz="1600" b="0" kern="1200" dirty="0" smtClean="0"/>
            <a:t> </a:t>
          </a:r>
          <a:r>
            <a:rPr lang="pt-PT" sz="1600" b="0" kern="1200" dirty="0" err="1" smtClean="0"/>
            <a:t>of</a:t>
          </a:r>
          <a:r>
            <a:rPr lang="pt-PT" sz="1600" b="0" kern="1200" dirty="0" smtClean="0"/>
            <a:t> </a:t>
          </a:r>
          <a:r>
            <a:rPr lang="pt-PT" sz="1600" b="0" kern="1200" dirty="0" err="1" smtClean="0"/>
            <a:t>activities</a:t>
          </a:r>
          <a:r>
            <a:rPr lang="pt-PT" sz="1600" b="0" kern="1200" dirty="0" smtClean="0"/>
            <a:t> </a:t>
          </a:r>
          <a:r>
            <a:rPr lang="pt-PT" sz="1600" b="0" kern="1200" dirty="0" err="1" smtClean="0"/>
            <a:t>service</a:t>
          </a:r>
          <a:r>
            <a:rPr lang="pt-PT" sz="1600" b="0" kern="1200" dirty="0" smtClean="0"/>
            <a:t> </a:t>
          </a:r>
          <a:r>
            <a:rPr lang="pt-PT" sz="1600" b="0" kern="1200" dirty="0" err="1" smtClean="0"/>
            <a:t>delivery</a:t>
          </a:r>
          <a:r>
            <a:rPr lang="pt-PT" sz="1600" b="0" kern="1200" dirty="0" smtClean="0"/>
            <a:t>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0" kern="1200" dirty="0" smtClean="0"/>
            <a:t>-</a:t>
          </a:r>
          <a:r>
            <a:rPr lang="pt-PT" sz="1600" b="0" kern="1200" dirty="0" err="1" smtClean="0"/>
            <a:t>Results</a:t>
          </a:r>
          <a:r>
            <a:rPr lang="pt-PT" sz="1600" b="0" kern="1200" dirty="0" smtClean="0"/>
            <a:t> </a:t>
          </a:r>
          <a:r>
            <a:rPr lang="pt-PT" sz="1600" b="0" kern="1200" dirty="0" err="1" smtClean="0"/>
            <a:t>achieved</a:t>
          </a:r>
          <a:r>
            <a:rPr lang="pt-PT" sz="1600" b="0" kern="1200" dirty="0" smtClean="0"/>
            <a:t>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0" kern="1200" dirty="0" smtClean="0"/>
            <a:t>-Performance </a:t>
          </a:r>
          <a:r>
            <a:rPr lang="pt-PT" sz="1600" b="0" kern="1200" dirty="0" err="1" smtClean="0"/>
            <a:t>and</a:t>
          </a:r>
          <a:r>
            <a:rPr lang="pt-PT" sz="1600" b="0" kern="1200" dirty="0" smtClean="0"/>
            <a:t> </a:t>
          </a:r>
          <a:r>
            <a:rPr lang="pt-PT" sz="1600" b="0" kern="1200" dirty="0" err="1" smtClean="0"/>
            <a:t>progress</a:t>
          </a:r>
          <a:r>
            <a:rPr lang="pt-PT" sz="1600" b="0" kern="1200" dirty="0" smtClean="0"/>
            <a:t> </a:t>
          </a:r>
          <a:r>
            <a:rPr lang="pt-PT" sz="1600" b="0" kern="1200" dirty="0" err="1" smtClean="0"/>
            <a:t>monitoring</a:t>
          </a:r>
          <a:r>
            <a:rPr lang="pt-PT" sz="1600" b="0" kern="1200" dirty="0" smtClean="0"/>
            <a:t>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0" kern="1200" dirty="0" smtClean="0"/>
            <a:t>-</a:t>
          </a:r>
          <a:r>
            <a:rPr lang="pt-PT" sz="1600" b="0" kern="1200" dirty="0" err="1" smtClean="0"/>
            <a:t>Revision</a:t>
          </a:r>
          <a:r>
            <a:rPr lang="pt-PT" sz="1600" b="0" kern="1200" dirty="0" smtClean="0"/>
            <a:t> </a:t>
          </a:r>
          <a:r>
            <a:rPr lang="pt-PT" sz="1600" b="0" kern="1200" dirty="0" err="1" smtClean="0"/>
            <a:t>of</a:t>
          </a:r>
          <a:r>
            <a:rPr lang="pt-PT" sz="1600" b="0" kern="1200" dirty="0" smtClean="0"/>
            <a:t> </a:t>
          </a:r>
          <a:r>
            <a:rPr lang="pt-PT" sz="1600" b="0" kern="1200" dirty="0" err="1" smtClean="0"/>
            <a:t>work</a:t>
          </a:r>
          <a:r>
            <a:rPr lang="pt-PT" sz="1600" b="0" kern="1200" dirty="0" smtClean="0"/>
            <a:t> </a:t>
          </a:r>
          <a:r>
            <a:rPr lang="pt-PT" sz="1600" b="0" kern="1200" dirty="0" err="1" smtClean="0"/>
            <a:t>plans</a:t>
          </a:r>
          <a:r>
            <a:rPr lang="pt-PT" sz="1600" b="0" kern="1200" dirty="0" smtClean="0"/>
            <a:t>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0" kern="1200" dirty="0" smtClean="0"/>
            <a:t>- </a:t>
          </a:r>
          <a:r>
            <a:rPr lang="pt-PT" sz="1600" b="0" kern="1200" dirty="0" err="1" smtClean="0"/>
            <a:t>Progress</a:t>
          </a:r>
          <a:r>
            <a:rPr lang="pt-PT" sz="1600" b="0" kern="1200" dirty="0" smtClean="0"/>
            <a:t> </a:t>
          </a:r>
          <a:r>
            <a:rPr lang="pt-PT" sz="1600" b="0" kern="1200" dirty="0" err="1" smtClean="0"/>
            <a:t>reports</a:t>
          </a:r>
          <a:r>
            <a:rPr lang="pt-PT" sz="1600" b="0" kern="1200" dirty="0" smtClean="0"/>
            <a:t>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000" b="1" kern="1200" dirty="0" smtClean="0"/>
        </a:p>
      </dsp:txBody>
      <dsp:txXfrm>
        <a:off x="4488889" y="752312"/>
        <a:ext cx="3446194" cy="3165982"/>
      </dsp:txXfrm>
    </dsp:sp>
    <dsp:sp modelId="{08FB581E-7F5A-4233-8B62-D53912DD919E}">
      <dsp:nvSpPr>
        <dsp:cNvPr id="0" name=""/>
        <dsp:cNvSpPr/>
      </dsp:nvSpPr>
      <dsp:spPr>
        <a:xfrm>
          <a:off x="5099190" y="0"/>
          <a:ext cx="2225591" cy="752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err="1" smtClean="0"/>
            <a:t>Implementation</a:t>
          </a:r>
          <a:endParaRPr lang="pt-PT" sz="20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/>
            <a:t>(20 </a:t>
          </a:r>
          <a:r>
            <a:rPr lang="pt-PT" sz="2000" b="1" kern="1200" dirty="0" err="1" smtClean="0"/>
            <a:t>months</a:t>
          </a:r>
          <a:r>
            <a:rPr lang="pt-PT" sz="2000" b="1" kern="1200" dirty="0" smtClean="0"/>
            <a:t>)</a:t>
          </a:r>
          <a:endParaRPr lang="pt-PT" sz="2000" b="1" kern="1200" dirty="0"/>
        </a:p>
      </dsp:txBody>
      <dsp:txXfrm>
        <a:off x="5099190" y="0"/>
        <a:ext cx="2225591" cy="752312"/>
      </dsp:txXfrm>
    </dsp:sp>
    <dsp:sp modelId="{E01558E9-CC2C-45A7-A268-B0F99042751F}">
      <dsp:nvSpPr>
        <dsp:cNvPr id="0" name=""/>
        <dsp:cNvSpPr/>
      </dsp:nvSpPr>
      <dsp:spPr>
        <a:xfrm>
          <a:off x="8091815" y="0"/>
          <a:ext cx="752312" cy="75231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38D6B5-D756-4FD3-A292-59D23F05A318}">
      <dsp:nvSpPr>
        <dsp:cNvPr id="0" name=""/>
        <dsp:cNvSpPr/>
      </dsp:nvSpPr>
      <dsp:spPr>
        <a:xfrm>
          <a:off x="8167046" y="75231"/>
          <a:ext cx="601850" cy="601850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8B7C59-197E-4167-A905-308AA9C11283}">
      <dsp:nvSpPr>
        <dsp:cNvPr id="0" name=""/>
        <dsp:cNvSpPr/>
      </dsp:nvSpPr>
      <dsp:spPr>
        <a:xfrm>
          <a:off x="8510495" y="752312"/>
          <a:ext cx="3206320" cy="3165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err="1" smtClean="0"/>
            <a:t>Progressively</a:t>
          </a:r>
          <a:r>
            <a:rPr lang="pt-PT" sz="1600" b="1" kern="1200" dirty="0" smtClean="0"/>
            <a:t>: </a:t>
          </a:r>
          <a:endParaRPr lang="pt-PT" sz="1600" b="1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0" kern="1200" dirty="0" smtClean="0"/>
            <a:t>-</a:t>
          </a:r>
          <a:r>
            <a:rPr lang="pt-PT" sz="1600" b="0" kern="1200" dirty="0" err="1" smtClean="0"/>
            <a:t>Assure</a:t>
          </a:r>
          <a:r>
            <a:rPr lang="pt-PT" sz="1600" b="0" kern="1200" dirty="0" smtClean="0"/>
            <a:t> </a:t>
          </a:r>
          <a:r>
            <a:rPr lang="pt-PT" sz="1600" b="0" kern="1200" dirty="0" err="1" smtClean="0"/>
            <a:t>Sustainability</a:t>
          </a:r>
          <a:r>
            <a:rPr lang="pt-PT" sz="1600" b="0" kern="1200" dirty="0" smtClean="0"/>
            <a:t> </a:t>
          </a:r>
          <a:r>
            <a:rPr lang="pt-PT" sz="1600" b="0" kern="1200" dirty="0" err="1" smtClean="0"/>
            <a:t>Plans</a:t>
          </a:r>
          <a:r>
            <a:rPr lang="pt-PT" sz="1600" b="0" kern="1200" dirty="0" smtClean="0"/>
            <a:t> </a:t>
          </a:r>
          <a:r>
            <a:rPr lang="pt-PT" sz="1600" b="0" kern="1200" dirty="0" err="1" smtClean="0"/>
            <a:t>and</a:t>
          </a:r>
          <a:r>
            <a:rPr lang="pt-PT" sz="1600" b="0" kern="1200" dirty="0" smtClean="0"/>
            <a:t> </a:t>
          </a:r>
          <a:r>
            <a:rPr lang="pt-PT" sz="1600" b="0" kern="1200" dirty="0" err="1" smtClean="0"/>
            <a:t>defined</a:t>
          </a:r>
          <a:r>
            <a:rPr lang="pt-PT" sz="1600" b="0" kern="1200" dirty="0" smtClean="0"/>
            <a:t> </a:t>
          </a:r>
          <a:r>
            <a:rPr lang="pt-PT" sz="1600" b="0" kern="1200" dirty="0" err="1" smtClean="0"/>
            <a:t>and</a:t>
          </a:r>
          <a:r>
            <a:rPr lang="pt-PT" sz="1600" b="0" kern="1200" dirty="0" smtClean="0"/>
            <a:t> in </a:t>
          </a:r>
          <a:r>
            <a:rPr lang="pt-PT" sz="1600" b="0" kern="1200" dirty="0" err="1" smtClean="0"/>
            <a:t>place</a:t>
          </a:r>
          <a:r>
            <a:rPr lang="pt-PT" sz="1600" b="0" kern="1200" dirty="0" smtClean="0"/>
            <a:t>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0" kern="1200" dirty="0" err="1" smtClean="0"/>
            <a:t>Transfer</a:t>
          </a:r>
          <a:r>
            <a:rPr lang="pt-PT" sz="1600" b="0" kern="1200" dirty="0" smtClean="0"/>
            <a:t> </a:t>
          </a:r>
          <a:r>
            <a:rPr lang="pt-PT" sz="1600" b="0" kern="1200" dirty="0" err="1" smtClean="0"/>
            <a:t>of</a:t>
          </a:r>
          <a:r>
            <a:rPr lang="pt-PT" sz="1600" b="0" kern="1200" dirty="0" smtClean="0"/>
            <a:t> </a:t>
          </a:r>
          <a:r>
            <a:rPr lang="pt-PT" sz="1600" b="0" kern="1200" dirty="0" err="1" smtClean="0"/>
            <a:t>ownership</a:t>
          </a:r>
          <a:r>
            <a:rPr lang="pt-PT" sz="1600" b="0" kern="1200" dirty="0" smtClean="0"/>
            <a:t> (</a:t>
          </a:r>
          <a:r>
            <a:rPr lang="pt-PT" sz="1600" b="0" kern="1200" dirty="0" err="1" smtClean="0"/>
            <a:t>if</a:t>
          </a:r>
          <a:r>
            <a:rPr lang="pt-PT" sz="1600" b="0" kern="1200" dirty="0" smtClean="0"/>
            <a:t> </a:t>
          </a:r>
          <a:r>
            <a:rPr lang="pt-PT" sz="1600" b="0" kern="1200" dirty="0" err="1" smtClean="0"/>
            <a:t>applicable</a:t>
          </a:r>
          <a:r>
            <a:rPr lang="pt-PT" sz="1600" b="0" kern="1200" dirty="0" smtClean="0"/>
            <a:t>);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0" kern="1200" dirty="0" smtClean="0"/>
            <a:t>-</a:t>
          </a:r>
          <a:r>
            <a:rPr lang="pt-PT" sz="1600" b="0" kern="1200" dirty="0" err="1" smtClean="0"/>
            <a:t>Preparation</a:t>
          </a:r>
          <a:r>
            <a:rPr lang="pt-PT" sz="1600" b="0" kern="1200" dirty="0" smtClean="0"/>
            <a:t> </a:t>
          </a:r>
          <a:r>
            <a:rPr lang="pt-PT" sz="1600" b="0" kern="1200" dirty="0" err="1" smtClean="0"/>
            <a:t>of</a:t>
          </a:r>
          <a:r>
            <a:rPr lang="pt-PT" sz="1600" b="0" kern="1200" dirty="0" smtClean="0"/>
            <a:t> final </a:t>
          </a:r>
          <a:r>
            <a:rPr lang="pt-PT" sz="1600" b="0" kern="1200" dirty="0" err="1" smtClean="0"/>
            <a:t>external</a:t>
          </a:r>
          <a:r>
            <a:rPr lang="pt-PT" sz="1600" b="0" kern="1200" dirty="0" smtClean="0"/>
            <a:t> </a:t>
          </a:r>
          <a:r>
            <a:rPr lang="pt-PT" sz="1600" b="0" kern="1200" dirty="0" err="1" smtClean="0"/>
            <a:t>evaluation</a:t>
          </a:r>
          <a:r>
            <a:rPr lang="pt-PT" sz="1600" b="0" kern="1200" dirty="0" smtClean="0"/>
            <a:t> (</a:t>
          </a:r>
          <a:r>
            <a:rPr lang="pt-PT" sz="1600" b="0" kern="1200" dirty="0" err="1" smtClean="0"/>
            <a:t>ToR</a:t>
          </a:r>
          <a:r>
            <a:rPr lang="pt-PT" sz="1600" b="0" kern="1200" dirty="0" smtClean="0"/>
            <a:t> </a:t>
          </a:r>
          <a:r>
            <a:rPr lang="pt-PT" sz="1600" b="0" kern="1200" dirty="0" err="1" smtClean="0"/>
            <a:t>drafting</a:t>
          </a:r>
          <a:r>
            <a:rPr lang="pt-PT" sz="1600" b="0" kern="1200" dirty="0" smtClean="0"/>
            <a:t> </a:t>
          </a:r>
          <a:r>
            <a:rPr lang="pt-PT" sz="1600" b="0" kern="1200" dirty="0" err="1" smtClean="0"/>
            <a:t>and</a:t>
          </a:r>
          <a:r>
            <a:rPr lang="pt-PT" sz="1600" b="0" kern="1200" dirty="0" smtClean="0"/>
            <a:t> </a:t>
          </a:r>
          <a:r>
            <a:rPr lang="pt-PT" sz="1600" b="0" kern="1200" dirty="0" err="1" smtClean="0"/>
            <a:t>consultant</a:t>
          </a:r>
          <a:r>
            <a:rPr lang="pt-PT" sz="1600" b="0" kern="1200" dirty="0" smtClean="0"/>
            <a:t> </a:t>
          </a:r>
          <a:r>
            <a:rPr lang="pt-PT" sz="1600" b="0" kern="1200" dirty="0" err="1" smtClean="0"/>
            <a:t>contracted</a:t>
          </a:r>
          <a:r>
            <a:rPr lang="pt-PT" sz="1600" b="0" kern="1200" dirty="0" smtClean="0"/>
            <a:t>);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0" kern="1200" dirty="0" smtClean="0"/>
            <a:t>-Final </a:t>
          </a:r>
          <a:r>
            <a:rPr lang="pt-PT" sz="1600" b="0" kern="1200" dirty="0" err="1" smtClean="0"/>
            <a:t>Reports</a:t>
          </a:r>
          <a:r>
            <a:rPr lang="pt-PT" sz="1600" b="0" kern="1200" dirty="0" smtClean="0"/>
            <a:t> for </a:t>
          </a:r>
          <a:r>
            <a:rPr lang="pt-PT" sz="1600" b="0" kern="1200" dirty="0" err="1" smtClean="0"/>
            <a:t>the</a:t>
          </a:r>
          <a:r>
            <a:rPr lang="pt-PT" sz="1600" b="0" kern="1200" dirty="0" smtClean="0"/>
            <a:t> EC (</a:t>
          </a:r>
          <a:r>
            <a:rPr lang="pt-PT" sz="1600" b="0" kern="1200" dirty="0" err="1" smtClean="0"/>
            <a:t>technical</a:t>
          </a:r>
          <a:r>
            <a:rPr lang="pt-PT" sz="1600" b="0" kern="1200" dirty="0" smtClean="0"/>
            <a:t> </a:t>
          </a:r>
          <a:r>
            <a:rPr lang="pt-PT" sz="1600" b="0" kern="1200" dirty="0" err="1" smtClean="0"/>
            <a:t>and</a:t>
          </a:r>
          <a:r>
            <a:rPr lang="pt-PT" sz="1600" b="0" kern="1200" dirty="0" smtClean="0"/>
            <a:t> financial).</a:t>
          </a:r>
          <a:endParaRPr lang="pt-PT" sz="1600" b="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000" b="1" kern="1200" dirty="0"/>
        </a:p>
      </dsp:txBody>
      <dsp:txXfrm>
        <a:off x="8510495" y="752312"/>
        <a:ext cx="3206320" cy="3165982"/>
      </dsp:txXfrm>
    </dsp:sp>
    <dsp:sp modelId="{BB9C7D11-1B8D-44E1-8057-4BDEEA108402}">
      <dsp:nvSpPr>
        <dsp:cNvPr id="0" name=""/>
        <dsp:cNvSpPr/>
      </dsp:nvSpPr>
      <dsp:spPr>
        <a:xfrm>
          <a:off x="9000860" y="0"/>
          <a:ext cx="2225591" cy="752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err="1" smtClean="0"/>
            <a:t>Closure</a:t>
          </a:r>
          <a:r>
            <a:rPr lang="pt-PT" sz="2000" b="1" kern="1200" dirty="0" smtClean="0"/>
            <a:t> </a:t>
          </a:r>
          <a:r>
            <a:rPr lang="pt-PT" sz="2000" b="1" kern="1200" dirty="0" err="1" smtClean="0"/>
            <a:t>Phase</a:t>
          </a:r>
          <a:endParaRPr lang="pt-PT" sz="20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/>
            <a:t>(2 </a:t>
          </a:r>
          <a:r>
            <a:rPr lang="pt-PT" sz="2000" b="1" kern="1200" dirty="0" err="1" smtClean="0"/>
            <a:t>months</a:t>
          </a:r>
          <a:r>
            <a:rPr lang="pt-PT" sz="2000" b="1" kern="1200" dirty="0" smtClean="0"/>
            <a:t>)</a:t>
          </a:r>
          <a:endParaRPr lang="pt-PT" sz="2000" b="1" kern="1200" dirty="0"/>
        </a:p>
      </dsp:txBody>
      <dsp:txXfrm>
        <a:off x="9000860" y="0"/>
        <a:ext cx="2225591" cy="752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8A23B-169B-45D2-B6D4-46CAA0571032}" type="datetimeFigureOut">
              <a:rPr lang="en-GB" smtClean="0"/>
              <a:pPr/>
              <a:t>13/01/2015</a:t>
            </a:fld>
            <a:endParaRPr lang="en-GB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 smtClean="0"/>
              <a:t>Brussels - Kick-off meeting</a:t>
            </a:r>
            <a:endParaRPr lang="en-GB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05683-4849-4775-A9E4-9FC256CD0EB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3774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1521D-898F-4740-9A26-AA2F617C4139}" type="datetimeFigureOut">
              <a:rPr lang="en-GB" smtClean="0"/>
              <a:pPr/>
              <a:t>13/01/2015</a:t>
            </a:fld>
            <a:endParaRPr lang="en-GB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 smtClean="0"/>
              <a:t>Brussels - Kick-off meeting</a:t>
            </a:r>
            <a:endParaRPr lang="en-GB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838B1-F73B-467F-A92C-61F70D76652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16345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Brussels - Kick-off meeting</a:t>
            </a:r>
            <a:endParaRPr lang="en-GB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B838B1-F73B-467F-A92C-61F70D76652F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9411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Brussels - Kick-off meeting</a:t>
            </a:r>
            <a:endParaRPr lang="en-GB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B838B1-F73B-467F-A92C-61F70D76652F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938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GB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6184-88F3-42AE-9E00-7DC2385F39C1}" type="datetime1">
              <a:rPr lang="en-GB" smtClean="0"/>
              <a:pPr/>
              <a:t>13/01/2015</a:t>
            </a:fld>
            <a:endParaRPr lang="en-GB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6203-FF5F-4E5E-8D9D-300CA7B19C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86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AA9-A9F1-456F-BA1E-6919638B8238}" type="datetime1">
              <a:rPr lang="en-GB" smtClean="0"/>
              <a:pPr/>
              <a:t>13/01/2015</a:t>
            </a:fld>
            <a:endParaRPr lang="en-GB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6203-FF5F-4E5E-8D9D-300CA7B19C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859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4FF4-DE17-4A74-A6FE-23117A9EF486}" type="datetime1">
              <a:rPr lang="en-GB" smtClean="0"/>
              <a:pPr/>
              <a:t>13/01/2015</a:t>
            </a:fld>
            <a:endParaRPr lang="en-GB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6203-FF5F-4E5E-8D9D-300CA7B19C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16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3FFE-EAF6-476D-9B6E-30769AD35E80}" type="datetime1">
              <a:rPr lang="en-GB" smtClean="0"/>
              <a:pPr/>
              <a:t>13/01/2015</a:t>
            </a:fld>
            <a:endParaRPr lang="en-GB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6203-FF5F-4E5E-8D9D-300CA7B19C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68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1D72-1FEC-4623-B5E2-9A17D77B9CBE}" type="datetime1">
              <a:rPr lang="en-GB" smtClean="0"/>
              <a:pPr/>
              <a:t>13/01/2015</a:t>
            </a:fld>
            <a:endParaRPr lang="en-GB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6203-FF5F-4E5E-8D9D-300CA7B19C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30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41BB-44BF-4486-9D0D-593ED66D81D8}" type="datetime1">
              <a:rPr lang="en-GB" smtClean="0"/>
              <a:pPr/>
              <a:t>13/01/2015</a:t>
            </a:fld>
            <a:endParaRPr lang="en-GB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6203-FF5F-4E5E-8D9D-300CA7B19C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09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D474-EC50-40B4-B65F-3229CFF48BCF}" type="datetime1">
              <a:rPr lang="en-GB" smtClean="0"/>
              <a:pPr/>
              <a:t>13/01/2015</a:t>
            </a:fld>
            <a:endParaRPr lang="en-GB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6203-FF5F-4E5E-8D9D-300CA7B19C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196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1231-5E16-4AF3-9285-C4053D0B7693}" type="datetime1">
              <a:rPr lang="en-GB" smtClean="0"/>
              <a:pPr/>
              <a:t>13/01/2015</a:t>
            </a:fld>
            <a:endParaRPr lang="en-GB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6203-FF5F-4E5E-8D9D-300CA7B19C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003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D940-DC15-473D-B492-7ADBF326260B}" type="datetime1">
              <a:rPr lang="en-GB" smtClean="0"/>
              <a:pPr/>
              <a:t>13/01/2015</a:t>
            </a:fld>
            <a:endParaRPr lang="en-GB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6203-FF5F-4E5E-8D9D-300CA7B19C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67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8FAA-AE58-4009-9C76-A6B4182D1922}" type="datetime1">
              <a:rPr lang="en-GB" smtClean="0"/>
              <a:pPr/>
              <a:t>13/01/2015</a:t>
            </a:fld>
            <a:endParaRPr lang="en-GB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6203-FF5F-4E5E-8D9D-300CA7B19C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36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A60A3-FE18-4913-9DB1-FA7239FD664D}" type="datetime1">
              <a:rPr lang="en-GB" smtClean="0"/>
              <a:pPr/>
              <a:t>13/01/2015</a:t>
            </a:fld>
            <a:endParaRPr lang="en-GB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6203-FF5F-4E5E-8D9D-300CA7B19C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58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FABD4-7FF5-454F-B4A1-3CBE237995D3}" type="datetime1">
              <a:rPr lang="en-GB" smtClean="0"/>
              <a:pPr/>
              <a:t>13/01/2015</a:t>
            </a:fld>
            <a:endParaRPr lang="en-GB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96203-FF5F-4E5E-8D9D-300CA7B19C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503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emet.es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3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ociv.pt/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12.gif"/><Relationship Id="rId4" Type="http://schemas.openxmlformats.org/officeDocument/2006/relationships/hyperlink" Target="http://www.adai.pt/" TargetMode="External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79033" y="2708800"/>
            <a:ext cx="11833933" cy="747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200" b="1" i="1" dirty="0" smtClean="0"/>
              <a:t>Spanish-Portuguese Meteorological Information System for Trans-Boundary Operations in Forest Fires</a:t>
            </a:r>
            <a:endParaRPr lang="en-GB" sz="22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/>
          <a:srcRect l="24058" t="15403" r="1309" b="60484"/>
          <a:stretch/>
        </p:blipFill>
        <p:spPr>
          <a:xfrm>
            <a:off x="769088" y="516127"/>
            <a:ext cx="10796062" cy="196196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58" y="3768146"/>
            <a:ext cx="1607818" cy="720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214" y="3763946"/>
            <a:ext cx="4248000" cy="684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214" y="5095382"/>
            <a:ext cx="720000" cy="720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33" y="5095382"/>
            <a:ext cx="1296000" cy="720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214" y="5095382"/>
            <a:ext cx="2313708" cy="720000"/>
          </a:xfrm>
          <a:prstGeom prst="rect">
            <a:avLst/>
          </a:prstGeom>
        </p:spPr>
      </p:pic>
      <p:pic>
        <p:nvPicPr>
          <p:cNvPr id="2050" name="Picture 2" descr="C:\Users\dxv\Documents\Fotos\FotosCicouro\cicouro_Paulo_Ferro\IMG_869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3652" y="3377781"/>
            <a:ext cx="2160000" cy="3240000"/>
          </a:xfrm>
          <a:prstGeom prst="rect">
            <a:avLst/>
          </a:prstGeom>
          <a:noFill/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600" y="6295977"/>
            <a:ext cx="615667" cy="42217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376630" y="6322397"/>
            <a:ext cx="3527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err="1" smtClean="0"/>
              <a:t>Agreement</a:t>
            </a:r>
            <a:r>
              <a:rPr lang="pt-PT" sz="1400" dirty="0" smtClean="0"/>
              <a:t> </a:t>
            </a:r>
            <a:r>
              <a:rPr lang="pt-PT" sz="1400" dirty="0" err="1" smtClean="0"/>
              <a:t>number</a:t>
            </a:r>
            <a:r>
              <a:rPr lang="pt-PT" sz="1400" dirty="0" smtClean="0"/>
              <a:t> ECHO/SUB/2014/693768 </a:t>
            </a:r>
            <a:endParaRPr lang="en-GB" sz="1400" dirty="0"/>
          </a:p>
        </p:txBody>
      </p:sp>
      <p:sp>
        <p:nvSpPr>
          <p:cNvPr id="4" name="Retângulo 3"/>
          <p:cNvSpPr/>
          <p:nvPr/>
        </p:nvSpPr>
        <p:spPr>
          <a:xfrm>
            <a:off x="5557421" y="6205491"/>
            <a:ext cx="4270160" cy="5859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9476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530460" y="1402423"/>
            <a:ext cx="2208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http://</a:t>
            </a:r>
            <a:r>
              <a:rPr lang="en-GB" dirty="0" smtClean="0"/>
              <a:t>adai.pt/spitfire</a:t>
            </a:r>
            <a:endParaRPr lang="en-GB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428041" y="805738"/>
            <a:ext cx="190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SPITFIRE WEBSITE</a:t>
            </a:r>
            <a:endParaRPr lang="en-GB" b="1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/>
          <a:srcRect t="55970" r="63994"/>
          <a:stretch/>
        </p:blipFill>
        <p:spPr>
          <a:xfrm>
            <a:off x="248348" y="71020"/>
            <a:ext cx="2485975" cy="70703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/>
          <a:srcRect l="16318" t="10267" r="14326" b="10116"/>
          <a:stretch/>
        </p:blipFill>
        <p:spPr>
          <a:xfrm>
            <a:off x="7590408" y="1864310"/>
            <a:ext cx="3107184" cy="200635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/>
          <a:srcRect l="11878" t="5906" r="19556" b="9898"/>
          <a:stretch/>
        </p:blipFill>
        <p:spPr>
          <a:xfrm>
            <a:off x="7608163" y="4258000"/>
            <a:ext cx="3071674" cy="212176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 cstate="print"/>
          <a:srcRect l="23809" t="5897" r="18940" b="10035"/>
          <a:stretch/>
        </p:blipFill>
        <p:spPr>
          <a:xfrm>
            <a:off x="1491335" y="1864310"/>
            <a:ext cx="5477522" cy="45154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6" name="CaixaDeTexto 15"/>
          <p:cNvSpPr txBox="1"/>
          <p:nvPr/>
        </p:nvSpPr>
        <p:spPr>
          <a:xfrm>
            <a:off x="2095283" y="6572270"/>
            <a:ext cx="7899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Kick-off meeting – Brussels						January 20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, 2015</a:t>
            </a:r>
            <a:endParaRPr lang="en-GB" sz="1200" dirty="0"/>
          </a:p>
        </p:txBody>
      </p:sp>
      <p:sp>
        <p:nvSpPr>
          <p:cNvPr id="17" name="Marcador de Posição do Número do Diapositivo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6203-FF5F-4E5E-8D9D-300CA7B19CAD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867185" y="71020"/>
            <a:ext cx="9215323" cy="4171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600" i="1" dirty="0" smtClean="0">
                <a:solidFill>
                  <a:srgbClr val="663300"/>
                </a:solidFill>
              </a:rPr>
              <a:t>Spanish-Portuguese Meteorological Information System for Trans-Boundary Operations in Forest Fires</a:t>
            </a:r>
            <a:endParaRPr lang="en-GB" sz="16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9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20752" y="1437114"/>
            <a:ext cx="11281151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GB" b="1" dirty="0" smtClean="0"/>
              <a:t>OBJECTIVES: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Improve </a:t>
            </a:r>
            <a:r>
              <a:rPr lang="en-GB" b="1" dirty="0" smtClean="0"/>
              <a:t>information </a:t>
            </a:r>
            <a:r>
              <a:rPr lang="en-GB" b="1" dirty="0"/>
              <a:t>interchange on meteorology and fire risk </a:t>
            </a:r>
            <a:r>
              <a:rPr lang="en-GB" dirty="0"/>
              <a:t>in the area of the boundary between Portugal and </a:t>
            </a:r>
            <a:r>
              <a:rPr lang="en-GB" dirty="0" smtClean="0"/>
              <a:t>Spain;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 smtClean="0"/>
              <a:t>Harmonise products </a:t>
            </a:r>
            <a:r>
              <a:rPr lang="en-GB" dirty="0" smtClean="0"/>
              <a:t>in the border area of both countries to increase efficiency of trans-boundary forest fires fighting</a:t>
            </a:r>
            <a:r>
              <a:rPr lang="en-GB" dirty="0"/>
              <a:t>;</a:t>
            </a:r>
            <a:endParaRPr lang="en-GB" dirty="0" smtClean="0"/>
          </a:p>
          <a:p>
            <a:pPr marL="266700" lvl="1" indent="-2667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 smtClean="0"/>
              <a:t>Exchange </a:t>
            </a:r>
            <a:r>
              <a:rPr lang="en-GB" b="1" dirty="0"/>
              <a:t>and harmonize weather information</a:t>
            </a:r>
            <a:r>
              <a:rPr lang="en-GB" dirty="0"/>
              <a:t>, including the contents of </a:t>
            </a:r>
            <a:r>
              <a:rPr lang="en-GB" b="1" dirty="0" smtClean="0"/>
              <a:t>fire risk indices</a:t>
            </a:r>
            <a:r>
              <a:rPr lang="en-GB" dirty="0" smtClean="0"/>
              <a:t>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/>
          <a:srcRect t="55970" r="63994"/>
          <a:stretch/>
        </p:blipFill>
        <p:spPr>
          <a:xfrm>
            <a:off x="248348" y="71020"/>
            <a:ext cx="2485975" cy="707039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2867185" y="71020"/>
            <a:ext cx="9215323" cy="4171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600" i="1" dirty="0" smtClean="0">
                <a:solidFill>
                  <a:srgbClr val="663300"/>
                </a:solidFill>
              </a:rPr>
              <a:t>Spanish-Portuguese Meteorological Information System for Trans-Boundary Operations in Forest Fires</a:t>
            </a:r>
            <a:endParaRPr lang="en-GB" sz="1600" dirty="0">
              <a:solidFill>
                <a:srgbClr val="6633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095283" y="6572270"/>
            <a:ext cx="7899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Kick-off meeting – Brussels						January 20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, 2015</a:t>
            </a:r>
            <a:endParaRPr lang="en-GB" sz="1200" dirty="0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6203-FF5F-4E5E-8D9D-300CA7B19CAD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520751" y="3788772"/>
            <a:ext cx="11281151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GB" b="1" dirty="0" smtClean="0"/>
              <a:t>FINANCING PLAN: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 smtClean="0"/>
              <a:t>Total Costs: EUR </a:t>
            </a:r>
            <a:r>
              <a:rPr lang="en-GB" dirty="0" smtClean="0"/>
              <a:t>663,614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 smtClean="0"/>
              <a:t>Requested EC contribution: </a:t>
            </a:r>
            <a:r>
              <a:rPr lang="en-GB" dirty="0" smtClean="0"/>
              <a:t>EUR 497,711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 smtClean="0"/>
              <a:t>Consortium own contribution: </a:t>
            </a:r>
            <a:r>
              <a:rPr lang="en-GB" dirty="0" smtClean="0"/>
              <a:t>EUR  165,903</a:t>
            </a:r>
          </a:p>
        </p:txBody>
      </p:sp>
    </p:spTree>
    <p:extLst>
      <p:ext uri="{BB962C8B-B14F-4D97-AF65-F5344CB8AC3E}">
        <p14:creationId xmlns:p14="http://schemas.microsoft.com/office/powerpoint/2010/main" val="364478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/>
          <a:srcRect t="55970" r="63994"/>
          <a:stretch/>
        </p:blipFill>
        <p:spPr>
          <a:xfrm>
            <a:off x="248348" y="71020"/>
            <a:ext cx="2485975" cy="707039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2867185" y="71020"/>
            <a:ext cx="9215323" cy="4171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600" i="1" dirty="0" smtClean="0">
                <a:solidFill>
                  <a:srgbClr val="663300"/>
                </a:solidFill>
              </a:rPr>
              <a:t>Spanish-Portuguese Meteorological Information System for Trans-Boundary Operations in Forest Fires</a:t>
            </a:r>
            <a:endParaRPr lang="en-GB" sz="1600" dirty="0">
              <a:solidFill>
                <a:srgbClr val="6633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095283" y="6572270"/>
            <a:ext cx="7899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Kick-off meeting – Brussels						January 20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, 2015</a:t>
            </a:r>
            <a:endParaRPr lang="en-GB" sz="1200" dirty="0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6203-FF5F-4E5E-8D9D-300CA7B19CAD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7" y="1726672"/>
            <a:ext cx="852541" cy="38177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65139" y="971241"/>
            <a:ext cx="1128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GB" b="1" dirty="0" smtClean="0"/>
              <a:t>CONSORTIUM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754372" y="1570015"/>
            <a:ext cx="951953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GB" b="1" dirty="0" smtClean="0"/>
              <a:t>Association for the Development of Industrial Aerodynamics (</a:t>
            </a:r>
            <a:r>
              <a:rPr lang="en-GB" b="1" dirty="0" smtClean="0">
                <a:hlinkClick r:id="rId4"/>
              </a:rPr>
              <a:t>www.adai.pt</a:t>
            </a:r>
            <a:r>
              <a:rPr lang="en-GB" b="1" dirty="0" smtClean="0"/>
              <a:t>)</a:t>
            </a:r>
          </a:p>
          <a:p>
            <a:pPr algn="just">
              <a:spcBef>
                <a:spcPts val="600"/>
              </a:spcBef>
            </a:pPr>
            <a:r>
              <a:rPr lang="en-GB" dirty="0" smtClean="0"/>
              <a:t>Portuguese centre of studies with expertize on forest fires and related subjects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2" y="2567035"/>
            <a:ext cx="842749" cy="468194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754372" y="2431188"/>
            <a:ext cx="951953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GB" b="1" dirty="0" smtClean="0"/>
              <a:t>Portuguese Institute of the Ocean and Atmosphere (</a:t>
            </a:r>
            <a:r>
              <a:rPr lang="en-GB" b="1" dirty="0" smtClean="0">
                <a:hlinkClick r:id="rId4"/>
              </a:rPr>
              <a:t>www.ipma.pt</a:t>
            </a:r>
            <a:r>
              <a:rPr lang="en-GB" b="1" dirty="0" smtClean="0"/>
              <a:t>)</a:t>
            </a:r>
          </a:p>
          <a:p>
            <a:pPr algn="just">
              <a:spcBef>
                <a:spcPts val="600"/>
              </a:spcBef>
            </a:pPr>
            <a:r>
              <a:rPr lang="en-GB" dirty="0" smtClean="0"/>
              <a:t>National institute for meteorological issues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834270" y="3292361"/>
            <a:ext cx="951953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GB" b="1" dirty="0" smtClean="0"/>
              <a:t>National Civil Protection Authority (</a:t>
            </a:r>
            <a:r>
              <a:rPr lang="en-GB" b="1" dirty="0" smtClean="0">
                <a:hlinkClick r:id="rId6"/>
              </a:rPr>
              <a:t>www.prociv.pt</a:t>
            </a:r>
            <a:r>
              <a:rPr lang="en-GB" b="1" dirty="0" smtClean="0"/>
              <a:t>)</a:t>
            </a:r>
          </a:p>
          <a:p>
            <a:pPr algn="just">
              <a:spcBef>
                <a:spcPts val="600"/>
              </a:spcBef>
            </a:pPr>
            <a:r>
              <a:rPr lang="en-GB" dirty="0" smtClean="0"/>
              <a:t>Portuguese Authority for civil protection activities including forest fires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48" y="4316363"/>
            <a:ext cx="2618837" cy="421677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2947083" y="4151253"/>
            <a:ext cx="754665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GB" b="1" dirty="0" smtClean="0"/>
              <a:t>National Meteorological Agency (</a:t>
            </a:r>
            <a:r>
              <a:rPr lang="en-GB" b="1" dirty="0" smtClean="0">
                <a:hlinkClick r:id="rId8"/>
              </a:rPr>
              <a:t>www.aemet.es</a:t>
            </a:r>
            <a:r>
              <a:rPr lang="en-GB" b="1" dirty="0" smtClean="0"/>
              <a:t>)</a:t>
            </a:r>
          </a:p>
          <a:p>
            <a:pPr algn="just">
              <a:spcBef>
                <a:spcPts val="600"/>
              </a:spcBef>
            </a:pPr>
            <a:r>
              <a:rPr lang="en-GB" dirty="0" smtClean="0"/>
              <a:t>Spanish Agency for meteorological issues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7" y="3416192"/>
            <a:ext cx="895633" cy="47561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93" y="5250215"/>
            <a:ext cx="1409977" cy="438769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1754372" y="5008365"/>
            <a:ext cx="951953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GB" b="1" dirty="0" err="1" smtClean="0"/>
              <a:t>Meteogrid</a:t>
            </a:r>
            <a:r>
              <a:rPr lang="en-GB" b="1" dirty="0" smtClean="0"/>
              <a:t> – </a:t>
            </a:r>
            <a:r>
              <a:rPr lang="en-GB" b="1" dirty="0" err="1" smtClean="0"/>
              <a:t>Meterological</a:t>
            </a:r>
            <a:r>
              <a:rPr lang="en-GB" b="1" dirty="0" smtClean="0"/>
              <a:t> </a:t>
            </a:r>
            <a:r>
              <a:rPr lang="en-GB" b="1" dirty="0" err="1" smtClean="0"/>
              <a:t>Sevices</a:t>
            </a:r>
            <a:r>
              <a:rPr lang="en-GB" b="1" dirty="0" smtClean="0"/>
              <a:t> (</a:t>
            </a:r>
            <a:r>
              <a:rPr lang="en-GB" b="1" dirty="0" smtClean="0">
                <a:hlinkClick r:id="rId8"/>
              </a:rPr>
              <a:t>www.aemet.es</a:t>
            </a:r>
            <a:r>
              <a:rPr lang="en-GB" b="1" dirty="0" smtClean="0"/>
              <a:t>)</a:t>
            </a:r>
          </a:p>
          <a:p>
            <a:pPr algn="just">
              <a:spcBef>
                <a:spcPts val="600"/>
              </a:spcBef>
            </a:pPr>
            <a:r>
              <a:rPr lang="en-GB" dirty="0" smtClean="0"/>
              <a:t>Spanish private firm dedicated to studies related to meteorology including forest fire risk indices</a:t>
            </a:r>
          </a:p>
        </p:txBody>
      </p:sp>
    </p:spTree>
    <p:extLst>
      <p:ext uri="{BB962C8B-B14F-4D97-AF65-F5344CB8AC3E}">
        <p14:creationId xmlns:p14="http://schemas.microsoft.com/office/powerpoint/2010/main" val="234513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8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/>
          <a:srcRect t="55970" r="63994"/>
          <a:stretch/>
        </p:blipFill>
        <p:spPr>
          <a:xfrm>
            <a:off x="248348" y="71020"/>
            <a:ext cx="2485975" cy="70703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491335" y="4189408"/>
            <a:ext cx="95434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POTENTIAL END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Portuguese Civil Protection Entities and Private Fire fighting Agencies: ANPC, GIPS, Afocelca, Fire fighter Corporations.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Spanish </a:t>
            </a:r>
            <a:r>
              <a:rPr lang="en-GB" dirty="0"/>
              <a:t>Civil Protection Entities and Private firefighting </a:t>
            </a:r>
            <a:r>
              <a:rPr lang="en-GB" dirty="0" smtClean="0"/>
              <a:t>Companies: </a:t>
            </a:r>
            <a:r>
              <a:rPr lang="en-GB" dirty="0" err="1" smtClean="0"/>
              <a:t>Magrama</a:t>
            </a:r>
            <a:r>
              <a:rPr lang="en-GB" dirty="0" smtClean="0"/>
              <a:t>, UME, Regional Civil Protection.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Portuguese and Spanish Weather Forecast Agencies: IPMA, AEMET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Regional and Municipal Authorities.</a:t>
            </a:r>
            <a:endParaRPr lang="en-GB" dirty="0"/>
          </a:p>
        </p:txBody>
      </p:sp>
      <p:sp>
        <p:nvSpPr>
          <p:cNvPr id="3" name="CaixaDeTexto 2"/>
          <p:cNvSpPr txBox="1"/>
          <p:nvPr/>
        </p:nvSpPr>
        <p:spPr>
          <a:xfrm>
            <a:off x="2095283" y="6572270"/>
            <a:ext cx="7899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Kick-off meeting – Brussels						January 20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, 2015</a:t>
            </a:r>
            <a:endParaRPr lang="en-GB" sz="1200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6203-FF5F-4E5E-8D9D-300CA7B19CAD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867185" y="71020"/>
            <a:ext cx="9215323" cy="4171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600" i="1" dirty="0" smtClean="0">
                <a:solidFill>
                  <a:srgbClr val="663300"/>
                </a:solidFill>
              </a:rPr>
              <a:t>Spanish-Portuguese Meteorological Information System for Trans-Boundary Operations in Forest Fires</a:t>
            </a:r>
            <a:endParaRPr lang="en-GB" sz="1600" dirty="0">
              <a:solidFill>
                <a:srgbClr val="663300"/>
              </a:solidFill>
            </a:endParaRPr>
          </a:p>
        </p:txBody>
      </p:sp>
      <p:pic>
        <p:nvPicPr>
          <p:cNvPr id="4" name="Picture 2" descr="C:\Users\dxv\Documents\Fotos\FotosCicouro\cicouro_Paulo_Ferro\IMG_86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443" y="1020406"/>
            <a:ext cx="3780000" cy="2520000"/>
          </a:xfrm>
          <a:prstGeom prst="rect">
            <a:avLst/>
          </a:prstGeom>
          <a:noFill/>
        </p:spPr>
      </p:pic>
      <p:pic>
        <p:nvPicPr>
          <p:cNvPr id="1027" name="Picture 3" descr="C:\Users\dxv\Documents\Fotos\FotosCicouro\cicouro_Paulo_Ferro\IMG_86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32426" y="627894"/>
            <a:ext cx="2700000" cy="1800000"/>
          </a:xfrm>
          <a:prstGeom prst="rect">
            <a:avLst/>
          </a:prstGeom>
          <a:noFill/>
        </p:spPr>
      </p:pic>
      <p:pic>
        <p:nvPicPr>
          <p:cNvPr id="1028" name="Picture 4" descr="C:\Users\dxv\Documents\Fotos\FotosCicouro\cicouro_Paulo_Ferro\IMG_86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78044" y="2540452"/>
            <a:ext cx="2700000" cy="1800000"/>
          </a:xfrm>
          <a:prstGeom prst="rect">
            <a:avLst/>
          </a:prstGeom>
          <a:noFill/>
        </p:spPr>
      </p:pic>
      <p:pic>
        <p:nvPicPr>
          <p:cNvPr id="1029" name="Picture 5" descr="C:\Users\dxv\Documents\Fotos\FotosCicouro\cicouro_mapas_LMSR\cicouro_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3577" y="817697"/>
            <a:ext cx="4421505" cy="312662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35431" y="3580108"/>
            <a:ext cx="2827954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PT" sz="1600" dirty="0" err="1" smtClean="0"/>
              <a:t>Fire</a:t>
            </a:r>
            <a:r>
              <a:rPr lang="pt-PT" sz="1600" dirty="0" smtClean="0"/>
              <a:t> </a:t>
            </a:r>
            <a:r>
              <a:rPr lang="pt-PT" sz="1600" dirty="0" err="1" smtClean="0"/>
              <a:t>of</a:t>
            </a:r>
            <a:r>
              <a:rPr lang="pt-PT" sz="1600" dirty="0" smtClean="0"/>
              <a:t> Cicouro, 1st </a:t>
            </a:r>
            <a:r>
              <a:rPr lang="pt-PT" sz="1600" dirty="0" err="1" smtClean="0"/>
              <a:t>August</a:t>
            </a:r>
            <a:r>
              <a:rPr lang="pt-PT" sz="1600" dirty="0" smtClean="0"/>
              <a:t> 2013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420128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/>
          <a:srcRect t="55970" r="63994"/>
          <a:stretch/>
        </p:blipFill>
        <p:spPr>
          <a:xfrm>
            <a:off x="248348" y="71020"/>
            <a:ext cx="2485975" cy="707039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553590" y="1457686"/>
            <a:ext cx="3960000" cy="9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T01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Requirement </a:t>
            </a:r>
            <a:r>
              <a:rPr lang="en-US" sz="1600" dirty="0">
                <a:solidFill>
                  <a:schemeClr val="tx1"/>
                </a:solidFill>
              </a:rPr>
              <a:t>analysis, survey and assessment on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existing services, system specifications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773590" y="1463279"/>
            <a:ext cx="3960000" cy="9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T02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Information collection and data repository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773590" y="3708772"/>
            <a:ext cx="3960000" cy="9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T04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Platform development and </a:t>
            </a:r>
            <a:r>
              <a:rPr lang="en-US" sz="1600" dirty="0" smtClean="0">
                <a:solidFill>
                  <a:schemeClr val="tx1"/>
                </a:solidFill>
              </a:rPr>
              <a:t>implementation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53590" y="3708772"/>
            <a:ext cx="3960000" cy="9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T03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Common Fire Weather Indexes</a:t>
            </a:r>
            <a:endParaRPr lang="en-GB" sz="1600" dirty="0" smtClean="0">
              <a:solidFill>
                <a:schemeClr val="tx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551082" y="5394341"/>
            <a:ext cx="3960000" cy="97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T05</a:t>
            </a:r>
          </a:p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Training and operational implementation</a:t>
            </a:r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785633" y="5394341"/>
            <a:ext cx="3960000" cy="86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T06</a:t>
            </a:r>
          </a:p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International training and interchange workshops</a:t>
            </a:r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 rot="16200000">
            <a:off x="-1656029" y="3477007"/>
            <a:ext cx="4908656" cy="8700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T08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Project Management and Reporting to the 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Commission</a:t>
            </a:r>
            <a:endParaRPr lang="en-GB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 rot="5400000">
            <a:off x="9100595" y="3423009"/>
            <a:ext cx="4800658" cy="8700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T07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Publicity and communication </a:t>
            </a:r>
            <a:endParaRPr lang="en-GB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Seta para a direita 14"/>
          <p:cNvSpPr/>
          <p:nvPr/>
        </p:nvSpPr>
        <p:spPr>
          <a:xfrm>
            <a:off x="5504590" y="1815517"/>
            <a:ext cx="1260000" cy="2520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6" name="Seta para a direita 15"/>
          <p:cNvSpPr/>
          <p:nvPr/>
        </p:nvSpPr>
        <p:spPr>
          <a:xfrm rot="5400000">
            <a:off x="3021199" y="2966408"/>
            <a:ext cx="1260000" cy="2160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7" name="Seta para a direita 16"/>
          <p:cNvSpPr/>
          <p:nvPr/>
        </p:nvSpPr>
        <p:spPr>
          <a:xfrm rot="2700000">
            <a:off x="5243907" y="2959620"/>
            <a:ext cx="1800000" cy="2520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8" name="Seta para a esquerda e para a direita 17"/>
          <p:cNvSpPr/>
          <p:nvPr/>
        </p:nvSpPr>
        <p:spPr>
          <a:xfrm rot="5400000">
            <a:off x="8135633" y="2948408"/>
            <a:ext cx="1260000" cy="252000"/>
          </a:xfrm>
          <a:prstGeom prst="left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9" name="Seta para a direita 18"/>
          <p:cNvSpPr/>
          <p:nvPr/>
        </p:nvSpPr>
        <p:spPr>
          <a:xfrm>
            <a:off x="5530866" y="4068772"/>
            <a:ext cx="1260000" cy="2520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0" name="Seta para a esquerda e para a direita 19"/>
          <p:cNvSpPr/>
          <p:nvPr/>
        </p:nvSpPr>
        <p:spPr>
          <a:xfrm rot="-2700000">
            <a:off x="5260866" y="2943412"/>
            <a:ext cx="1800000" cy="252000"/>
          </a:xfrm>
          <a:prstGeom prst="left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1" name="Seta para a direita 20"/>
          <p:cNvSpPr/>
          <p:nvPr/>
        </p:nvSpPr>
        <p:spPr>
          <a:xfrm>
            <a:off x="5530866" y="5700341"/>
            <a:ext cx="1260000" cy="25200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grpSp>
        <p:nvGrpSpPr>
          <p:cNvPr id="3" name="Grupo 2"/>
          <p:cNvGrpSpPr/>
          <p:nvPr/>
        </p:nvGrpSpPr>
        <p:grpSpPr>
          <a:xfrm>
            <a:off x="1553590" y="4810481"/>
            <a:ext cx="9162000" cy="564146"/>
            <a:chOff x="1553590" y="4810481"/>
            <a:chExt cx="9162000" cy="564146"/>
          </a:xfrm>
        </p:grpSpPr>
        <p:sp>
          <p:nvSpPr>
            <p:cNvPr id="22" name="Retângulo 21"/>
            <p:cNvSpPr/>
            <p:nvPr/>
          </p:nvSpPr>
          <p:spPr>
            <a:xfrm>
              <a:off x="1553590" y="4810481"/>
              <a:ext cx="9162000" cy="14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3" name="Seta para a direita 22"/>
            <p:cNvSpPr/>
            <p:nvPr/>
          </p:nvSpPr>
          <p:spPr>
            <a:xfrm rot="5400000">
              <a:off x="1774595" y="5068756"/>
              <a:ext cx="409986" cy="201756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4" name="Seta para a direita 23"/>
            <p:cNvSpPr/>
            <p:nvPr/>
          </p:nvSpPr>
          <p:spPr>
            <a:xfrm rot="5400000">
              <a:off x="2755309" y="5064328"/>
              <a:ext cx="409986" cy="201756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5" name="Seta para a direita 24"/>
            <p:cNvSpPr/>
            <p:nvPr/>
          </p:nvSpPr>
          <p:spPr>
            <a:xfrm rot="5400000">
              <a:off x="3828188" y="5058145"/>
              <a:ext cx="409986" cy="201756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6" name="Seta para a direita 25"/>
            <p:cNvSpPr/>
            <p:nvPr/>
          </p:nvSpPr>
          <p:spPr>
            <a:xfrm rot="5400000">
              <a:off x="4811976" y="5062090"/>
              <a:ext cx="409986" cy="201756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7" name="Seta para a direita 26"/>
            <p:cNvSpPr/>
            <p:nvPr/>
          </p:nvSpPr>
          <p:spPr>
            <a:xfrm rot="5400000">
              <a:off x="7096033" y="5062090"/>
              <a:ext cx="409986" cy="201756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8" name="Seta para a direita 27"/>
            <p:cNvSpPr/>
            <p:nvPr/>
          </p:nvSpPr>
          <p:spPr>
            <a:xfrm rot="5400000">
              <a:off x="8115297" y="5065423"/>
              <a:ext cx="409986" cy="201756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9" name="Seta para a direita 28"/>
            <p:cNvSpPr/>
            <p:nvPr/>
          </p:nvSpPr>
          <p:spPr>
            <a:xfrm rot="5400000">
              <a:off x="9088940" y="5063372"/>
              <a:ext cx="409986" cy="201756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0" name="Seta para a direita 29"/>
            <p:cNvSpPr/>
            <p:nvPr/>
          </p:nvSpPr>
          <p:spPr>
            <a:xfrm rot="5400000">
              <a:off x="10083001" y="5058972"/>
              <a:ext cx="409986" cy="201756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4535765" y="731893"/>
            <a:ext cx="238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WORKFLOW DIAGRAM</a:t>
            </a:r>
            <a:endParaRPr lang="en-GB" b="1" dirty="0"/>
          </a:p>
        </p:txBody>
      </p:sp>
      <p:sp>
        <p:nvSpPr>
          <p:cNvPr id="31" name="Marcador de Posição do Número do Diapositivo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6203-FF5F-4E5E-8D9D-300CA7B19CAD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2867185" y="71020"/>
            <a:ext cx="9215323" cy="4171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600" i="1" dirty="0" smtClean="0">
                <a:solidFill>
                  <a:srgbClr val="663300"/>
                </a:solidFill>
              </a:rPr>
              <a:t>Spanish-Portuguese Meteorological Information System for Trans-Boundary Operations in Forest Fires</a:t>
            </a:r>
            <a:endParaRPr lang="en-GB" sz="16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57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3272"/>
              </p:ext>
            </p:extLst>
          </p:nvPr>
        </p:nvGraphicFramePr>
        <p:xfrm>
          <a:off x="238511" y="934842"/>
          <a:ext cx="11843998" cy="5737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060"/>
                <a:gridCol w="4442912"/>
                <a:gridCol w="263618"/>
                <a:gridCol w="263618"/>
                <a:gridCol w="263618"/>
                <a:gridCol w="301279"/>
                <a:gridCol w="301279"/>
                <a:gridCol w="301279"/>
                <a:gridCol w="263618"/>
                <a:gridCol w="263618"/>
                <a:gridCol w="263618"/>
                <a:gridCol w="329524"/>
                <a:gridCol w="263618"/>
                <a:gridCol w="263618"/>
                <a:gridCol w="301279"/>
                <a:gridCol w="301279"/>
                <a:gridCol w="263618"/>
                <a:gridCol w="263618"/>
                <a:gridCol w="263618"/>
                <a:gridCol w="263618"/>
                <a:gridCol w="263618"/>
                <a:gridCol w="263618"/>
                <a:gridCol w="263618"/>
                <a:gridCol w="301279"/>
                <a:gridCol w="301279"/>
                <a:gridCol w="301279"/>
              </a:tblGrid>
              <a:tr h="145126">
                <a:tc gridSpan="2">
                  <a:txBody>
                    <a:bodyPr/>
                    <a:lstStyle/>
                    <a:p>
                      <a:pPr algn="l" fontAlgn="b"/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 smtClean="0">
                          <a:effectLst/>
                        </a:rPr>
                        <a:t>01</a:t>
                      </a:r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20"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b="1" u="none" strike="noStrike" dirty="0" smtClean="0">
                          <a:effectLst/>
                        </a:rPr>
                        <a:t>T01</a:t>
                      </a:r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Requirement analysis, survey </a:t>
                      </a:r>
                      <a:r>
                        <a:rPr lang="en-US" sz="1300" b="1" u="none" strike="noStrike" dirty="0" smtClean="0">
                          <a:effectLst/>
                        </a:rPr>
                        <a:t>… </a:t>
                      </a:r>
                      <a:r>
                        <a:rPr lang="en-US" sz="1300" b="1" u="none" strike="noStrike" dirty="0">
                          <a:effectLst/>
                        </a:rPr>
                        <a:t>system   specifications 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 dirty="0">
                          <a:effectLst/>
                        </a:rPr>
                        <a:t> 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 dirty="0">
                          <a:effectLst/>
                        </a:rPr>
                        <a:t> 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 dirty="0">
                          <a:effectLst/>
                        </a:rPr>
                        <a:t> 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20"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 dirty="0" smtClean="0">
                          <a:effectLst/>
                        </a:rPr>
                        <a:t>   A.01.01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noProof="0" dirty="0" smtClean="0">
                          <a:effectLst/>
                        </a:rPr>
                        <a:t>Existing</a:t>
                      </a:r>
                      <a:r>
                        <a:rPr lang="pt-PT" sz="1300" u="none" strike="noStrike" dirty="0" smtClean="0">
                          <a:effectLst/>
                        </a:rPr>
                        <a:t> </a:t>
                      </a:r>
                      <a:r>
                        <a:rPr lang="pt-PT" sz="1300" u="none" strike="noStrike" dirty="0" err="1">
                          <a:effectLst/>
                        </a:rPr>
                        <a:t>services</a:t>
                      </a:r>
                      <a:r>
                        <a:rPr lang="pt-PT" sz="1300" u="none" strike="noStrike" dirty="0">
                          <a:effectLst/>
                        </a:rPr>
                        <a:t> </a:t>
                      </a:r>
                      <a:r>
                        <a:rPr lang="pt-PT" sz="1300" u="none" strike="noStrike" dirty="0" err="1">
                          <a:effectLst/>
                        </a:rPr>
                        <a:t>and</a:t>
                      </a:r>
                      <a:r>
                        <a:rPr lang="pt-PT" sz="1300" u="none" strike="noStrike" dirty="0">
                          <a:effectLst/>
                        </a:rPr>
                        <a:t> </a:t>
                      </a:r>
                      <a:r>
                        <a:rPr lang="pt-PT" sz="1300" u="none" strike="noStrike" dirty="0" err="1" smtClean="0">
                          <a:effectLst/>
                        </a:rPr>
                        <a:t>protocols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 dirty="0">
                          <a:effectLst/>
                        </a:rPr>
                        <a:t> 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 dirty="0">
                          <a:effectLst/>
                        </a:rPr>
                        <a:t> 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 dirty="0">
                          <a:effectLst/>
                        </a:rPr>
                        <a:t> 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20"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 dirty="0" smtClean="0">
                          <a:effectLst/>
                        </a:rPr>
                        <a:t>   A.01.02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Requirements for common fire risk </a:t>
                      </a:r>
                      <a:r>
                        <a:rPr lang="en-US" sz="1300" u="none" strike="noStrike" dirty="0" smtClean="0">
                          <a:effectLst/>
                        </a:rPr>
                        <a:t>indices.</a:t>
                      </a:r>
                      <a:r>
                        <a:rPr lang="pt-PT" sz="1300" u="none" strike="noStrike" dirty="0">
                          <a:effectLst/>
                        </a:rPr>
                        <a:t> 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>
                          <a:effectLst/>
                        </a:rPr>
                        <a:t> </a:t>
                      </a:r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 dirty="0">
                          <a:effectLst/>
                        </a:rPr>
                        <a:t> 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 dirty="0">
                          <a:effectLst/>
                        </a:rPr>
                        <a:t> 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56"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 dirty="0" smtClean="0">
                          <a:effectLst/>
                        </a:rPr>
                        <a:t>   A.01.03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 dirty="0" err="1">
                          <a:effectLst/>
                        </a:rPr>
                        <a:t>Common</a:t>
                      </a:r>
                      <a:r>
                        <a:rPr lang="pt-PT" sz="1300" u="none" strike="noStrike" dirty="0">
                          <a:effectLst/>
                        </a:rPr>
                        <a:t> </a:t>
                      </a:r>
                      <a:r>
                        <a:rPr lang="pt-PT" sz="1300" u="none" strike="noStrike" dirty="0" err="1">
                          <a:effectLst/>
                        </a:rPr>
                        <a:t>platform</a:t>
                      </a:r>
                      <a:r>
                        <a:rPr lang="pt-PT" sz="1300" u="none" strike="noStrike" dirty="0">
                          <a:effectLst/>
                        </a:rPr>
                        <a:t> </a:t>
                      </a:r>
                      <a:r>
                        <a:rPr lang="pt-PT" sz="1300" u="none" strike="noStrike" dirty="0" err="1">
                          <a:effectLst/>
                        </a:rPr>
                        <a:t>requirements</a:t>
                      </a:r>
                      <a:r>
                        <a:rPr lang="pt-PT" sz="1300" u="none" strike="noStrike" dirty="0" smtClean="0">
                          <a:effectLst/>
                        </a:rPr>
                        <a:t>.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>
                          <a:effectLst/>
                        </a:rPr>
                        <a:t> </a:t>
                      </a:r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 dirty="0">
                          <a:effectLst/>
                        </a:rPr>
                        <a:t> 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 dirty="0">
                          <a:effectLst/>
                        </a:rPr>
                        <a:t> 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20"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 dirty="0" smtClean="0">
                          <a:effectLst/>
                        </a:rPr>
                        <a:t>   A.01.04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 dirty="0" err="1">
                          <a:effectLst/>
                        </a:rPr>
                        <a:t>System</a:t>
                      </a:r>
                      <a:r>
                        <a:rPr lang="pt-PT" sz="1300" u="none" strike="noStrike" dirty="0">
                          <a:effectLst/>
                        </a:rPr>
                        <a:t> </a:t>
                      </a:r>
                      <a:r>
                        <a:rPr lang="pt-PT" sz="1300" u="none" strike="noStrike" dirty="0" err="1">
                          <a:effectLst/>
                        </a:rPr>
                        <a:t>specifications</a:t>
                      </a:r>
                      <a:r>
                        <a:rPr lang="pt-PT" sz="1300" u="none" strike="noStrike" dirty="0" smtClean="0">
                          <a:effectLst/>
                        </a:rPr>
                        <a:t>.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>
                          <a:effectLst/>
                        </a:rPr>
                        <a:t> </a:t>
                      </a:r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 dirty="0">
                          <a:effectLst/>
                        </a:rPr>
                        <a:t> 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20"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b="1" u="none" strike="noStrike" dirty="0" smtClean="0">
                          <a:effectLst/>
                        </a:rPr>
                        <a:t>T02</a:t>
                      </a:r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Information collection and data repository 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>
                          <a:effectLst/>
                        </a:rPr>
                        <a:t> </a:t>
                      </a:r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20"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 dirty="0">
                          <a:effectLst/>
                        </a:rPr>
                        <a:t> </a:t>
                      </a:r>
                      <a:r>
                        <a:rPr lang="pt-PT" sz="1300" u="none" strike="noStrike" dirty="0" smtClean="0">
                          <a:effectLst/>
                        </a:rPr>
                        <a:t>  A.02.01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Survey of existing data </a:t>
                      </a:r>
                      <a:r>
                        <a:rPr lang="en-US" sz="1300" u="none" strike="noStrike" dirty="0" smtClean="0">
                          <a:effectLst/>
                        </a:rPr>
                        <a:t>sources</a:t>
                      </a: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>
                          <a:effectLst/>
                        </a:rPr>
                        <a:t> </a:t>
                      </a:r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20"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 dirty="0">
                          <a:effectLst/>
                        </a:rPr>
                        <a:t> </a:t>
                      </a:r>
                      <a:r>
                        <a:rPr lang="pt-PT" sz="1300" u="none" strike="noStrike" dirty="0" smtClean="0">
                          <a:effectLst/>
                        </a:rPr>
                        <a:t>  A.02.02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 dirty="0">
                          <a:effectLst/>
                        </a:rPr>
                        <a:t>Data </a:t>
                      </a:r>
                      <a:r>
                        <a:rPr lang="pt-PT" sz="1300" u="none" strike="noStrike" dirty="0" err="1">
                          <a:effectLst/>
                        </a:rPr>
                        <a:t>Collection</a:t>
                      </a:r>
                      <a:r>
                        <a:rPr lang="pt-PT" sz="1300" u="none" strike="noStrike" dirty="0">
                          <a:effectLst/>
                        </a:rPr>
                        <a:t> &amp; </a:t>
                      </a:r>
                      <a:r>
                        <a:rPr lang="pt-PT" sz="1300" u="none" strike="noStrike" dirty="0" err="1" smtClean="0">
                          <a:effectLst/>
                        </a:rPr>
                        <a:t>harmonization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>
                          <a:effectLst/>
                        </a:rPr>
                        <a:t> </a:t>
                      </a:r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20"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 dirty="0">
                          <a:effectLst/>
                        </a:rPr>
                        <a:t> </a:t>
                      </a:r>
                      <a:r>
                        <a:rPr lang="pt-PT" sz="1300" u="none" strike="noStrike" dirty="0" smtClean="0">
                          <a:effectLst/>
                        </a:rPr>
                        <a:t>  A.02.03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300" u="none" strike="noStrike" dirty="0" err="1">
                          <a:effectLst/>
                        </a:rPr>
                        <a:t>Dynamic</a:t>
                      </a:r>
                      <a:r>
                        <a:rPr lang="pt-PT" sz="1300" u="none" strike="noStrike" dirty="0">
                          <a:effectLst/>
                        </a:rPr>
                        <a:t> data </a:t>
                      </a:r>
                      <a:r>
                        <a:rPr lang="pt-PT" sz="1300" u="none" strike="noStrike" dirty="0" err="1" smtClean="0">
                          <a:effectLst/>
                        </a:rPr>
                        <a:t>generation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5" marR="5015" marT="5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>
                          <a:effectLst/>
                        </a:rPr>
                        <a:t> </a:t>
                      </a:r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20"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 dirty="0">
                          <a:effectLst/>
                        </a:rPr>
                        <a:t> </a:t>
                      </a:r>
                      <a:r>
                        <a:rPr lang="pt-PT" sz="1300" u="none" strike="noStrike" dirty="0" smtClean="0">
                          <a:effectLst/>
                        </a:rPr>
                        <a:t>  A.02.04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Data fitting and integration – data </a:t>
                      </a:r>
                      <a:r>
                        <a:rPr lang="en-US" sz="1300" u="none" strike="noStrike" dirty="0" smtClean="0">
                          <a:effectLst/>
                        </a:rPr>
                        <a:t>repository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5" marR="5015" marT="5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 dirty="0">
                          <a:effectLst/>
                        </a:rPr>
                        <a:t> 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20"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 dirty="0" smtClean="0">
                          <a:effectLst/>
                        </a:rPr>
                        <a:t>   A.02.05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300" u="none" strike="noStrike" dirty="0" err="1">
                          <a:effectLst/>
                        </a:rPr>
                        <a:t>Regulatory</a:t>
                      </a:r>
                      <a:r>
                        <a:rPr lang="pt-PT" sz="1300" u="none" strike="noStrike" dirty="0">
                          <a:effectLst/>
                        </a:rPr>
                        <a:t> </a:t>
                      </a:r>
                      <a:r>
                        <a:rPr lang="pt-PT" sz="1300" u="none" strike="noStrike" dirty="0" err="1">
                          <a:effectLst/>
                        </a:rPr>
                        <a:t>framework</a:t>
                      </a:r>
                      <a:r>
                        <a:rPr lang="pt-PT" sz="1300" u="none" strike="noStrike" dirty="0">
                          <a:effectLst/>
                        </a:rPr>
                        <a:t> </a:t>
                      </a:r>
                      <a:r>
                        <a:rPr lang="pt-PT" sz="1300" u="none" strike="noStrike" dirty="0" err="1" smtClean="0">
                          <a:effectLst/>
                        </a:rPr>
                        <a:t>analysis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5" marR="5015" marT="5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>
                          <a:effectLst/>
                        </a:rPr>
                        <a:t> </a:t>
                      </a:r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20"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b="1" u="none" strike="noStrike" dirty="0" smtClean="0">
                          <a:effectLst/>
                        </a:rPr>
                        <a:t>T03</a:t>
                      </a:r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b="1" u="none" strike="noStrike" dirty="0" err="1">
                          <a:effectLst/>
                        </a:rPr>
                        <a:t>Common</a:t>
                      </a:r>
                      <a:r>
                        <a:rPr lang="pt-PT" sz="1300" b="1" u="none" strike="noStrike" dirty="0">
                          <a:effectLst/>
                        </a:rPr>
                        <a:t> </a:t>
                      </a:r>
                      <a:r>
                        <a:rPr lang="pt-PT" sz="1300" b="1" u="none" strike="noStrike" dirty="0" err="1">
                          <a:effectLst/>
                        </a:rPr>
                        <a:t>Fire</a:t>
                      </a:r>
                      <a:r>
                        <a:rPr lang="pt-PT" sz="1300" b="1" u="none" strike="noStrike" dirty="0">
                          <a:effectLst/>
                        </a:rPr>
                        <a:t> </a:t>
                      </a:r>
                      <a:r>
                        <a:rPr lang="pt-PT" sz="1300" b="1" u="none" strike="noStrike" dirty="0" err="1">
                          <a:effectLst/>
                        </a:rPr>
                        <a:t>Weather</a:t>
                      </a:r>
                      <a:r>
                        <a:rPr lang="pt-PT" sz="1300" b="1" u="none" strike="noStrike" dirty="0">
                          <a:effectLst/>
                        </a:rPr>
                        <a:t> </a:t>
                      </a:r>
                      <a:r>
                        <a:rPr lang="pt-PT" sz="1300" b="1" u="none" strike="noStrike" dirty="0" err="1" smtClean="0">
                          <a:effectLst/>
                        </a:rPr>
                        <a:t>Indices</a:t>
                      </a:r>
                      <a:r>
                        <a:rPr lang="pt-PT" sz="1300" b="1" u="none" strike="noStrike" dirty="0">
                          <a:effectLst/>
                        </a:rPr>
                        <a:t> </a:t>
                      </a:r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>
                          <a:effectLst/>
                        </a:rPr>
                        <a:t> </a:t>
                      </a:r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20"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 dirty="0">
                          <a:effectLst/>
                        </a:rPr>
                        <a:t> </a:t>
                      </a:r>
                      <a:r>
                        <a:rPr lang="pt-PT" sz="1300" u="none" strike="noStrike" dirty="0" smtClean="0">
                          <a:effectLst/>
                        </a:rPr>
                        <a:t>  A.03.01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>
                          <a:effectLst/>
                        </a:rPr>
                        <a:t>Development</a:t>
                      </a:r>
                      <a:r>
                        <a:rPr lang="en-US" sz="1300" u="none" strike="noStrike" baseline="0" dirty="0" smtClean="0">
                          <a:effectLst/>
                        </a:rPr>
                        <a:t> of c</a:t>
                      </a:r>
                      <a:r>
                        <a:rPr lang="en-US" sz="1300" u="none" strike="noStrike" dirty="0" smtClean="0">
                          <a:effectLst/>
                        </a:rPr>
                        <a:t>ommon weather based </a:t>
                      </a:r>
                      <a:r>
                        <a:rPr lang="en-US" sz="1300" u="none" strike="noStrike" dirty="0">
                          <a:effectLst/>
                        </a:rPr>
                        <a:t>fire risk </a:t>
                      </a:r>
                      <a:r>
                        <a:rPr lang="en-US" sz="1300" u="none" strike="noStrike" dirty="0" smtClean="0">
                          <a:effectLst/>
                        </a:rPr>
                        <a:t>index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>
                          <a:effectLst/>
                        </a:rPr>
                        <a:t> </a:t>
                      </a:r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20"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 dirty="0">
                          <a:effectLst/>
                        </a:rPr>
                        <a:t> </a:t>
                      </a:r>
                      <a:r>
                        <a:rPr lang="pt-PT" sz="1300" u="none" strike="noStrike" dirty="0" smtClean="0">
                          <a:effectLst/>
                        </a:rPr>
                        <a:t>  A.03.02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 smtClean="0">
                          <a:effectLst/>
                        </a:rPr>
                        <a:t>Development</a:t>
                      </a:r>
                      <a:r>
                        <a:rPr lang="en-US" sz="1300" u="none" strike="noStrike" baseline="0" dirty="0" smtClean="0">
                          <a:effectLst/>
                        </a:rPr>
                        <a:t> of c</a:t>
                      </a:r>
                      <a:r>
                        <a:rPr lang="en-US" sz="1300" u="none" strike="noStrike" dirty="0" smtClean="0">
                          <a:effectLst/>
                        </a:rPr>
                        <a:t>ommon fire risk potential indices</a:t>
                      </a:r>
                      <a:endParaRPr lang="en-US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5" marR="5015" marT="5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>
                          <a:effectLst/>
                        </a:rPr>
                        <a:t> </a:t>
                      </a:r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20"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 dirty="0" smtClean="0">
                          <a:effectLst/>
                        </a:rPr>
                        <a:t>   A.03.03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 smtClean="0">
                          <a:effectLst/>
                        </a:rPr>
                        <a:t>Statistical testing of fire risk indices</a:t>
                      </a:r>
                      <a:endParaRPr lang="en-US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5" marR="5015" marT="5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20"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b="1" u="none" strike="noStrike" dirty="0" smtClean="0">
                          <a:effectLst/>
                        </a:rPr>
                        <a:t>T04</a:t>
                      </a:r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b="1" u="none" strike="noStrike" dirty="0" err="1">
                          <a:effectLst/>
                        </a:rPr>
                        <a:t>Platform</a:t>
                      </a:r>
                      <a:r>
                        <a:rPr lang="pt-PT" sz="1300" b="1" u="none" strike="noStrike" dirty="0">
                          <a:effectLst/>
                        </a:rPr>
                        <a:t> </a:t>
                      </a:r>
                      <a:r>
                        <a:rPr lang="pt-PT" sz="1300" b="1" u="none" strike="noStrike" dirty="0" err="1">
                          <a:effectLst/>
                        </a:rPr>
                        <a:t>development</a:t>
                      </a:r>
                      <a:r>
                        <a:rPr lang="pt-PT" sz="1300" b="1" u="none" strike="noStrike" dirty="0">
                          <a:effectLst/>
                        </a:rPr>
                        <a:t> </a:t>
                      </a:r>
                      <a:r>
                        <a:rPr lang="pt-PT" sz="1300" b="1" u="none" strike="noStrike" dirty="0" err="1">
                          <a:effectLst/>
                        </a:rPr>
                        <a:t>and</a:t>
                      </a:r>
                      <a:r>
                        <a:rPr lang="pt-PT" sz="1300" b="1" u="none" strike="noStrike" dirty="0">
                          <a:effectLst/>
                        </a:rPr>
                        <a:t> </a:t>
                      </a:r>
                      <a:r>
                        <a:rPr lang="pt-PT" sz="1300" b="1" u="none" strike="noStrike" dirty="0" err="1">
                          <a:effectLst/>
                        </a:rPr>
                        <a:t>implementation</a:t>
                      </a:r>
                      <a:r>
                        <a:rPr lang="pt-PT" sz="1300" b="1" u="none" strike="noStrike" dirty="0">
                          <a:effectLst/>
                        </a:rPr>
                        <a:t> </a:t>
                      </a:r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>
                          <a:effectLst/>
                        </a:rPr>
                        <a:t> </a:t>
                      </a:r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20"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 dirty="0">
                          <a:effectLst/>
                        </a:rPr>
                        <a:t> </a:t>
                      </a:r>
                      <a:r>
                        <a:rPr lang="pt-PT" sz="1300" u="none" strike="noStrike" dirty="0" smtClean="0">
                          <a:effectLst/>
                        </a:rPr>
                        <a:t>  A.04.01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System adaptation and new functionalities integration.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5" marR="5015" marT="5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>
                          <a:effectLst/>
                        </a:rPr>
                        <a:t> </a:t>
                      </a:r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20"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 dirty="0">
                          <a:effectLst/>
                        </a:rPr>
                        <a:t> </a:t>
                      </a:r>
                      <a:r>
                        <a:rPr lang="pt-PT" sz="1300" u="none" strike="noStrike" dirty="0" smtClean="0">
                          <a:effectLst/>
                        </a:rPr>
                        <a:t>  A.04.02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300" u="none" strike="noStrike" dirty="0">
                          <a:effectLst/>
                        </a:rPr>
                        <a:t>Portuguese </a:t>
                      </a:r>
                      <a:r>
                        <a:rPr lang="pt-PT" sz="1300" u="none" strike="noStrike" dirty="0" err="1">
                          <a:effectLst/>
                        </a:rPr>
                        <a:t>and</a:t>
                      </a:r>
                      <a:r>
                        <a:rPr lang="pt-PT" sz="1300" u="none" strike="noStrike" dirty="0">
                          <a:effectLst/>
                        </a:rPr>
                        <a:t> </a:t>
                      </a:r>
                      <a:r>
                        <a:rPr lang="pt-PT" sz="1300" u="none" strike="noStrike" dirty="0" err="1">
                          <a:effectLst/>
                        </a:rPr>
                        <a:t>Spanish</a:t>
                      </a:r>
                      <a:r>
                        <a:rPr lang="pt-PT" sz="1300" u="none" strike="noStrike" dirty="0">
                          <a:effectLst/>
                        </a:rPr>
                        <a:t> </a:t>
                      </a:r>
                      <a:r>
                        <a:rPr lang="pt-PT" sz="1300" u="none" strike="noStrike" dirty="0" err="1">
                          <a:effectLst/>
                        </a:rPr>
                        <a:t>meteorological</a:t>
                      </a:r>
                      <a:r>
                        <a:rPr lang="pt-PT" sz="1300" u="none" strike="noStrike" dirty="0">
                          <a:effectLst/>
                        </a:rPr>
                        <a:t> data </a:t>
                      </a:r>
                      <a:r>
                        <a:rPr lang="pt-PT" sz="1300" u="none" strike="noStrike" dirty="0" err="1">
                          <a:effectLst/>
                        </a:rPr>
                        <a:t>integration</a:t>
                      </a:r>
                      <a:r>
                        <a:rPr lang="pt-PT" sz="1300" u="none" strike="noStrike" dirty="0">
                          <a:effectLst/>
                        </a:rPr>
                        <a:t>.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5" marR="5015" marT="5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>
                          <a:effectLst/>
                        </a:rPr>
                        <a:t> </a:t>
                      </a:r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20"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 dirty="0" smtClean="0">
                          <a:effectLst/>
                        </a:rPr>
                        <a:t>   A.04.03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Services development and integration in user platform(s).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20"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 dirty="0" smtClean="0">
                          <a:effectLst/>
                        </a:rPr>
                        <a:t>   A.04.04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Operational validation in real fire campaigns.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20"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b="1" u="none" strike="noStrike" dirty="0" smtClean="0">
                          <a:effectLst/>
                        </a:rPr>
                        <a:t>T05</a:t>
                      </a:r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300" b="1" u="none" strike="noStrike" dirty="0">
                          <a:effectLst/>
                        </a:rPr>
                        <a:t>Training </a:t>
                      </a:r>
                      <a:r>
                        <a:rPr lang="pt-PT" sz="1300" b="1" u="none" strike="noStrike" dirty="0" err="1">
                          <a:effectLst/>
                        </a:rPr>
                        <a:t>and</a:t>
                      </a:r>
                      <a:r>
                        <a:rPr lang="pt-PT" sz="1300" b="1" u="none" strike="noStrike" dirty="0">
                          <a:effectLst/>
                        </a:rPr>
                        <a:t> </a:t>
                      </a:r>
                      <a:r>
                        <a:rPr lang="pt-PT" sz="1300" b="1" u="none" strike="noStrike" dirty="0" err="1">
                          <a:effectLst/>
                        </a:rPr>
                        <a:t>operational</a:t>
                      </a:r>
                      <a:r>
                        <a:rPr lang="pt-PT" sz="1300" b="1" u="none" strike="noStrike" dirty="0">
                          <a:effectLst/>
                        </a:rPr>
                        <a:t> </a:t>
                      </a:r>
                      <a:r>
                        <a:rPr lang="pt-PT" sz="1300" b="1" u="none" strike="noStrike" dirty="0" err="1">
                          <a:effectLst/>
                        </a:rPr>
                        <a:t>implementation</a:t>
                      </a:r>
                      <a:r>
                        <a:rPr lang="pt-PT" sz="1300" b="1" u="none" strike="noStrike" dirty="0">
                          <a:effectLst/>
                        </a:rPr>
                        <a:t> </a:t>
                      </a:r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5" marR="5015" marT="5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9320"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 dirty="0" smtClean="0">
                          <a:effectLst/>
                        </a:rPr>
                        <a:t>   A.05.01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</a:rPr>
                        <a:t>Development of specific protocols and operational </a:t>
                      </a:r>
                      <a:r>
                        <a:rPr lang="en-US" sz="1300" u="none" strike="noStrike" dirty="0" smtClean="0">
                          <a:effectLst/>
                        </a:rPr>
                        <a:t>guidelines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5" marR="5015" marT="5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20"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 dirty="0">
                          <a:effectLst/>
                        </a:rPr>
                        <a:t> </a:t>
                      </a:r>
                      <a:r>
                        <a:rPr lang="pt-PT" sz="1300" u="none" strike="noStrike" dirty="0" smtClean="0">
                          <a:effectLst/>
                        </a:rPr>
                        <a:t>  A.05.02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300" u="none" strike="noStrike" dirty="0" err="1">
                          <a:effectLst/>
                        </a:rPr>
                        <a:t>Operational</a:t>
                      </a:r>
                      <a:r>
                        <a:rPr lang="pt-PT" sz="1300" u="none" strike="noStrike" dirty="0">
                          <a:effectLst/>
                        </a:rPr>
                        <a:t> cross-training </a:t>
                      </a:r>
                      <a:r>
                        <a:rPr lang="pt-PT" sz="1300" u="none" strike="noStrike" dirty="0" err="1">
                          <a:effectLst/>
                        </a:rPr>
                        <a:t>activities</a:t>
                      </a:r>
                      <a:r>
                        <a:rPr lang="pt-PT" sz="1300" u="none" strike="noStrike" dirty="0">
                          <a:effectLst/>
                        </a:rPr>
                        <a:t>.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5" marR="5015" marT="5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20"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 dirty="0">
                          <a:effectLst/>
                        </a:rPr>
                        <a:t> </a:t>
                      </a:r>
                      <a:r>
                        <a:rPr lang="pt-PT" sz="1300" u="none" strike="noStrike" dirty="0" smtClean="0">
                          <a:effectLst/>
                        </a:rPr>
                        <a:t>  A.05.03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u="none" strike="noStrike" dirty="0" err="1">
                          <a:effectLst/>
                        </a:rPr>
                        <a:t>Operational</a:t>
                      </a:r>
                      <a:r>
                        <a:rPr lang="pt-PT" sz="1300" u="none" strike="noStrike" dirty="0">
                          <a:effectLst/>
                        </a:rPr>
                        <a:t> </a:t>
                      </a:r>
                      <a:r>
                        <a:rPr lang="pt-PT" sz="1300" u="none" strike="noStrike" dirty="0" err="1">
                          <a:effectLst/>
                        </a:rPr>
                        <a:t>implementation</a:t>
                      </a:r>
                      <a:r>
                        <a:rPr lang="pt-PT" sz="1300" u="none" strike="noStrike" dirty="0">
                          <a:effectLst/>
                        </a:rPr>
                        <a:t> </a:t>
                      </a:r>
                      <a:r>
                        <a:rPr lang="pt-PT" sz="1300" u="none" strike="noStrike" dirty="0" err="1">
                          <a:effectLst/>
                        </a:rPr>
                        <a:t>of</a:t>
                      </a:r>
                      <a:r>
                        <a:rPr lang="pt-PT" sz="1300" u="none" strike="noStrike" dirty="0">
                          <a:effectLst/>
                        </a:rPr>
                        <a:t> </a:t>
                      </a:r>
                      <a:r>
                        <a:rPr lang="pt-PT" sz="1300" u="none" strike="noStrike" dirty="0" err="1">
                          <a:effectLst/>
                        </a:rPr>
                        <a:t>protocols</a:t>
                      </a:r>
                      <a:r>
                        <a:rPr lang="pt-PT" sz="1300" u="none" strike="noStrike" dirty="0">
                          <a:effectLst/>
                        </a:rPr>
                        <a:t>.</a:t>
                      </a:r>
                      <a:endParaRPr lang="pt-P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9320"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b="1" u="none" strike="noStrike" dirty="0" smtClean="0">
                          <a:effectLst/>
                        </a:rPr>
                        <a:t>T06</a:t>
                      </a:r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u="none" strike="noStrike" dirty="0">
                          <a:effectLst/>
                        </a:rPr>
                        <a:t>International training and interchange workshops 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5" marR="5015" marT="5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9320"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b="1" u="none" strike="noStrike" dirty="0" smtClean="0">
                          <a:effectLst/>
                        </a:rPr>
                        <a:t>T07</a:t>
                      </a:r>
                      <a:r>
                        <a:rPr lang="pt-PT" sz="1300" b="1" u="none" strike="noStrike" dirty="0">
                          <a:effectLst/>
                        </a:rPr>
                        <a:t> </a:t>
                      </a:r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300" b="1" u="none" strike="noStrike" dirty="0" err="1">
                          <a:effectLst/>
                        </a:rPr>
                        <a:t>Dissemination</a:t>
                      </a:r>
                      <a:r>
                        <a:rPr lang="pt-PT" sz="1300" b="1" u="none" strike="noStrike" dirty="0">
                          <a:effectLst/>
                        </a:rPr>
                        <a:t> </a:t>
                      </a:r>
                      <a:r>
                        <a:rPr lang="pt-PT" sz="1300" b="1" u="none" strike="noStrike" dirty="0" err="1">
                          <a:effectLst/>
                        </a:rPr>
                        <a:t>activities</a:t>
                      </a:r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5" marR="5015" marT="5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r>
                        <a:rPr lang="pt-PT" sz="1300" b="1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D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r>
                        <a:rPr lang="pt-PT" sz="1300" b="1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D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20">
                <a:tc>
                  <a:txBody>
                    <a:bodyPr/>
                    <a:lstStyle/>
                    <a:p>
                      <a:pPr algn="l" fontAlgn="b"/>
                      <a:r>
                        <a:rPr lang="pt-PT" sz="1300" b="1" u="none" strike="noStrike" dirty="0" smtClean="0">
                          <a:effectLst/>
                        </a:rPr>
                        <a:t>T08</a:t>
                      </a:r>
                      <a:r>
                        <a:rPr lang="pt-PT" sz="1300" b="1" u="none" strike="noStrike" dirty="0">
                          <a:effectLst/>
                        </a:rPr>
                        <a:t> </a:t>
                      </a:r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300" b="1" u="none" strike="noStrike" dirty="0">
                          <a:effectLst/>
                        </a:rPr>
                        <a:t>Project </a:t>
                      </a:r>
                      <a:r>
                        <a:rPr lang="pt-PT" sz="1300" b="1" u="none" strike="noStrike" dirty="0" err="1">
                          <a:effectLst/>
                        </a:rPr>
                        <a:t>coordination</a:t>
                      </a:r>
                      <a:endParaRPr lang="pt-PT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5" marR="5015" marT="5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r>
                        <a:rPr lang="pt-PT" sz="1300" b="1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D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r>
                        <a:rPr lang="pt-PT" sz="1300" b="1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D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r>
                        <a:rPr lang="pt-PT" sz="1300" b="1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D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r>
                        <a:rPr lang="pt-PT" sz="1300" b="1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D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3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r>
                        <a:rPr lang="pt-PT" sz="1300" b="1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D</a:t>
                      </a:r>
                      <a:endParaRPr lang="pt-PT" sz="13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15" marR="5015" marT="5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/>
          <a:srcRect t="55970" r="63994"/>
          <a:stretch/>
        </p:blipFill>
        <p:spPr>
          <a:xfrm>
            <a:off x="248348" y="71020"/>
            <a:ext cx="2485975" cy="707039"/>
          </a:xfrm>
          <a:prstGeom prst="rect">
            <a:avLst/>
          </a:prstGeom>
        </p:spPr>
      </p:pic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>
          <a:xfrm>
            <a:off x="9339309" y="6569710"/>
            <a:ext cx="2743200" cy="365125"/>
          </a:xfrm>
        </p:spPr>
        <p:txBody>
          <a:bodyPr/>
          <a:lstStyle/>
          <a:p>
            <a:fld id="{ECF96203-FF5F-4E5E-8D9D-300CA7B19CAD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67185" y="71020"/>
            <a:ext cx="9215323" cy="4171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600" i="1" dirty="0" smtClean="0">
                <a:solidFill>
                  <a:srgbClr val="663300"/>
                </a:solidFill>
              </a:rPr>
              <a:t>Spanish-Portuguese Meteorological Information System for Trans-Boundary Operations in Forest Fires</a:t>
            </a:r>
            <a:endParaRPr lang="en-GB" sz="1600" dirty="0">
              <a:solidFill>
                <a:srgbClr val="663300"/>
              </a:solidFill>
            </a:endParaRPr>
          </a:p>
        </p:txBody>
      </p:sp>
      <p:sp>
        <p:nvSpPr>
          <p:cNvPr id="7" name="CaixaDeTexto 1"/>
          <p:cNvSpPr txBox="1"/>
          <p:nvPr/>
        </p:nvSpPr>
        <p:spPr>
          <a:xfrm>
            <a:off x="5535406" y="538164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GANTT  DIAGRAM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8233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189" y="4288119"/>
            <a:ext cx="406772" cy="36904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417" y="3113743"/>
            <a:ext cx="406772" cy="369046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85681598"/>
              </p:ext>
            </p:extLst>
          </p:nvPr>
        </p:nvGraphicFramePr>
        <p:xfrm>
          <a:off x="174811" y="2178423"/>
          <a:ext cx="12017189" cy="392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664" y="3432737"/>
            <a:ext cx="406772" cy="36904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8" cstate="print"/>
          <a:srcRect t="55970" r="63994"/>
          <a:stretch/>
        </p:blipFill>
        <p:spPr>
          <a:xfrm>
            <a:off x="248348" y="71020"/>
            <a:ext cx="2485975" cy="707039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088318" y="821116"/>
            <a:ext cx="3333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SUMMARY OF THE ACTION PLAN</a:t>
            </a:r>
            <a:endParaRPr lang="en-GB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095283" y="6572270"/>
            <a:ext cx="7899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Kick-off meeting – Brussels						January 20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, 2015</a:t>
            </a:r>
            <a:endParaRPr lang="en-GB" sz="1200" dirty="0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6203-FF5F-4E5E-8D9D-300CA7B19CAD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2867185" y="71020"/>
            <a:ext cx="9215323" cy="4171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600" i="1" dirty="0" smtClean="0">
                <a:solidFill>
                  <a:srgbClr val="663300"/>
                </a:solidFill>
              </a:rPr>
              <a:t>Spanish-Portuguese Meteorological Information System for Trans-Boundary Operations in Forest Fires</a:t>
            </a:r>
            <a:endParaRPr lang="en-GB" sz="16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7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4035898" y="515211"/>
            <a:ext cx="439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PROJECT  STRUCTURE  AND  ORGANIZATION</a:t>
            </a:r>
            <a:endParaRPr lang="en-GB" b="1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print"/>
          <a:srcRect t="55970" r="63994"/>
          <a:stretch/>
        </p:blipFill>
        <p:spPr>
          <a:xfrm>
            <a:off x="248348" y="71020"/>
            <a:ext cx="2485975" cy="70703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99440" y="1625600"/>
            <a:ext cx="1452880" cy="40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ECHO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tângulo arredondado 4"/>
          <p:cNvSpPr/>
          <p:nvPr/>
        </p:nvSpPr>
        <p:spPr>
          <a:xfrm>
            <a:off x="331581" y="2439843"/>
            <a:ext cx="1988598" cy="7457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</a:rPr>
              <a:t>Reports</a:t>
            </a:r>
          </a:p>
          <a:p>
            <a:pPr algn="ctr"/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</a:rPr>
              <a:t> Request for payments</a:t>
            </a:r>
          </a:p>
          <a:p>
            <a:pPr algn="ctr"/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</a:rPr>
              <a:t>Enquiries</a:t>
            </a:r>
            <a:endParaRPr lang="en-GB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382393" y="909385"/>
            <a:ext cx="2964163" cy="20313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Steering Committee</a:t>
            </a:r>
            <a:endParaRPr lang="pt-PT" sz="1400" dirty="0"/>
          </a:p>
          <a:p>
            <a:pPr lvl="0"/>
            <a:r>
              <a:rPr lang="en-US" sz="1400" dirty="0" smtClean="0"/>
              <a:t>- Meets </a:t>
            </a:r>
            <a:r>
              <a:rPr lang="en-US" sz="1400" dirty="0"/>
              <a:t>three times a year</a:t>
            </a:r>
            <a:endParaRPr lang="pt-PT" sz="1400" dirty="0"/>
          </a:p>
          <a:p>
            <a:pPr lvl="0"/>
            <a:r>
              <a:rPr lang="en-US" sz="1400" dirty="0" smtClean="0"/>
              <a:t>- Approves </a:t>
            </a:r>
            <a:r>
              <a:rPr lang="en-US" sz="1400" dirty="0"/>
              <a:t>AWP</a:t>
            </a:r>
            <a:endParaRPr lang="pt-PT" sz="1400" dirty="0"/>
          </a:p>
          <a:p>
            <a:pPr lvl="0"/>
            <a:r>
              <a:rPr lang="en-US" sz="1400" dirty="0" smtClean="0"/>
              <a:t>- Provides </a:t>
            </a:r>
            <a:r>
              <a:rPr lang="en-US" sz="1400" dirty="0"/>
              <a:t>strategic guidance</a:t>
            </a:r>
            <a:endParaRPr lang="pt-PT" sz="1400" dirty="0"/>
          </a:p>
          <a:p>
            <a:r>
              <a:rPr lang="en-US" sz="1400" dirty="0"/>
              <a:t> </a:t>
            </a:r>
            <a:endParaRPr lang="pt-PT" sz="1400" dirty="0"/>
          </a:p>
          <a:p>
            <a:r>
              <a:rPr lang="en-US" sz="1400" b="1" dirty="0"/>
              <a:t>Composition</a:t>
            </a:r>
            <a:endParaRPr lang="pt-PT" sz="1400" dirty="0"/>
          </a:p>
          <a:p>
            <a:pPr lvl="0"/>
            <a:r>
              <a:rPr lang="en-US" sz="1400" dirty="0" smtClean="0"/>
              <a:t>- Senior </a:t>
            </a:r>
            <a:r>
              <a:rPr lang="en-US" sz="1400" dirty="0"/>
              <a:t>Member </a:t>
            </a:r>
            <a:r>
              <a:rPr lang="en-US" sz="1400" dirty="0" smtClean="0"/>
              <a:t>of ADAI (Applicant</a:t>
            </a:r>
            <a:r>
              <a:rPr lang="en-US" sz="1400" dirty="0"/>
              <a:t>)</a:t>
            </a:r>
            <a:endParaRPr lang="pt-PT" sz="1400" dirty="0"/>
          </a:p>
          <a:p>
            <a:pPr lvl="0"/>
            <a:r>
              <a:rPr lang="en-US" sz="1400" dirty="0" smtClean="0"/>
              <a:t>- 1 </a:t>
            </a:r>
            <a:r>
              <a:rPr lang="en-US" sz="1400" dirty="0"/>
              <a:t>Senior representative from each </a:t>
            </a:r>
            <a:r>
              <a:rPr lang="en-US" sz="1400" dirty="0" smtClean="0"/>
              <a:t>partner</a:t>
            </a:r>
            <a:endParaRPr lang="pt-PT" sz="14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371446" y="3645494"/>
            <a:ext cx="2672178" cy="181588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Project Coordinator (ADAI)</a:t>
            </a:r>
            <a:endParaRPr lang="pt-PT" sz="1400" dirty="0"/>
          </a:p>
          <a:p>
            <a:pPr lvl="0"/>
            <a:r>
              <a:rPr lang="en-US" sz="1400" dirty="0" smtClean="0"/>
              <a:t>- Coordinates </a:t>
            </a:r>
            <a:r>
              <a:rPr lang="en-US" sz="1400" dirty="0"/>
              <a:t>the work of all actors</a:t>
            </a:r>
            <a:endParaRPr lang="pt-PT" sz="1400" dirty="0"/>
          </a:p>
          <a:p>
            <a:pPr lvl="0"/>
            <a:r>
              <a:rPr lang="en-US" sz="1400" dirty="0" smtClean="0"/>
              <a:t>- Reports </a:t>
            </a:r>
            <a:r>
              <a:rPr lang="en-US" sz="1400" dirty="0"/>
              <a:t>the Steering Committee</a:t>
            </a:r>
            <a:endParaRPr lang="pt-PT" sz="1400" dirty="0"/>
          </a:p>
          <a:p>
            <a:pPr lvl="0"/>
            <a:r>
              <a:rPr lang="en-US" sz="1400" dirty="0" smtClean="0"/>
              <a:t>- Prepares </a:t>
            </a:r>
            <a:r>
              <a:rPr lang="en-US" sz="1400" dirty="0"/>
              <a:t>AWP in cooperation with the Technical Team</a:t>
            </a:r>
            <a:endParaRPr lang="pt-PT" sz="1400" dirty="0"/>
          </a:p>
          <a:p>
            <a:pPr lvl="0"/>
            <a:r>
              <a:rPr lang="en-US" sz="1400" dirty="0" smtClean="0"/>
              <a:t>- Quarterly </a:t>
            </a:r>
            <a:r>
              <a:rPr lang="en-US" sz="1400" dirty="0"/>
              <a:t>progress reports</a:t>
            </a:r>
            <a:endParaRPr lang="pt-PT" sz="1400" dirty="0"/>
          </a:p>
          <a:p>
            <a:pPr lvl="0"/>
            <a:r>
              <a:rPr lang="en-US" sz="1400" dirty="0" smtClean="0"/>
              <a:t>- Progress </a:t>
            </a:r>
            <a:r>
              <a:rPr lang="en-US" sz="1400" dirty="0"/>
              <a:t>Reports for ECHO</a:t>
            </a:r>
            <a:endParaRPr lang="pt-PT" sz="1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382394" y="5950717"/>
            <a:ext cx="2672178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pt-PT" sz="1400" b="1" dirty="0" err="1">
                <a:solidFill>
                  <a:sysClr val="windowText" lastClr="000000"/>
                </a:solidFill>
              </a:rPr>
              <a:t>Technical</a:t>
            </a:r>
            <a:r>
              <a:rPr lang="pt-PT" sz="1400" b="1" dirty="0">
                <a:solidFill>
                  <a:sysClr val="windowText" lastClr="000000"/>
                </a:solidFill>
              </a:rPr>
              <a:t> Team</a:t>
            </a:r>
          </a:p>
          <a:p>
            <a:pPr lvl="0"/>
            <a:r>
              <a:rPr lang="pt-PT" sz="1400" dirty="0">
                <a:solidFill>
                  <a:sysClr val="windowText" lastClr="000000"/>
                </a:solidFill>
              </a:rPr>
              <a:t> </a:t>
            </a:r>
            <a:r>
              <a:rPr lang="pt-PT" sz="1400" dirty="0" smtClean="0">
                <a:solidFill>
                  <a:sysClr val="windowText" lastClr="000000"/>
                </a:solidFill>
              </a:rPr>
              <a:t>- </a:t>
            </a:r>
            <a:r>
              <a:rPr lang="pt-PT" sz="1400" dirty="0" err="1" smtClean="0">
                <a:solidFill>
                  <a:sysClr val="windowText" lastClr="000000"/>
                </a:solidFill>
              </a:rPr>
              <a:t>Implementation</a:t>
            </a:r>
            <a:r>
              <a:rPr lang="pt-PT" sz="1400" dirty="0" smtClean="0">
                <a:solidFill>
                  <a:sysClr val="windowText" lastClr="000000"/>
                </a:solidFill>
              </a:rPr>
              <a:t> </a:t>
            </a:r>
            <a:r>
              <a:rPr lang="pt-PT" sz="1400" dirty="0" err="1">
                <a:solidFill>
                  <a:sysClr val="windowText" lastClr="000000"/>
                </a:solidFill>
              </a:rPr>
              <a:t>of</a:t>
            </a:r>
            <a:r>
              <a:rPr lang="pt-PT" sz="1400" dirty="0">
                <a:solidFill>
                  <a:sysClr val="windowText" lastClr="000000"/>
                </a:solidFill>
              </a:rPr>
              <a:t> </a:t>
            </a:r>
            <a:r>
              <a:rPr lang="pt-PT" sz="1400" dirty="0" err="1" smtClean="0">
                <a:solidFill>
                  <a:sysClr val="windowText" lastClr="000000"/>
                </a:solidFill>
              </a:rPr>
              <a:t>activities</a:t>
            </a:r>
            <a:endParaRPr lang="pt-PT" sz="1400" dirty="0" smtClean="0">
              <a:solidFill>
                <a:sysClr val="windowText" lastClr="000000"/>
              </a:solidFill>
            </a:endParaRPr>
          </a:p>
          <a:p>
            <a:pPr lvl="0"/>
            <a:r>
              <a:rPr lang="pt-PT" sz="1400" dirty="0" smtClean="0">
                <a:solidFill>
                  <a:sysClr val="windowText" lastClr="000000"/>
                </a:solidFill>
              </a:rPr>
              <a:t>- </a:t>
            </a:r>
            <a:r>
              <a:rPr lang="pt-PT" sz="1400" dirty="0" err="1" smtClean="0">
                <a:solidFill>
                  <a:sysClr val="windowText" lastClr="000000"/>
                </a:solidFill>
              </a:rPr>
              <a:t>Leadership</a:t>
            </a:r>
            <a:r>
              <a:rPr lang="pt-PT" sz="1400" dirty="0" smtClean="0">
                <a:solidFill>
                  <a:sysClr val="windowText" lastClr="000000"/>
                </a:solidFill>
              </a:rPr>
              <a:t> </a:t>
            </a:r>
            <a:r>
              <a:rPr lang="pt-PT" sz="1400" dirty="0" err="1" smtClean="0">
                <a:solidFill>
                  <a:sysClr val="windowText" lastClr="000000"/>
                </a:solidFill>
              </a:rPr>
              <a:t>of</a:t>
            </a:r>
            <a:r>
              <a:rPr lang="pt-PT" sz="1400" dirty="0" smtClean="0">
                <a:solidFill>
                  <a:sysClr val="windowText" lastClr="000000"/>
                </a:solidFill>
              </a:rPr>
              <a:t> </a:t>
            </a:r>
            <a:r>
              <a:rPr lang="pt-PT" sz="1400" dirty="0" err="1" smtClean="0">
                <a:solidFill>
                  <a:sysClr val="windowText" lastClr="000000"/>
                </a:solidFill>
              </a:rPr>
              <a:t>tasks</a:t>
            </a:r>
            <a:r>
              <a:rPr lang="pt-PT" sz="1400" dirty="0" smtClean="0">
                <a:solidFill>
                  <a:sysClr val="windowText" lastClr="000000"/>
                </a:solidFill>
              </a:rPr>
              <a:t> </a:t>
            </a:r>
            <a:r>
              <a:rPr lang="pt-PT" sz="1400" dirty="0" err="1" smtClean="0">
                <a:solidFill>
                  <a:sysClr val="windowText" lastClr="000000"/>
                </a:solidFill>
              </a:rPr>
              <a:t>and</a:t>
            </a:r>
            <a:r>
              <a:rPr lang="pt-PT" sz="1400" dirty="0" smtClean="0">
                <a:solidFill>
                  <a:sysClr val="windowText" lastClr="000000"/>
                </a:solidFill>
              </a:rPr>
              <a:t> </a:t>
            </a:r>
            <a:r>
              <a:rPr lang="pt-PT" sz="1400" dirty="0" err="1" smtClean="0">
                <a:solidFill>
                  <a:sysClr val="windowText" lastClr="000000"/>
                </a:solidFill>
              </a:rPr>
              <a:t>actions</a:t>
            </a:r>
            <a:endParaRPr lang="pt-PT" sz="1400" dirty="0">
              <a:solidFill>
                <a:sysClr val="windowText" lastClr="000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971487" y="3670269"/>
            <a:ext cx="3350384" cy="16004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MONITORING &amp; EVALUATION </a:t>
            </a:r>
            <a:r>
              <a:rPr lang="en-US" sz="1400" b="1" dirty="0"/>
              <a:t>Committee</a:t>
            </a:r>
            <a:endParaRPr lang="pt-PT" sz="1400" dirty="0"/>
          </a:p>
          <a:p>
            <a:pPr lvl="0"/>
            <a:r>
              <a:rPr lang="en-US" sz="1400" dirty="0" smtClean="0"/>
              <a:t>- Meets </a:t>
            </a:r>
            <a:r>
              <a:rPr lang="en-US" sz="1400" dirty="0"/>
              <a:t>three times a year</a:t>
            </a:r>
            <a:endParaRPr lang="pt-PT" sz="1400" dirty="0"/>
          </a:p>
          <a:p>
            <a:pPr lvl="0"/>
            <a:r>
              <a:rPr lang="en-US" sz="1400" dirty="0" smtClean="0"/>
              <a:t>- Contributes </a:t>
            </a:r>
            <a:r>
              <a:rPr lang="en-US" sz="1400" dirty="0"/>
              <a:t>to quarterly progress reports and reports to ECHO</a:t>
            </a:r>
            <a:endParaRPr lang="pt-PT" sz="1400" dirty="0"/>
          </a:p>
          <a:p>
            <a:pPr lvl="0"/>
            <a:r>
              <a:rPr lang="en-US" sz="1400" dirty="0" smtClean="0"/>
              <a:t>- Implements </a:t>
            </a:r>
            <a:r>
              <a:rPr lang="en-US" sz="1400" dirty="0"/>
              <a:t>and supervises M&amp;E Scheme </a:t>
            </a:r>
            <a:endParaRPr lang="pt-PT" sz="1400" dirty="0"/>
          </a:p>
          <a:p>
            <a:r>
              <a:rPr lang="en-US" sz="1400" b="1" dirty="0"/>
              <a:t>Composition:</a:t>
            </a:r>
            <a:endParaRPr lang="pt-PT" sz="1400" dirty="0"/>
          </a:p>
          <a:p>
            <a:r>
              <a:rPr lang="en-US" sz="1400" dirty="0" smtClean="0"/>
              <a:t>- 1 </a:t>
            </a:r>
            <a:r>
              <a:rPr lang="en-US" sz="1400" dirty="0"/>
              <a:t>Representative from each Partner</a:t>
            </a:r>
            <a:endParaRPr lang="pt-PT" sz="1400" dirty="0"/>
          </a:p>
        </p:txBody>
      </p:sp>
      <p:sp>
        <p:nvSpPr>
          <p:cNvPr id="17" name="Retângulo arredondado 16"/>
          <p:cNvSpPr/>
          <p:nvPr/>
        </p:nvSpPr>
        <p:spPr>
          <a:xfrm>
            <a:off x="6946580" y="5950717"/>
            <a:ext cx="2687551" cy="73866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External experts</a:t>
            </a:r>
            <a:endParaRPr lang="pt-PT" sz="1400" dirty="0">
              <a:solidFill>
                <a:schemeClr val="tx1"/>
              </a:solidFill>
            </a:endParaRPr>
          </a:p>
          <a:p>
            <a:pPr lvl="0"/>
            <a:r>
              <a:rPr lang="en-US" sz="1400" dirty="0">
                <a:solidFill>
                  <a:schemeClr val="tx1"/>
                </a:solidFill>
              </a:rPr>
              <a:t>Monitoring Technical Assistance</a:t>
            </a:r>
            <a:endParaRPr lang="pt-PT" sz="1400" dirty="0">
              <a:solidFill>
                <a:schemeClr val="tx1"/>
              </a:solidFill>
            </a:endParaRPr>
          </a:p>
          <a:p>
            <a:pPr lvl="0"/>
            <a:r>
              <a:rPr lang="en-US" sz="1400" dirty="0">
                <a:solidFill>
                  <a:schemeClr val="tx1"/>
                </a:solidFill>
              </a:rPr>
              <a:t>Consultant Final Evaluation</a:t>
            </a:r>
            <a:endParaRPr lang="pt-PT" sz="1400" dirty="0">
              <a:solidFill>
                <a:schemeClr val="tx1"/>
              </a:solidFill>
            </a:endParaRPr>
          </a:p>
        </p:txBody>
      </p:sp>
      <p:cxnSp>
        <p:nvCxnSpPr>
          <p:cNvPr id="8" name="Conexão reta unidirecional 7"/>
          <p:cNvCxnSpPr/>
          <p:nvPr/>
        </p:nvCxnSpPr>
        <p:spPr>
          <a:xfrm flipH="1">
            <a:off x="4124960" y="5461376"/>
            <a:ext cx="0" cy="4893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3371446" y="5580739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chemeClr val="accent1">
                    <a:lumMod val="50000"/>
                  </a:schemeClr>
                </a:solidFill>
              </a:rPr>
              <a:t>Assistance</a:t>
            </a:r>
            <a:endParaRPr lang="en-GB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249647" y="5559577"/>
            <a:ext cx="680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chemeClr val="accent1">
                    <a:lumMod val="50000"/>
                  </a:schemeClr>
                </a:solidFill>
              </a:rPr>
              <a:t>Reports</a:t>
            </a:r>
            <a:endParaRPr lang="en-GB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9" name="Conexão reta unidirecional 18"/>
          <p:cNvCxnSpPr/>
          <p:nvPr/>
        </p:nvCxnSpPr>
        <p:spPr>
          <a:xfrm flipH="1">
            <a:off x="5273040" y="5453405"/>
            <a:ext cx="0" cy="489341"/>
          </a:xfrm>
          <a:prstGeom prst="straightConnector1">
            <a:avLst/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ta unidirecional 19"/>
          <p:cNvCxnSpPr/>
          <p:nvPr/>
        </p:nvCxnSpPr>
        <p:spPr>
          <a:xfrm flipH="1">
            <a:off x="4124960" y="2952427"/>
            <a:ext cx="5338" cy="6930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371446" y="3178855"/>
            <a:ext cx="813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accent1">
                    <a:lumMod val="50000"/>
                  </a:schemeClr>
                </a:solidFill>
              </a:rPr>
              <a:t>Strategic guideline</a:t>
            </a:r>
            <a:endParaRPr lang="en-GB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239487" y="3254355"/>
            <a:ext cx="680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chemeClr val="accent1">
                    <a:lumMod val="50000"/>
                  </a:schemeClr>
                </a:solidFill>
              </a:rPr>
              <a:t>Reports</a:t>
            </a:r>
            <a:endParaRPr lang="en-GB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3" name="Conexão reta unidirecional 22"/>
          <p:cNvCxnSpPr/>
          <p:nvPr/>
        </p:nvCxnSpPr>
        <p:spPr>
          <a:xfrm flipH="1">
            <a:off x="5273040" y="2936929"/>
            <a:ext cx="4133" cy="700595"/>
          </a:xfrm>
          <a:prstGeom prst="straightConnector1">
            <a:avLst/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reta unidirecional 23"/>
          <p:cNvCxnSpPr/>
          <p:nvPr/>
        </p:nvCxnSpPr>
        <p:spPr>
          <a:xfrm flipH="1" flipV="1">
            <a:off x="6054572" y="4218304"/>
            <a:ext cx="927864" cy="0"/>
          </a:xfrm>
          <a:prstGeom prst="straightConnector1">
            <a:avLst/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ta unidirecional 25"/>
          <p:cNvCxnSpPr/>
          <p:nvPr/>
        </p:nvCxnSpPr>
        <p:spPr>
          <a:xfrm>
            <a:off x="6018716" y="4959984"/>
            <a:ext cx="927864" cy="0"/>
          </a:xfrm>
          <a:prstGeom prst="straightConnector1">
            <a:avLst/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xão reta unidirecional 26"/>
          <p:cNvCxnSpPr>
            <a:stCxn id="17" idx="1"/>
          </p:cNvCxnSpPr>
          <p:nvPr/>
        </p:nvCxnSpPr>
        <p:spPr>
          <a:xfrm flipH="1" flipV="1">
            <a:off x="6026556" y="5469347"/>
            <a:ext cx="920024" cy="850702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ta unidirecional 29"/>
          <p:cNvCxnSpPr/>
          <p:nvPr/>
        </p:nvCxnSpPr>
        <p:spPr>
          <a:xfrm>
            <a:off x="2052320" y="1820544"/>
            <a:ext cx="1332000" cy="0"/>
          </a:xfrm>
          <a:prstGeom prst="straightConnector1">
            <a:avLst/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ta unidirecional 30"/>
          <p:cNvCxnSpPr/>
          <p:nvPr/>
        </p:nvCxnSpPr>
        <p:spPr>
          <a:xfrm flipV="1">
            <a:off x="2320179" y="2804160"/>
            <a:ext cx="585581" cy="1904"/>
          </a:xfrm>
          <a:prstGeom prst="straightConnector1">
            <a:avLst/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/>
          <p:cNvCxnSpPr/>
          <p:nvPr/>
        </p:nvCxnSpPr>
        <p:spPr>
          <a:xfrm flipH="1" flipV="1">
            <a:off x="2895600" y="1820544"/>
            <a:ext cx="0" cy="9937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>
            <a:off x="737980" y="6593947"/>
            <a:ext cx="11027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Kick-off meeting – Brussels									January 20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, 2015</a:t>
            </a:r>
            <a:endParaRPr lang="en-GB" sz="1200" dirty="0"/>
          </a:p>
        </p:txBody>
      </p:sp>
      <p:sp>
        <p:nvSpPr>
          <p:cNvPr id="38" name="Marcador de Posição do Número do Diapositivo 37"/>
          <p:cNvSpPr>
            <a:spLocks noGrp="1"/>
          </p:cNvSpPr>
          <p:nvPr>
            <p:ph type="sldNum" sz="quarter" idx="12"/>
          </p:nvPr>
        </p:nvSpPr>
        <p:spPr>
          <a:xfrm>
            <a:off x="9328106" y="6455550"/>
            <a:ext cx="2743200" cy="365125"/>
          </a:xfrm>
        </p:spPr>
        <p:txBody>
          <a:bodyPr/>
          <a:lstStyle/>
          <a:p>
            <a:fld id="{ECF96203-FF5F-4E5E-8D9D-300CA7B19CAD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28" name="Título 1"/>
          <p:cNvSpPr txBox="1">
            <a:spLocks/>
          </p:cNvSpPr>
          <p:nvPr/>
        </p:nvSpPr>
        <p:spPr>
          <a:xfrm>
            <a:off x="2867185" y="71020"/>
            <a:ext cx="9215323" cy="4171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600" i="1" dirty="0" smtClean="0">
                <a:solidFill>
                  <a:srgbClr val="663300"/>
                </a:solidFill>
              </a:rPr>
              <a:t>Spanish-Portuguese Meteorological Information System for Trans-Boundary Operations in Forest Fires</a:t>
            </a:r>
            <a:endParaRPr lang="en-GB" sz="16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10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15" grpId="0" animBg="1"/>
      <p:bldP spid="16" grpId="0" animBg="1"/>
      <p:bldP spid="17" grpId="0" animBg="1"/>
      <p:bldP spid="9" grpId="0"/>
      <p:bldP spid="18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699132" y="1062667"/>
            <a:ext cx="11281151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 smtClean="0"/>
              <a:t>EXPECTED RESULTS: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Analysis of </a:t>
            </a:r>
            <a:r>
              <a:rPr lang="en-GB" dirty="0"/>
              <a:t>the </a:t>
            </a:r>
            <a:r>
              <a:rPr lang="en-GB" b="1" dirty="0"/>
              <a:t>existing information and data sources, formats, and mechanisms </a:t>
            </a:r>
            <a:r>
              <a:rPr lang="en-GB" dirty="0"/>
              <a:t>(weather station networks, spatial resolution, temporal resolution, fire risk </a:t>
            </a:r>
            <a:r>
              <a:rPr lang="en-GB" dirty="0" smtClean="0"/>
              <a:t>indices</a:t>
            </a:r>
            <a:r>
              <a:rPr lang="en-GB" dirty="0"/>
              <a:t>, etc</a:t>
            </a:r>
            <a:r>
              <a:rPr lang="en-GB" dirty="0" smtClean="0"/>
              <a:t>.).</a:t>
            </a:r>
            <a:endParaRPr lang="en-GB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Based on the </a:t>
            </a:r>
            <a:r>
              <a:rPr lang="en-GB" b="1" dirty="0"/>
              <a:t>SIMIF Spanish system, an extension of this service </a:t>
            </a:r>
            <a:r>
              <a:rPr lang="en-GB" dirty="0"/>
              <a:t>will be designed, developed, calibrated, validated and implemented in the trans-boundary area of influence of both countries, including data, thematic maps and risk </a:t>
            </a:r>
            <a:r>
              <a:rPr lang="en-GB" dirty="0" smtClean="0"/>
              <a:t>indices </a:t>
            </a:r>
            <a:r>
              <a:rPr lang="en-GB" dirty="0"/>
              <a:t>obtained from both </a:t>
            </a:r>
            <a:r>
              <a:rPr lang="en-GB" dirty="0" smtClean="0"/>
              <a:t>countries.</a:t>
            </a:r>
            <a:endParaRPr lang="en-GB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Organization of </a:t>
            </a:r>
            <a:r>
              <a:rPr lang="en-GB" b="1" dirty="0" smtClean="0"/>
              <a:t>training sessions </a:t>
            </a:r>
            <a:r>
              <a:rPr lang="en-GB" dirty="0" smtClean="0"/>
              <a:t>and</a:t>
            </a:r>
            <a:r>
              <a:rPr lang="en-GB" b="1" dirty="0" smtClean="0"/>
              <a:t> workshops to disseminate the results </a:t>
            </a:r>
            <a:r>
              <a:rPr lang="en-GB" dirty="0" smtClean="0"/>
              <a:t>among the operational community (PT- SP and for other trans boundary areas).</a:t>
            </a:r>
          </a:p>
          <a:p>
            <a:pPr marL="1200150" lvl="2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1st workshop – Preliminary results and </a:t>
            </a:r>
            <a:r>
              <a:rPr lang="en-US" dirty="0" smtClean="0"/>
              <a:t>arrangements (M11-M13)</a:t>
            </a:r>
            <a:endParaRPr lang="pt-PT" dirty="0" smtClean="0"/>
          </a:p>
          <a:p>
            <a:pPr marL="1200150" lvl="2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PT" dirty="0" err="1" smtClean="0"/>
              <a:t>Operational</a:t>
            </a:r>
            <a:r>
              <a:rPr lang="pt-PT" dirty="0" smtClean="0"/>
              <a:t> </a:t>
            </a:r>
            <a:r>
              <a:rPr lang="pt-PT" dirty="0"/>
              <a:t>cross-training </a:t>
            </a:r>
            <a:r>
              <a:rPr lang="pt-PT" dirty="0" err="1" smtClean="0"/>
              <a:t>activities</a:t>
            </a:r>
            <a:r>
              <a:rPr lang="pt-PT" dirty="0" smtClean="0"/>
              <a:t> (M20-M23)</a:t>
            </a:r>
          </a:p>
          <a:p>
            <a:pPr marL="1200150" lvl="2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PT" dirty="0" err="1"/>
              <a:t>Operational</a:t>
            </a:r>
            <a:r>
              <a:rPr lang="pt-PT" dirty="0"/>
              <a:t> </a:t>
            </a:r>
            <a:r>
              <a:rPr lang="pt-PT" dirty="0" err="1"/>
              <a:t>implementation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 smtClean="0"/>
              <a:t>protocols</a:t>
            </a:r>
            <a:r>
              <a:rPr lang="pt-PT" dirty="0" smtClean="0"/>
              <a:t> (M21-M24)</a:t>
            </a:r>
          </a:p>
          <a:p>
            <a:pPr marL="1200150" lvl="2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2nd workshop – Exhibition of final </a:t>
            </a:r>
            <a:r>
              <a:rPr lang="en-US" dirty="0" smtClean="0"/>
              <a:t>results (M22-M24)</a:t>
            </a:r>
            <a:endParaRPr lang="pt-PT" dirty="0" smtClean="0"/>
          </a:p>
          <a:p>
            <a:pPr marL="1200150" lvl="2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pt-PT" dirty="0" smtClean="0"/>
          </a:p>
          <a:p>
            <a:pPr marL="1200150" lvl="2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GB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/>
          <a:srcRect t="55970" r="63994"/>
          <a:stretch/>
        </p:blipFill>
        <p:spPr>
          <a:xfrm>
            <a:off x="248348" y="71020"/>
            <a:ext cx="2485975" cy="707039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2867185" y="71020"/>
            <a:ext cx="9215323" cy="4171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600" i="1" dirty="0" smtClean="0">
                <a:solidFill>
                  <a:srgbClr val="663300"/>
                </a:solidFill>
              </a:rPr>
              <a:t>Spanish-Portuguese Meteorological Information System for Trans-Boundary Operations in Forest Fires</a:t>
            </a:r>
            <a:endParaRPr lang="en-GB" sz="1600" dirty="0">
              <a:solidFill>
                <a:srgbClr val="6633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095283" y="6572270"/>
            <a:ext cx="7899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Kick-off meeting – Brussels						January 20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, 2015</a:t>
            </a:r>
            <a:endParaRPr lang="en-GB" sz="1200" dirty="0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6203-FF5F-4E5E-8D9D-300CA7B19CAD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62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1030</Words>
  <Application>Microsoft Office PowerPoint</Application>
  <PresentationFormat>Custom</PresentationFormat>
  <Paragraphs>333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ADAE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SPITFIRE</dc:title>
  <dc:creator>Miguel Almeida</dc:creator>
  <cp:lastModifiedBy>SGOURDOPOULOU-KARRA Ioanna (ECHO)</cp:lastModifiedBy>
  <cp:revision>71</cp:revision>
  <dcterms:created xsi:type="dcterms:W3CDTF">2014-12-17T16:36:45Z</dcterms:created>
  <dcterms:modified xsi:type="dcterms:W3CDTF">2015-01-13T11:46:20Z</dcterms:modified>
</cp:coreProperties>
</file>