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5" r:id="rId6"/>
    <p:sldId id="276" r:id="rId7"/>
    <p:sldId id="277" r:id="rId8"/>
    <p:sldId id="266"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6C27B-943A-4AA7-A680-0196869AF45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333334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6C27B-943A-4AA7-A680-0196869AF45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287670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6C27B-943A-4AA7-A680-0196869AF45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43993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6C27B-943A-4AA7-A680-0196869AF45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100849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6C27B-943A-4AA7-A680-0196869AF458}"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327179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6C27B-943A-4AA7-A680-0196869AF458}"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135812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6C27B-943A-4AA7-A680-0196869AF458}"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60243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6C27B-943A-4AA7-A680-0196869AF458}"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330234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6C27B-943A-4AA7-A680-0196869AF458}"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54276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6C27B-943A-4AA7-A680-0196869AF458}"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116004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6C27B-943A-4AA7-A680-0196869AF458}"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CDD3E-3582-49D9-9524-E6631BA35054}" type="slidenum">
              <a:rPr lang="en-US" smtClean="0"/>
              <a:t>‹#›</a:t>
            </a:fld>
            <a:endParaRPr lang="en-US"/>
          </a:p>
        </p:txBody>
      </p:sp>
    </p:spTree>
    <p:extLst>
      <p:ext uri="{BB962C8B-B14F-4D97-AF65-F5344CB8AC3E}">
        <p14:creationId xmlns:p14="http://schemas.microsoft.com/office/powerpoint/2010/main" val="335706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6C27B-943A-4AA7-A680-0196869AF458}" type="datetimeFigureOut">
              <a:rPr lang="en-US" smtClean="0"/>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CDD3E-3582-49D9-9524-E6631BA35054}" type="slidenum">
              <a:rPr lang="en-US" smtClean="0"/>
              <a:t>‹#›</a:t>
            </a:fld>
            <a:endParaRPr lang="en-US"/>
          </a:p>
        </p:txBody>
      </p:sp>
    </p:spTree>
    <p:extLst>
      <p:ext uri="{BB962C8B-B14F-4D97-AF65-F5344CB8AC3E}">
        <p14:creationId xmlns:p14="http://schemas.microsoft.com/office/powerpoint/2010/main" val="1501996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12776"/>
            <a:ext cx="7772400" cy="1470025"/>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An Integrated Methodological framework for Emergency </a:t>
            </a:r>
            <a:r>
              <a:rPr lang="en-US" b="1" dirty="0" smtClean="0">
                <a:solidFill>
                  <a:srgbClr val="C00000"/>
                </a:solidFill>
                <a:effectLst>
                  <a:outerShdw blurRad="38100" dist="38100" dir="2700000" algn="tl">
                    <a:srgbClr val="000000">
                      <a:alpha val="43137"/>
                    </a:srgbClr>
                  </a:outerShdw>
                </a:effectLst>
              </a:rPr>
              <a:t>Logistics - MELOGIC</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66768" y="3284984"/>
            <a:ext cx="6400800" cy="2256880"/>
          </a:xfrm>
        </p:spPr>
        <p:txBody>
          <a:bodyPr>
            <a:normAutofit fontScale="40000" lnSpcReduction="20000"/>
          </a:bodyPr>
          <a:lstStyle/>
          <a:p>
            <a:r>
              <a:rPr lang="en-US" sz="7000" dirty="0" smtClean="0">
                <a:solidFill>
                  <a:schemeClr val="tx2"/>
                </a:solidFill>
              </a:rPr>
              <a:t>Dr Georgios Boustras</a:t>
            </a:r>
          </a:p>
          <a:p>
            <a:r>
              <a:rPr lang="en-US" sz="7000" dirty="0" smtClean="0">
                <a:solidFill>
                  <a:schemeClr val="tx2"/>
                </a:solidFill>
              </a:rPr>
              <a:t>Associate Professor in Risk Assessment</a:t>
            </a:r>
          </a:p>
          <a:p>
            <a:r>
              <a:rPr lang="en-US" sz="7000" dirty="0" smtClean="0">
                <a:solidFill>
                  <a:schemeClr val="tx2"/>
                </a:solidFill>
              </a:rPr>
              <a:t>Dean of the Ioannis </a:t>
            </a:r>
            <a:r>
              <a:rPr lang="en-US" sz="7000" dirty="0" err="1" smtClean="0">
                <a:solidFill>
                  <a:schemeClr val="tx2"/>
                </a:solidFill>
              </a:rPr>
              <a:t>Gregoriou</a:t>
            </a:r>
            <a:r>
              <a:rPr lang="en-US" sz="7000" dirty="0" smtClean="0">
                <a:solidFill>
                  <a:schemeClr val="tx2"/>
                </a:solidFill>
              </a:rPr>
              <a:t> School of Business Administration</a:t>
            </a:r>
          </a:p>
          <a:p>
            <a:r>
              <a:rPr lang="en-US" sz="7000" dirty="0" smtClean="0">
                <a:solidFill>
                  <a:schemeClr val="tx2"/>
                </a:solidFill>
              </a:rPr>
              <a:t>Director of CERISE</a:t>
            </a:r>
          </a:p>
          <a:p>
            <a:endParaRPr lang="el-GR" sz="7000" dirty="0" smtClean="0">
              <a:solidFill>
                <a:schemeClr val="tx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5541864"/>
            <a:ext cx="2520280" cy="131467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6199203"/>
            <a:ext cx="2712720" cy="566928"/>
          </a:xfrm>
          <a:prstGeom prst="rect">
            <a:avLst/>
          </a:prstGeom>
        </p:spPr>
      </p:pic>
    </p:spTree>
    <p:extLst>
      <p:ext uri="{BB962C8B-B14F-4D97-AF65-F5344CB8AC3E}">
        <p14:creationId xmlns:p14="http://schemas.microsoft.com/office/powerpoint/2010/main" val="3930071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08920"/>
            <a:ext cx="8229600" cy="1143000"/>
          </a:xfrm>
        </p:spPr>
        <p:txBody>
          <a:bodyPr>
            <a:normAutofit fontScale="90000"/>
          </a:bodyPr>
          <a:lstStyle/>
          <a:p>
            <a:r>
              <a:rPr lang="en-US" sz="6000" b="1" dirty="0" smtClean="0">
                <a:solidFill>
                  <a:srgbClr val="C00000"/>
                </a:solidFill>
                <a:effectLst>
                  <a:outerShdw blurRad="38100" dist="38100" dir="2700000" algn="tl">
                    <a:srgbClr val="000000">
                      <a:alpha val="43137"/>
                    </a:srgbClr>
                  </a:outerShdw>
                </a:effectLst>
              </a:rPr>
              <a:t>Thank you for the attention</a:t>
            </a:r>
            <a:r>
              <a:rPr lang="el-GR" sz="6000" b="1" dirty="0" smtClean="0">
                <a:solidFill>
                  <a:srgbClr val="C00000"/>
                </a:solidFill>
                <a:effectLst>
                  <a:outerShdw blurRad="38100" dist="38100" dir="2700000" algn="tl">
                    <a:srgbClr val="000000">
                      <a:alpha val="43137"/>
                    </a:srgbClr>
                  </a:outerShdw>
                </a:effectLst>
              </a:rPr>
              <a:t>!</a:t>
            </a:r>
            <a:endParaRPr lang="en-US" sz="6000" b="1" dirty="0">
              <a:solidFill>
                <a:srgbClr val="C00000"/>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365104"/>
            <a:ext cx="4181475" cy="21812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5497" y="908720"/>
            <a:ext cx="4823762" cy="1008112"/>
          </a:xfrm>
          <a:prstGeom prst="rect">
            <a:avLst/>
          </a:prstGeom>
        </p:spPr>
      </p:pic>
    </p:spTree>
    <p:extLst>
      <p:ext uri="{BB962C8B-B14F-4D97-AF65-F5344CB8AC3E}">
        <p14:creationId xmlns:p14="http://schemas.microsoft.com/office/powerpoint/2010/main" val="4046835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The Team (Coordinator)</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2"/>
                </a:solidFill>
              </a:rPr>
              <a:t>European University Cyprus, established in 2007, part of the Laureate Network.  </a:t>
            </a:r>
          </a:p>
          <a:p>
            <a:r>
              <a:rPr lang="en-US" dirty="0" smtClean="0">
                <a:solidFill>
                  <a:schemeClr val="tx2"/>
                </a:solidFill>
              </a:rPr>
              <a:t>Center for Risk, Safety and the Environment (CERISE), established in 2011.</a:t>
            </a:r>
          </a:p>
          <a:p>
            <a:r>
              <a:rPr lang="en-US" dirty="0" smtClean="0">
                <a:solidFill>
                  <a:schemeClr val="tx2"/>
                </a:solidFill>
              </a:rPr>
              <a:t>Current projects at CERISE:</a:t>
            </a:r>
          </a:p>
          <a:p>
            <a:pPr lvl="1"/>
            <a:r>
              <a:rPr lang="en-US" sz="1800" dirty="0">
                <a:solidFill>
                  <a:schemeClr val="tx2"/>
                </a:solidFill>
              </a:rPr>
              <a:t>Dec 14:		2014/PRKP/25 - "CP4ALL“- 2014 Call for prevention and preparedness projects in civil protection and marine pollution, € 479,763 (12/14 – 12/16) </a:t>
            </a:r>
            <a:endParaRPr lang="en-US" sz="1800" dirty="0" smtClean="0">
              <a:solidFill>
                <a:schemeClr val="tx2"/>
              </a:solidFill>
            </a:endParaRPr>
          </a:p>
          <a:p>
            <a:pPr lvl="1"/>
            <a:r>
              <a:rPr lang="en-US" sz="1800" dirty="0">
                <a:solidFill>
                  <a:schemeClr val="tx2"/>
                </a:solidFill>
              </a:rPr>
              <a:t>Jul 14: 	"Prevention, Preparedness and Consequence Management of Terrorism and Other Security related Risks (CIPS)” HOME/2013/CIPS/AG/4000005091/ISEC 2013 - Cybercrime targeted call (INT) - Cyprus Cyber Crime Center of Excellence for Training, Research and Education, € 320,459,60 (07/14 – 07/16)</a:t>
            </a:r>
          </a:p>
          <a:p>
            <a:pPr lvl="1"/>
            <a:r>
              <a:rPr lang="en-US" sz="1800" dirty="0">
                <a:solidFill>
                  <a:schemeClr val="tx2"/>
                </a:solidFill>
              </a:rPr>
              <a:t>Jul 14: 	"Prevention of and Fight against Crime" (ISEC) - INT Call for proposals 2013 – Action Grants HOME/2013/CIPS/AG - European Surface Transport Operators Forum, € 399.657,33 (07/14 – 07/16) </a:t>
            </a:r>
          </a:p>
          <a:p>
            <a:pPr lvl="1"/>
            <a:r>
              <a:rPr lang="en-US" sz="1800" dirty="0">
                <a:solidFill>
                  <a:schemeClr val="tx2"/>
                </a:solidFill>
              </a:rPr>
              <a:t>May 14: 	Security Call 6 FP7-SEC-2013-1, </a:t>
            </a:r>
            <a:r>
              <a:rPr lang="en-US" sz="1800" dirty="0" err="1">
                <a:solidFill>
                  <a:schemeClr val="tx2"/>
                </a:solidFill>
              </a:rPr>
              <a:t>IMproving</a:t>
            </a:r>
            <a:r>
              <a:rPr lang="en-US" sz="1800" dirty="0">
                <a:solidFill>
                  <a:schemeClr val="tx2"/>
                </a:solidFill>
              </a:rPr>
              <a:t> Preparedness and Response of </a:t>
            </a:r>
            <a:r>
              <a:rPr lang="en-US" sz="1800" dirty="0" err="1">
                <a:solidFill>
                  <a:schemeClr val="tx2"/>
                </a:solidFill>
              </a:rPr>
              <a:t>HEalth</a:t>
            </a:r>
            <a:r>
              <a:rPr lang="en-US" sz="1800" dirty="0">
                <a:solidFill>
                  <a:schemeClr val="tx2"/>
                </a:solidFill>
              </a:rPr>
              <a:t> Services in major </a:t>
            </a:r>
            <a:r>
              <a:rPr lang="en-US" sz="1800" dirty="0" err="1">
                <a:solidFill>
                  <a:schemeClr val="tx2"/>
                </a:solidFill>
              </a:rPr>
              <a:t>criseS</a:t>
            </a:r>
            <a:r>
              <a:rPr lang="en-US" sz="1800" dirty="0">
                <a:solidFill>
                  <a:schemeClr val="tx2"/>
                </a:solidFill>
              </a:rPr>
              <a:t>, € 4,426,409 (05/14 – 05/17)</a:t>
            </a:r>
          </a:p>
          <a:p>
            <a:pPr lvl="1"/>
            <a:endParaRPr lang="en-US" sz="1800" dirty="0">
              <a:solidFill>
                <a:schemeClr val="tx2"/>
              </a:solidFill>
            </a:endParaRPr>
          </a:p>
          <a:p>
            <a:pPr lvl="1"/>
            <a:endParaRPr lang="en-US" sz="1800" dirty="0" smtClean="0">
              <a:solidFill>
                <a:schemeClr val="tx2"/>
              </a:solidFill>
            </a:endParaRPr>
          </a:p>
          <a:p>
            <a:endParaRPr lang="en-US" dirty="0" smtClean="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2281014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The Team (Members)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a:solidFill>
                  <a:schemeClr val="tx2"/>
                </a:solidFill>
              </a:rPr>
              <a:t>	</a:t>
            </a:r>
            <a:r>
              <a:rPr lang="el-GR" dirty="0">
                <a:solidFill>
                  <a:schemeClr val="tx2"/>
                </a:solidFill>
              </a:rPr>
              <a:t>Πανεπιστήμιο Αιγαίου / </a:t>
            </a:r>
            <a:r>
              <a:rPr lang="en-US" dirty="0">
                <a:solidFill>
                  <a:schemeClr val="tx2"/>
                </a:solidFill>
              </a:rPr>
              <a:t>University of Aegean - GR</a:t>
            </a:r>
          </a:p>
          <a:p>
            <a:r>
              <a:rPr lang="en-US" dirty="0">
                <a:solidFill>
                  <a:schemeClr val="tx2"/>
                </a:solidFill>
              </a:rPr>
              <a:t>Croce </a:t>
            </a:r>
            <a:r>
              <a:rPr lang="en-US" dirty="0" err="1">
                <a:solidFill>
                  <a:schemeClr val="tx2"/>
                </a:solidFill>
              </a:rPr>
              <a:t>Rossa</a:t>
            </a:r>
            <a:r>
              <a:rPr lang="en-US" dirty="0">
                <a:solidFill>
                  <a:schemeClr val="tx2"/>
                </a:solidFill>
              </a:rPr>
              <a:t> </a:t>
            </a:r>
            <a:r>
              <a:rPr lang="en-US" dirty="0" err="1">
                <a:solidFill>
                  <a:schemeClr val="tx2"/>
                </a:solidFill>
              </a:rPr>
              <a:t>Italiana</a:t>
            </a:r>
            <a:r>
              <a:rPr lang="en-US" dirty="0">
                <a:solidFill>
                  <a:schemeClr val="tx2"/>
                </a:solidFill>
              </a:rPr>
              <a:t>, </a:t>
            </a:r>
            <a:r>
              <a:rPr lang="en-US" dirty="0" err="1">
                <a:solidFill>
                  <a:schemeClr val="tx2"/>
                </a:solidFill>
              </a:rPr>
              <a:t>Comitato</a:t>
            </a:r>
            <a:r>
              <a:rPr lang="en-US" dirty="0">
                <a:solidFill>
                  <a:schemeClr val="tx2"/>
                </a:solidFill>
              </a:rPr>
              <a:t> </a:t>
            </a:r>
            <a:r>
              <a:rPr lang="en-US" dirty="0" err="1">
                <a:solidFill>
                  <a:schemeClr val="tx2"/>
                </a:solidFill>
              </a:rPr>
              <a:t>Provinciale</a:t>
            </a:r>
            <a:r>
              <a:rPr lang="en-US" dirty="0">
                <a:solidFill>
                  <a:schemeClr val="tx2"/>
                </a:solidFill>
              </a:rPr>
              <a:t> di Roma / Regional (Rome) Italian Red Cross - IT</a:t>
            </a:r>
          </a:p>
          <a:p>
            <a:r>
              <a:rPr lang="en-US" dirty="0">
                <a:solidFill>
                  <a:schemeClr val="tx2"/>
                </a:solidFill>
              </a:rPr>
              <a:t>Caritas </a:t>
            </a:r>
            <a:r>
              <a:rPr lang="en-US" dirty="0" err="1">
                <a:solidFill>
                  <a:schemeClr val="tx2"/>
                </a:solidFill>
              </a:rPr>
              <a:t>Diocesana</a:t>
            </a:r>
            <a:r>
              <a:rPr lang="en-US" dirty="0">
                <a:solidFill>
                  <a:schemeClr val="tx2"/>
                </a:solidFill>
              </a:rPr>
              <a:t> de </a:t>
            </a:r>
            <a:r>
              <a:rPr lang="en-US" dirty="0" err="1">
                <a:solidFill>
                  <a:schemeClr val="tx2"/>
                </a:solidFill>
              </a:rPr>
              <a:t>Teruel</a:t>
            </a:r>
            <a:r>
              <a:rPr lang="en-US" dirty="0">
                <a:solidFill>
                  <a:schemeClr val="tx2"/>
                </a:solidFill>
              </a:rPr>
              <a:t> y de </a:t>
            </a:r>
            <a:r>
              <a:rPr lang="en-US" dirty="0" err="1">
                <a:solidFill>
                  <a:schemeClr val="tx2"/>
                </a:solidFill>
              </a:rPr>
              <a:t>Albarracin</a:t>
            </a:r>
            <a:r>
              <a:rPr lang="en-US" dirty="0">
                <a:solidFill>
                  <a:schemeClr val="tx2"/>
                </a:solidFill>
              </a:rPr>
              <a:t> / Provincial </a:t>
            </a:r>
            <a:r>
              <a:rPr lang="en-US" dirty="0" err="1">
                <a:solidFill>
                  <a:schemeClr val="tx2"/>
                </a:solidFill>
              </a:rPr>
              <a:t>Responsibles</a:t>
            </a:r>
            <a:r>
              <a:rPr lang="en-US" dirty="0">
                <a:solidFill>
                  <a:schemeClr val="tx2"/>
                </a:solidFill>
              </a:rPr>
              <a:t> of CARITAS -ES</a:t>
            </a:r>
          </a:p>
          <a:p>
            <a:r>
              <a:rPr lang="en-US" dirty="0" err="1">
                <a:solidFill>
                  <a:schemeClr val="tx2"/>
                </a:solidFill>
              </a:rPr>
              <a:t>Svenska</a:t>
            </a:r>
            <a:r>
              <a:rPr lang="en-US" dirty="0">
                <a:solidFill>
                  <a:schemeClr val="tx2"/>
                </a:solidFill>
              </a:rPr>
              <a:t> </a:t>
            </a:r>
            <a:r>
              <a:rPr lang="en-US" dirty="0" err="1">
                <a:solidFill>
                  <a:schemeClr val="tx2"/>
                </a:solidFill>
              </a:rPr>
              <a:t>handelshogskolan</a:t>
            </a:r>
            <a:r>
              <a:rPr lang="en-US" dirty="0">
                <a:solidFill>
                  <a:schemeClr val="tx2"/>
                </a:solidFill>
              </a:rPr>
              <a:t> / Humanitarian Logistics and Supply Chain Research Institute - FI</a:t>
            </a:r>
          </a:p>
          <a:p>
            <a:endParaRPr lang="en-US" dirty="0">
              <a:solidFill>
                <a:schemeClr val="tx2"/>
              </a:solidFill>
            </a:endParaRPr>
          </a:p>
        </p:txBody>
      </p:sp>
    </p:spTree>
    <p:extLst>
      <p:ext uri="{BB962C8B-B14F-4D97-AF65-F5344CB8AC3E}">
        <p14:creationId xmlns:p14="http://schemas.microsoft.com/office/powerpoint/2010/main" val="4260283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The Project</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r>
              <a:rPr lang="en-US" dirty="0">
                <a:solidFill>
                  <a:schemeClr val="tx2"/>
                </a:solidFill>
              </a:rPr>
              <a:t>Recent natural disasters in Europe (e.g. earthquake in Kefallinia Island in Greece, severe and extended floods in Italy, France, Great Britain, and Germany) stressed the importance of the design and operation of efficient and effective relief distribution networks, and revealed the limitations in preparedness policy, in terms of disaster logistics operations, at local and regional level. </a:t>
            </a:r>
          </a:p>
          <a:p>
            <a:r>
              <a:rPr lang="en-US" dirty="0">
                <a:solidFill>
                  <a:schemeClr val="tx2"/>
                </a:solidFill>
              </a:rPr>
              <a:t>Reviews from related projects, (both in the EU Civil Protection as well as in other interregional programs) having policy implementation character, reveal an opportunity for improving significantly relief logistics operations by addressing the following key issues:</a:t>
            </a:r>
          </a:p>
          <a:p>
            <a:pPr lvl="1"/>
            <a:r>
              <a:rPr lang="en-US" dirty="0">
                <a:solidFill>
                  <a:schemeClr val="tx2"/>
                </a:solidFill>
              </a:rPr>
              <a:t>•	Identification of main emergency logistic problems (e.g. pre-positioning of emergency supplies) from civil protection authorities point of view. </a:t>
            </a:r>
          </a:p>
          <a:p>
            <a:pPr lvl="1"/>
            <a:r>
              <a:rPr lang="en-US" dirty="0">
                <a:solidFill>
                  <a:schemeClr val="tx2"/>
                </a:solidFill>
              </a:rPr>
              <a:t>•	Creation of an e-library of best practices, lessons learnt and strategic/tactic actions for emergency logistics processes.</a:t>
            </a:r>
          </a:p>
          <a:p>
            <a:pPr lvl="1"/>
            <a:r>
              <a:rPr lang="en-US" dirty="0">
                <a:solidFill>
                  <a:schemeClr val="tx2"/>
                </a:solidFill>
              </a:rPr>
              <a:t>•	Development of a toolbox that will support decision making in terms of preparedness logistics operations.</a:t>
            </a:r>
          </a:p>
          <a:p>
            <a:endParaRPr lang="en-US" dirty="0">
              <a:solidFill>
                <a:schemeClr val="tx2"/>
              </a:solidFill>
            </a:endParaRPr>
          </a:p>
        </p:txBody>
      </p:sp>
    </p:spTree>
    <p:extLst>
      <p:ext uri="{BB962C8B-B14F-4D97-AF65-F5344CB8AC3E}">
        <p14:creationId xmlns:p14="http://schemas.microsoft.com/office/powerpoint/2010/main" val="4292749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Deliverables and Deadlines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tx2"/>
                </a:solidFill>
              </a:rPr>
              <a:t>Project Management and </a:t>
            </a:r>
            <a:r>
              <a:rPr lang="en-US" dirty="0" smtClean="0">
                <a:solidFill>
                  <a:schemeClr val="tx2"/>
                </a:solidFill>
              </a:rPr>
              <a:t>Coordination</a:t>
            </a:r>
          </a:p>
          <a:p>
            <a:pPr lvl="1"/>
            <a:r>
              <a:rPr lang="en-US" sz="2200" dirty="0">
                <a:solidFill>
                  <a:schemeClr val="tx2"/>
                </a:solidFill>
              </a:rPr>
              <a:t>1 Kick-Off Meeting in Cyprus </a:t>
            </a:r>
          </a:p>
          <a:p>
            <a:pPr lvl="1"/>
            <a:r>
              <a:rPr lang="en-US" sz="2200" dirty="0">
                <a:solidFill>
                  <a:schemeClr val="tx2"/>
                </a:solidFill>
              </a:rPr>
              <a:t>4 Progress reports to the Commission  (1 report per 6 months</a:t>
            </a:r>
            <a:r>
              <a:rPr lang="en-US" sz="2200" dirty="0" smtClean="0">
                <a:solidFill>
                  <a:schemeClr val="tx2"/>
                </a:solidFill>
              </a:rPr>
              <a:t>)</a:t>
            </a:r>
            <a:endParaRPr lang="en-US" sz="2200" dirty="0">
              <a:solidFill>
                <a:schemeClr val="tx2"/>
              </a:solidFill>
            </a:endParaRPr>
          </a:p>
          <a:p>
            <a:pPr lvl="1"/>
            <a:r>
              <a:rPr lang="en-US" sz="2200" dirty="0">
                <a:solidFill>
                  <a:schemeClr val="tx2"/>
                </a:solidFill>
              </a:rPr>
              <a:t>5 Partnership Meetings (all partners) </a:t>
            </a:r>
          </a:p>
          <a:p>
            <a:pPr lvl="1"/>
            <a:r>
              <a:rPr lang="en-US" sz="2200" dirty="0">
                <a:solidFill>
                  <a:schemeClr val="tx2"/>
                </a:solidFill>
              </a:rPr>
              <a:t>1 specific workshop on financial management issues (embedded in the kick-off meeting in Cyprus)</a:t>
            </a:r>
          </a:p>
          <a:p>
            <a:r>
              <a:rPr lang="en-US" dirty="0">
                <a:solidFill>
                  <a:schemeClr val="tx2"/>
                </a:solidFill>
              </a:rPr>
              <a:t>Mapping of emergency logistics problems and </a:t>
            </a:r>
            <a:r>
              <a:rPr lang="en-US" dirty="0" smtClean="0">
                <a:solidFill>
                  <a:schemeClr val="tx2"/>
                </a:solidFill>
              </a:rPr>
              <a:t>creation </a:t>
            </a:r>
            <a:r>
              <a:rPr lang="en-US" dirty="0">
                <a:solidFill>
                  <a:schemeClr val="tx2"/>
                </a:solidFill>
              </a:rPr>
              <a:t>of data </a:t>
            </a:r>
            <a:r>
              <a:rPr lang="en-US" dirty="0" smtClean="0">
                <a:solidFill>
                  <a:schemeClr val="tx2"/>
                </a:solidFill>
              </a:rPr>
              <a:t>repository</a:t>
            </a:r>
          </a:p>
          <a:p>
            <a:pPr lvl="1"/>
            <a:r>
              <a:rPr lang="en-US" sz="2400" dirty="0">
                <a:solidFill>
                  <a:schemeClr val="tx2"/>
                </a:solidFill>
              </a:rPr>
              <a:t>1 Report with the categorization of main logistics problems in the preparedness phase, best </a:t>
            </a:r>
            <a:r>
              <a:rPr lang="en-US" sz="2400" dirty="0" err="1">
                <a:solidFill>
                  <a:schemeClr val="tx2"/>
                </a:solidFill>
              </a:rPr>
              <a:t>practises</a:t>
            </a:r>
            <a:r>
              <a:rPr lang="en-US" sz="2400" dirty="0">
                <a:solidFill>
                  <a:schemeClr val="tx2"/>
                </a:solidFill>
              </a:rPr>
              <a:t>, lessons learnt and existing emergency logistics tools </a:t>
            </a:r>
          </a:p>
          <a:p>
            <a:pPr lvl="1"/>
            <a:r>
              <a:rPr lang="en-US" sz="2400" dirty="0">
                <a:solidFill>
                  <a:schemeClr val="tx2"/>
                </a:solidFill>
              </a:rPr>
              <a:t>1 Pool (data repository in the form of “living document) of Best </a:t>
            </a:r>
            <a:r>
              <a:rPr lang="en-US" sz="2400" dirty="0" err="1">
                <a:solidFill>
                  <a:schemeClr val="tx2"/>
                </a:solidFill>
              </a:rPr>
              <a:t>Practises</a:t>
            </a:r>
            <a:r>
              <a:rPr lang="en-US" sz="2400" dirty="0">
                <a:solidFill>
                  <a:schemeClr val="tx2"/>
                </a:solidFill>
              </a:rPr>
              <a:t> and Lessons Learnt</a:t>
            </a:r>
          </a:p>
          <a:p>
            <a:pPr lvl="1"/>
            <a:endParaRPr lang="en-US" dirty="0">
              <a:solidFill>
                <a:schemeClr val="tx2"/>
              </a:solidFill>
            </a:endParaRPr>
          </a:p>
        </p:txBody>
      </p:sp>
    </p:spTree>
    <p:extLst>
      <p:ext uri="{BB962C8B-B14F-4D97-AF65-F5344CB8AC3E}">
        <p14:creationId xmlns:p14="http://schemas.microsoft.com/office/powerpoint/2010/main" val="3737179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Deliverables and Deadlines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dirty="0">
                <a:solidFill>
                  <a:schemeClr val="tx2"/>
                </a:solidFill>
              </a:rPr>
              <a:t>Design &amp; Implementation of a logistics planning toolbox for preparedness </a:t>
            </a:r>
            <a:r>
              <a:rPr lang="en-US" dirty="0" smtClean="0">
                <a:solidFill>
                  <a:schemeClr val="tx2"/>
                </a:solidFill>
              </a:rPr>
              <a:t>operations</a:t>
            </a:r>
          </a:p>
          <a:p>
            <a:pPr lvl="1"/>
            <a:r>
              <a:rPr lang="en-US" sz="2200" dirty="0">
                <a:solidFill>
                  <a:schemeClr val="tx2"/>
                </a:solidFill>
              </a:rPr>
              <a:t>1 Report with modelling of logistics problems in preparedness operations </a:t>
            </a:r>
          </a:p>
          <a:p>
            <a:pPr lvl="1"/>
            <a:r>
              <a:rPr lang="en-US" sz="2200" dirty="0">
                <a:solidFill>
                  <a:schemeClr val="tx2"/>
                </a:solidFill>
              </a:rPr>
              <a:t>1 kit with algorithmic </a:t>
            </a:r>
            <a:r>
              <a:rPr lang="en-US" sz="2200" dirty="0" smtClean="0">
                <a:solidFill>
                  <a:schemeClr val="tx2"/>
                </a:solidFill>
              </a:rPr>
              <a:t>tools</a:t>
            </a:r>
            <a:endParaRPr lang="en-US" sz="2200" dirty="0">
              <a:solidFill>
                <a:schemeClr val="tx2"/>
              </a:solidFill>
            </a:endParaRPr>
          </a:p>
          <a:p>
            <a:pPr lvl="1"/>
            <a:r>
              <a:rPr lang="en-US" sz="2200" dirty="0">
                <a:solidFill>
                  <a:schemeClr val="tx2"/>
                </a:solidFill>
              </a:rPr>
              <a:t>1 Design document of the planning software tool </a:t>
            </a:r>
          </a:p>
          <a:p>
            <a:pPr lvl="1"/>
            <a:r>
              <a:rPr lang="en-US" sz="2200" dirty="0">
                <a:solidFill>
                  <a:schemeClr val="tx2"/>
                </a:solidFill>
              </a:rPr>
              <a:t>1 software (planning tool) </a:t>
            </a:r>
          </a:p>
          <a:p>
            <a:pPr lvl="1"/>
            <a:r>
              <a:rPr lang="en-US" sz="2200" dirty="0">
                <a:solidFill>
                  <a:schemeClr val="tx2"/>
                </a:solidFill>
              </a:rPr>
              <a:t>1 Report with testing results of the planning software tool </a:t>
            </a:r>
          </a:p>
          <a:p>
            <a:r>
              <a:rPr lang="en-US" dirty="0">
                <a:solidFill>
                  <a:schemeClr val="tx2"/>
                </a:solidFill>
              </a:rPr>
              <a:t>Theoretical &amp; practical training on logistics processes in preparedness </a:t>
            </a:r>
            <a:r>
              <a:rPr lang="en-US" dirty="0" smtClean="0">
                <a:solidFill>
                  <a:schemeClr val="tx2"/>
                </a:solidFill>
              </a:rPr>
              <a:t>operations</a:t>
            </a:r>
            <a:endParaRPr lang="en-US" sz="2400" dirty="0" smtClean="0">
              <a:solidFill>
                <a:schemeClr val="tx2"/>
              </a:solidFill>
            </a:endParaRPr>
          </a:p>
          <a:p>
            <a:pPr lvl="1"/>
            <a:r>
              <a:rPr lang="en-US" sz="2400" dirty="0">
                <a:solidFill>
                  <a:schemeClr val="tx2"/>
                </a:solidFill>
              </a:rPr>
              <a:t>1 complete training guide (in electronic dynamic form) that will include both theoretical and practical material in logistics processes for preparedness operations. The planning tool developed in Phase C, will be used for practical training. </a:t>
            </a:r>
          </a:p>
          <a:p>
            <a:pPr lvl="1"/>
            <a:r>
              <a:rPr lang="en-US" sz="2400" dirty="0">
                <a:solidFill>
                  <a:schemeClr val="tx2"/>
                </a:solidFill>
              </a:rPr>
              <a:t>3 complete training sessions (1 per operational partner and 1 in Greece</a:t>
            </a:r>
            <a:r>
              <a:rPr lang="en-US" sz="2400" dirty="0" smtClean="0">
                <a:solidFill>
                  <a:schemeClr val="tx2"/>
                </a:solidFill>
              </a:rPr>
              <a:t>)</a:t>
            </a:r>
            <a:endParaRPr lang="en-US" sz="2400" dirty="0">
              <a:solidFill>
                <a:schemeClr val="tx2"/>
              </a:solidFill>
            </a:endParaRPr>
          </a:p>
          <a:p>
            <a:pPr lvl="1"/>
            <a:r>
              <a:rPr lang="en-US" sz="2400" dirty="0">
                <a:solidFill>
                  <a:schemeClr val="tx2"/>
                </a:solidFill>
              </a:rPr>
              <a:t>1 report with evaluation of the training sessions</a:t>
            </a:r>
          </a:p>
          <a:p>
            <a:pPr lvl="1"/>
            <a:endParaRPr lang="en-US" dirty="0">
              <a:solidFill>
                <a:schemeClr val="tx2"/>
              </a:solidFill>
            </a:endParaRPr>
          </a:p>
        </p:txBody>
      </p:sp>
    </p:spTree>
    <p:extLst>
      <p:ext uri="{BB962C8B-B14F-4D97-AF65-F5344CB8AC3E}">
        <p14:creationId xmlns:p14="http://schemas.microsoft.com/office/powerpoint/2010/main" val="2292203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Deliverables and Deadlines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47500" lnSpcReduction="20000"/>
          </a:bodyPr>
          <a:lstStyle/>
          <a:p>
            <a:r>
              <a:rPr lang="en-US" sz="4400" dirty="0">
                <a:solidFill>
                  <a:schemeClr val="tx2"/>
                </a:solidFill>
              </a:rPr>
              <a:t>Planning, Implementation and Evaluation of Small Scale Pilot </a:t>
            </a:r>
            <a:r>
              <a:rPr lang="en-US" sz="4400" dirty="0" smtClean="0">
                <a:solidFill>
                  <a:schemeClr val="tx2"/>
                </a:solidFill>
              </a:rPr>
              <a:t>tests</a:t>
            </a:r>
          </a:p>
          <a:p>
            <a:pPr lvl="1"/>
            <a:r>
              <a:rPr lang="en-US" sz="3800" dirty="0">
                <a:solidFill>
                  <a:schemeClr val="tx2"/>
                </a:solidFill>
              </a:rPr>
              <a:t>1 report with implementation methodology for small scale pilot test (design of test, evaluation criteria, </a:t>
            </a:r>
            <a:r>
              <a:rPr lang="en-US" sz="3800" dirty="0" err="1">
                <a:solidFill>
                  <a:schemeClr val="tx2"/>
                </a:solidFill>
              </a:rPr>
              <a:t>etc</a:t>
            </a:r>
            <a:r>
              <a:rPr lang="en-US" sz="3800" dirty="0" smtClean="0">
                <a:solidFill>
                  <a:schemeClr val="tx2"/>
                </a:solidFill>
              </a:rPr>
              <a:t>)</a:t>
            </a:r>
            <a:endParaRPr lang="en-US" sz="3800" dirty="0">
              <a:solidFill>
                <a:schemeClr val="tx2"/>
              </a:solidFill>
            </a:endParaRPr>
          </a:p>
          <a:p>
            <a:pPr lvl="1"/>
            <a:r>
              <a:rPr lang="en-US" sz="3800" dirty="0">
                <a:solidFill>
                  <a:schemeClr val="tx2"/>
                </a:solidFill>
              </a:rPr>
              <a:t>1 Small Scale Pilot test (real-life cases to be tested</a:t>
            </a:r>
            <a:r>
              <a:rPr lang="en-US" sz="3800" dirty="0" smtClean="0">
                <a:solidFill>
                  <a:schemeClr val="tx2"/>
                </a:solidFill>
              </a:rPr>
              <a:t>)</a:t>
            </a:r>
            <a:endParaRPr lang="en-US" sz="3800" dirty="0">
              <a:solidFill>
                <a:schemeClr val="tx2"/>
              </a:solidFill>
            </a:endParaRPr>
          </a:p>
          <a:p>
            <a:pPr lvl="1"/>
            <a:r>
              <a:rPr lang="en-US" sz="3800" dirty="0">
                <a:solidFill>
                  <a:schemeClr val="tx2"/>
                </a:solidFill>
              </a:rPr>
              <a:t>1 Evaluation Workshop (at the end of small scale pilot test)</a:t>
            </a:r>
          </a:p>
          <a:p>
            <a:r>
              <a:rPr lang="en-US" sz="4400" dirty="0">
                <a:solidFill>
                  <a:schemeClr val="tx2"/>
                </a:solidFill>
              </a:rPr>
              <a:t>Publicity, Raising Awareness Campaign  and Dissemination of Results </a:t>
            </a:r>
            <a:endParaRPr lang="en-US" sz="4400" dirty="0" smtClean="0">
              <a:solidFill>
                <a:schemeClr val="tx2"/>
              </a:solidFill>
            </a:endParaRPr>
          </a:p>
          <a:p>
            <a:pPr lvl="1"/>
            <a:r>
              <a:rPr lang="en-US" sz="2900" dirty="0">
                <a:solidFill>
                  <a:schemeClr val="tx2"/>
                </a:solidFill>
              </a:rPr>
              <a:t>1 Project Logo </a:t>
            </a:r>
          </a:p>
          <a:p>
            <a:pPr lvl="1"/>
            <a:r>
              <a:rPr lang="en-US" sz="2900" dirty="0">
                <a:solidFill>
                  <a:schemeClr val="tx2"/>
                </a:solidFill>
              </a:rPr>
              <a:t>1 Project official web site and Web2.0 toolkit (Facebook, </a:t>
            </a:r>
            <a:r>
              <a:rPr lang="en-US" sz="2900" dirty="0" err="1">
                <a:solidFill>
                  <a:schemeClr val="tx2"/>
                </a:solidFill>
              </a:rPr>
              <a:t>LinkedIN</a:t>
            </a:r>
            <a:r>
              <a:rPr lang="en-US" sz="2900" dirty="0">
                <a:solidFill>
                  <a:schemeClr val="tx2"/>
                </a:solidFill>
              </a:rPr>
              <a:t>, Twitter</a:t>
            </a:r>
            <a:r>
              <a:rPr lang="en-US" sz="2900" dirty="0" smtClean="0">
                <a:solidFill>
                  <a:schemeClr val="tx2"/>
                </a:solidFill>
              </a:rPr>
              <a:t>)</a:t>
            </a:r>
            <a:endParaRPr lang="en-US" sz="2900" dirty="0">
              <a:solidFill>
                <a:schemeClr val="tx2"/>
              </a:solidFill>
            </a:endParaRPr>
          </a:p>
          <a:p>
            <a:pPr lvl="1"/>
            <a:r>
              <a:rPr lang="en-US" sz="2900" dirty="0">
                <a:solidFill>
                  <a:schemeClr val="tx2"/>
                </a:solidFill>
              </a:rPr>
              <a:t>1 Raising Awareness Campaign, Publicity and Dissemination Plan </a:t>
            </a:r>
          </a:p>
          <a:p>
            <a:pPr lvl="1"/>
            <a:r>
              <a:rPr lang="en-US" sz="2900" dirty="0">
                <a:solidFill>
                  <a:schemeClr val="tx2"/>
                </a:solidFill>
              </a:rPr>
              <a:t>4 Project e-Newsletters </a:t>
            </a:r>
          </a:p>
          <a:p>
            <a:pPr lvl="1"/>
            <a:r>
              <a:rPr lang="en-US" sz="2900" dirty="0">
                <a:solidFill>
                  <a:schemeClr val="tx2"/>
                </a:solidFill>
              </a:rPr>
              <a:t>20 Publications on Local, Regional, National and European Union Media </a:t>
            </a:r>
          </a:p>
          <a:p>
            <a:pPr lvl="1"/>
            <a:r>
              <a:rPr lang="en-US" sz="2900" dirty="0">
                <a:solidFill>
                  <a:schemeClr val="tx2"/>
                </a:solidFill>
              </a:rPr>
              <a:t>Project Official Communication Material (200 Posters, 2000 Leaflets, 100 DVDs with useful material developed by the MELOGIC project</a:t>
            </a:r>
            <a:r>
              <a:rPr lang="en-US" sz="2900" dirty="0" smtClean="0">
                <a:solidFill>
                  <a:schemeClr val="tx2"/>
                </a:solidFill>
              </a:rPr>
              <a:t>)</a:t>
            </a:r>
            <a:endParaRPr lang="en-US" sz="2900" dirty="0">
              <a:solidFill>
                <a:schemeClr val="tx2"/>
              </a:solidFill>
            </a:endParaRPr>
          </a:p>
          <a:p>
            <a:pPr lvl="1"/>
            <a:r>
              <a:rPr lang="en-US" sz="2900" dirty="0">
                <a:solidFill>
                  <a:schemeClr val="tx2"/>
                </a:solidFill>
              </a:rPr>
              <a:t>5 National Events, organized by each partner in own </a:t>
            </a:r>
            <a:r>
              <a:rPr lang="en-US" sz="2900" dirty="0" smtClean="0">
                <a:solidFill>
                  <a:schemeClr val="tx2"/>
                </a:solidFill>
              </a:rPr>
              <a:t>country</a:t>
            </a:r>
            <a:endParaRPr lang="en-US" sz="2900" dirty="0">
              <a:solidFill>
                <a:schemeClr val="tx2"/>
              </a:solidFill>
            </a:endParaRPr>
          </a:p>
          <a:p>
            <a:pPr lvl="1"/>
            <a:r>
              <a:rPr lang="en-US" sz="2900" dirty="0">
                <a:solidFill>
                  <a:schemeClr val="tx2"/>
                </a:solidFill>
              </a:rPr>
              <a:t>1 Final Conference on Emergency Logistics in Disaster management in Brussels – Representation of European Civil Protection Community, Vulnerable social groups related entities/ associations including International ones </a:t>
            </a:r>
          </a:p>
          <a:p>
            <a:pPr lvl="1"/>
            <a:r>
              <a:rPr lang="en-US" sz="2900" dirty="0">
                <a:solidFill>
                  <a:schemeClr val="tx2"/>
                </a:solidFill>
              </a:rPr>
              <a:t>1 White Paper on emergency logistics</a:t>
            </a:r>
          </a:p>
          <a:p>
            <a:pPr lvl="1"/>
            <a:endParaRPr lang="en-US" dirty="0">
              <a:solidFill>
                <a:schemeClr val="tx2"/>
              </a:solidFill>
            </a:endParaRPr>
          </a:p>
        </p:txBody>
      </p:sp>
    </p:spTree>
    <p:extLst>
      <p:ext uri="{BB962C8B-B14F-4D97-AF65-F5344CB8AC3E}">
        <p14:creationId xmlns:p14="http://schemas.microsoft.com/office/powerpoint/2010/main" val="117858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Dates for Major Events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2"/>
                </a:solidFill>
              </a:rPr>
              <a:t>Jan 15: DG ECHO (Brussels)</a:t>
            </a:r>
          </a:p>
          <a:p>
            <a:r>
              <a:rPr lang="en-US" dirty="0" smtClean="0">
                <a:solidFill>
                  <a:schemeClr val="tx2"/>
                </a:solidFill>
              </a:rPr>
              <a:t>Feb 15: </a:t>
            </a:r>
            <a:r>
              <a:rPr lang="en-US" dirty="0">
                <a:solidFill>
                  <a:schemeClr val="tx2"/>
                </a:solidFill>
              </a:rPr>
              <a:t>Kick Off Meeting </a:t>
            </a:r>
            <a:r>
              <a:rPr lang="en-US" dirty="0" smtClean="0">
                <a:solidFill>
                  <a:schemeClr val="tx2"/>
                </a:solidFill>
              </a:rPr>
              <a:t>(Nicosia)</a:t>
            </a:r>
          </a:p>
          <a:p>
            <a:r>
              <a:rPr lang="en-US" dirty="0">
                <a:solidFill>
                  <a:schemeClr val="tx2"/>
                </a:solidFill>
              </a:rPr>
              <a:t>Feb 15: </a:t>
            </a:r>
            <a:r>
              <a:rPr lang="en-US" dirty="0" smtClean="0">
                <a:solidFill>
                  <a:schemeClr val="tx2"/>
                </a:solidFill>
              </a:rPr>
              <a:t>Workshop </a:t>
            </a:r>
            <a:r>
              <a:rPr lang="en-US" dirty="0">
                <a:solidFill>
                  <a:schemeClr val="tx2"/>
                </a:solidFill>
              </a:rPr>
              <a:t>on financial management issues </a:t>
            </a:r>
            <a:endParaRPr lang="en-US" dirty="0" smtClean="0">
              <a:solidFill>
                <a:schemeClr val="tx2"/>
              </a:solidFill>
            </a:endParaRPr>
          </a:p>
          <a:p>
            <a:r>
              <a:rPr lang="en-US" dirty="0" smtClean="0">
                <a:solidFill>
                  <a:schemeClr val="tx2"/>
                </a:solidFill>
              </a:rPr>
              <a:t>Jun / Dec 15, Jun / Dec 16: Reports to EC</a:t>
            </a:r>
          </a:p>
          <a:p>
            <a:r>
              <a:rPr lang="en-US" dirty="0">
                <a:solidFill>
                  <a:schemeClr val="tx2"/>
                </a:solidFill>
              </a:rPr>
              <a:t>Mar – Oct 16: 3 complete training sessions (1 per operational partner and 1 in Greece</a:t>
            </a:r>
            <a:r>
              <a:rPr lang="en-US" dirty="0" smtClean="0">
                <a:solidFill>
                  <a:schemeClr val="tx2"/>
                </a:solidFill>
              </a:rPr>
              <a:t>)</a:t>
            </a:r>
          </a:p>
          <a:p>
            <a:r>
              <a:rPr lang="en-US" dirty="0">
                <a:solidFill>
                  <a:schemeClr val="tx2"/>
                </a:solidFill>
              </a:rPr>
              <a:t>Mar – Oct 16: Small Scale Pilot test (real-life cases to be </a:t>
            </a:r>
            <a:r>
              <a:rPr lang="en-US" dirty="0" smtClean="0">
                <a:solidFill>
                  <a:schemeClr val="tx2"/>
                </a:solidFill>
              </a:rPr>
              <a:t>tested) / </a:t>
            </a:r>
            <a:r>
              <a:rPr lang="en-US" dirty="0">
                <a:solidFill>
                  <a:schemeClr val="tx2"/>
                </a:solidFill>
              </a:rPr>
              <a:t>Evaluation Workshop (at the end of small scale pilot test</a:t>
            </a:r>
            <a:r>
              <a:rPr lang="en-US" dirty="0" smtClean="0">
                <a:solidFill>
                  <a:schemeClr val="tx2"/>
                </a:solidFill>
              </a:rPr>
              <a:t>)</a:t>
            </a:r>
          </a:p>
          <a:p>
            <a:r>
              <a:rPr lang="en-US" dirty="0">
                <a:solidFill>
                  <a:schemeClr val="tx2"/>
                </a:solidFill>
              </a:rPr>
              <a:t>Dec 16: Final Conference on Emergency Logistics in Disaster management in Brussels – Representation of European Civil Protection Community, Vulnerable social groups related entities/ associations including International ones </a:t>
            </a:r>
          </a:p>
          <a:p>
            <a:endParaRPr lang="en-US" dirty="0" smtClean="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2515840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effectLst>
                  <a:outerShdw blurRad="38100" dist="38100" dir="2700000" algn="tl">
                    <a:srgbClr val="000000">
                      <a:alpha val="43137"/>
                    </a:srgbClr>
                  </a:outerShdw>
                </a:effectLst>
              </a:rPr>
              <a:t>Follow Up</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a:solidFill>
                  <a:schemeClr val="tx2"/>
                </a:solidFill>
              </a:rPr>
              <a:t>After MELOGIC project termination all partners will poses the planning software tool, based on open architecture and WEBGIS, to use it in their day to day and emergencies operations. </a:t>
            </a:r>
            <a:endParaRPr lang="en-US" dirty="0" smtClean="0">
              <a:solidFill>
                <a:schemeClr val="tx2"/>
              </a:solidFill>
            </a:endParaRPr>
          </a:p>
          <a:p>
            <a:r>
              <a:rPr lang="en-US" dirty="0" smtClean="0">
                <a:solidFill>
                  <a:schemeClr val="tx2"/>
                </a:solidFill>
              </a:rPr>
              <a:t>Each </a:t>
            </a:r>
            <a:r>
              <a:rPr lang="en-US" dirty="0">
                <a:solidFill>
                  <a:schemeClr val="tx2"/>
                </a:solidFill>
              </a:rPr>
              <a:t>partner will use the resulting tools and deliverables their own resources. That is true also for entities outside the consortium that would like to use them.</a:t>
            </a:r>
          </a:p>
        </p:txBody>
      </p:sp>
    </p:spTree>
    <p:extLst>
      <p:ext uri="{BB962C8B-B14F-4D97-AF65-F5344CB8AC3E}">
        <p14:creationId xmlns:p14="http://schemas.microsoft.com/office/powerpoint/2010/main" val="1377205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TotalTime>
  <Words>780</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An Integrated Methodological framework for Emergency Logistics - MELOGIC</vt:lpstr>
      <vt:lpstr>The Team (Coordinator)</vt:lpstr>
      <vt:lpstr>The Team (Members)</vt:lpstr>
      <vt:lpstr>The Project</vt:lpstr>
      <vt:lpstr>Deliverables and Deadlines</vt:lpstr>
      <vt:lpstr>Deliverables and Deadlines</vt:lpstr>
      <vt:lpstr>Deliverables and Deadlines</vt:lpstr>
      <vt:lpstr>Dates for Major Events</vt:lpstr>
      <vt:lpstr>Follow Up</vt:lpstr>
      <vt:lpstr>Thank you for the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for Risk, Safety and the Environment (CERISE)</dc:title>
  <dc:creator>Georgios Boustras</dc:creator>
  <cp:lastModifiedBy>SGOURDOPOULOU-KARRA Ioanna (ECHO)</cp:lastModifiedBy>
  <cp:revision>23</cp:revision>
  <dcterms:created xsi:type="dcterms:W3CDTF">2013-11-06T08:40:45Z</dcterms:created>
  <dcterms:modified xsi:type="dcterms:W3CDTF">2015-01-13T11:01:06Z</dcterms:modified>
</cp:coreProperties>
</file>