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277" r:id="rId3"/>
    <p:sldId id="258" r:id="rId4"/>
    <p:sldId id="269" r:id="rId5"/>
    <p:sldId id="259" r:id="rId6"/>
    <p:sldId id="265" r:id="rId7"/>
    <p:sldId id="264" r:id="rId8"/>
    <p:sldId id="273" r:id="rId9"/>
    <p:sldId id="263" r:id="rId10"/>
    <p:sldId id="278" r:id="rId11"/>
    <p:sldId id="262" r:id="rId12"/>
    <p:sldId id="270" r:id="rId13"/>
    <p:sldId id="260" r:id="rId14"/>
    <p:sldId id="271" r:id="rId15"/>
    <p:sldId id="261" r:id="rId16"/>
    <p:sldId id="272" r:id="rId17"/>
    <p:sldId id="27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0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1B49-B8ED-4BF1-8E17-75E96566062E}" type="datetimeFigureOut">
              <a:rPr lang="it-IT" smtClean="0"/>
              <a:t>16/01/2015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070D2-9111-4EAA-84E1-604A748EEE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13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DF93EE-73A3-457A-B0D5-75B6DBA43660}" type="slidenum">
              <a:rPr lang="it-IT" altLang="it-IT" smtClean="0">
                <a:latin typeface="Arial" pitchFamily="34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it-IT" altLang="it-IT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60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57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69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SLIDE_PPT_800x6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MARCHIO_DPC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0563" y="5389563"/>
            <a:ext cx="12906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7EE5-8199-4244-B017-D989077822D6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BAC1-DCEC-4033-98E6-B164DFBE883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14334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SLIDE_PPT_800x6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MARCHIO_DPC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0563" y="5389563"/>
            <a:ext cx="12906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7EE5-8199-4244-B017-D989077822D6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BAC1-DCEC-4033-98E6-B164DFBE883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75427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9" descr="SLIDE_PPT_800x60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8" descr="MARCHIO_DPC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422275"/>
            <a:ext cx="762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10"/>
          <p:cNvSpPr txBox="1">
            <a:spLocks noChangeArrowheads="1"/>
          </p:cNvSpPr>
          <p:nvPr userDrawn="1"/>
        </p:nvSpPr>
        <p:spPr bwMode="auto">
          <a:xfrm>
            <a:off x="6784975" y="711200"/>
            <a:ext cx="15668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800" smtClean="0">
                <a:solidFill>
                  <a:srgbClr val="003A70"/>
                </a:solidFill>
                <a:cs typeface="Arial" pitchFamily="34" charset="0"/>
              </a:rPr>
              <a:t>www.protezionecivile.gov.it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FF11-AE33-4EB9-A207-10AB0095C859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0B54-9821-48DC-9BDA-870B0028CF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54437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C9A9-40DC-4685-8CC3-348E38B9EDE4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3F4C9-5C3A-4091-A4F4-DB2A262A5AA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13573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32FA4-7D2C-4FB6-AD1E-4C015D96DC38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EC8A-F0DA-4B6F-8A38-4398CF67BC7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79494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DD9FF-7B33-464B-9446-3A3B8232589D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D4CC-ED71-4954-85D2-E38803A822B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250458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6062F-99DF-4965-844C-A7995E03AB5B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5A35-5411-4AAF-98F4-87F453AA05C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736867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4615-6249-4EF9-8F7D-5FCB8E09E5A5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0DD1-A8AF-4A7D-B500-9959E06EE6B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10191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13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1C3D-B4DD-4EAD-9CCE-82D04814BB1E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31DBB-40BD-48B5-8EAB-9FF70560B06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51124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9A724-901E-487C-B07D-1021C78DB373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76775-4E93-4FC2-9FEA-C7E5EA08CFB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14211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D497-AE2F-419C-9004-DD99F716DDC8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8A87-725E-4623-951B-9E825733373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820317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6A895-5A1A-4754-9FD9-A6FB989F16D3}" type="datetime1">
              <a:rPr lang="it-IT"/>
              <a:pPr>
                <a:defRPr/>
              </a:pPr>
              <a:t>16/01/2015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FF0B-9529-43AE-8B7D-6EB4739EF5E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864923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80CC2-B2EA-4E28-B5C6-1557F587CF6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038407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3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27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37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2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59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0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CB5A-39DC-4806-A314-BD8440A55155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D808-7563-4388-9BF7-58C7D5287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15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stile</a:t>
            </a:r>
            <a:endParaRPr lang="it-IT" altLang="it-IT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  <a:endParaRPr lang="it-IT" alt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6884477-D8F9-409D-ABC6-B825DB506056}" type="datetime1">
              <a:rPr lang="it-IT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C54B192-841C-4C14-B39D-3E755BB3706C}" type="slidenum">
              <a:rPr lang="it-IT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4"/>
          <p:cNvSpPr txBox="1">
            <a:spLocks noChangeArrowheads="1"/>
          </p:cNvSpPr>
          <p:nvPr/>
        </p:nvSpPr>
        <p:spPr bwMode="auto">
          <a:xfrm>
            <a:off x="179388" y="4454242"/>
            <a:ext cx="642778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3500" b="1" dirty="0" smtClean="0">
                <a:solidFill>
                  <a:schemeClr val="bg1"/>
                </a:solidFill>
                <a:latin typeface="Arial Bold" charset="0"/>
              </a:rPr>
              <a:t>MATILDA Project</a:t>
            </a:r>
            <a:endParaRPr lang="en-US" altLang="it-IT" sz="3500" b="1" dirty="0">
              <a:solidFill>
                <a:schemeClr val="bg1"/>
              </a:solidFill>
              <a:latin typeface="Arial Bold" charset="0"/>
            </a:endParaRPr>
          </a:p>
        </p:txBody>
      </p:sp>
      <p:sp>
        <p:nvSpPr>
          <p:cNvPr id="5123" name="CasellaDiTesto 5"/>
          <p:cNvSpPr txBox="1">
            <a:spLocks noChangeArrowheads="1"/>
          </p:cNvSpPr>
          <p:nvPr/>
        </p:nvSpPr>
        <p:spPr bwMode="auto">
          <a:xfrm>
            <a:off x="304800" y="5414963"/>
            <a:ext cx="5402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>
                <a:solidFill>
                  <a:srgbClr val="003A70"/>
                </a:solidFill>
                <a:latin typeface="Arial" pitchFamily="34" charset="0"/>
                <a:cs typeface="Arial" pitchFamily="34" charset="0"/>
              </a:rPr>
              <a:t>Bruxelles, 20 </a:t>
            </a:r>
            <a:r>
              <a:rPr lang="it-IT" altLang="it-IT" sz="2000" dirty="0" err="1" smtClean="0">
                <a:solidFill>
                  <a:srgbClr val="003A70"/>
                </a:solidFill>
                <a:latin typeface="Arial" pitchFamily="34" charset="0"/>
                <a:cs typeface="Arial" pitchFamily="34" charset="0"/>
              </a:rPr>
              <a:t>January</a:t>
            </a:r>
            <a:r>
              <a:rPr lang="it-IT" altLang="it-IT" sz="2000" dirty="0" smtClean="0">
                <a:solidFill>
                  <a:srgbClr val="003A70"/>
                </a:solidFill>
                <a:latin typeface="Arial" pitchFamily="34" charset="0"/>
                <a:cs typeface="Arial" pitchFamily="34" charset="0"/>
              </a:rPr>
              <a:t> 2015</a:t>
            </a:r>
            <a:endParaRPr lang="it-IT" altLang="it-IT" sz="2000" dirty="0">
              <a:solidFill>
                <a:srgbClr val="003A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718223" y="1427912"/>
            <a:ext cx="64257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Kick off meeting for the </a:t>
            </a:r>
            <a:r>
              <a:rPr lang="it-IT" sz="3600" b="1" dirty="0" err="1" smtClean="0">
                <a:solidFill>
                  <a:schemeClr val="bg1"/>
                </a:solidFill>
              </a:rPr>
              <a:t>selected</a:t>
            </a:r>
            <a:r>
              <a:rPr lang="it-IT" sz="3600" b="1" dirty="0" smtClean="0">
                <a:solidFill>
                  <a:schemeClr val="bg1"/>
                </a:solidFill>
              </a:rPr>
              <a:t> </a:t>
            </a:r>
            <a:r>
              <a:rPr lang="it-IT" sz="3600" b="1" dirty="0" err="1" smtClean="0">
                <a:solidFill>
                  <a:schemeClr val="bg1"/>
                </a:solidFill>
              </a:rPr>
              <a:t>projects</a:t>
            </a:r>
            <a:r>
              <a:rPr lang="it-IT" sz="3600" b="1" dirty="0" smtClean="0">
                <a:solidFill>
                  <a:schemeClr val="bg1"/>
                </a:solidFill>
              </a:rPr>
              <a:t> under the 2014</a:t>
            </a:r>
          </a:p>
          <a:p>
            <a:r>
              <a:rPr lang="it-IT" sz="3600" b="1" dirty="0" smtClean="0">
                <a:solidFill>
                  <a:schemeClr val="bg1"/>
                </a:solidFill>
              </a:rPr>
              <a:t>Call </a:t>
            </a:r>
            <a:r>
              <a:rPr lang="it-IT" sz="3600" b="1" dirty="0">
                <a:solidFill>
                  <a:schemeClr val="bg1"/>
                </a:solidFill>
              </a:rPr>
              <a:t>for </a:t>
            </a:r>
            <a:r>
              <a:rPr lang="it-IT" sz="3600" b="1" dirty="0" err="1">
                <a:solidFill>
                  <a:schemeClr val="bg1"/>
                </a:solidFill>
              </a:rPr>
              <a:t>proposals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smtClean="0">
                <a:solidFill>
                  <a:schemeClr val="bg1"/>
                </a:solidFill>
              </a:rPr>
              <a:t>for </a:t>
            </a:r>
            <a:r>
              <a:rPr lang="it-IT" sz="3600" b="1" dirty="0" err="1" smtClean="0">
                <a:solidFill>
                  <a:schemeClr val="bg1"/>
                </a:solidFill>
              </a:rPr>
              <a:t>prevention</a:t>
            </a:r>
            <a:r>
              <a:rPr lang="it-IT" sz="3600" b="1" dirty="0" smtClean="0">
                <a:solidFill>
                  <a:schemeClr val="bg1"/>
                </a:solidFill>
              </a:rPr>
              <a:t> and </a:t>
            </a:r>
            <a:r>
              <a:rPr lang="it-IT" sz="3600" b="1" dirty="0" err="1" smtClean="0">
                <a:solidFill>
                  <a:schemeClr val="bg1"/>
                </a:solidFill>
              </a:rPr>
              <a:t>preparedness</a:t>
            </a:r>
            <a:r>
              <a:rPr lang="it-IT" sz="3600" b="1" dirty="0" smtClean="0">
                <a:solidFill>
                  <a:schemeClr val="bg1"/>
                </a:solidFill>
              </a:rPr>
              <a:t> </a:t>
            </a:r>
            <a:r>
              <a:rPr lang="it-IT" sz="3600" b="1" dirty="0" err="1" smtClean="0">
                <a:solidFill>
                  <a:schemeClr val="bg1"/>
                </a:solidFill>
              </a:rPr>
              <a:t>projects</a:t>
            </a:r>
            <a:r>
              <a:rPr lang="it-IT" sz="3600" b="1" dirty="0" smtClean="0">
                <a:solidFill>
                  <a:schemeClr val="bg1"/>
                </a:solidFill>
              </a:rPr>
              <a:t> 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295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096" y="836711"/>
            <a:ext cx="813690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Task C. Training</a:t>
            </a:r>
          </a:p>
          <a:p>
            <a:endParaRPr lang="en-GB" sz="1200" b="1" i="1" dirty="0" smtClean="0">
              <a:solidFill>
                <a:schemeClr val="tx2"/>
              </a:solidFill>
            </a:endParaRPr>
          </a:p>
          <a:p>
            <a:endParaRPr lang="en-GB" sz="1200" b="1" i="1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b="1" i="1" dirty="0" smtClean="0">
                <a:solidFill>
                  <a:schemeClr val="tx2"/>
                </a:solidFill>
              </a:rPr>
              <a:t>Actions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5 Training courses for </a:t>
            </a:r>
            <a:r>
              <a:rPr lang="en-GB" sz="2800" dirty="0">
                <a:solidFill>
                  <a:schemeClr val="tx2"/>
                </a:solidFill>
              </a:rPr>
              <a:t>a total of about </a:t>
            </a:r>
            <a:r>
              <a:rPr lang="en-GB" sz="2800" dirty="0" smtClean="0">
                <a:solidFill>
                  <a:schemeClr val="tx2"/>
                </a:solidFill>
              </a:rPr>
              <a:t>100 trainees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800" i="1" dirty="0">
                <a:solidFill>
                  <a:schemeClr val="tx2"/>
                </a:solidFill>
              </a:rPr>
              <a:t>Action C.1</a:t>
            </a:r>
            <a:r>
              <a:rPr lang="en-GB" sz="2800" dirty="0" smtClean="0">
                <a:solidFill>
                  <a:schemeClr val="tx2"/>
                </a:solidFill>
              </a:rPr>
              <a:t>. 	</a:t>
            </a:r>
            <a:r>
              <a:rPr lang="en-GB" sz="2800" b="1" dirty="0" smtClean="0">
                <a:solidFill>
                  <a:schemeClr val="tx2"/>
                </a:solidFill>
              </a:rPr>
              <a:t>2</a:t>
            </a:r>
            <a:r>
              <a:rPr lang="en-GB" sz="2800" i="1" dirty="0" smtClean="0">
                <a:solidFill>
                  <a:schemeClr val="tx2"/>
                </a:solidFill>
              </a:rPr>
              <a:t> </a:t>
            </a:r>
            <a:r>
              <a:rPr lang="en-GB" sz="2800" dirty="0" smtClean="0">
                <a:solidFill>
                  <a:schemeClr val="tx2"/>
                </a:solidFill>
              </a:rPr>
              <a:t>Basic </a:t>
            </a:r>
            <a:r>
              <a:rPr lang="en-GB" sz="2800" dirty="0">
                <a:solidFill>
                  <a:schemeClr val="tx2"/>
                </a:solidFill>
              </a:rPr>
              <a:t>training courses on damage 	</a:t>
            </a:r>
            <a:r>
              <a:rPr lang="en-GB" sz="2800" dirty="0" smtClean="0">
                <a:solidFill>
                  <a:schemeClr val="tx2"/>
                </a:solidFill>
              </a:rPr>
              <a:t>		 assessment (</a:t>
            </a:r>
            <a:r>
              <a:rPr lang="en-GB" sz="2800" i="1" dirty="0" smtClean="0">
                <a:solidFill>
                  <a:schemeClr val="tx2"/>
                </a:solidFill>
              </a:rPr>
              <a:t>Place </a:t>
            </a:r>
            <a:r>
              <a:rPr lang="en-GB" sz="2800" i="1" dirty="0" err="1" smtClean="0">
                <a:solidFill>
                  <a:schemeClr val="tx2"/>
                </a:solidFill>
              </a:rPr>
              <a:t>tbf</a:t>
            </a:r>
            <a:r>
              <a:rPr lang="en-GB" sz="2800" dirty="0" smtClean="0">
                <a:solidFill>
                  <a:schemeClr val="tx2"/>
                </a:solidFill>
              </a:rPr>
              <a:t>)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800" i="1" dirty="0">
                <a:solidFill>
                  <a:schemeClr val="tx2"/>
                </a:solidFill>
              </a:rPr>
              <a:t>Action C.2.</a:t>
            </a:r>
            <a:r>
              <a:rPr lang="en-GB" sz="2800" i="1" dirty="0" smtClean="0">
                <a:solidFill>
                  <a:schemeClr val="tx2"/>
                </a:solidFill>
              </a:rPr>
              <a:t>	</a:t>
            </a:r>
            <a:r>
              <a:rPr lang="en-GB" sz="2800" b="1" dirty="0" smtClean="0">
                <a:solidFill>
                  <a:schemeClr val="tx2"/>
                </a:solidFill>
              </a:rPr>
              <a:t>1 </a:t>
            </a:r>
            <a:r>
              <a:rPr lang="en-GB" sz="2800" dirty="0" smtClean="0">
                <a:solidFill>
                  <a:schemeClr val="tx2"/>
                </a:solidFill>
              </a:rPr>
              <a:t>Advanced </a:t>
            </a:r>
            <a:r>
              <a:rPr lang="en-GB" sz="2800" dirty="0">
                <a:solidFill>
                  <a:schemeClr val="tx2"/>
                </a:solidFill>
              </a:rPr>
              <a:t>training </a:t>
            </a:r>
            <a:r>
              <a:rPr lang="en-GB" sz="2800" dirty="0" smtClean="0">
                <a:solidFill>
                  <a:schemeClr val="tx2"/>
                </a:solidFill>
              </a:rPr>
              <a:t>course </a:t>
            </a:r>
            <a:r>
              <a:rPr lang="en-GB" sz="2800" dirty="0">
                <a:solidFill>
                  <a:schemeClr val="tx2"/>
                </a:solidFill>
              </a:rPr>
              <a:t>on </a:t>
            </a:r>
            <a:r>
              <a:rPr lang="en-GB" sz="2800" dirty="0" smtClean="0">
                <a:solidFill>
                  <a:schemeClr val="tx2"/>
                </a:solidFill>
              </a:rPr>
              <a:t>				experimental </a:t>
            </a:r>
            <a:r>
              <a:rPr lang="en-GB" sz="2800" dirty="0">
                <a:solidFill>
                  <a:schemeClr val="tx2"/>
                </a:solidFill>
              </a:rPr>
              <a:t>test and procedures </a:t>
            </a:r>
            <a:r>
              <a:rPr lang="en-GB" sz="2800" dirty="0" smtClean="0">
                <a:solidFill>
                  <a:schemeClr val="tx2"/>
                </a:solidFill>
              </a:rPr>
              <a:t>			of </a:t>
            </a:r>
            <a:r>
              <a:rPr lang="en-GB" sz="2800" dirty="0">
                <a:solidFill>
                  <a:schemeClr val="tx2"/>
                </a:solidFill>
              </a:rPr>
              <a:t>damage </a:t>
            </a:r>
            <a:r>
              <a:rPr lang="en-GB" sz="2800" dirty="0" smtClean="0">
                <a:solidFill>
                  <a:schemeClr val="tx2"/>
                </a:solidFill>
              </a:rPr>
              <a:t>assessment (</a:t>
            </a:r>
            <a:r>
              <a:rPr lang="en-GB" sz="2800" i="1" dirty="0">
                <a:solidFill>
                  <a:schemeClr val="tx2"/>
                </a:solidFill>
              </a:rPr>
              <a:t>Pavia, IT</a:t>
            </a:r>
            <a:r>
              <a:rPr lang="en-GB" sz="2800" dirty="0" smtClean="0">
                <a:solidFill>
                  <a:schemeClr val="tx2"/>
                </a:solidFill>
              </a:rPr>
              <a:t>)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800" i="1" dirty="0">
                <a:solidFill>
                  <a:schemeClr val="tx2"/>
                </a:solidFill>
              </a:rPr>
              <a:t>Action C.3. </a:t>
            </a:r>
            <a:r>
              <a:rPr lang="en-GB" sz="2800" i="1" dirty="0" smtClean="0">
                <a:solidFill>
                  <a:schemeClr val="tx2"/>
                </a:solidFill>
              </a:rPr>
              <a:t>	</a:t>
            </a:r>
            <a:r>
              <a:rPr lang="en-GB" sz="2800" b="1" dirty="0" smtClean="0">
                <a:solidFill>
                  <a:schemeClr val="tx2"/>
                </a:solidFill>
              </a:rPr>
              <a:t>2 </a:t>
            </a:r>
            <a:r>
              <a:rPr lang="en-GB" sz="2800" dirty="0" smtClean="0">
                <a:solidFill>
                  <a:schemeClr val="tx2"/>
                </a:solidFill>
              </a:rPr>
              <a:t>Training </a:t>
            </a:r>
            <a:r>
              <a:rPr lang="en-GB" sz="2800" dirty="0">
                <a:solidFill>
                  <a:schemeClr val="tx2"/>
                </a:solidFill>
              </a:rPr>
              <a:t>courses on Short Term </a:t>
            </a:r>
            <a:r>
              <a:rPr lang="en-GB" sz="2800" dirty="0" smtClean="0">
                <a:solidFill>
                  <a:schemeClr val="tx2"/>
                </a:solidFill>
              </a:rPr>
              <a:t>			Countermeasures (</a:t>
            </a:r>
            <a:r>
              <a:rPr lang="en-GB" sz="2800" i="1" dirty="0">
                <a:solidFill>
                  <a:schemeClr val="tx2"/>
                </a:solidFill>
              </a:rPr>
              <a:t>Ljubljana, SI</a:t>
            </a:r>
            <a:r>
              <a:rPr lang="en-GB" sz="2800" dirty="0" smtClean="0">
                <a:solidFill>
                  <a:schemeClr val="tx2"/>
                </a:solidFill>
              </a:rPr>
              <a:t>)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C-ACTIONS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1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096" y="1412776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Task C. Training</a:t>
            </a:r>
          </a:p>
          <a:p>
            <a:endParaRPr lang="en-GB" sz="2800" b="1" i="1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b="1" i="1" dirty="0" smtClean="0">
                <a:solidFill>
                  <a:schemeClr val="tx2"/>
                </a:solidFill>
              </a:rPr>
              <a:t>Deliverables</a:t>
            </a:r>
          </a:p>
          <a:p>
            <a:pPr>
              <a:spcAft>
                <a:spcPts val="600"/>
              </a:spcAft>
            </a:pPr>
            <a:endParaRPr lang="en-GB" sz="1200" b="1" i="1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tx2"/>
                </a:solidFill>
              </a:rPr>
              <a:t>D.C.1</a:t>
            </a:r>
            <a:r>
              <a:rPr lang="en-US" sz="2800" dirty="0">
                <a:solidFill>
                  <a:schemeClr val="tx2"/>
                </a:solidFill>
              </a:rPr>
              <a:t>. BSA training courses and report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2"/>
                </a:solidFill>
              </a:rPr>
              <a:t>D.C.2. ASA training courses and report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2"/>
                </a:solidFill>
              </a:rPr>
              <a:t>D.C.3. STC training course and report</a:t>
            </a:r>
          </a:p>
        </p:txBody>
      </p:sp>
      <p:sp>
        <p:nvSpPr>
          <p:cNvPr id="5" name="Rettangolo 4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C-DELIVERABLES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3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096" y="721513"/>
            <a:ext cx="813690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Task D. </a:t>
            </a:r>
            <a:r>
              <a:rPr lang="en-GB" sz="2800" b="1" dirty="0">
                <a:solidFill>
                  <a:schemeClr val="tx2"/>
                </a:solidFill>
              </a:rPr>
              <a:t>Small scale exercise</a:t>
            </a:r>
            <a:endParaRPr lang="en-GB" sz="2800" dirty="0">
              <a:solidFill>
                <a:schemeClr val="tx2"/>
              </a:solidFill>
            </a:endParaRPr>
          </a:p>
          <a:p>
            <a:endParaRPr lang="en-GB" sz="1200" dirty="0" smtClean="0">
              <a:solidFill>
                <a:schemeClr val="tx2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A </a:t>
            </a:r>
            <a:r>
              <a:rPr lang="en-GB" sz="2800" dirty="0">
                <a:solidFill>
                  <a:schemeClr val="tx2"/>
                </a:solidFill>
              </a:rPr>
              <a:t>small scale exercise (3 </a:t>
            </a:r>
            <a:r>
              <a:rPr lang="en-GB" sz="2800" dirty="0" smtClean="0">
                <a:solidFill>
                  <a:schemeClr val="tx2"/>
                </a:solidFill>
              </a:rPr>
              <a:t>days-long </a:t>
            </a:r>
            <a:r>
              <a:rPr lang="en-GB" sz="2800" dirty="0">
                <a:solidFill>
                  <a:schemeClr val="tx2"/>
                </a:solidFill>
              </a:rPr>
              <a:t>plus travel time</a:t>
            </a:r>
            <a:r>
              <a:rPr lang="en-GB" sz="2800" dirty="0" smtClean="0">
                <a:solidFill>
                  <a:schemeClr val="tx2"/>
                </a:solidFill>
              </a:rPr>
              <a:t>)</a:t>
            </a:r>
            <a:r>
              <a:rPr lang="en-GB" sz="2800" dirty="0">
                <a:solidFill>
                  <a:schemeClr val="tx2"/>
                </a:solidFill>
              </a:rPr>
              <a:t> on damage </a:t>
            </a:r>
            <a:r>
              <a:rPr lang="en-GB" sz="2800" dirty="0" smtClean="0">
                <a:solidFill>
                  <a:schemeClr val="tx2"/>
                </a:solidFill>
              </a:rPr>
              <a:t>assessment </a:t>
            </a:r>
            <a:r>
              <a:rPr lang="en-GB" sz="2800" dirty="0">
                <a:solidFill>
                  <a:schemeClr val="tx2"/>
                </a:solidFill>
              </a:rPr>
              <a:t>and countermeasures for the </a:t>
            </a:r>
            <a:r>
              <a:rPr lang="en-GB" sz="2800" dirty="0" smtClean="0">
                <a:solidFill>
                  <a:schemeClr val="tx2"/>
                </a:solidFill>
              </a:rPr>
              <a:t>deployment </a:t>
            </a:r>
            <a:r>
              <a:rPr lang="en-GB" sz="2800" dirty="0">
                <a:solidFill>
                  <a:schemeClr val="tx2"/>
                </a:solidFill>
              </a:rPr>
              <a:t>of a multinational module based on </a:t>
            </a:r>
            <a:r>
              <a:rPr lang="en-GB" sz="2800" dirty="0" smtClean="0">
                <a:solidFill>
                  <a:schemeClr val="tx2"/>
                </a:solidFill>
              </a:rPr>
              <a:t>a </a:t>
            </a:r>
            <a:r>
              <a:rPr lang="en-GB" sz="2800" dirty="0">
                <a:solidFill>
                  <a:schemeClr val="tx2"/>
                </a:solidFill>
              </a:rPr>
              <a:t>realistic </a:t>
            </a:r>
            <a:r>
              <a:rPr lang="en-GB" sz="2800" dirty="0" smtClean="0">
                <a:solidFill>
                  <a:schemeClr val="tx2"/>
                </a:solidFill>
              </a:rPr>
              <a:t>scenario will </a:t>
            </a:r>
            <a:r>
              <a:rPr lang="en-GB" sz="2800" dirty="0">
                <a:solidFill>
                  <a:schemeClr val="tx2"/>
                </a:solidFill>
              </a:rPr>
              <a:t>be designed based on a realistic scenario with participants and observers from the countries involved in the Project and other </a:t>
            </a:r>
            <a:r>
              <a:rPr lang="en-GB" sz="2800" dirty="0" smtClean="0">
                <a:solidFill>
                  <a:schemeClr val="tx2"/>
                </a:solidFill>
              </a:rPr>
              <a:t>MS, </a:t>
            </a:r>
            <a:r>
              <a:rPr lang="en-GB" sz="2800" dirty="0">
                <a:solidFill>
                  <a:schemeClr val="tx2"/>
                </a:solidFill>
              </a:rPr>
              <a:t>including a one-day evaluation with the </a:t>
            </a:r>
            <a:r>
              <a:rPr lang="en-GB" sz="2800" dirty="0" smtClean="0">
                <a:solidFill>
                  <a:schemeClr val="tx2"/>
                </a:solidFill>
              </a:rPr>
              <a:t>Commission</a:t>
            </a:r>
          </a:p>
          <a:p>
            <a:endParaRPr lang="en-GB" sz="2000" b="1" i="1" dirty="0" smtClean="0">
              <a:solidFill>
                <a:schemeClr val="tx2"/>
              </a:solidFill>
            </a:endParaRPr>
          </a:p>
          <a:p>
            <a:r>
              <a:rPr lang="en-GB" sz="2800" b="1" i="1" dirty="0" smtClean="0">
                <a:solidFill>
                  <a:schemeClr val="tx2"/>
                </a:solidFill>
              </a:rPr>
              <a:t>Actions</a:t>
            </a:r>
          </a:p>
          <a:p>
            <a:pPr>
              <a:spcAft>
                <a:spcPts val="1200"/>
              </a:spcAft>
            </a:pPr>
            <a:r>
              <a:rPr lang="en-GB" sz="2800" i="1" dirty="0" smtClean="0">
                <a:solidFill>
                  <a:schemeClr val="tx2"/>
                </a:solidFill>
              </a:rPr>
              <a:t>Action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i="1" dirty="0">
                <a:solidFill>
                  <a:schemeClr val="tx2"/>
                </a:solidFill>
              </a:rPr>
              <a:t>D.1. </a:t>
            </a:r>
            <a:r>
              <a:rPr lang="en-GB" sz="2800" i="1" dirty="0" smtClean="0">
                <a:solidFill>
                  <a:schemeClr val="tx2"/>
                </a:solidFill>
              </a:rPr>
              <a:t>	</a:t>
            </a:r>
            <a:r>
              <a:rPr lang="en-GB" sz="2800" dirty="0" smtClean="0">
                <a:solidFill>
                  <a:schemeClr val="tx2"/>
                </a:solidFill>
              </a:rPr>
              <a:t>Design </a:t>
            </a:r>
            <a:r>
              <a:rPr lang="en-GB" sz="2800" dirty="0">
                <a:solidFill>
                  <a:schemeClr val="tx2"/>
                </a:solidFill>
              </a:rPr>
              <a:t>of a small scale exercise</a:t>
            </a:r>
            <a:endParaRPr lang="it-IT" sz="2800" dirty="0">
              <a:solidFill>
                <a:schemeClr val="tx2"/>
              </a:solidFill>
            </a:endParaRPr>
          </a:p>
          <a:p>
            <a:r>
              <a:rPr lang="en-GB" sz="2800" i="1" dirty="0">
                <a:solidFill>
                  <a:schemeClr val="tx2"/>
                </a:solidFill>
              </a:rPr>
              <a:t>Action D.2</a:t>
            </a:r>
            <a:r>
              <a:rPr lang="en-GB" sz="2800" dirty="0">
                <a:solidFill>
                  <a:schemeClr val="tx2"/>
                </a:solidFill>
              </a:rPr>
              <a:t>. </a:t>
            </a:r>
            <a:r>
              <a:rPr lang="en-GB" sz="2800" dirty="0" smtClean="0">
                <a:solidFill>
                  <a:schemeClr val="tx2"/>
                </a:solidFill>
              </a:rPr>
              <a:t>	Implementation </a:t>
            </a:r>
            <a:r>
              <a:rPr lang="en-GB" sz="2800" dirty="0">
                <a:solidFill>
                  <a:schemeClr val="tx2"/>
                </a:solidFill>
              </a:rPr>
              <a:t>of the </a:t>
            </a:r>
            <a:r>
              <a:rPr lang="en-GB" sz="2800" dirty="0" smtClean="0">
                <a:solidFill>
                  <a:schemeClr val="tx2"/>
                </a:solidFill>
              </a:rPr>
              <a:t>exercise 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	         	</a:t>
            </a:r>
            <a:r>
              <a:rPr lang="en-GB" sz="2800" i="1" dirty="0" smtClean="0">
                <a:solidFill>
                  <a:schemeClr val="tx2"/>
                </a:solidFill>
              </a:rPr>
              <a:t>(place: </a:t>
            </a:r>
            <a:r>
              <a:rPr lang="en-GB" sz="2800" i="1" dirty="0" err="1" smtClean="0">
                <a:solidFill>
                  <a:schemeClr val="tx2"/>
                </a:solidFill>
              </a:rPr>
              <a:t>tbf</a:t>
            </a:r>
            <a:r>
              <a:rPr lang="en-GB" sz="2800" i="1" dirty="0" smtClean="0">
                <a:solidFill>
                  <a:schemeClr val="tx2"/>
                </a:solidFill>
              </a:rPr>
              <a:t>, date: October 2016)</a:t>
            </a:r>
            <a:endParaRPr lang="it-IT" sz="2800" i="1" dirty="0">
              <a:solidFill>
                <a:schemeClr val="tx2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D-ACTIONS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308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141" y="134076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Task D. </a:t>
            </a:r>
            <a:r>
              <a:rPr lang="en-GB" sz="2800" b="1" dirty="0">
                <a:solidFill>
                  <a:schemeClr val="tx2"/>
                </a:solidFill>
              </a:rPr>
              <a:t>Small scale exercise</a:t>
            </a:r>
            <a:endParaRPr lang="en-GB" sz="2800" dirty="0">
              <a:solidFill>
                <a:schemeClr val="tx2"/>
              </a:solidFill>
            </a:endParaRPr>
          </a:p>
          <a:p>
            <a:endParaRPr lang="en-GB" sz="2800" dirty="0" smtClean="0">
              <a:solidFill>
                <a:schemeClr val="tx2"/>
              </a:solidFill>
            </a:endParaRPr>
          </a:p>
          <a:p>
            <a:r>
              <a:rPr lang="en-GB" sz="2800" b="1" i="1" dirty="0" smtClean="0">
                <a:solidFill>
                  <a:schemeClr val="tx2"/>
                </a:solidFill>
              </a:rPr>
              <a:t>Deliverables</a:t>
            </a:r>
          </a:p>
          <a:p>
            <a:pPr>
              <a:spcAft>
                <a:spcPts val="1200"/>
              </a:spcAft>
            </a:pPr>
            <a:endParaRPr lang="en-GB" sz="2800" i="1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800" i="1" dirty="0" smtClean="0">
                <a:solidFill>
                  <a:schemeClr val="tx2"/>
                </a:solidFill>
              </a:rPr>
              <a:t>D.D.1</a:t>
            </a:r>
            <a:r>
              <a:rPr lang="en-GB" sz="2800" dirty="0" smtClean="0">
                <a:solidFill>
                  <a:schemeClr val="tx2"/>
                </a:solidFill>
              </a:rPr>
              <a:t>.	</a:t>
            </a:r>
            <a:r>
              <a:rPr lang="en-GB" sz="2800" dirty="0">
                <a:solidFill>
                  <a:schemeClr val="tx2"/>
                </a:solidFill>
              </a:rPr>
              <a:t>Report on the design of a small scale  </a:t>
            </a:r>
            <a:r>
              <a:rPr lang="en-GB" sz="2800" dirty="0" smtClean="0">
                <a:solidFill>
                  <a:schemeClr val="tx2"/>
                </a:solidFill>
              </a:rPr>
              <a:t>exercise</a:t>
            </a:r>
          </a:p>
          <a:p>
            <a:pPr>
              <a:spcAft>
                <a:spcPts val="1200"/>
              </a:spcAft>
            </a:pPr>
            <a:r>
              <a:rPr lang="en-GB" sz="2800" i="1" dirty="0" smtClean="0">
                <a:solidFill>
                  <a:schemeClr val="tx2"/>
                </a:solidFill>
              </a:rPr>
              <a:t>D.D.2</a:t>
            </a:r>
            <a:r>
              <a:rPr lang="en-GB" sz="2800" i="1" dirty="0">
                <a:solidFill>
                  <a:schemeClr val="tx2"/>
                </a:solidFill>
              </a:rPr>
              <a:t>. </a:t>
            </a:r>
            <a:r>
              <a:rPr lang="en-GB" sz="2800" dirty="0">
                <a:solidFill>
                  <a:schemeClr val="tx2"/>
                </a:solidFill>
              </a:rPr>
              <a:t>Implementation of the small scale exercise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800" i="1" dirty="0">
                <a:solidFill>
                  <a:schemeClr val="tx2"/>
                </a:solidFill>
              </a:rPr>
              <a:t>D.D.3</a:t>
            </a:r>
            <a:r>
              <a:rPr lang="en-GB" sz="2800" dirty="0">
                <a:solidFill>
                  <a:schemeClr val="tx2"/>
                </a:solidFill>
              </a:rPr>
              <a:t>. Exercise evaluation and lessons learned report</a:t>
            </a:r>
            <a:endParaRPr lang="it-IT" sz="2800" dirty="0">
              <a:solidFill>
                <a:schemeClr val="tx2"/>
              </a:solidFill>
              <a:latin typeface="Arial"/>
              <a:ea typeface="Times New Roman"/>
              <a:cs typeface="Times New Roman"/>
            </a:endParaRPr>
          </a:p>
          <a:p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D-DELIVERABLES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009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80728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chemeClr val="tx2"/>
                </a:solidFill>
              </a:rPr>
              <a:t>Task E. Dissemination</a:t>
            </a:r>
          </a:p>
          <a:p>
            <a:pPr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Dissemination, visibility and  </a:t>
            </a:r>
            <a:r>
              <a:rPr lang="en-GB" sz="2800" dirty="0">
                <a:solidFill>
                  <a:schemeClr val="tx2"/>
                </a:solidFill>
              </a:rPr>
              <a:t>valorisation </a:t>
            </a:r>
            <a:r>
              <a:rPr lang="en-GB" sz="2800" dirty="0" smtClean="0">
                <a:solidFill>
                  <a:schemeClr val="tx2"/>
                </a:solidFill>
              </a:rPr>
              <a:t>of </a:t>
            </a:r>
            <a:r>
              <a:rPr lang="en-GB" sz="2800" dirty="0">
                <a:solidFill>
                  <a:schemeClr val="tx2"/>
                </a:solidFill>
              </a:rPr>
              <a:t>the </a:t>
            </a:r>
            <a:r>
              <a:rPr lang="en-GB" sz="2800" dirty="0" smtClean="0">
                <a:solidFill>
                  <a:schemeClr val="tx2"/>
                </a:solidFill>
              </a:rPr>
              <a:t>project and </a:t>
            </a:r>
            <a:r>
              <a:rPr lang="en-GB" sz="2800" dirty="0">
                <a:solidFill>
                  <a:schemeClr val="tx2"/>
                </a:solidFill>
              </a:rPr>
              <a:t>the EU </a:t>
            </a:r>
            <a:r>
              <a:rPr lang="en-GB" sz="2800" dirty="0" smtClean="0">
                <a:solidFill>
                  <a:schemeClr val="tx2"/>
                </a:solidFill>
              </a:rPr>
              <a:t>Civil </a:t>
            </a:r>
            <a:r>
              <a:rPr lang="en-GB" sz="2800" dirty="0">
                <a:solidFill>
                  <a:schemeClr val="tx2"/>
                </a:solidFill>
              </a:rPr>
              <a:t>Protection Mechanism </a:t>
            </a:r>
            <a:endParaRPr lang="en-GB" sz="2800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it-IT" sz="2800" b="1" i="1" dirty="0" err="1" smtClean="0">
                <a:solidFill>
                  <a:schemeClr val="tx2"/>
                </a:solidFill>
              </a:rPr>
              <a:t>Actions</a:t>
            </a:r>
            <a:endParaRPr lang="en-GB" sz="2800" b="1" i="1" dirty="0" smtClean="0">
              <a:solidFill>
                <a:schemeClr val="tx2"/>
              </a:solidFill>
            </a:endParaRPr>
          </a:p>
          <a:p>
            <a:r>
              <a:rPr lang="en-US" sz="2800" i="1" dirty="0" smtClean="0">
                <a:solidFill>
                  <a:schemeClr val="tx2"/>
                </a:solidFill>
              </a:rPr>
              <a:t>Action </a:t>
            </a:r>
            <a:r>
              <a:rPr lang="en-US" sz="2800" i="1" dirty="0">
                <a:solidFill>
                  <a:schemeClr val="tx2"/>
                </a:solidFill>
              </a:rPr>
              <a:t>E.1.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	Web </a:t>
            </a:r>
            <a:r>
              <a:rPr lang="en-US" sz="2800" dirty="0">
                <a:solidFill>
                  <a:schemeClr val="tx2"/>
                </a:solidFill>
              </a:rPr>
              <a:t>portal</a:t>
            </a:r>
          </a:p>
          <a:p>
            <a:r>
              <a:rPr lang="en-US" sz="2800" i="1" dirty="0">
                <a:solidFill>
                  <a:schemeClr val="tx2"/>
                </a:solidFill>
              </a:rPr>
              <a:t>Action E.2. </a:t>
            </a:r>
            <a:r>
              <a:rPr lang="en-US" sz="2800" dirty="0" smtClean="0">
                <a:solidFill>
                  <a:schemeClr val="tx2"/>
                </a:solidFill>
              </a:rPr>
              <a:t>	Production </a:t>
            </a:r>
            <a:r>
              <a:rPr lang="en-US" sz="2800" dirty="0">
                <a:solidFill>
                  <a:schemeClr val="tx2"/>
                </a:solidFill>
              </a:rPr>
              <a:t>of e-brochures and </a:t>
            </a:r>
            <a:r>
              <a:rPr lang="en-US" sz="2800" dirty="0" smtClean="0">
                <a:solidFill>
                  <a:schemeClr val="tx2"/>
                </a:solidFill>
              </a:rPr>
              <a:t>				advertising </a:t>
            </a:r>
            <a:r>
              <a:rPr lang="en-US" sz="2800" dirty="0">
                <a:solidFill>
                  <a:schemeClr val="tx2"/>
                </a:solidFill>
              </a:rPr>
              <a:t>material</a:t>
            </a:r>
          </a:p>
          <a:p>
            <a:r>
              <a:rPr lang="en-US" sz="2800" i="1" dirty="0">
                <a:solidFill>
                  <a:schemeClr val="tx2"/>
                </a:solidFill>
              </a:rPr>
              <a:t>Action E.3. </a:t>
            </a:r>
            <a:r>
              <a:rPr lang="en-US" sz="2800" dirty="0" smtClean="0">
                <a:solidFill>
                  <a:schemeClr val="tx2"/>
                </a:solidFill>
              </a:rPr>
              <a:t>	Media </a:t>
            </a:r>
            <a:r>
              <a:rPr lang="en-US" sz="2800" dirty="0">
                <a:solidFill>
                  <a:schemeClr val="tx2"/>
                </a:solidFill>
              </a:rPr>
              <a:t>work and video clip</a:t>
            </a:r>
          </a:p>
          <a:p>
            <a:r>
              <a:rPr lang="en-US" sz="2800" i="1" dirty="0">
                <a:solidFill>
                  <a:schemeClr val="tx2"/>
                </a:solidFill>
              </a:rPr>
              <a:t>Action E.4. </a:t>
            </a:r>
            <a:r>
              <a:rPr lang="en-US" sz="2800" dirty="0" smtClean="0">
                <a:solidFill>
                  <a:schemeClr val="tx2"/>
                </a:solidFill>
              </a:rPr>
              <a:t>	Layman’s </a:t>
            </a:r>
            <a:r>
              <a:rPr lang="en-US" sz="2800" dirty="0">
                <a:solidFill>
                  <a:schemeClr val="tx2"/>
                </a:solidFill>
              </a:rPr>
              <a:t>Report</a:t>
            </a:r>
          </a:p>
          <a:p>
            <a:r>
              <a:rPr lang="en-US" sz="2800" i="1" dirty="0">
                <a:solidFill>
                  <a:schemeClr val="tx2"/>
                </a:solidFill>
              </a:rPr>
              <a:t>Action E.5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  <a:r>
              <a:rPr lang="en-US" sz="2800" dirty="0" smtClean="0">
                <a:solidFill>
                  <a:schemeClr val="tx2"/>
                </a:solidFill>
              </a:rPr>
              <a:t>	Final </a:t>
            </a:r>
            <a:r>
              <a:rPr lang="en-US" sz="2800" dirty="0">
                <a:solidFill>
                  <a:schemeClr val="tx2"/>
                </a:solidFill>
              </a:rPr>
              <a:t>event</a:t>
            </a:r>
          </a:p>
          <a:p>
            <a:r>
              <a:rPr lang="en-US" sz="2800" i="1" dirty="0">
                <a:solidFill>
                  <a:schemeClr val="tx2"/>
                </a:solidFill>
              </a:rPr>
              <a:t>Action E.6. </a:t>
            </a:r>
            <a:r>
              <a:rPr lang="en-US" sz="2800" dirty="0" smtClean="0">
                <a:solidFill>
                  <a:schemeClr val="tx2"/>
                </a:solidFill>
              </a:rPr>
              <a:t>	Technical </a:t>
            </a:r>
            <a:r>
              <a:rPr lang="en-US" sz="2800" dirty="0">
                <a:solidFill>
                  <a:schemeClr val="tx2"/>
                </a:solidFill>
              </a:rPr>
              <a:t>publications on the project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E-ACTIONS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1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331473"/>
            <a:ext cx="838842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i="1" dirty="0">
                <a:solidFill>
                  <a:srgbClr val="1F497D"/>
                </a:solidFill>
              </a:rPr>
              <a:t>Deliverables</a:t>
            </a:r>
          </a:p>
          <a:p>
            <a:endParaRPr lang="it-IT" sz="2400" b="1" i="1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solidFill>
                  <a:schemeClr val="tx2"/>
                </a:solidFill>
              </a:rPr>
              <a:t>D.E.1. </a:t>
            </a:r>
            <a:r>
              <a:rPr lang="en-GB" sz="2400" dirty="0" smtClean="0">
                <a:solidFill>
                  <a:schemeClr val="tx2"/>
                </a:solidFill>
              </a:rPr>
              <a:t>	Web </a:t>
            </a:r>
            <a:r>
              <a:rPr lang="en-GB" sz="2400" dirty="0">
                <a:solidFill>
                  <a:schemeClr val="tx2"/>
                </a:solidFill>
              </a:rPr>
              <a:t>portal of the project (EN)</a:t>
            </a:r>
            <a:endParaRPr lang="it-IT" sz="24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solidFill>
                  <a:schemeClr val="tx2"/>
                </a:solidFill>
              </a:rPr>
              <a:t>D.E.2. </a:t>
            </a:r>
            <a:r>
              <a:rPr lang="en-GB" sz="2400" dirty="0" smtClean="0">
                <a:solidFill>
                  <a:schemeClr val="tx2"/>
                </a:solidFill>
              </a:rPr>
              <a:t>	E-brochure </a:t>
            </a:r>
            <a:r>
              <a:rPr lang="en-GB" sz="2400" dirty="0">
                <a:solidFill>
                  <a:schemeClr val="tx2"/>
                </a:solidFill>
              </a:rPr>
              <a:t>on the project in 4 European </a:t>
            </a:r>
            <a:r>
              <a:rPr lang="en-GB" sz="2400" dirty="0" smtClean="0">
                <a:solidFill>
                  <a:schemeClr val="tx2"/>
                </a:solidFill>
              </a:rPr>
              <a:t>         	                                 	languages </a:t>
            </a:r>
            <a:r>
              <a:rPr lang="en-GB" sz="2400" dirty="0">
                <a:solidFill>
                  <a:schemeClr val="tx2"/>
                </a:solidFill>
              </a:rPr>
              <a:t>(EN, IT, SI, HR)</a:t>
            </a:r>
            <a:endParaRPr lang="it-IT" sz="24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solidFill>
                  <a:schemeClr val="tx2"/>
                </a:solidFill>
              </a:rPr>
              <a:t>D.E.3. </a:t>
            </a:r>
            <a:r>
              <a:rPr lang="en-GB" sz="2400" dirty="0" smtClean="0">
                <a:solidFill>
                  <a:schemeClr val="tx2"/>
                </a:solidFill>
              </a:rPr>
              <a:t>	Video </a:t>
            </a:r>
            <a:r>
              <a:rPr lang="en-GB" sz="2400" dirty="0">
                <a:solidFill>
                  <a:schemeClr val="tx2"/>
                </a:solidFill>
              </a:rPr>
              <a:t>clip on the project (EN)</a:t>
            </a:r>
            <a:endParaRPr lang="it-IT" sz="24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solidFill>
                  <a:schemeClr val="tx2"/>
                </a:solidFill>
              </a:rPr>
              <a:t>D.E.4. </a:t>
            </a:r>
            <a:r>
              <a:rPr lang="en-GB" sz="2400" dirty="0" smtClean="0">
                <a:solidFill>
                  <a:schemeClr val="tx2"/>
                </a:solidFill>
              </a:rPr>
              <a:t>	Layman’s </a:t>
            </a:r>
            <a:r>
              <a:rPr lang="en-GB" sz="2400" dirty="0">
                <a:solidFill>
                  <a:schemeClr val="tx2"/>
                </a:solidFill>
              </a:rPr>
              <a:t>report  in 4 languages (EN, IT, SI; </a:t>
            </a:r>
            <a:r>
              <a:rPr lang="en-GB" sz="2400" dirty="0" smtClean="0">
                <a:solidFill>
                  <a:schemeClr val="tx2"/>
                </a:solidFill>
              </a:rPr>
              <a:t>HR) in 		electronic </a:t>
            </a:r>
            <a:r>
              <a:rPr lang="en-GB" sz="2400" dirty="0">
                <a:solidFill>
                  <a:schemeClr val="tx2"/>
                </a:solidFill>
              </a:rPr>
              <a:t>format</a:t>
            </a:r>
            <a:endParaRPr lang="it-IT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D.E.5 </a:t>
            </a:r>
            <a:r>
              <a:rPr lang="en-GB" sz="2400" dirty="0" smtClean="0">
                <a:solidFill>
                  <a:schemeClr val="tx2"/>
                </a:solidFill>
              </a:rPr>
              <a:t>	Final </a:t>
            </a:r>
            <a:r>
              <a:rPr lang="en-GB" sz="2400" dirty="0">
                <a:solidFill>
                  <a:schemeClr val="tx2"/>
                </a:solidFill>
              </a:rPr>
              <a:t>Event on the post-earthquake damage </a:t>
            </a:r>
            <a:r>
              <a:rPr lang="en-GB" sz="2400" dirty="0" smtClean="0">
                <a:solidFill>
                  <a:schemeClr val="tx2"/>
                </a:solidFill>
              </a:rPr>
              <a:t>assessment 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chemeClr val="tx2"/>
                </a:solidFill>
              </a:rPr>
              <a:t>	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(</a:t>
            </a:r>
            <a:r>
              <a:rPr lang="en-GB" sz="2400" i="1" dirty="0" smtClean="0">
                <a:solidFill>
                  <a:schemeClr val="tx2"/>
                </a:solidFill>
              </a:rPr>
              <a:t>in the some place and date of the  exercise</a:t>
            </a:r>
            <a:r>
              <a:rPr lang="en-GB" sz="2400" dirty="0" smtClean="0">
                <a:solidFill>
                  <a:schemeClr val="tx2"/>
                </a:solidFill>
              </a:rPr>
              <a:t>)</a:t>
            </a:r>
            <a:endParaRPr lang="it-IT" sz="24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solidFill>
                  <a:schemeClr val="tx2"/>
                </a:solidFill>
              </a:rPr>
              <a:t>D.E.6. </a:t>
            </a:r>
            <a:r>
              <a:rPr lang="en-GB" sz="2400" dirty="0" smtClean="0">
                <a:solidFill>
                  <a:schemeClr val="tx2"/>
                </a:solidFill>
              </a:rPr>
              <a:t>	</a:t>
            </a:r>
            <a:r>
              <a:rPr lang="en-GB" sz="2400" smtClean="0">
                <a:solidFill>
                  <a:schemeClr val="tx2"/>
                </a:solidFill>
              </a:rPr>
              <a:t>At </a:t>
            </a:r>
            <a:r>
              <a:rPr lang="en-GB" sz="2400" dirty="0">
                <a:solidFill>
                  <a:schemeClr val="tx2"/>
                </a:solidFill>
              </a:rPr>
              <a:t>least 3 technical publications on the project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e-DELIVERABLES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322529" y="692696"/>
            <a:ext cx="3389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GB" sz="2800" b="1" dirty="0">
                <a:solidFill>
                  <a:srgbClr val="1F497D"/>
                </a:solidFill>
              </a:rPr>
              <a:t>Task E. Dissemination</a:t>
            </a:r>
          </a:p>
        </p:txBody>
      </p:sp>
    </p:spTree>
    <p:extLst>
      <p:ext uri="{BB962C8B-B14F-4D97-AF65-F5344CB8AC3E}">
        <p14:creationId xmlns:p14="http://schemas.microsoft.com/office/powerpoint/2010/main" val="42702318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39552" y="1206639"/>
            <a:ext cx="8424936" cy="5030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2080"/>
              </a:lnSpc>
              <a:spcAft>
                <a:spcPts val="1800"/>
              </a:spcAft>
              <a:buFont typeface="+mj-lt"/>
              <a:buAutoNum type="alphaLcPeriod"/>
            </a:pP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Support ERRC and meet specific EUCP needs through the implementation of a dedicated multinational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macro module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on seismic safety assessment and short term countermeasures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;</a:t>
            </a:r>
          </a:p>
          <a:p>
            <a:pPr marL="342900" indent="-342900" algn="just">
              <a:lnSpc>
                <a:spcPts val="2080"/>
              </a:lnSpc>
              <a:spcAft>
                <a:spcPts val="1800"/>
              </a:spcAft>
              <a:buFont typeface="+mj-lt"/>
              <a:buAutoNum type="alphaLcPeriod"/>
            </a:pPr>
            <a:r>
              <a:rPr lang="en-GB" sz="2400" dirty="0" smtClean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Contribution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to the EU strategies: the macro-module will be registered in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CECIS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as additional resource;</a:t>
            </a:r>
            <a:endParaRPr lang="it-IT" sz="2400" dirty="0">
              <a:solidFill>
                <a:schemeClr val="tx2"/>
              </a:solidFill>
              <a:latin typeface="+mj-lt"/>
              <a:ea typeface="Times New Roman"/>
              <a:cs typeface="Times New Roman"/>
            </a:endParaRPr>
          </a:p>
          <a:p>
            <a:pPr marL="342900" indent="-342900" algn="just">
              <a:lnSpc>
                <a:spcPts val="2080"/>
              </a:lnSpc>
              <a:spcAft>
                <a:spcPts val="1800"/>
              </a:spcAft>
              <a:buFont typeface="+mj-lt"/>
              <a:buAutoNum type="alphaLcPeriod"/>
            </a:pP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Enhancement of the cross-border cooperation and exchange of best practices among MS in the field of disaster preparedness;</a:t>
            </a:r>
            <a:endParaRPr lang="it-IT" sz="2400" dirty="0">
              <a:solidFill>
                <a:schemeClr val="tx2"/>
              </a:solidFill>
              <a:latin typeface="+mj-lt"/>
              <a:ea typeface="Times New Roman"/>
              <a:cs typeface="Times New Roman"/>
            </a:endParaRPr>
          </a:p>
          <a:p>
            <a:pPr marL="342900" indent="-342900" algn="just">
              <a:lnSpc>
                <a:spcPts val="2080"/>
              </a:lnSpc>
              <a:spcAft>
                <a:spcPts val="1800"/>
              </a:spcAft>
              <a:buFont typeface="+mj-lt"/>
              <a:buAutoNum type="alphaLcPeriod"/>
            </a:pP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Increase of awareness and skills of civil protection professionals: about 100 experts will be trained on module technical activities and to face international emergencies;</a:t>
            </a:r>
            <a:endParaRPr lang="it-IT" sz="2400" dirty="0">
              <a:solidFill>
                <a:schemeClr val="tx2"/>
              </a:solidFill>
              <a:latin typeface="+mj-lt"/>
              <a:ea typeface="Times New Roman"/>
              <a:cs typeface="Times New Roman"/>
            </a:endParaRPr>
          </a:p>
          <a:p>
            <a:pPr marL="342900" indent="-342900" algn="just">
              <a:lnSpc>
                <a:spcPts val="2080"/>
              </a:lnSpc>
              <a:spcAft>
                <a:spcPts val="1800"/>
              </a:spcAft>
              <a:buFont typeface="+mj-lt"/>
              <a:buAutoNum type="alphaLcPeriod"/>
            </a:pP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Development of Standard Operating Procedures for the multinational module;</a:t>
            </a:r>
            <a:endParaRPr lang="it-IT" sz="2400" dirty="0">
              <a:solidFill>
                <a:schemeClr val="tx2"/>
              </a:solidFill>
              <a:latin typeface="+mj-lt"/>
              <a:ea typeface="Times New Roman"/>
              <a:cs typeface="Times New Roman"/>
            </a:endParaRPr>
          </a:p>
          <a:p>
            <a:pPr marL="342900" indent="-342900" algn="just">
              <a:lnSpc>
                <a:spcPts val="2080"/>
              </a:lnSpc>
              <a:spcAft>
                <a:spcPts val="1800"/>
              </a:spcAft>
              <a:buFont typeface="+mj-lt"/>
              <a:buAutoNum type="alphaLcPeriod"/>
            </a:pPr>
            <a:r>
              <a:rPr lang="en-GB" sz="2400" dirty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Development of specific information sheet for the requesting countries.</a:t>
            </a:r>
            <a:endParaRPr lang="it-IT" sz="2400" dirty="0">
              <a:solidFill>
                <a:schemeClr val="tx2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59632" y="476672"/>
            <a:ext cx="5373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GB" sz="3200" b="1" u="sng" dirty="0">
                <a:solidFill>
                  <a:srgbClr val="1F497D"/>
                </a:solidFill>
                <a:ea typeface="Times New Roman"/>
                <a:cs typeface="Times New Roman"/>
              </a:rPr>
              <a:t>Expected </a:t>
            </a:r>
            <a:r>
              <a:rPr lang="en-GB" sz="3200" b="1" u="sng" dirty="0" smtClean="0">
                <a:solidFill>
                  <a:srgbClr val="1F497D"/>
                </a:solidFill>
                <a:ea typeface="Times New Roman"/>
                <a:cs typeface="Times New Roman"/>
              </a:rPr>
              <a:t>results of the project</a:t>
            </a:r>
            <a:endParaRPr lang="it-IT" sz="3200" u="sng" dirty="0">
              <a:solidFill>
                <a:srgbClr val="1F497D"/>
              </a:solidFill>
              <a:ea typeface="Times New Roman"/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 rot="16200000">
            <a:off x="-2319574" y="3450194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EXPECTED RESULTS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412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865" y="177281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2"/>
                </a:solidFill>
              </a:rPr>
              <a:t>Future </a:t>
            </a:r>
            <a:r>
              <a:rPr lang="en-US" sz="2400" dirty="0">
                <a:solidFill>
                  <a:schemeClr val="tx2"/>
                </a:solidFill>
              </a:rPr>
              <a:t>actions mainly refer </a:t>
            </a:r>
            <a:r>
              <a:rPr lang="en-US" sz="2400" dirty="0" smtClean="0">
                <a:solidFill>
                  <a:schemeClr val="tx2"/>
                </a:solidFill>
              </a:rPr>
              <a:t>to: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the </a:t>
            </a:r>
            <a:r>
              <a:rPr lang="en-US" sz="2400" dirty="0">
                <a:solidFill>
                  <a:schemeClr val="tx2"/>
                </a:solidFill>
              </a:rPr>
              <a:t>maintenance and standby arrangements for personnel, since the capability will be already implemented in terms of equipment and technology;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2"/>
                </a:solidFill>
              </a:rPr>
              <a:t>Additional training courses will be run in the future in order to always have the availability of highly trained human </a:t>
            </a:r>
            <a:r>
              <a:rPr lang="en-US" sz="2400" dirty="0" smtClean="0">
                <a:solidFill>
                  <a:schemeClr val="tx2"/>
                </a:solidFill>
              </a:rPr>
              <a:t>resources;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Registration in </a:t>
            </a:r>
            <a:r>
              <a:rPr lang="en-US" sz="2400" dirty="0" err="1" smtClean="0">
                <a:solidFill>
                  <a:schemeClr val="tx2"/>
                </a:solidFill>
              </a:rPr>
              <a:t>Cecis</a:t>
            </a:r>
            <a:r>
              <a:rPr lang="en-US" sz="2400" dirty="0" smtClean="0">
                <a:solidFill>
                  <a:schemeClr val="tx2"/>
                </a:solidFill>
              </a:rPr>
              <a:t> database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331640" y="755993"/>
            <a:ext cx="4256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GB" sz="3200" b="1" u="sng" dirty="0">
                <a:solidFill>
                  <a:srgbClr val="1F497D"/>
                </a:solidFill>
                <a:ea typeface="Times New Roman"/>
                <a:cs typeface="Times New Roman"/>
              </a:rPr>
              <a:t>Follow up of the project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FOLLOW UP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769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052736"/>
            <a:ext cx="77768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</a:rPr>
              <a:t>ACRONYM</a:t>
            </a:r>
            <a:r>
              <a:rPr lang="it-IT" sz="2800" b="1" dirty="0">
                <a:solidFill>
                  <a:schemeClr val="tx2"/>
                </a:solidFill>
              </a:rPr>
              <a:t>: </a:t>
            </a:r>
            <a:r>
              <a:rPr lang="it-IT" sz="2800" b="1" dirty="0" smtClean="0">
                <a:solidFill>
                  <a:schemeClr val="tx2"/>
                </a:solidFill>
              </a:rPr>
              <a:t>MATILDA</a:t>
            </a:r>
            <a:endParaRPr lang="it-IT" sz="2800" b="1" dirty="0">
              <a:solidFill>
                <a:schemeClr val="tx2"/>
              </a:solidFill>
            </a:endParaRP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pPr lvl="0"/>
            <a:r>
              <a:rPr lang="en-GB" sz="2800" b="1" cap="all" dirty="0" err="1" smtClean="0">
                <a:solidFill>
                  <a:schemeClr val="tx2"/>
                </a:solidFill>
              </a:rPr>
              <a:t>PrOJECT</a:t>
            </a:r>
            <a:r>
              <a:rPr lang="en-GB" sz="2800" b="1" cap="all" dirty="0" smtClean="0">
                <a:solidFill>
                  <a:schemeClr val="tx2"/>
                </a:solidFill>
              </a:rPr>
              <a:t> Name:</a:t>
            </a:r>
            <a:endParaRPr lang="it-IT" sz="2800" b="1" dirty="0">
              <a:solidFill>
                <a:schemeClr val="tx2"/>
              </a:solidFill>
            </a:endParaRPr>
          </a:p>
          <a:p>
            <a:r>
              <a:rPr lang="en-GB" sz="2800" b="1" dirty="0" err="1" smtClean="0">
                <a:solidFill>
                  <a:schemeClr val="tx2"/>
                </a:solidFill>
              </a:rPr>
              <a:t>M</a:t>
            </a:r>
            <a:r>
              <a:rPr lang="en-GB" sz="2800" dirty="0" err="1" smtClean="0">
                <a:solidFill>
                  <a:schemeClr val="tx2"/>
                </a:solidFill>
              </a:rPr>
              <a:t>ultin</a:t>
            </a:r>
            <a:r>
              <a:rPr lang="en-GB" sz="2800" b="1" dirty="0" err="1" smtClean="0">
                <a:solidFill>
                  <a:schemeClr val="tx2"/>
                </a:solidFill>
              </a:rPr>
              <a:t>ATI</a:t>
            </a:r>
            <a:r>
              <a:rPr lang="en-GB" sz="2800" dirty="0" err="1" smtClean="0">
                <a:solidFill>
                  <a:schemeClr val="tx2"/>
                </a:solidFill>
              </a:rPr>
              <a:t>onal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modu</a:t>
            </a:r>
            <a:r>
              <a:rPr lang="en-GB" sz="2800" b="1" dirty="0" err="1">
                <a:solidFill>
                  <a:schemeClr val="tx2"/>
                </a:solidFill>
              </a:rPr>
              <a:t>L</a:t>
            </a:r>
            <a:r>
              <a:rPr lang="en-GB" sz="2800" dirty="0" err="1">
                <a:solidFill>
                  <a:schemeClr val="tx2"/>
                </a:solidFill>
              </a:rPr>
              <a:t>e</a:t>
            </a:r>
            <a:r>
              <a:rPr lang="en-GB" sz="2800" dirty="0">
                <a:solidFill>
                  <a:schemeClr val="tx2"/>
                </a:solidFill>
              </a:rPr>
              <a:t> on </a:t>
            </a:r>
            <a:r>
              <a:rPr lang="en-GB" sz="2800" b="1" dirty="0">
                <a:solidFill>
                  <a:schemeClr val="tx2"/>
                </a:solidFill>
              </a:rPr>
              <a:t>D</a:t>
            </a:r>
            <a:r>
              <a:rPr lang="en-GB" sz="2800" dirty="0">
                <a:solidFill>
                  <a:schemeClr val="tx2"/>
                </a:solidFill>
              </a:rPr>
              <a:t>amage </a:t>
            </a:r>
            <a:r>
              <a:rPr lang="en-GB" sz="2800" b="1" dirty="0">
                <a:solidFill>
                  <a:schemeClr val="tx2"/>
                </a:solidFill>
              </a:rPr>
              <a:t>A</a:t>
            </a:r>
            <a:r>
              <a:rPr lang="en-GB" sz="2800" dirty="0">
                <a:solidFill>
                  <a:schemeClr val="tx2"/>
                </a:solidFill>
              </a:rPr>
              <a:t>ssessment and </a:t>
            </a:r>
            <a:r>
              <a:rPr lang="en-GB" sz="2800" dirty="0" smtClean="0">
                <a:solidFill>
                  <a:schemeClr val="tx2"/>
                </a:solidFill>
              </a:rPr>
              <a:t>countermeasures</a:t>
            </a:r>
          </a:p>
          <a:p>
            <a:endParaRPr lang="it-IT" sz="2800" dirty="0">
              <a:solidFill>
                <a:schemeClr val="tx2"/>
              </a:solidFill>
            </a:endParaRPr>
          </a:p>
          <a:p>
            <a:pPr eaLnBrk="0" hangingPunct="0">
              <a:defRPr/>
            </a:pPr>
            <a:r>
              <a:rPr lang="en-US" sz="2800" b="1" cap="all" dirty="0">
                <a:solidFill>
                  <a:schemeClr val="tx2"/>
                </a:solidFill>
              </a:rPr>
              <a:t>FRAMEWORK: </a:t>
            </a:r>
          </a:p>
          <a:p>
            <a:pPr eaLnBrk="0" hangingPunct="0">
              <a:defRPr/>
            </a:pPr>
            <a:r>
              <a:rPr lang="en-US" sz="2400" cap="all" dirty="0">
                <a:solidFill>
                  <a:schemeClr val="tx2"/>
                </a:solidFill>
              </a:rPr>
              <a:t>CALL FOR PROPOSALS 2014  FOR PREVENTION AND PREPAREDNESS PROJECTS IN CIVIL PROTECTION AND MARINE POLLUTION. PREPAREDNESS PRIORITIES: ACTION 2</a:t>
            </a:r>
          </a:p>
          <a:p>
            <a:pPr eaLnBrk="0" hangingPunct="0">
              <a:defRPr/>
            </a:pPr>
            <a:endParaRPr lang="en-US" sz="2400" b="1" cap="all" dirty="0" smtClean="0">
              <a:solidFill>
                <a:schemeClr val="tx2"/>
              </a:solidFill>
            </a:endParaRPr>
          </a:p>
          <a:p>
            <a:pPr eaLnBrk="0" hangingPunct="0">
              <a:defRPr/>
            </a:pPr>
            <a:r>
              <a:rPr lang="en-US" sz="2800" b="1" cap="all" dirty="0" smtClean="0">
                <a:solidFill>
                  <a:schemeClr val="tx2"/>
                </a:solidFill>
              </a:rPr>
              <a:t>STARTING DATE:	</a:t>
            </a:r>
            <a:r>
              <a:rPr lang="en-US" sz="2400" cap="all" dirty="0" smtClean="0">
                <a:solidFill>
                  <a:schemeClr val="tx2"/>
                </a:solidFill>
              </a:rPr>
              <a:t>1 JANUARY 2015</a:t>
            </a:r>
            <a:endParaRPr lang="en-US" sz="2400" cap="all" dirty="0">
              <a:solidFill>
                <a:schemeClr val="tx2"/>
              </a:solidFill>
            </a:endParaRPr>
          </a:p>
          <a:p>
            <a:pPr eaLnBrk="0" hangingPunct="0">
              <a:defRPr/>
            </a:pPr>
            <a:endParaRPr lang="en-US" sz="1200" b="1" cap="all" dirty="0">
              <a:solidFill>
                <a:schemeClr val="tx2"/>
              </a:solidFill>
            </a:endParaRPr>
          </a:p>
          <a:p>
            <a:pPr eaLnBrk="0" hangingPunct="0">
              <a:defRPr/>
            </a:pPr>
            <a:r>
              <a:rPr lang="en-US" sz="2800" b="1" cap="all" dirty="0" smtClean="0">
                <a:solidFill>
                  <a:schemeClr val="tx2"/>
                </a:solidFill>
              </a:rPr>
              <a:t>DURATION:		</a:t>
            </a:r>
            <a:r>
              <a:rPr lang="en-US" sz="2400" cap="all" dirty="0" smtClean="0">
                <a:solidFill>
                  <a:schemeClr val="tx2"/>
                </a:solidFill>
              </a:rPr>
              <a:t>24 </a:t>
            </a:r>
            <a:r>
              <a:rPr lang="en-US" sz="2400" cap="all" dirty="0">
                <a:solidFill>
                  <a:schemeClr val="tx2"/>
                </a:solidFill>
              </a:rPr>
              <a:t>months</a:t>
            </a:r>
          </a:p>
          <a:p>
            <a:endParaRPr lang="it-IT" sz="2800" dirty="0" smtClean="0">
              <a:solidFill>
                <a:schemeClr val="tx2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2311860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>
                <a:solidFill>
                  <a:schemeClr val="tx2"/>
                </a:solidFill>
              </a:rPr>
              <a:t>THE </a:t>
            </a:r>
            <a:r>
              <a:rPr lang="en-GB" sz="2400" b="1" i="1" cap="all" dirty="0" smtClean="0">
                <a:solidFill>
                  <a:schemeClr val="tx2"/>
                </a:solidFill>
              </a:rPr>
              <a:t>Project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89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980728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tx2"/>
                </a:solidFill>
              </a:rPr>
              <a:t>The Matilda project is </a:t>
            </a:r>
            <a:r>
              <a:rPr lang="en-US" sz="2400" dirty="0" smtClean="0">
                <a:solidFill>
                  <a:schemeClr val="tx2"/>
                </a:solidFill>
              </a:rPr>
              <a:t>focused </a:t>
            </a:r>
            <a:r>
              <a:rPr lang="en-US" sz="2400" dirty="0">
                <a:solidFill>
                  <a:schemeClr val="tx2"/>
                </a:solidFill>
              </a:rPr>
              <a:t>on the design and implementation of a multinational </a:t>
            </a:r>
            <a:r>
              <a:rPr lang="en-US" sz="2400" dirty="0" smtClean="0">
                <a:solidFill>
                  <a:schemeClr val="tx2"/>
                </a:solidFill>
              </a:rPr>
              <a:t>macro-module for </a:t>
            </a:r>
            <a:r>
              <a:rPr lang="en-US" sz="2400" dirty="0">
                <a:solidFill>
                  <a:schemeClr val="tx2"/>
                </a:solidFill>
              </a:rPr>
              <a:t>post-earthquake building safety assessment and countermeasures in international emergencies.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tx2"/>
                </a:solidFill>
              </a:rPr>
              <a:t>The macro-module is based on the experience developed within the </a:t>
            </a:r>
            <a:r>
              <a:rPr lang="en-US" sz="2400" dirty="0" err="1">
                <a:solidFill>
                  <a:schemeClr val="tx2"/>
                </a:solidFill>
              </a:rPr>
              <a:t>DrHouse</a:t>
            </a:r>
            <a:r>
              <a:rPr lang="en-US" sz="2400" dirty="0">
                <a:solidFill>
                  <a:schemeClr val="tx2"/>
                </a:solidFill>
              </a:rPr>
              <a:t> project, funded by </a:t>
            </a:r>
            <a:r>
              <a:rPr lang="en-US" sz="2400" dirty="0" smtClean="0">
                <a:solidFill>
                  <a:schemeClr val="tx2"/>
                </a:solidFill>
              </a:rPr>
              <a:t>the European </a:t>
            </a:r>
            <a:r>
              <a:rPr lang="en-US" sz="2400" dirty="0">
                <a:solidFill>
                  <a:schemeClr val="tx2"/>
                </a:solidFill>
              </a:rPr>
              <a:t>Commission under the "Preparatory Action on an EU Rapid Response Capability". </a:t>
            </a:r>
            <a:r>
              <a:rPr lang="en-US" sz="2400" dirty="0" smtClean="0">
                <a:solidFill>
                  <a:schemeClr val="tx2"/>
                </a:solidFill>
              </a:rPr>
              <a:t>Main result </a:t>
            </a:r>
            <a:r>
              <a:rPr lang="en-US" sz="2400" dirty="0">
                <a:solidFill>
                  <a:schemeClr val="tx2"/>
                </a:solidFill>
              </a:rPr>
              <a:t>of </a:t>
            </a:r>
            <a:r>
              <a:rPr lang="en-US" sz="2400" dirty="0" err="1">
                <a:solidFill>
                  <a:schemeClr val="tx2"/>
                </a:solidFill>
              </a:rPr>
              <a:t>DrHouse</a:t>
            </a:r>
            <a:r>
              <a:rPr lang="en-US" sz="2400" dirty="0">
                <a:solidFill>
                  <a:schemeClr val="tx2"/>
                </a:solidFill>
              </a:rPr>
              <a:t> project was the design, implementation, training and exercising of the </a:t>
            </a:r>
            <a:r>
              <a:rPr lang="en-US" sz="2400" dirty="0" smtClean="0">
                <a:solidFill>
                  <a:schemeClr val="tx2"/>
                </a:solidFill>
              </a:rPr>
              <a:t>Build-Safe macro-module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2"/>
                </a:solidFill>
              </a:rPr>
              <a:t>While </a:t>
            </a:r>
            <a:r>
              <a:rPr lang="en-US" sz="2400" dirty="0">
                <a:solidFill>
                  <a:schemeClr val="tx2"/>
                </a:solidFill>
              </a:rPr>
              <a:t>Build-Safe entirely consists of Italian resources (Civil Protection Department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Eucentre</a:t>
            </a:r>
            <a:r>
              <a:rPr lang="en-US" sz="2400" dirty="0">
                <a:solidFill>
                  <a:schemeClr val="tx2"/>
                </a:solidFill>
              </a:rPr>
              <a:t>, Fire Department, Italian Regions), Matilda project is intended to provide the </a:t>
            </a:r>
            <a:r>
              <a:rPr lang="en-US" sz="2400" b="1" dirty="0" smtClean="0">
                <a:solidFill>
                  <a:schemeClr val="tx2"/>
                </a:solidFill>
              </a:rPr>
              <a:t>multinational </a:t>
            </a:r>
            <a:r>
              <a:rPr lang="it-IT" sz="2400" b="1" dirty="0" err="1" smtClean="0">
                <a:solidFill>
                  <a:schemeClr val="tx2"/>
                </a:solidFill>
              </a:rPr>
              <a:t>dimension</a:t>
            </a:r>
            <a:r>
              <a:rPr lang="it-IT" sz="2400" b="1" dirty="0" smtClean="0">
                <a:solidFill>
                  <a:schemeClr val="tx2"/>
                </a:solidFill>
              </a:rPr>
              <a:t> </a:t>
            </a:r>
            <a:r>
              <a:rPr lang="it-IT" sz="2400" dirty="0">
                <a:solidFill>
                  <a:schemeClr val="tx2"/>
                </a:solidFill>
              </a:rPr>
              <a:t>to the macro-</a:t>
            </a:r>
            <a:r>
              <a:rPr lang="it-IT" sz="2400" dirty="0" err="1">
                <a:solidFill>
                  <a:schemeClr val="tx2"/>
                </a:solidFill>
              </a:rPr>
              <a:t>module</a:t>
            </a:r>
            <a:r>
              <a:rPr lang="it-IT" sz="2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DESCRIPTION OF THE Project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390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064" y="980728"/>
            <a:ext cx="8532440" cy="59708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</a:pPr>
            <a:r>
              <a:rPr lang="it-IT" sz="2400" b="1" cap="all" dirty="0">
                <a:solidFill>
                  <a:schemeClr val="tx2"/>
                </a:solidFill>
              </a:rPr>
              <a:t>3 </a:t>
            </a:r>
            <a:r>
              <a:rPr lang="it-IT" sz="2800" b="1" dirty="0" err="1" smtClean="0">
                <a:solidFill>
                  <a:schemeClr val="tx2"/>
                </a:solidFill>
              </a:rPr>
              <a:t>Countries</a:t>
            </a:r>
            <a:r>
              <a:rPr lang="it-IT" sz="2800" b="1" dirty="0" smtClean="0">
                <a:solidFill>
                  <a:schemeClr val="tx2"/>
                </a:solidFill>
              </a:rPr>
              <a:t>: </a:t>
            </a:r>
            <a:r>
              <a:rPr lang="it-IT" sz="2400" dirty="0" smtClean="0">
                <a:solidFill>
                  <a:schemeClr val="tx2"/>
                </a:solidFill>
              </a:rPr>
              <a:t>ITALY, SLOVENIA, CROATIA</a:t>
            </a:r>
          </a:p>
          <a:p>
            <a:pPr lvl="2"/>
            <a:r>
              <a:rPr lang="it-IT" sz="2400" b="1" dirty="0" smtClean="0">
                <a:solidFill>
                  <a:schemeClr val="tx2"/>
                </a:solidFill>
              </a:rPr>
              <a:t>5 </a:t>
            </a:r>
            <a:r>
              <a:rPr lang="it-IT" sz="2800" b="1" dirty="0" err="1" smtClean="0">
                <a:solidFill>
                  <a:schemeClr val="tx2"/>
                </a:solidFill>
              </a:rPr>
              <a:t>Partners</a:t>
            </a:r>
            <a:r>
              <a:rPr lang="it-IT" sz="2800" b="1" dirty="0" smtClean="0">
                <a:solidFill>
                  <a:schemeClr val="tx2"/>
                </a:solidFill>
              </a:rPr>
              <a:t>: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Presidency </a:t>
            </a:r>
            <a:r>
              <a:rPr lang="en-US" sz="2400" dirty="0">
                <a:solidFill>
                  <a:schemeClr val="tx2"/>
                </a:solidFill>
              </a:rPr>
              <a:t>of the Council of Ministers-Italian </a:t>
            </a:r>
            <a:r>
              <a:rPr lang="en-US" sz="2400" dirty="0" smtClean="0">
                <a:solidFill>
                  <a:schemeClr val="tx2"/>
                </a:solidFill>
              </a:rPr>
              <a:t>Civil </a:t>
            </a:r>
            <a:r>
              <a:rPr lang="en-US" sz="2400" dirty="0">
                <a:solidFill>
                  <a:schemeClr val="tx2"/>
                </a:solidFill>
              </a:rPr>
              <a:t>Protection </a:t>
            </a:r>
            <a:r>
              <a:rPr lang="en-US" sz="2400" dirty="0" smtClean="0">
                <a:solidFill>
                  <a:schemeClr val="tx2"/>
                </a:solidFill>
              </a:rPr>
              <a:t>Department (CPD), Italy  (IT)</a:t>
            </a:r>
            <a:r>
              <a:rPr lang="it-IT" sz="2400" dirty="0" smtClean="0">
                <a:solidFill>
                  <a:schemeClr val="tx2"/>
                </a:solidFill>
              </a:rPr>
              <a:t>-</a:t>
            </a:r>
            <a:r>
              <a:rPr lang="it-IT" sz="2400" b="1" dirty="0" smtClean="0">
                <a:solidFill>
                  <a:schemeClr val="tx2"/>
                </a:solidFill>
              </a:rPr>
              <a:t>COORDINATOR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2"/>
                </a:solidFill>
              </a:rPr>
              <a:t>Administration for Civil Protection and Disaster Relief, Slovenia (SI</a:t>
            </a:r>
            <a:r>
              <a:rPr lang="it-IT" sz="2400" dirty="0">
                <a:solidFill>
                  <a:schemeClr val="tx2"/>
                </a:solidFill>
              </a:rPr>
              <a:t>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National Protection and Rescue Directorate, Croatia (HR)</a:t>
            </a:r>
            <a:endParaRPr lang="it-IT" sz="2400" dirty="0">
              <a:solidFill>
                <a:schemeClr val="tx2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it-IT" sz="2400" dirty="0" err="1">
                <a:solidFill>
                  <a:schemeClr val="tx2"/>
                </a:solidFill>
              </a:rPr>
              <a:t>Italian</a:t>
            </a:r>
            <a:r>
              <a:rPr lang="it-IT" sz="2400" dirty="0">
                <a:solidFill>
                  <a:schemeClr val="tx2"/>
                </a:solidFill>
              </a:rPr>
              <a:t> </a:t>
            </a:r>
            <a:r>
              <a:rPr lang="it-IT" sz="2400" dirty="0" err="1">
                <a:solidFill>
                  <a:schemeClr val="tx2"/>
                </a:solidFill>
              </a:rPr>
              <a:t>Fire</a:t>
            </a:r>
            <a:r>
              <a:rPr lang="it-IT" sz="2400" dirty="0">
                <a:solidFill>
                  <a:schemeClr val="tx2"/>
                </a:solidFill>
              </a:rPr>
              <a:t> Rescue Service (VVF</a:t>
            </a:r>
            <a:r>
              <a:rPr lang="it-IT" sz="2400" dirty="0" smtClean="0">
                <a:solidFill>
                  <a:schemeClr val="tx2"/>
                </a:solidFill>
              </a:rPr>
              <a:t>), </a:t>
            </a:r>
            <a:r>
              <a:rPr lang="it-IT" sz="2400" dirty="0" err="1" smtClean="0">
                <a:solidFill>
                  <a:schemeClr val="tx2"/>
                </a:solidFill>
              </a:rPr>
              <a:t>Italy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dirty="0">
                <a:solidFill>
                  <a:schemeClr val="tx2"/>
                </a:solidFill>
              </a:rPr>
              <a:t>(IT)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European </a:t>
            </a:r>
            <a:r>
              <a:rPr lang="en-US" sz="2400" dirty="0">
                <a:solidFill>
                  <a:schemeClr val="tx2"/>
                </a:solidFill>
              </a:rPr>
              <a:t>Centre for Training and Research in Earthquake Engineering (EUCENTRE</a:t>
            </a:r>
            <a:r>
              <a:rPr lang="en-US" sz="2400" dirty="0" smtClean="0">
                <a:solidFill>
                  <a:schemeClr val="tx2"/>
                </a:solidFill>
              </a:rPr>
              <a:t>), Italy</a:t>
            </a:r>
            <a:r>
              <a:rPr lang="it-IT" sz="2400" dirty="0" smtClean="0">
                <a:solidFill>
                  <a:schemeClr val="tx2"/>
                </a:solidFill>
              </a:rPr>
              <a:t> (IT)</a:t>
            </a:r>
          </a:p>
          <a:p>
            <a:pPr lvl="1"/>
            <a:endParaRPr lang="it-IT" sz="1400" b="1" dirty="0" smtClean="0">
              <a:solidFill>
                <a:schemeClr val="tx2"/>
              </a:solidFill>
            </a:endParaRPr>
          </a:p>
          <a:p>
            <a:r>
              <a:rPr lang="it-IT" sz="3200" b="1" dirty="0" smtClean="0">
                <a:solidFill>
                  <a:schemeClr val="tx2"/>
                </a:solidFill>
              </a:rPr>
              <a:t>       </a:t>
            </a:r>
            <a:r>
              <a:rPr lang="it-IT" sz="3200" b="1" u="sng" dirty="0" err="1" smtClean="0">
                <a:solidFill>
                  <a:schemeClr val="tx2"/>
                </a:solidFill>
              </a:rPr>
              <a:t>Cost</a:t>
            </a:r>
            <a:r>
              <a:rPr lang="it-IT" sz="3200" b="1" u="sng" dirty="0" smtClean="0">
                <a:solidFill>
                  <a:schemeClr val="tx2"/>
                </a:solidFill>
              </a:rPr>
              <a:t> of </a:t>
            </a:r>
            <a:r>
              <a:rPr lang="it-IT" sz="3200" b="1" u="sng" dirty="0">
                <a:solidFill>
                  <a:schemeClr val="tx2"/>
                </a:solidFill>
              </a:rPr>
              <a:t>t</a:t>
            </a:r>
            <a:r>
              <a:rPr lang="it-IT" sz="3200" b="1" u="sng" dirty="0" smtClean="0">
                <a:solidFill>
                  <a:schemeClr val="tx2"/>
                </a:solidFill>
              </a:rPr>
              <a:t>he Project</a:t>
            </a:r>
            <a:r>
              <a:rPr lang="it-IT" sz="3200" b="1" dirty="0" smtClean="0">
                <a:solidFill>
                  <a:schemeClr val="tx2"/>
                </a:solidFill>
              </a:rPr>
              <a:t>:</a:t>
            </a:r>
            <a:r>
              <a:rPr lang="it-IT" sz="2000" b="1" dirty="0" smtClean="0">
                <a:solidFill>
                  <a:schemeClr val="tx2"/>
                </a:solidFill>
              </a:rPr>
              <a:t>		666,599,30 EUR</a:t>
            </a:r>
          </a:p>
          <a:p>
            <a:endParaRPr lang="it-IT" sz="1400" b="1" dirty="0">
              <a:solidFill>
                <a:schemeClr val="tx2"/>
              </a:solidFill>
            </a:endParaRPr>
          </a:p>
          <a:p>
            <a:r>
              <a:rPr lang="it-IT" sz="3200" b="1" dirty="0" smtClean="0">
                <a:solidFill>
                  <a:schemeClr val="tx2"/>
                </a:solidFill>
              </a:rPr>
              <a:t>       </a:t>
            </a:r>
            <a:r>
              <a:rPr lang="it-IT" sz="3200" b="1" u="sng" dirty="0" smtClean="0">
                <a:solidFill>
                  <a:schemeClr val="tx2"/>
                </a:solidFill>
              </a:rPr>
              <a:t>EU </a:t>
            </a:r>
            <a:r>
              <a:rPr lang="it-IT" sz="3200" b="1" u="sng" dirty="0">
                <a:solidFill>
                  <a:schemeClr val="tx2"/>
                </a:solidFill>
              </a:rPr>
              <a:t>Financial </a:t>
            </a:r>
            <a:r>
              <a:rPr lang="it-IT" sz="3200" b="1" u="sng" dirty="0" err="1">
                <a:solidFill>
                  <a:schemeClr val="tx2"/>
                </a:solidFill>
              </a:rPr>
              <a:t>Contribution</a:t>
            </a:r>
            <a:r>
              <a:rPr lang="it-IT" sz="3200" b="1" u="sng" dirty="0">
                <a:solidFill>
                  <a:schemeClr val="tx2"/>
                </a:solidFill>
              </a:rPr>
              <a:t> </a:t>
            </a:r>
            <a:r>
              <a:rPr lang="it-IT" sz="2000" b="1" dirty="0" smtClean="0">
                <a:solidFill>
                  <a:schemeClr val="tx2"/>
                </a:solidFill>
              </a:rPr>
              <a:t>: 	</a:t>
            </a:r>
            <a:r>
              <a:rPr lang="it-IT" sz="2000" b="1" dirty="0">
                <a:solidFill>
                  <a:schemeClr val="tx2"/>
                </a:solidFill>
              </a:rPr>
              <a:t>499,949,30 </a:t>
            </a:r>
            <a:r>
              <a:rPr lang="it-IT" sz="2000" b="1" dirty="0" smtClean="0">
                <a:solidFill>
                  <a:schemeClr val="tx2"/>
                </a:solidFill>
              </a:rPr>
              <a:t>EUR </a:t>
            </a:r>
          </a:p>
          <a:p>
            <a:r>
              <a:rPr lang="it-IT" sz="2000" b="1" dirty="0">
                <a:solidFill>
                  <a:schemeClr val="tx2"/>
                </a:solidFill>
              </a:rPr>
              <a:t>	</a:t>
            </a:r>
            <a:r>
              <a:rPr lang="it-IT" sz="2000" b="1" dirty="0" smtClean="0">
                <a:solidFill>
                  <a:schemeClr val="tx2"/>
                </a:solidFill>
              </a:rPr>
              <a:t>				                </a:t>
            </a:r>
            <a:r>
              <a:rPr lang="it-IT" sz="2000" dirty="0" smtClean="0">
                <a:solidFill>
                  <a:schemeClr val="tx2"/>
                </a:solidFill>
              </a:rPr>
              <a:t>(75% </a:t>
            </a:r>
            <a:r>
              <a:rPr lang="it-IT" sz="2000" dirty="0" err="1" smtClean="0">
                <a:solidFill>
                  <a:schemeClr val="tx2"/>
                </a:solidFill>
              </a:rPr>
              <a:t>total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eligible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costs</a:t>
            </a:r>
            <a:r>
              <a:rPr lang="it-IT" sz="20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" name="Rettangolo 4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INFORMATION ON THE Project</a:t>
            </a:r>
            <a:endParaRPr lang="it-IT" sz="2400" b="1" i="1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39552" y="476672"/>
            <a:ext cx="2950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sz="3200" b="1" dirty="0" smtClean="0">
                <a:solidFill>
                  <a:schemeClr val="tx2"/>
                </a:solidFill>
              </a:rPr>
              <a:t>  </a:t>
            </a:r>
            <a:r>
              <a:rPr lang="en-GB" sz="3200" b="1" u="sng" dirty="0" err="1" smtClean="0">
                <a:solidFill>
                  <a:schemeClr val="tx2"/>
                </a:solidFill>
              </a:rPr>
              <a:t>Partecipants</a:t>
            </a:r>
            <a:endParaRPr lang="en-GB" sz="3200" b="1" u="sng" cap="al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399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891" y="1210103"/>
            <a:ext cx="7776864" cy="49552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en-GB" sz="1200" b="1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tx2"/>
                </a:solidFill>
              </a:rPr>
              <a:t>Task A. </a:t>
            </a:r>
            <a:r>
              <a:rPr lang="en-GB" sz="2400" b="1" dirty="0">
                <a:solidFill>
                  <a:schemeClr val="tx2"/>
                </a:solidFill>
              </a:rPr>
              <a:t>Project Management and Reporting</a:t>
            </a:r>
          </a:p>
          <a:p>
            <a:pPr>
              <a:spcAft>
                <a:spcPts val="1200"/>
              </a:spcAft>
            </a:pPr>
            <a:r>
              <a:rPr lang="en-GB" sz="2400" b="1" dirty="0">
                <a:solidFill>
                  <a:schemeClr val="tx2"/>
                </a:solidFill>
              </a:rPr>
              <a:t> </a:t>
            </a:r>
            <a:r>
              <a:rPr lang="en-GB" sz="2400" b="1" dirty="0" smtClean="0">
                <a:solidFill>
                  <a:schemeClr val="tx2"/>
                </a:solidFill>
              </a:rPr>
              <a:t>Task </a:t>
            </a:r>
            <a:r>
              <a:rPr lang="en-GB" sz="2400" b="1" dirty="0">
                <a:solidFill>
                  <a:schemeClr val="tx2"/>
                </a:solidFill>
              </a:rPr>
              <a:t>B. Making Build-Safe Multinational, dedicated to the </a:t>
            </a:r>
            <a:r>
              <a:rPr lang="en-GB" sz="2400" b="1" dirty="0" smtClean="0">
                <a:solidFill>
                  <a:schemeClr val="tx2"/>
                </a:solidFill>
              </a:rPr>
              <a:t>	design </a:t>
            </a:r>
            <a:r>
              <a:rPr lang="en-GB" sz="2400" b="1" dirty="0">
                <a:solidFill>
                  <a:schemeClr val="tx2"/>
                </a:solidFill>
              </a:rPr>
              <a:t>and implementation of the multinational </a:t>
            </a:r>
            <a:r>
              <a:rPr lang="en-GB" sz="2400" b="1" dirty="0" smtClean="0">
                <a:solidFill>
                  <a:schemeClr val="tx2"/>
                </a:solidFill>
              </a:rPr>
              <a:t>	module </a:t>
            </a:r>
            <a:r>
              <a:rPr lang="en-GB" sz="2400" b="1" dirty="0">
                <a:solidFill>
                  <a:schemeClr val="tx2"/>
                </a:solidFill>
              </a:rPr>
              <a:t>and to define the Standard Operative </a:t>
            </a:r>
            <a:r>
              <a:rPr lang="en-GB" sz="2400" b="1" dirty="0" smtClean="0">
                <a:solidFill>
                  <a:schemeClr val="tx2"/>
                </a:solidFill>
              </a:rPr>
              <a:t>	Procedures</a:t>
            </a:r>
            <a:endParaRPr lang="en-GB" sz="2400" b="1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tx2"/>
                </a:solidFill>
              </a:rPr>
              <a:t>Task </a:t>
            </a:r>
            <a:r>
              <a:rPr lang="en-GB" sz="2400" b="1" dirty="0">
                <a:solidFill>
                  <a:schemeClr val="tx2"/>
                </a:solidFill>
              </a:rPr>
              <a:t>C. Training, to improve both technical skills and </a:t>
            </a:r>
            <a:r>
              <a:rPr lang="en-GB" sz="2400" b="1" dirty="0" smtClean="0">
                <a:solidFill>
                  <a:schemeClr val="tx2"/>
                </a:solidFill>
              </a:rPr>
              <a:t>	participation </a:t>
            </a:r>
            <a:r>
              <a:rPr lang="en-GB" sz="2400" b="1" dirty="0">
                <a:solidFill>
                  <a:schemeClr val="tx2"/>
                </a:solidFill>
              </a:rPr>
              <a:t>in international </a:t>
            </a:r>
            <a:r>
              <a:rPr lang="en-GB" sz="2400" b="1" dirty="0" smtClean="0">
                <a:solidFill>
                  <a:schemeClr val="tx2"/>
                </a:solidFill>
              </a:rPr>
              <a:t>emergencies</a:t>
            </a: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tx2"/>
                </a:solidFill>
              </a:rPr>
              <a:t>Task </a:t>
            </a:r>
            <a:r>
              <a:rPr lang="en-GB" sz="2400" b="1" dirty="0">
                <a:solidFill>
                  <a:schemeClr val="tx2"/>
                </a:solidFill>
              </a:rPr>
              <a:t>D. Small scale exercise, to test the deployment and the </a:t>
            </a:r>
            <a:r>
              <a:rPr lang="en-GB" sz="2400" b="1" dirty="0" smtClean="0">
                <a:solidFill>
                  <a:schemeClr val="tx2"/>
                </a:solidFill>
              </a:rPr>
              <a:t>	on-site </a:t>
            </a:r>
            <a:r>
              <a:rPr lang="en-GB" sz="2400" b="1" dirty="0">
                <a:solidFill>
                  <a:schemeClr val="tx2"/>
                </a:solidFill>
              </a:rPr>
              <a:t>operational </a:t>
            </a:r>
            <a:r>
              <a:rPr lang="en-GB" sz="2400" b="1" dirty="0" smtClean="0">
                <a:solidFill>
                  <a:schemeClr val="tx2"/>
                </a:solidFill>
              </a:rPr>
              <a:t>capabilities</a:t>
            </a: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tx2"/>
                </a:solidFill>
              </a:rPr>
              <a:t>Task </a:t>
            </a:r>
            <a:r>
              <a:rPr lang="en-GB" sz="2400" b="1" dirty="0">
                <a:solidFill>
                  <a:schemeClr val="tx2"/>
                </a:solidFill>
              </a:rPr>
              <a:t>E. Dissemination, to implement the valorisation plan, </a:t>
            </a:r>
            <a:r>
              <a:rPr lang="en-GB" sz="2400" b="1" dirty="0" smtClean="0">
                <a:solidFill>
                  <a:schemeClr val="tx2"/>
                </a:solidFill>
              </a:rPr>
              <a:t>	including </a:t>
            </a:r>
            <a:r>
              <a:rPr lang="en-GB" sz="2400" b="1" dirty="0">
                <a:solidFill>
                  <a:schemeClr val="tx2"/>
                </a:solidFill>
              </a:rPr>
              <a:t>lessons </a:t>
            </a:r>
            <a:r>
              <a:rPr lang="en-GB" sz="2400" b="1" dirty="0" smtClean="0">
                <a:solidFill>
                  <a:schemeClr val="tx2"/>
                </a:solidFill>
              </a:rPr>
              <a:t>learned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Project TASKS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358390" y="461400"/>
            <a:ext cx="3014993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GB" sz="3200" b="1" u="sng" dirty="0" smtClean="0">
                <a:solidFill>
                  <a:schemeClr val="tx2"/>
                </a:solidFill>
                <a:latin typeface="+mj-lt"/>
                <a:ea typeface="Times New Roman"/>
                <a:cs typeface="Times New Roman"/>
              </a:rPr>
              <a:t>Task and Actions</a:t>
            </a:r>
            <a:endParaRPr lang="it-IT" sz="3200" u="sng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81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684" y="1131418"/>
            <a:ext cx="8309183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Task A. </a:t>
            </a:r>
            <a:r>
              <a:rPr lang="en-GB" sz="2800" b="1" dirty="0">
                <a:solidFill>
                  <a:schemeClr val="tx2"/>
                </a:solidFill>
              </a:rPr>
              <a:t>Management and Reporting</a:t>
            </a:r>
            <a:endParaRPr lang="en-GB" sz="2800" dirty="0">
              <a:solidFill>
                <a:schemeClr val="tx2"/>
              </a:solidFill>
            </a:endParaRPr>
          </a:p>
          <a:p>
            <a:r>
              <a:rPr lang="en-GB" sz="2800" dirty="0">
                <a:solidFill>
                  <a:schemeClr val="tx2"/>
                </a:solidFill>
              </a:rPr>
              <a:t>Technical and administrative </a:t>
            </a:r>
            <a:r>
              <a:rPr lang="en-GB" sz="2800" dirty="0" smtClean="0">
                <a:solidFill>
                  <a:schemeClr val="tx2"/>
                </a:solidFill>
              </a:rPr>
              <a:t>management (intermediate and final report, audit, meeting with the Commission, ..)</a:t>
            </a:r>
          </a:p>
          <a:p>
            <a:endParaRPr lang="en-GB" sz="2800" b="1" i="1" dirty="0" smtClean="0">
              <a:solidFill>
                <a:schemeClr val="tx2"/>
              </a:solidFill>
            </a:endParaRPr>
          </a:p>
          <a:p>
            <a:r>
              <a:rPr lang="en-GB" sz="2800" b="1" i="1" dirty="0" smtClean="0">
                <a:solidFill>
                  <a:schemeClr val="tx2"/>
                </a:solidFill>
              </a:rPr>
              <a:t>Actions</a:t>
            </a:r>
          </a:p>
          <a:p>
            <a:pPr>
              <a:spcAft>
                <a:spcPts val="600"/>
              </a:spcAft>
            </a:pPr>
            <a:r>
              <a:rPr lang="en-GB" sz="2800" i="1" dirty="0" smtClean="0">
                <a:solidFill>
                  <a:schemeClr val="tx2"/>
                </a:solidFill>
              </a:rPr>
              <a:t>Action </a:t>
            </a:r>
            <a:r>
              <a:rPr lang="en-GB" sz="2800" i="1" dirty="0">
                <a:solidFill>
                  <a:schemeClr val="tx2"/>
                </a:solidFill>
              </a:rPr>
              <a:t>A.1. </a:t>
            </a:r>
            <a:r>
              <a:rPr lang="en-GB" sz="2800" dirty="0" smtClean="0">
                <a:solidFill>
                  <a:schemeClr val="tx2"/>
                </a:solidFill>
              </a:rPr>
              <a:t>	Overall </a:t>
            </a:r>
            <a:r>
              <a:rPr lang="en-GB" sz="2800" dirty="0">
                <a:solidFill>
                  <a:schemeClr val="tx2"/>
                </a:solidFill>
              </a:rPr>
              <a:t>management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i="1" dirty="0">
                <a:solidFill>
                  <a:schemeClr val="tx2"/>
                </a:solidFill>
              </a:rPr>
              <a:t>Action A.2. </a:t>
            </a:r>
            <a:r>
              <a:rPr lang="en-GB" sz="2800" dirty="0" smtClean="0">
                <a:solidFill>
                  <a:schemeClr val="tx2"/>
                </a:solidFill>
              </a:rPr>
              <a:t>	Technical </a:t>
            </a:r>
            <a:r>
              <a:rPr lang="en-GB" sz="2800" dirty="0">
                <a:solidFill>
                  <a:schemeClr val="tx2"/>
                </a:solidFill>
              </a:rPr>
              <a:t>management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i="1" dirty="0">
                <a:solidFill>
                  <a:schemeClr val="tx2"/>
                </a:solidFill>
              </a:rPr>
              <a:t>Action A.3</a:t>
            </a:r>
            <a:r>
              <a:rPr lang="en-GB" sz="2800" dirty="0">
                <a:solidFill>
                  <a:schemeClr val="tx2"/>
                </a:solidFill>
              </a:rPr>
              <a:t>. </a:t>
            </a:r>
            <a:r>
              <a:rPr lang="en-GB" sz="2800" dirty="0" smtClean="0">
                <a:solidFill>
                  <a:schemeClr val="tx2"/>
                </a:solidFill>
              </a:rPr>
              <a:t>	Administrative </a:t>
            </a:r>
            <a:r>
              <a:rPr lang="en-GB" sz="2800" dirty="0">
                <a:solidFill>
                  <a:schemeClr val="tx2"/>
                </a:solidFill>
              </a:rPr>
              <a:t>management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i="1" dirty="0">
                <a:solidFill>
                  <a:schemeClr val="tx2"/>
                </a:solidFill>
              </a:rPr>
              <a:t>Action A.4</a:t>
            </a:r>
            <a:r>
              <a:rPr lang="en-GB" sz="2800" dirty="0">
                <a:solidFill>
                  <a:schemeClr val="tx2"/>
                </a:solidFill>
              </a:rPr>
              <a:t>. </a:t>
            </a:r>
            <a:r>
              <a:rPr lang="en-GB" sz="2800" dirty="0" smtClean="0">
                <a:solidFill>
                  <a:schemeClr val="tx2"/>
                </a:solidFill>
              </a:rPr>
              <a:t>	Financial </a:t>
            </a:r>
            <a:r>
              <a:rPr lang="en-GB" sz="2800" dirty="0">
                <a:solidFill>
                  <a:schemeClr val="tx2"/>
                </a:solidFill>
              </a:rPr>
              <a:t>management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i="1" dirty="0">
                <a:solidFill>
                  <a:schemeClr val="tx2"/>
                </a:solidFill>
              </a:rPr>
              <a:t>Action A.5</a:t>
            </a:r>
            <a:r>
              <a:rPr lang="en-GB" sz="2800" dirty="0">
                <a:solidFill>
                  <a:schemeClr val="tx2"/>
                </a:solidFill>
              </a:rPr>
              <a:t>. </a:t>
            </a:r>
            <a:r>
              <a:rPr lang="en-GB" sz="2800" dirty="0" smtClean="0">
                <a:solidFill>
                  <a:schemeClr val="tx2"/>
                </a:solidFill>
              </a:rPr>
              <a:t>	Monitoring </a:t>
            </a:r>
            <a:r>
              <a:rPr lang="en-GB" sz="2800" dirty="0">
                <a:solidFill>
                  <a:schemeClr val="tx2"/>
                </a:solidFill>
              </a:rPr>
              <a:t>and feedback on the project</a:t>
            </a:r>
            <a:endParaRPr lang="it-IT" sz="2800" dirty="0">
              <a:solidFill>
                <a:schemeClr val="tx2"/>
              </a:solidFill>
            </a:endParaRPr>
          </a:p>
          <a:p>
            <a:endParaRPr lang="en-GB" sz="2800" dirty="0" smtClean="0">
              <a:solidFill>
                <a:schemeClr val="tx2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a-ACTIONS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1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3337" y="1196752"/>
            <a:ext cx="787713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Task A. </a:t>
            </a:r>
            <a:r>
              <a:rPr lang="en-GB" sz="2800" b="1" dirty="0">
                <a:solidFill>
                  <a:schemeClr val="tx2"/>
                </a:solidFill>
              </a:rPr>
              <a:t>Management and Reporting</a:t>
            </a:r>
            <a:endParaRPr lang="en-GB" sz="2800" dirty="0">
              <a:solidFill>
                <a:schemeClr val="tx2"/>
              </a:solidFill>
            </a:endParaRPr>
          </a:p>
          <a:p>
            <a:endParaRPr lang="en-GB" sz="2800" b="1" i="1" dirty="0" smtClean="0">
              <a:solidFill>
                <a:schemeClr val="tx2"/>
              </a:solidFill>
            </a:endParaRPr>
          </a:p>
          <a:p>
            <a:r>
              <a:rPr lang="en-GB" sz="2800" b="1" i="1" dirty="0" smtClean="0">
                <a:solidFill>
                  <a:schemeClr val="tx2"/>
                </a:solidFill>
              </a:rPr>
              <a:t>Deliverables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chemeClr val="tx2"/>
                </a:solidFill>
              </a:rPr>
              <a:t>D.A.1.	Interim </a:t>
            </a:r>
            <a:r>
              <a:rPr lang="en-GB" sz="2800" dirty="0">
                <a:solidFill>
                  <a:schemeClr val="tx2"/>
                </a:solidFill>
              </a:rPr>
              <a:t>progress reports at 1/3 of the project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/>
                </a:solidFill>
              </a:rPr>
              <a:t>D.A.2. </a:t>
            </a:r>
            <a:r>
              <a:rPr lang="en-GB" sz="2800" dirty="0" smtClean="0">
                <a:solidFill>
                  <a:schemeClr val="tx2"/>
                </a:solidFill>
              </a:rPr>
              <a:t>Interim </a:t>
            </a:r>
            <a:r>
              <a:rPr lang="en-GB" sz="2800" dirty="0">
                <a:solidFill>
                  <a:schemeClr val="tx2"/>
                </a:solidFill>
              </a:rPr>
              <a:t>progress reports at 2/3 of the project</a:t>
            </a:r>
            <a:endParaRPr lang="it-IT" sz="28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/>
                </a:solidFill>
              </a:rPr>
              <a:t>D.A.3. </a:t>
            </a:r>
            <a:r>
              <a:rPr lang="en-GB" sz="2800" dirty="0" smtClean="0">
                <a:solidFill>
                  <a:schemeClr val="tx2"/>
                </a:solidFill>
              </a:rPr>
              <a:t>Final report</a:t>
            </a:r>
          </a:p>
        </p:txBody>
      </p:sp>
      <p:sp>
        <p:nvSpPr>
          <p:cNvPr id="6" name="Rettangolo 5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a-</a:t>
            </a:r>
            <a:r>
              <a:rPr lang="en-GB" sz="2400" b="1" i="1" cap="all" dirty="0" err="1" smtClean="0">
                <a:solidFill>
                  <a:schemeClr val="tx2"/>
                </a:solidFill>
              </a:rPr>
              <a:t>dELIVERABLES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753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052735"/>
            <a:ext cx="84604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Task B. </a:t>
            </a:r>
            <a:r>
              <a:rPr lang="en-GB" sz="2800" b="1" dirty="0">
                <a:solidFill>
                  <a:schemeClr val="tx2"/>
                </a:solidFill>
              </a:rPr>
              <a:t>Making Build-Safe multinational</a:t>
            </a:r>
            <a:endParaRPr lang="en-GB" sz="28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endParaRPr lang="en-GB" sz="1200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800" dirty="0" smtClean="0">
                <a:solidFill>
                  <a:schemeClr val="tx2"/>
                </a:solidFill>
              </a:rPr>
              <a:t>How </a:t>
            </a:r>
            <a:r>
              <a:rPr lang="en-GB" sz="2800" dirty="0">
                <a:solidFill>
                  <a:schemeClr val="tx2"/>
                </a:solidFill>
              </a:rPr>
              <a:t>to extend the existing Build-Safe macro-module into a multinational module. </a:t>
            </a:r>
            <a:endParaRPr lang="en-GB" sz="2800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endParaRPr lang="en-GB" sz="1200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b="1" i="1" dirty="0" smtClean="0">
                <a:solidFill>
                  <a:schemeClr val="tx2"/>
                </a:solidFill>
              </a:rPr>
              <a:t>Actions</a:t>
            </a:r>
          </a:p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schemeClr val="tx2"/>
                </a:solidFill>
              </a:rPr>
              <a:t>Action B.1.</a:t>
            </a:r>
            <a:r>
              <a:rPr lang="en-US" sz="2800" dirty="0" smtClean="0">
                <a:solidFill>
                  <a:schemeClr val="tx2"/>
                </a:solidFill>
              </a:rPr>
              <a:t>Defining </a:t>
            </a:r>
            <a:r>
              <a:rPr lang="en-US" sz="2800" dirty="0">
                <a:solidFill>
                  <a:schemeClr val="tx2"/>
                </a:solidFill>
              </a:rPr>
              <a:t>the Build Safe </a:t>
            </a:r>
            <a:r>
              <a:rPr lang="en-US" sz="2800" dirty="0" smtClean="0">
                <a:solidFill>
                  <a:schemeClr val="tx2"/>
                </a:solidFill>
              </a:rPr>
              <a:t>multinational module</a:t>
            </a:r>
            <a:endParaRPr lang="en-US" sz="2800" dirty="0">
              <a:solidFill>
                <a:schemeClr val="tx2"/>
              </a:solidFill>
            </a:endParaRPr>
          </a:p>
          <a:p>
            <a:pPr marL="0" lvl="1">
              <a:spcAft>
                <a:spcPts val="600"/>
              </a:spcAft>
            </a:pPr>
            <a:r>
              <a:rPr lang="en-US" sz="2800" i="1" dirty="0">
                <a:solidFill>
                  <a:schemeClr val="tx2"/>
                </a:solidFill>
              </a:rPr>
              <a:t>Action B.2. </a:t>
            </a:r>
            <a:r>
              <a:rPr lang="en-US" sz="2800" dirty="0">
                <a:solidFill>
                  <a:schemeClr val="tx2"/>
                </a:solidFill>
              </a:rPr>
              <a:t>Building multinational integration in </a:t>
            </a:r>
            <a:r>
              <a:rPr lang="en-US" sz="2800" dirty="0" smtClean="0">
                <a:solidFill>
                  <a:schemeClr val="tx2"/>
                </a:solidFill>
              </a:rPr>
              <a:t>the team</a:t>
            </a:r>
            <a:endParaRPr lang="en-US" sz="2800" dirty="0">
              <a:solidFill>
                <a:schemeClr val="tx2"/>
              </a:solidFill>
            </a:endParaRPr>
          </a:p>
          <a:p>
            <a:pPr marL="0" lvl="1"/>
            <a:r>
              <a:rPr lang="en-US" sz="2800" i="1" dirty="0">
                <a:solidFill>
                  <a:schemeClr val="tx2"/>
                </a:solidFill>
              </a:rPr>
              <a:t>Action B.3. </a:t>
            </a:r>
            <a:r>
              <a:rPr lang="en-US" sz="2800" dirty="0">
                <a:solidFill>
                  <a:schemeClr val="tx2"/>
                </a:solidFill>
              </a:rPr>
              <a:t>Establishing standard </a:t>
            </a:r>
            <a:r>
              <a:rPr lang="en-US" sz="2800" dirty="0" smtClean="0">
                <a:solidFill>
                  <a:schemeClr val="tx2"/>
                </a:solidFill>
              </a:rPr>
              <a:t>operative</a:t>
            </a:r>
            <a:r>
              <a:rPr lang="en-US" sz="2800" dirty="0">
                <a:solidFill>
                  <a:schemeClr val="tx2"/>
                </a:solidFill>
              </a:rPr>
              <a:t> procedures </a:t>
            </a:r>
            <a:r>
              <a:rPr lang="en-US" sz="2800" dirty="0" smtClean="0">
                <a:solidFill>
                  <a:schemeClr val="tx2"/>
                </a:solidFill>
              </a:rPr>
              <a:t>     </a:t>
            </a:r>
          </a:p>
          <a:p>
            <a:pPr marL="0" lvl="1"/>
            <a:r>
              <a:rPr lang="en-US" sz="2800" dirty="0">
                <a:solidFill>
                  <a:schemeClr val="tx2"/>
                </a:solidFill>
              </a:rPr>
              <a:t>	 </a:t>
            </a:r>
            <a:r>
              <a:rPr lang="en-US" sz="2800" dirty="0" smtClean="0">
                <a:solidFill>
                  <a:schemeClr val="tx2"/>
                </a:solidFill>
              </a:rPr>
              <a:t>        for </a:t>
            </a:r>
            <a:r>
              <a:rPr lang="en-US" sz="2800" dirty="0">
                <a:solidFill>
                  <a:schemeClr val="tx2"/>
                </a:solidFill>
              </a:rPr>
              <a:t>activation, deployment, </a:t>
            </a:r>
            <a:r>
              <a:rPr lang="en-US" sz="2800" dirty="0" smtClean="0">
                <a:solidFill>
                  <a:schemeClr val="tx2"/>
                </a:solidFill>
              </a:rPr>
              <a:t>operational and 		         financial </a:t>
            </a:r>
            <a:r>
              <a:rPr lang="en-US" sz="2800" dirty="0">
                <a:solidFill>
                  <a:schemeClr val="tx2"/>
                </a:solidFill>
              </a:rPr>
              <a:t>issues in a </a:t>
            </a:r>
            <a:r>
              <a:rPr lang="en-US" sz="2800" dirty="0" smtClean="0">
                <a:solidFill>
                  <a:schemeClr val="tx2"/>
                </a:solidFill>
              </a:rPr>
              <a:t>multinational </a:t>
            </a:r>
            <a:r>
              <a:rPr lang="en-US" sz="2800" dirty="0">
                <a:solidFill>
                  <a:schemeClr val="tx2"/>
                </a:solidFill>
              </a:rPr>
              <a:t>team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b-ACTIONS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1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84784"/>
            <a:ext cx="8460432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i="1" dirty="0" smtClean="0">
                <a:solidFill>
                  <a:schemeClr val="tx2"/>
                </a:solidFill>
              </a:rPr>
              <a:t>Deliverables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2"/>
                </a:solidFill>
              </a:rPr>
              <a:t>D.B.1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smtClean="0">
                <a:solidFill>
                  <a:schemeClr val="tx2"/>
                </a:solidFill>
              </a:rPr>
              <a:t>	Start-up </a:t>
            </a:r>
            <a:r>
              <a:rPr lang="en-US" sz="2400" dirty="0">
                <a:solidFill>
                  <a:schemeClr val="tx2"/>
                </a:solidFill>
              </a:rPr>
              <a:t>configuration of the multinational module </a:t>
            </a:r>
            <a:r>
              <a:rPr lang="en-US" sz="2400" dirty="0" smtClean="0">
                <a:solidFill>
                  <a:schemeClr val="tx2"/>
                </a:solidFill>
              </a:rPr>
              <a:t>	(</a:t>
            </a:r>
            <a:r>
              <a:rPr lang="en-US" sz="2400" dirty="0">
                <a:solidFill>
                  <a:schemeClr val="tx2"/>
                </a:solidFill>
              </a:rPr>
              <a:t>identification of required skills and expertise, identification </a:t>
            </a:r>
            <a:r>
              <a:rPr lang="en-US" sz="2400" dirty="0" smtClean="0">
                <a:solidFill>
                  <a:schemeClr val="tx2"/>
                </a:solidFill>
              </a:rPr>
              <a:t>	of </a:t>
            </a:r>
            <a:r>
              <a:rPr lang="en-US" sz="2400" dirty="0">
                <a:solidFill>
                  <a:schemeClr val="tx2"/>
                </a:solidFill>
              </a:rPr>
              <a:t>team members for each MS, logistic)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D.B.2. </a:t>
            </a:r>
            <a:r>
              <a:rPr lang="en-US" sz="2400" dirty="0" smtClean="0">
                <a:solidFill>
                  <a:schemeClr val="tx2"/>
                </a:solidFill>
              </a:rPr>
              <a:t>	Standard </a:t>
            </a:r>
            <a:r>
              <a:rPr lang="en-US" sz="2400" dirty="0">
                <a:solidFill>
                  <a:schemeClr val="tx2"/>
                </a:solidFill>
              </a:rPr>
              <a:t>operative procedures for activation, deployment, </a:t>
            </a:r>
            <a:r>
              <a:rPr lang="en-US" sz="2400" dirty="0" smtClean="0">
                <a:solidFill>
                  <a:schemeClr val="tx2"/>
                </a:solidFill>
              </a:rPr>
              <a:t>	operational </a:t>
            </a:r>
            <a:r>
              <a:rPr lang="en-US" sz="2400" dirty="0">
                <a:solidFill>
                  <a:schemeClr val="tx2"/>
                </a:solidFill>
              </a:rPr>
              <a:t>and financial issues in a multinational team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D.B.3. </a:t>
            </a:r>
            <a:r>
              <a:rPr lang="en-US" sz="2400" dirty="0" smtClean="0">
                <a:solidFill>
                  <a:schemeClr val="tx2"/>
                </a:solidFill>
              </a:rPr>
              <a:t>	Development </a:t>
            </a:r>
            <a:r>
              <a:rPr lang="en-US" sz="2400" dirty="0">
                <a:solidFill>
                  <a:schemeClr val="tx2"/>
                </a:solidFill>
              </a:rPr>
              <a:t>of common administrative and financial </a:t>
            </a:r>
            <a:r>
              <a:rPr lang="en-US" sz="2400" dirty="0" smtClean="0">
                <a:solidFill>
                  <a:schemeClr val="tx2"/>
                </a:solidFill>
              </a:rPr>
              <a:t>	procedures </a:t>
            </a:r>
            <a:r>
              <a:rPr lang="en-US" sz="2400" dirty="0">
                <a:solidFill>
                  <a:schemeClr val="tx2"/>
                </a:solidFill>
              </a:rPr>
              <a:t>to manage a multinational module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D.B.4. </a:t>
            </a:r>
            <a:r>
              <a:rPr lang="en-US" sz="2400" dirty="0" smtClean="0">
                <a:solidFill>
                  <a:schemeClr val="tx2"/>
                </a:solidFill>
              </a:rPr>
              <a:t>	Establishment </a:t>
            </a:r>
            <a:r>
              <a:rPr lang="en-US" sz="2400" dirty="0">
                <a:solidFill>
                  <a:schemeClr val="tx2"/>
                </a:solidFill>
              </a:rPr>
              <a:t>of a common lexicon for the experts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D.B.5. </a:t>
            </a:r>
            <a:r>
              <a:rPr lang="en-US" sz="2400" dirty="0" smtClean="0">
                <a:solidFill>
                  <a:schemeClr val="tx2"/>
                </a:solidFill>
              </a:rPr>
              <a:t>	Development </a:t>
            </a:r>
            <a:r>
              <a:rPr lang="en-US" sz="2400" dirty="0">
                <a:solidFill>
                  <a:schemeClr val="tx2"/>
                </a:solidFill>
              </a:rPr>
              <a:t>of a specific format/information sheet for the </a:t>
            </a:r>
            <a:r>
              <a:rPr lang="en-US" sz="2400" dirty="0" smtClean="0">
                <a:solidFill>
                  <a:schemeClr val="tx2"/>
                </a:solidFill>
              </a:rPr>
              <a:t>	requesting </a:t>
            </a:r>
            <a:r>
              <a:rPr lang="en-US" sz="2400" dirty="0">
                <a:solidFill>
                  <a:schemeClr val="tx2"/>
                </a:solidFill>
              </a:rPr>
              <a:t>Country</a:t>
            </a:r>
          </a:p>
        </p:txBody>
      </p:sp>
      <p:sp>
        <p:nvSpPr>
          <p:cNvPr id="7" name="Rettangolo 6"/>
          <p:cNvSpPr/>
          <p:nvPr/>
        </p:nvSpPr>
        <p:spPr>
          <a:xfrm rot="16200000">
            <a:off x="-2319574" y="3378188"/>
            <a:ext cx="511257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400" b="1" i="1" cap="all" dirty="0" smtClean="0">
                <a:solidFill>
                  <a:schemeClr val="tx2"/>
                </a:solidFill>
              </a:rPr>
              <a:t>TASK B-DELIVERABLES</a:t>
            </a:r>
            <a:endParaRPr lang="it-IT" sz="2400" b="1" i="1" dirty="0">
              <a:solidFill>
                <a:schemeClr val="tx2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99942" y="673532"/>
            <a:ext cx="6094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Task B. Making Build-Safe multinational</a:t>
            </a:r>
          </a:p>
        </p:txBody>
      </p:sp>
    </p:spTree>
    <p:extLst>
      <p:ext uri="{BB962C8B-B14F-4D97-AF65-F5344CB8AC3E}">
        <p14:creationId xmlns:p14="http://schemas.microsoft.com/office/powerpoint/2010/main" val="2587135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713</Words>
  <Application>Microsoft Office PowerPoint</Application>
  <PresentationFormat>On-screen Show (4:3)</PresentationFormat>
  <Paragraphs>148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SGOURDOPOULOU-KARRA Ioanna (ECHO)</cp:lastModifiedBy>
  <cp:revision>56</cp:revision>
  <dcterms:created xsi:type="dcterms:W3CDTF">2014-05-09T15:31:10Z</dcterms:created>
  <dcterms:modified xsi:type="dcterms:W3CDTF">2015-01-16T09:20:17Z</dcterms:modified>
</cp:coreProperties>
</file>