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2"/>
  </p:notesMasterIdLst>
  <p:handoutMasterIdLst>
    <p:handoutMasterId r:id="rId13"/>
  </p:handoutMasterIdLst>
  <p:sldIdLst>
    <p:sldId id="416" r:id="rId2"/>
    <p:sldId id="424" r:id="rId3"/>
    <p:sldId id="439" r:id="rId4"/>
    <p:sldId id="427" r:id="rId5"/>
    <p:sldId id="437" r:id="rId6"/>
    <p:sldId id="433" r:id="rId7"/>
    <p:sldId id="438" r:id="rId8"/>
    <p:sldId id="440" r:id="rId9"/>
    <p:sldId id="429" r:id="rId10"/>
    <p:sldId id="434" r:id="rId11"/>
  </p:sldIdLst>
  <p:sldSz cx="9144000" cy="6858000" type="screen4x3"/>
  <p:notesSz cx="6662738" cy="9926638"/>
  <p:embeddedFontLst>
    <p:embeddedFont>
      <p:font typeface="Tahoma" panose="020B0604030504040204" pitchFamily="34" charset="0"/>
      <p:regular r:id="rId14"/>
      <p:bold r:id="rId15"/>
    </p:embeddedFont>
  </p:embeddedFontLst>
  <p:defaultTextStyle>
    <a:defPPr>
      <a:defRPr lang="en-US"/>
    </a:defPPr>
    <a:lvl1pPr algn="ctr" rtl="0" fontAlgn="base">
      <a:spcBef>
        <a:spcPct val="0"/>
      </a:spcBef>
      <a:spcAft>
        <a:spcPct val="0"/>
      </a:spcAft>
      <a:defRPr kern="1200">
        <a:solidFill>
          <a:schemeClr val="tx1"/>
        </a:solidFill>
        <a:latin typeface="Tahoma" pitchFamily="34" charset="0"/>
        <a:ea typeface="+mn-ea"/>
        <a:cs typeface="+mn-cs"/>
      </a:defRPr>
    </a:lvl1pPr>
    <a:lvl2pPr marL="457200" algn="ctr" rtl="0" fontAlgn="base">
      <a:spcBef>
        <a:spcPct val="0"/>
      </a:spcBef>
      <a:spcAft>
        <a:spcPct val="0"/>
      </a:spcAft>
      <a:defRPr kern="1200">
        <a:solidFill>
          <a:schemeClr val="tx1"/>
        </a:solidFill>
        <a:latin typeface="Tahoma" pitchFamily="34" charset="0"/>
        <a:ea typeface="+mn-ea"/>
        <a:cs typeface="+mn-cs"/>
      </a:defRPr>
    </a:lvl2pPr>
    <a:lvl3pPr marL="914400" algn="ctr" rtl="0" fontAlgn="base">
      <a:spcBef>
        <a:spcPct val="0"/>
      </a:spcBef>
      <a:spcAft>
        <a:spcPct val="0"/>
      </a:spcAft>
      <a:defRPr kern="1200">
        <a:solidFill>
          <a:schemeClr val="tx1"/>
        </a:solidFill>
        <a:latin typeface="Tahoma" pitchFamily="34" charset="0"/>
        <a:ea typeface="+mn-ea"/>
        <a:cs typeface="+mn-cs"/>
      </a:defRPr>
    </a:lvl3pPr>
    <a:lvl4pPr marL="1371600" algn="ctr" rtl="0" fontAlgn="base">
      <a:spcBef>
        <a:spcPct val="0"/>
      </a:spcBef>
      <a:spcAft>
        <a:spcPct val="0"/>
      </a:spcAft>
      <a:defRPr kern="1200">
        <a:solidFill>
          <a:schemeClr val="tx1"/>
        </a:solidFill>
        <a:latin typeface="Tahoma" pitchFamily="34" charset="0"/>
        <a:ea typeface="+mn-ea"/>
        <a:cs typeface="+mn-cs"/>
      </a:defRPr>
    </a:lvl4pPr>
    <a:lvl5pPr marL="1828800" algn="ctr"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FFCCCC"/>
    <a:srgbClr val="000066"/>
    <a:srgbClr val="CC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4660"/>
  </p:normalViewPr>
  <p:slideViewPr>
    <p:cSldViewPr>
      <p:cViewPr>
        <p:scale>
          <a:sx n="100" d="100"/>
          <a:sy n="100" d="100"/>
        </p:scale>
        <p:origin x="-125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atin typeface="Tahoma" pitchFamily="34" charset="0"/>
              </a:defRPr>
            </a:lvl1pPr>
          </a:lstStyle>
          <a:p>
            <a:pPr>
              <a:defRPr/>
            </a:pPr>
            <a:endParaRPr lang="en-GB"/>
          </a:p>
        </p:txBody>
      </p:sp>
      <p:sp>
        <p:nvSpPr>
          <p:cNvPr id="3" name="Date Placehold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atin typeface="Tahoma" pitchFamily="34" charset="0"/>
              </a:defRPr>
            </a:lvl1pPr>
          </a:lstStyle>
          <a:p>
            <a:pPr>
              <a:defRPr/>
            </a:pPr>
            <a:fld id="{599999C0-066E-42E3-95AF-16DF0D7DDC1D}" type="datetimeFigureOut">
              <a:rPr lang="en-US"/>
              <a:pPr>
                <a:defRPr/>
              </a:pPr>
              <a:t>1/13/2015</a:t>
            </a:fld>
            <a:endParaRPr lang="en-GB"/>
          </a:p>
        </p:txBody>
      </p:sp>
      <p:sp>
        <p:nvSpPr>
          <p:cNvPr id="4" name="Footer Placehold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atin typeface="Tahoma" pitchFamily="34" charset="0"/>
              </a:defRPr>
            </a:lvl1pPr>
          </a:lstStyle>
          <a:p>
            <a:pPr>
              <a:defRPr/>
            </a:pPr>
            <a:endParaRPr lang="en-GB"/>
          </a:p>
        </p:txBody>
      </p:sp>
      <p:sp>
        <p:nvSpPr>
          <p:cNvPr id="5" name="Slide Number Placehold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atin typeface="Tahoma" pitchFamily="34" charset="0"/>
              </a:defRPr>
            </a:lvl1pPr>
          </a:lstStyle>
          <a:p>
            <a:pPr>
              <a:defRPr/>
            </a:pPr>
            <a:fld id="{EF9BE88A-048C-4387-AED3-27CA72843D8D}" type="slidenum">
              <a:rPr lang="en-GB"/>
              <a:pPr>
                <a:defRPr/>
              </a:pPr>
              <a:t>‹#›</a:t>
            </a:fld>
            <a:endParaRPr lang="en-GB"/>
          </a:p>
        </p:txBody>
      </p:sp>
    </p:spTree>
    <p:extLst>
      <p:ext uri="{BB962C8B-B14F-4D97-AF65-F5344CB8AC3E}">
        <p14:creationId xmlns:p14="http://schemas.microsoft.com/office/powerpoint/2010/main" val="725576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27651" name="Rectangle 3"/>
          <p:cNvSpPr>
            <a:spLocks noGrp="1" noChangeArrowheads="1"/>
          </p:cNvSpPr>
          <p:nvPr>
            <p:ph type="dt" idx="1"/>
          </p:nvPr>
        </p:nvSpPr>
        <p:spPr bwMode="auto">
          <a:xfrm>
            <a:off x="3773488" y="0"/>
            <a:ext cx="28876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850900" y="744538"/>
            <a:ext cx="4962525" cy="3722687"/>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66750" y="4714875"/>
            <a:ext cx="532923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7654" name="Rectangle 6"/>
          <p:cNvSpPr>
            <a:spLocks noGrp="1" noChangeArrowheads="1"/>
          </p:cNvSpPr>
          <p:nvPr>
            <p:ph type="ftr" sz="quarter" idx="4"/>
          </p:nvPr>
        </p:nvSpPr>
        <p:spPr bwMode="auto">
          <a:xfrm>
            <a:off x="0" y="9428163"/>
            <a:ext cx="28876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27655" name="Rectangle 7"/>
          <p:cNvSpPr>
            <a:spLocks noGrp="1" noChangeArrowheads="1"/>
          </p:cNvSpPr>
          <p:nvPr>
            <p:ph type="sldNum" sz="quarter" idx="5"/>
          </p:nvPr>
        </p:nvSpPr>
        <p:spPr bwMode="auto">
          <a:xfrm>
            <a:off x="3773488" y="9428163"/>
            <a:ext cx="28876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B15E2C0-616E-4C21-A2A2-24F0B0C4B9D4}" type="slidenum">
              <a:rPr lang="en-GB"/>
              <a:pPr>
                <a:defRPr/>
              </a:pPr>
              <a:t>‹#›</a:t>
            </a:fld>
            <a:endParaRPr lang="en-GB"/>
          </a:p>
        </p:txBody>
      </p:sp>
    </p:spTree>
    <p:extLst>
      <p:ext uri="{BB962C8B-B14F-4D97-AF65-F5344CB8AC3E}">
        <p14:creationId xmlns:p14="http://schemas.microsoft.com/office/powerpoint/2010/main" val="2384513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7" descr="coat_of_arms_banner"/>
          <p:cNvPicPr>
            <a:picLocks noChangeAspect="1" noChangeArrowheads="1"/>
          </p:cNvPicPr>
          <p:nvPr userDrawn="1"/>
        </p:nvPicPr>
        <p:blipFill>
          <a:blip r:embed="rId2" cstate="print"/>
          <a:srcRect/>
          <a:stretch>
            <a:fillRect/>
          </a:stretch>
        </p:blipFill>
        <p:spPr bwMode="auto">
          <a:xfrm>
            <a:off x="52388" y="6278563"/>
            <a:ext cx="9034462" cy="542925"/>
          </a:xfrm>
          <a:prstGeom prst="rect">
            <a:avLst/>
          </a:prstGeom>
          <a:noFill/>
          <a:ln w="9525">
            <a:noFill/>
            <a:miter lim="800000"/>
            <a:headEnd/>
            <a:tailEnd/>
          </a:ln>
        </p:spPr>
      </p:pic>
      <p:sp>
        <p:nvSpPr>
          <p:cNvPr id="5125" name="Rectangle 5"/>
          <p:cNvSpPr>
            <a:spLocks noGrp="1" noChangeArrowheads="1"/>
          </p:cNvSpPr>
          <p:nvPr>
            <p:ph type="subTitle" idx="1"/>
          </p:nvPr>
        </p:nvSpPr>
        <p:spPr>
          <a:xfrm>
            <a:off x="827088" y="2276475"/>
            <a:ext cx="7921625" cy="3313113"/>
          </a:xfrm>
        </p:spPr>
        <p:txBody>
          <a:bodyPr/>
          <a:lstStyle>
            <a:lvl1pPr marL="0" indent="0">
              <a:buFontTx/>
              <a:buNone/>
              <a:defRPr/>
            </a:lvl1pPr>
          </a:lstStyle>
          <a:p>
            <a:r>
              <a:rPr lang="en-US"/>
              <a:t>Click to edit Master subtitle style</a:t>
            </a:r>
          </a:p>
        </p:txBody>
      </p:sp>
      <p:sp>
        <p:nvSpPr>
          <p:cNvPr id="5124" name="Rectangle 4"/>
          <p:cNvSpPr>
            <a:spLocks noGrp="1" noChangeArrowheads="1"/>
          </p:cNvSpPr>
          <p:nvPr>
            <p:ph type="ctrTitle"/>
          </p:nvPr>
        </p:nvSpPr>
        <p:spPr>
          <a:xfrm>
            <a:off x="827088" y="765175"/>
            <a:ext cx="7921625" cy="1152525"/>
          </a:xfrm>
        </p:spPr>
        <p:txBody>
          <a:bodyPr/>
          <a:lstStyle>
            <a:lvl1pPr>
              <a:defRPr sz="360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1025" y="1268413"/>
            <a:ext cx="2033588" cy="43926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27088" y="1268413"/>
            <a:ext cx="5951537" cy="4392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27088" y="2492375"/>
            <a:ext cx="3992562" cy="3168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72050" y="2492375"/>
            <a:ext cx="3992563" cy="3168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body" idx="1"/>
          </p:nvPr>
        </p:nvSpPr>
        <p:spPr bwMode="auto">
          <a:xfrm>
            <a:off x="827088" y="2492375"/>
            <a:ext cx="8137525" cy="3168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7" name="Rectangle 13"/>
          <p:cNvSpPr>
            <a:spLocks noGrp="1" noChangeArrowheads="1"/>
          </p:cNvSpPr>
          <p:nvPr>
            <p:ph type="title"/>
          </p:nvPr>
        </p:nvSpPr>
        <p:spPr bwMode="auto">
          <a:xfrm>
            <a:off x="827088" y="1268413"/>
            <a:ext cx="8137525" cy="10080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Picture 27" descr="coat of arms banner"/>
          <p:cNvSpPr>
            <a:spLocks noChangeAspect="1" noChangeArrowheads="1"/>
          </p:cNvSpPr>
          <p:nvPr userDrawn="1"/>
        </p:nvSpPr>
        <p:spPr bwMode="auto">
          <a:xfrm>
            <a:off x="61913" y="6283325"/>
            <a:ext cx="9034462" cy="542925"/>
          </a:xfrm>
          <a:prstGeom prst="rect">
            <a:avLst/>
          </a:prstGeom>
          <a:noFill/>
          <a:ln w="9525">
            <a:noFill/>
            <a:miter lim="800000"/>
            <a:headEnd/>
            <a:tailEnd/>
          </a:ln>
        </p:spPr>
        <p:txBody>
          <a:bodyPr/>
          <a:lstStyle/>
          <a:p>
            <a:pPr algn="l">
              <a:defRPr/>
            </a:pPr>
            <a:endParaRPr lang="en-GB"/>
          </a:p>
        </p:txBody>
      </p:sp>
    </p:spTree>
  </p:cSld>
  <p:clrMap bg1="lt1" tx1="dk1" bg2="lt2" tx2="dk2" accent1="accent1" accent2="accent2" accent3="accent3" accent4="accent4" accent5="accent5" accent6="accent6" hlink="hlink" folHlink="folHlink"/>
  <p:sldLayoutIdLst>
    <p:sldLayoutId id="2147483823"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l" rtl="0" eaLnBrk="0" fontAlgn="base" hangingPunct="0">
        <a:spcBef>
          <a:spcPct val="0"/>
        </a:spcBef>
        <a:spcAft>
          <a:spcPct val="0"/>
        </a:spcAft>
        <a:defRPr sz="3200" b="1">
          <a:solidFill>
            <a:srgbClr val="990099"/>
          </a:solidFill>
          <a:latin typeface="+mj-lt"/>
          <a:ea typeface="+mj-ea"/>
          <a:cs typeface="+mj-cs"/>
        </a:defRPr>
      </a:lvl1pPr>
      <a:lvl2pPr algn="l" rtl="0" eaLnBrk="0" fontAlgn="base" hangingPunct="0">
        <a:spcBef>
          <a:spcPct val="0"/>
        </a:spcBef>
        <a:spcAft>
          <a:spcPct val="0"/>
        </a:spcAft>
        <a:defRPr sz="3200" b="1">
          <a:solidFill>
            <a:srgbClr val="990099"/>
          </a:solidFill>
          <a:latin typeface="Tahoma" pitchFamily="34" charset="0"/>
        </a:defRPr>
      </a:lvl2pPr>
      <a:lvl3pPr algn="l" rtl="0" eaLnBrk="0" fontAlgn="base" hangingPunct="0">
        <a:spcBef>
          <a:spcPct val="0"/>
        </a:spcBef>
        <a:spcAft>
          <a:spcPct val="0"/>
        </a:spcAft>
        <a:defRPr sz="3200" b="1">
          <a:solidFill>
            <a:srgbClr val="990099"/>
          </a:solidFill>
          <a:latin typeface="Tahoma" pitchFamily="34" charset="0"/>
        </a:defRPr>
      </a:lvl3pPr>
      <a:lvl4pPr algn="l" rtl="0" eaLnBrk="0" fontAlgn="base" hangingPunct="0">
        <a:spcBef>
          <a:spcPct val="0"/>
        </a:spcBef>
        <a:spcAft>
          <a:spcPct val="0"/>
        </a:spcAft>
        <a:defRPr sz="3200" b="1">
          <a:solidFill>
            <a:srgbClr val="990099"/>
          </a:solidFill>
          <a:latin typeface="Tahoma" pitchFamily="34" charset="0"/>
        </a:defRPr>
      </a:lvl4pPr>
      <a:lvl5pPr algn="l" rtl="0" eaLnBrk="0" fontAlgn="base" hangingPunct="0">
        <a:spcBef>
          <a:spcPct val="0"/>
        </a:spcBef>
        <a:spcAft>
          <a:spcPct val="0"/>
        </a:spcAft>
        <a:defRPr sz="3200" b="1">
          <a:solidFill>
            <a:srgbClr val="990099"/>
          </a:solidFill>
          <a:latin typeface="Tahoma" pitchFamily="34" charset="0"/>
        </a:defRPr>
      </a:lvl5pPr>
      <a:lvl6pPr marL="457200" algn="l" rtl="0" fontAlgn="base">
        <a:spcBef>
          <a:spcPct val="0"/>
        </a:spcBef>
        <a:spcAft>
          <a:spcPct val="0"/>
        </a:spcAft>
        <a:defRPr sz="3200" b="1">
          <a:solidFill>
            <a:srgbClr val="990099"/>
          </a:solidFill>
          <a:latin typeface="Tahoma" pitchFamily="34" charset="0"/>
        </a:defRPr>
      </a:lvl6pPr>
      <a:lvl7pPr marL="914400" algn="l" rtl="0" fontAlgn="base">
        <a:spcBef>
          <a:spcPct val="0"/>
        </a:spcBef>
        <a:spcAft>
          <a:spcPct val="0"/>
        </a:spcAft>
        <a:defRPr sz="3200" b="1">
          <a:solidFill>
            <a:srgbClr val="990099"/>
          </a:solidFill>
          <a:latin typeface="Tahoma" pitchFamily="34" charset="0"/>
        </a:defRPr>
      </a:lvl7pPr>
      <a:lvl8pPr marL="1371600" algn="l" rtl="0" fontAlgn="base">
        <a:spcBef>
          <a:spcPct val="0"/>
        </a:spcBef>
        <a:spcAft>
          <a:spcPct val="0"/>
        </a:spcAft>
        <a:defRPr sz="3200" b="1">
          <a:solidFill>
            <a:srgbClr val="990099"/>
          </a:solidFill>
          <a:latin typeface="Tahoma" pitchFamily="34" charset="0"/>
        </a:defRPr>
      </a:lvl8pPr>
      <a:lvl9pPr marL="1828800" algn="l" rtl="0" fontAlgn="base">
        <a:spcBef>
          <a:spcPct val="0"/>
        </a:spcBef>
        <a:spcAft>
          <a:spcPct val="0"/>
        </a:spcAft>
        <a:defRPr sz="3200" b="1">
          <a:solidFill>
            <a:srgbClr val="990099"/>
          </a:solidFill>
          <a:latin typeface="Tahoma" pitchFamily="3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1668" y="1340768"/>
            <a:ext cx="7772400" cy="719658"/>
          </a:xfrm>
        </p:spPr>
        <p:txBody>
          <a:bodyPr/>
          <a:lstStyle/>
          <a:p>
            <a:pPr>
              <a:defRPr/>
            </a:pPr>
            <a:r>
              <a:rPr lang="en-GB" dirty="0" smtClean="0"/>
              <a:t>MASC Project</a:t>
            </a:r>
            <a:br>
              <a:rPr lang="en-GB" dirty="0" smtClean="0"/>
            </a:br>
            <a:endParaRPr lang="en-GB" dirty="0"/>
          </a:p>
        </p:txBody>
      </p:sp>
      <p:sp>
        <p:nvSpPr>
          <p:cNvPr id="3075" name="Text Placeholder 6"/>
          <p:cNvSpPr>
            <a:spLocks noGrp="1"/>
          </p:cNvSpPr>
          <p:nvPr>
            <p:ph type="body" idx="1"/>
          </p:nvPr>
        </p:nvSpPr>
        <p:spPr>
          <a:xfrm>
            <a:off x="722313" y="2132857"/>
            <a:ext cx="7772400" cy="1008112"/>
          </a:xfrm>
        </p:spPr>
        <p:txBody>
          <a:bodyPr/>
          <a:lstStyle/>
          <a:p>
            <a:r>
              <a:rPr lang="en-GB" sz="4000" dirty="0" smtClean="0"/>
              <a:t>Mass Shelter Capability Project</a:t>
            </a:r>
          </a:p>
        </p:txBody>
      </p:sp>
      <p:pic>
        <p:nvPicPr>
          <p:cNvPr id="3076" name="Picture 4"/>
          <p:cNvPicPr>
            <a:picLocks noChangeAspect="1" noChangeArrowheads="1"/>
          </p:cNvPicPr>
          <p:nvPr/>
        </p:nvPicPr>
        <p:blipFill>
          <a:blip r:embed="rId2" cstate="print"/>
          <a:srcRect/>
          <a:stretch>
            <a:fillRect/>
          </a:stretch>
        </p:blipFill>
        <p:spPr bwMode="auto">
          <a:xfrm>
            <a:off x="28575" y="6237288"/>
            <a:ext cx="9115425" cy="620712"/>
          </a:xfrm>
          <a:prstGeom prst="rect">
            <a:avLst/>
          </a:prstGeom>
          <a:noFill/>
          <a:ln w="9525">
            <a:noFill/>
            <a:miter lim="800000"/>
            <a:headEnd/>
            <a:tailEnd/>
          </a:ln>
        </p:spPr>
      </p:pic>
      <p:sp>
        <p:nvSpPr>
          <p:cNvPr id="5" name="TextBox 4"/>
          <p:cNvSpPr txBox="1"/>
          <p:nvPr/>
        </p:nvSpPr>
        <p:spPr>
          <a:xfrm>
            <a:off x="827584" y="3356992"/>
            <a:ext cx="6696744" cy="369332"/>
          </a:xfrm>
          <a:prstGeom prst="rect">
            <a:avLst/>
          </a:prstGeom>
          <a:noFill/>
        </p:spPr>
        <p:txBody>
          <a:bodyPr wrap="square" rtlCol="0">
            <a:spAutoFit/>
          </a:bodyPr>
          <a:lstStyle/>
          <a:p>
            <a:endParaRPr lang="en-GB" dirty="0"/>
          </a:p>
        </p:txBody>
      </p:sp>
      <p:sp>
        <p:nvSpPr>
          <p:cNvPr id="7" name="Rectangle 3"/>
          <p:cNvSpPr txBox="1">
            <a:spLocks noChangeArrowheads="1"/>
          </p:cNvSpPr>
          <p:nvPr/>
        </p:nvSpPr>
        <p:spPr bwMode="auto">
          <a:xfrm>
            <a:off x="755576" y="3356992"/>
            <a:ext cx="7272808" cy="18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de-AT" sz="1200" b="1" i="0" u="none" strike="noStrike" kern="0" cap="none" spc="0" normalizeH="0" baseline="0" noProof="0" dirty="0" smtClean="0">
              <a:ln>
                <a:noFill/>
              </a:ln>
              <a:solidFill>
                <a:schemeClr val="bg1">
                  <a:lumMod val="50000"/>
                </a:schemeClr>
              </a:solidFill>
              <a:effectLst/>
              <a:uLnTx/>
              <a:uFillTx/>
              <a:latin typeface="+mn-lt"/>
              <a:ea typeface="+mj-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de-AT" sz="2400" b="1" i="0" u="none" strike="noStrike" kern="0" cap="none" spc="0" normalizeH="0" baseline="0" noProof="0" dirty="0" smtClean="0">
                <a:ln>
                  <a:noFill/>
                </a:ln>
                <a:solidFill>
                  <a:schemeClr val="bg1">
                    <a:lumMod val="50000"/>
                  </a:schemeClr>
                </a:solidFill>
                <a:effectLst/>
                <a:uLnTx/>
                <a:uFillTx/>
                <a:latin typeface="+mn-lt"/>
                <a:ea typeface="+mn-ea"/>
                <a:cs typeface="+mn-cs"/>
              </a:rPr>
              <a:t>Kick-off meeting for selected Civil Protection projects</a:t>
            </a:r>
            <a:r>
              <a:rPr kumimoji="0" lang="de-AT" sz="2400" b="1" i="0" u="none" strike="noStrike" kern="0" cap="none" spc="0" normalizeH="0" noProof="0" dirty="0" smtClean="0">
                <a:ln>
                  <a:noFill/>
                </a:ln>
                <a:solidFill>
                  <a:schemeClr val="bg1">
                    <a:lumMod val="50000"/>
                  </a:schemeClr>
                </a:solidFill>
                <a:effectLst/>
                <a:uLnTx/>
                <a:uFillTx/>
                <a:latin typeface="+mn-lt"/>
                <a:ea typeface="+mn-ea"/>
                <a:cs typeface="+mn-cs"/>
              </a:rPr>
              <a:t> </a:t>
            </a:r>
            <a:r>
              <a:rPr kumimoji="0" lang="de-AT" sz="2400" b="1" i="0" u="none" strike="noStrike" kern="0" cap="none" spc="0" normalizeH="0" baseline="0" noProof="0" dirty="0" smtClean="0">
                <a:ln>
                  <a:noFill/>
                </a:ln>
                <a:solidFill>
                  <a:schemeClr val="bg1">
                    <a:lumMod val="50000"/>
                  </a:schemeClr>
                </a:solidFill>
                <a:effectLst/>
                <a:uLnTx/>
                <a:uFillTx/>
                <a:latin typeface="+mn-lt"/>
                <a:ea typeface="+mn-ea"/>
                <a:cs typeface="+mn-cs"/>
              </a:rPr>
              <a:t>;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de-AT" sz="2400" b="1" i="0" u="none" strike="noStrike" kern="0" cap="none" spc="0" normalizeH="0" baseline="0" noProof="0" dirty="0" smtClean="0">
                <a:ln>
                  <a:noFill/>
                </a:ln>
                <a:solidFill>
                  <a:schemeClr val="bg1">
                    <a:lumMod val="50000"/>
                  </a:schemeClr>
                </a:solidFill>
                <a:effectLst/>
                <a:uLnTx/>
                <a:uFillTx/>
                <a:latin typeface="+mn-lt"/>
                <a:ea typeface="+mn-ea"/>
                <a:cs typeface="+mn-cs"/>
              </a:rPr>
              <a:t>DG Echo, Brussels </a:t>
            </a:r>
            <a:br>
              <a:rPr kumimoji="0" lang="de-AT" sz="2400" b="1" i="0" u="none" strike="noStrike" kern="0" cap="none" spc="0" normalizeH="0" baseline="0" noProof="0" dirty="0" smtClean="0">
                <a:ln>
                  <a:noFill/>
                </a:ln>
                <a:solidFill>
                  <a:schemeClr val="bg1">
                    <a:lumMod val="50000"/>
                  </a:schemeClr>
                </a:solidFill>
                <a:effectLst/>
                <a:uLnTx/>
                <a:uFillTx/>
                <a:latin typeface="+mn-lt"/>
                <a:ea typeface="+mn-ea"/>
                <a:cs typeface="+mn-cs"/>
              </a:rPr>
            </a:br>
            <a:r>
              <a:rPr kumimoji="0" lang="de-AT" sz="2400" b="1" i="0" u="none" strike="noStrike" kern="0" cap="none" spc="0" normalizeH="0" baseline="0" noProof="0" dirty="0" smtClean="0">
                <a:ln>
                  <a:noFill/>
                </a:ln>
                <a:solidFill>
                  <a:schemeClr val="bg1">
                    <a:lumMod val="50000"/>
                  </a:schemeClr>
                </a:solidFill>
                <a:effectLst/>
                <a:uLnTx/>
                <a:uFillTx/>
                <a:latin typeface="+mn-lt"/>
                <a:ea typeface="+mn-ea"/>
                <a:cs typeface="+mn-cs"/>
              </a:rPr>
              <a:t>20 January 2015</a:t>
            </a:r>
            <a:endParaRPr kumimoji="0" lang="de-AT" sz="2400" b="1" i="0" u="none" strike="noStrike" kern="0" cap="none" spc="0" normalizeH="0" baseline="0" noProof="0" dirty="0">
              <a:ln>
                <a:noFill/>
              </a:ln>
              <a:solidFill>
                <a:schemeClr val="bg1">
                  <a:lumMod val="50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a:xfrm>
            <a:off x="611560" y="692696"/>
            <a:ext cx="7921625" cy="1152525"/>
          </a:xfrm>
        </p:spPr>
        <p:txBody>
          <a:bodyPr/>
          <a:lstStyle/>
          <a:p>
            <a:r>
              <a:rPr lang="en-GB" dirty="0" smtClean="0"/>
              <a:t>Project Finances</a:t>
            </a:r>
          </a:p>
        </p:txBody>
      </p:sp>
      <p:sp>
        <p:nvSpPr>
          <p:cNvPr id="7171" name="Subtitle 3"/>
          <p:cNvSpPr>
            <a:spLocks noGrp="1"/>
          </p:cNvSpPr>
          <p:nvPr>
            <p:ph type="subTitle" idx="1"/>
          </p:nvPr>
        </p:nvSpPr>
        <p:spPr>
          <a:xfrm>
            <a:off x="539552" y="1988841"/>
            <a:ext cx="8209161" cy="3600748"/>
          </a:xfrm>
        </p:spPr>
        <p:txBody>
          <a:bodyPr/>
          <a:lstStyle/>
          <a:p>
            <a:r>
              <a:rPr lang="en-GB" sz="2000" dirty="0" smtClean="0">
                <a:solidFill>
                  <a:schemeClr val="bg1">
                    <a:lumMod val="50000"/>
                  </a:schemeClr>
                </a:solidFill>
              </a:rPr>
              <a:t>Grant Agreement No. </a:t>
            </a:r>
            <a:r>
              <a:rPr lang="en-GB" sz="2000" dirty="0" smtClean="0"/>
              <a:t>	ECHO/SUB/2014/693661</a:t>
            </a:r>
          </a:p>
          <a:p>
            <a:endParaRPr lang="en-GB" sz="2000" dirty="0" smtClean="0"/>
          </a:p>
          <a:p>
            <a:r>
              <a:rPr lang="en-GB" sz="2000" dirty="0" smtClean="0">
                <a:solidFill>
                  <a:schemeClr val="bg1">
                    <a:lumMod val="50000"/>
                  </a:schemeClr>
                </a:solidFill>
              </a:rPr>
              <a:t>Total eligible costs: </a:t>
            </a:r>
            <a:r>
              <a:rPr lang="en-GB" sz="2000" dirty="0" smtClean="0"/>
              <a:t>		EUR 689,764</a:t>
            </a:r>
          </a:p>
          <a:p>
            <a:endParaRPr lang="en-GB" sz="2000" dirty="0" smtClean="0"/>
          </a:p>
          <a:p>
            <a:r>
              <a:rPr lang="en-GB" sz="2000" dirty="0" smtClean="0">
                <a:solidFill>
                  <a:schemeClr val="bg1">
                    <a:lumMod val="50000"/>
                  </a:schemeClr>
                </a:solidFill>
              </a:rPr>
              <a:t>Requested EC contribution: </a:t>
            </a:r>
            <a:r>
              <a:rPr lang="en-GB" sz="2000" dirty="0" smtClean="0"/>
              <a:t>	EUR 499,683.38 (72.44%)</a:t>
            </a:r>
          </a:p>
          <a:p>
            <a:endParaRPr lang="en-GB" sz="2000" dirty="0" smtClean="0"/>
          </a:p>
          <a:p>
            <a:r>
              <a:rPr lang="en-GB" sz="2000" dirty="0" smtClean="0">
                <a:solidFill>
                  <a:schemeClr val="bg1">
                    <a:lumMod val="50000"/>
                  </a:schemeClr>
                </a:solidFill>
              </a:rPr>
              <a:t>Project duration: </a:t>
            </a:r>
            <a:r>
              <a:rPr lang="en-GB" sz="2000" dirty="0" smtClean="0">
                <a:solidFill>
                  <a:schemeClr val="tx2"/>
                </a:solidFill>
              </a:rPr>
              <a:t>	</a:t>
            </a:r>
            <a:r>
              <a:rPr lang="en-GB" sz="2000" dirty="0" smtClean="0"/>
              <a:t>24 months - 1.1.2015 – 31.12.2016</a:t>
            </a:r>
          </a:p>
          <a:p>
            <a:endParaRPr lang="en-GB" sz="2000" dirty="0" smtClean="0"/>
          </a:p>
          <a:p>
            <a:endParaRPr lang="en-GB"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ctrTitle"/>
          </p:nvPr>
        </p:nvSpPr>
        <p:spPr>
          <a:xfrm>
            <a:off x="395536" y="0"/>
            <a:ext cx="7921625" cy="1152525"/>
          </a:xfrm>
        </p:spPr>
        <p:txBody>
          <a:bodyPr/>
          <a:lstStyle/>
          <a:p>
            <a:r>
              <a:rPr lang="en-GB" dirty="0" smtClean="0"/>
              <a:t>Background</a:t>
            </a:r>
          </a:p>
        </p:txBody>
      </p:sp>
      <p:sp>
        <p:nvSpPr>
          <p:cNvPr id="6147" name="Subtitle 3"/>
          <p:cNvSpPr>
            <a:spLocks noGrp="1"/>
          </p:cNvSpPr>
          <p:nvPr>
            <p:ph type="subTitle" idx="1"/>
          </p:nvPr>
        </p:nvSpPr>
        <p:spPr>
          <a:xfrm>
            <a:off x="395536" y="908720"/>
            <a:ext cx="8568952" cy="5328592"/>
          </a:xfrm>
        </p:spPr>
        <p:txBody>
          <a:bodyPr/>
          <a:lstStyle/>
          <a:p>
            <a:r>
              <a:rPr lang="en-GB" b="0" dirty="0" smtClean="0"/>
              <a:t>Many risk scenarios have the potential to displace large numbers of people away from their homes to a place of safety. However there is a currently a capability shortfall with regard to the provision of medium term mass shelter.</a:t>
            </a:r>
          </a:p>
          <a:p>
            <a:endParaRPr lang="en-GB" b="0" dirty="0" smtClean="0"/>
          </a:p>
          <a:p>
            <a:r>
              <a:rPr lang="en-GB" b="0" dirty="0" smtClean="0"/>
              <a:t>Within the UK, the key risk driver relates to tidal flooding across the East coast of England where several hundred thousand people may potentially be displaced. </a:t>
            </a:r>
          </a:p>
          <a:p>
            <a:endParaRPr lang="en-GB" b="0" dirty="0" smtClean="0"/>
          </a:p>
          <a:p>
            <a:r>
              <a:rPr lang="en-GB" b="0" dirty="0" smtClean="0"/>
              <a:t>Across Europe similar risks exist, however, the capability may also be required for a range of other hazard scenarios including volcanic eruptions, earthquakes and industrial (including nuclear) accidents.</a:t>
            </a:r>
          </a:p>
          <a:p>
            <a:endParaRPr lang="en-GB" b="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ctrTitle"/>
          </p:nvPr>
        </p:nvSpPr>
        <p:spPr/>
        <p:txBody>
          <a:bodyPr/>
          <a:lstStyle/>
          <a:p>
            <a:r>
              <a:rPr lang="en-GB" dirty="0" smtClean="0"/>
              <a:t>Project Aim</a:t>
            </a:r>
          </a:p>
        </p:txBody>
      </p:sp>
      <p:sp>
        <p:nvSpPr>
          <p:cNvPr id="6147" name="Subtitle 3"/>
          <p:cNvSpPr>
            <a:spLocks noGrp="1"/>
          </p:cNvSpPr>
          <p:nvPr>
            <p:ph type="subTitle" idx="1"/>
          </p:nvPr>
        </p:nvSpPr>
        <p:spPr>
          <a:xfrm>
            <a:off x="827584" y="1628800"/>
            <a:ext cx="7921625" cy="3313113"/>
          </a:xfrm>
        </p:spPr>
        <p:txBody>
          <a:bodyPr/>
          <a:lstStyle/>
          <a:p>
            <a:r>
              <a:rPr lang="en-GB" b="0" dirty="0" smtClean="0"/>
              <a:t>To scope and provide planning guidelines on the development of a phased and modular capability to support local responders in the delivery of shelter, for up to 10,000 people for a period of up to 6 weeks. The capability should be operational within 5 days of activation.</a:t>
            </a:r>
          </a:p>
          <a:p>
            <a:endParaRPr lang="en-GB" b="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p:txBody>
          <a:bodyPr/>
          <a:lstStyle/>
          <a:p>
            <a:r>
              <a:rPr lang="en-GB" dirty="0" smtClean="0"/>
              <a:t>Project Outline</a:t>
            </a:r>
          </a:p>
        </p:txBody>
      </p:sp>
      <p:sp>
        <p:nvSpPr>
          <p:cNvPr id="7171" name="Subtitle 3"/>
          <p:cNvSpPr>
            <a:spLocks noGrp="1"/>
          </p:cNvSpPr>
          <p:nvPr>
            <p:ph type="subTitle" idx="1"/>
          </p:nvPr>
        </p:nvSpPr>
        <p:spPr>
          <a:xfrm>
            <a:off x="827088" y="1772817"/>
            <a:ext cx="7921625" cy="3816772"/>
          </a:xfrm>
        </p:spPr>
        <p:txBody>
          <a:bodyPr/>
          <a:lstStyle/>
          <a:p>
            <a:r>
              <a:rPr lang="en-GB" b="0" dirty="0" smtClean="0"/>
              <a:t>The basis is the organisation and facilitation of 3 sequential workshops which build on existing knowledge and experience relating to mass shelter in order to develop detailed criteria and planning guidelines for modular mass shelter capabilities. This will form the foundation for the future development of flexible, scalable and interoperable mass shelter EU Civil protection modules, as part of a broader EU capability.</a:t>
            </a:r>
            <a:endParaRPr lang="en-GB"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a:xfrm>
            <a:off x="467544" y="188640"/>
            <a:ext cx="7921625" cy="1152525"/>
          </a:xfrm>
        </p:spPr>
        <p:txBody>
          <a:bodyPr/>
          <a:lstStyle/>
          <a:p>
            <a:r>
              <a:rPr lang="en-GB" dirty="0" smtClean="0"/>
              <a:t>Actions and Means involved (1)</a:t>
            </a:r>
          </a:p>
        </p:txBody>
      </p:sp>
      <p:sp>
        <p:nvSpPr>
          <p:cNvPr id="7171" name="Subtitle 3"/>
          <p:cNvSpPr>
            <a:spLocks noGrp="1"/>
          </p:cNvSpPr>
          <p:nvPr>
            <p:ph type="subTitle" idx="1"/>
          </p:nvPr>
        </p:nvSpPr>
        <p:spPr>
          <a:xfrm>
            <a:off x="395536" y="1124744"/>
            <a:ext cx="8353673" cy="4752528"/>
          </a:xfrm>
        </p:spPr>
        <p:txBody>
          <a:bodyPr/>
          <a:lstStyle/>
          <a:p>
            <a:pPr lvl="0">
              <a:buClr>
                <a:srgbClr val="990099"/>
              </a:buClr>
              <a:buSzPct val="137000"/>
              <a:buFont typeface="Arial" pitchFamily="34" charset="0"/>
              <a:buChar char="•"/>
            </a:pPr>
            <a:r>
              <a:rPr lang="en-GB" dirty="0" smtClean="0"/>
              <a:t> </a:t>
            </a:r>
            <a:r>
              <a:rPr lang="en-GB" b="0" dirty="0" smtClean="0"/>
              <a:t>Gather and analyse evidence in relation to the delivery of shelter capability utilising past EU member states’ experience and academic research</a:t>
            </a:r>
          </a:p>
          <a:p>
            <a:pPr lvl="0">
              <a:buClr>
                <a:srgbClr val="990099"/>
              </a:buClr>
              <a:buSzPct val="137000"/>
              <a:buFont typeface="Arial" pitchFamily="34" charset="0"/>
              <a:buChar char="•"/>
            </a:pPr>
            <a:r>
              <a:rPr lang="en-GB" b="0" dirty="0" smtClean="0"/>
              <a:t> Profile EU mass shelter risks</a:t>
            </a:r>
          </a:p>
          <a:p>
            <a:pPr lvl="0">
              <a:buClr>
                <a:srgbClr val="990099"/>
              </a:buClr>
              <a:buSzPct val="140000"/>
              <a:buFont typeface="Arial" pitchFamily="34" charset="0"/>
              <a:buChar char="•"/>
            </a:pPr>
            <a:r>
              <a:rPr lang="en-GB" b="0" dirty="0" smtClean="0"/>
              <a:t> Facilitate workshops (x3) to explore and define the requirements, risks and constraints of an effective shelter capability</a:t>
            </a:r>
          </a:p>
          <a:p>
            <a:pPr lvl="1"/>
            <a:r>
              <a:rPr lang="en-GB" b="1" dirty="0" smtClean="0">
                <a:solidFill>
                  <a:srgbClr val="990099"/>
                </a:solidFill>
                <a:latin typeface="+mn-lt"/>
              </a:rPr>
              <a:t>Workshop 1 </a:t>
            </a:r>
            <a:r>
              <a:rPr lang="en-GB" dirty="0" smtClean="0">
                <a:solidFill>
                  <a:schemeClr val="tx1"/>
                </a:solidFill>
                <a:latin typeface="+mn-lt"/>
              </a:rPr>
              <a:t>– Explore the experience and basic requirements of a shelter capability</a:t>
            </a:r>
          </a:p>
          <a:p>
            <a:pPr lvl="1"/>
            <a:r>
              <a:rPr lang="en-GB" b="1" dirty="0" smtClean="0">
                <a:solidFill>
                  <a:srgbClr val="990099"/>
                </a:solidFill>
                <a:latin typeface="+mn-lt"/>
              </a:rPr>
              <a:t>Workshop 2 </a:t>
            </a:r>
            <a:r>
              <a:rPr lang="en-GB" dirty="0" smtClean="0">
                <a:solidFill>
                  <a:schemeClr val="tx1"/>
                </a:solidFill>
                <a:latin typeface="+mn-lt"/>
              </a:rPr>
              <a:t>– Develop detailed understanding of the components of that shelter capability</a:t>
            </a:r>
          </a:p>
          <a:p>
            <a:pPr lvl="1"/>
            <a:r>
              <a:rPr lang="en-GB" b="1" dirty="0" smtClean="0">
                <a:solidFill>
                  <a:srgbClr val="990099"/>
                </a:solidFill>
                <a:latin typeface="+mn-lt"/>
              </a:rPr>
              <a:t>Workshop 3 </a:t>
            </a:r>
            <a:r>
              <a:rPr lang="en-GB" dirty="0" smtClean="0">
                <a:solidFill>
                  <a:schemeClr val="tx1"/>
                </a:solidFill>
                <a:latin typeface="+mn-lt"/>
              </a:rPr>
              <a:t>– Develop action plan for establishment and delivery of the capability within participating member states</a:t>
            </a:r>
          </a:p>
          <a:p>
            <a:pPr>
              <a:buClr>
                <a:srgbClr val="990099"/>
              </a:buClr>
              <a:buSzPct val="137000"/>
              <a:buFont typeface="Arial" pitchFamily="34" charset="0"/>
              <a:buChar char="•"/>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a:xfrm>
            <a:off x="827584" y="116632"/>
            <a:ext cx="7921625" cy="1152525"/>
          </a:xfrm>
        </p:spPr>
        <p:txBody>
          <a:bodyPr/>
          <a:lstStyle/>
          <a:p>
            <a:r>
              <a:rPr lang="en-GB" dirty="0" smtClean="0"/>
              <a:t>Actions and Means involved (2)</a:t>
            </a:r>
          </a:p>
        </p:txBody>
      </p:sp>
      <p:sp>
        <p:nvSpPr>
          <p:cNvPr id="7171" name="Subtitle 3"/>
          <p:cNvSpPr>
            <a:spLocks noGrp="1"/>
          </p:cNvSpPr>
          <p:nvPr>
            <p:ph type="subTitle" idx="1"/>
          </p:nvPr>
        </p:nvSpPr>
        <p:spPr>
          <a:xfrm>
            <a:off x="827584" y="1124744"/>
            <a:ext cx="7921625" cy="4752528"/>
          </a:xfrm>
        </p:spPr>
        <p:txBody>
          <a:bodyPr/>
          <a:lstStyle/>
          <a:p>
            <a:pPr lvl="0">
              <a:buClr>
                <a:srgbClr val="990099"/>
              </a:buClr>
              <a:buSzPct val="137000"/>
              <a:buFont typeface="Arial" pitchFamily="34" charset="0"/>
              <a:buChar char="•"/>
            </a:pPr>
            <a:r>
              <a:rPr lang="en-GB" b="0" dirty="0" smtClean="0"/>
              <a:t> Undertake feasibility evaluation of planning guidelines</a:t>
            </a:r>
          </a:p>
          <a:p>
            <a:pPr lvl="0">
              <a:buClr>
                <a:srgbClr val="990099"/>
              </a:buClr>
              <a:buSzPct val="137000"/>
              <a:buFont typeface="Arial" pitchFamily="34" charset="0"/>
              <a:buChar char="•"/>
            </a:pPr>
            <a:r>
              <a:rPr lang="en-GB" b="0" dirty="0" smtClean="0"/>
              <a:t> Provide a report for participating states and the wider EU civil protection community to support the development of shelter capabilities.</a:t>
            </a:r>
          </a:p>
          <a:p>
            <a:pPr lvl="0">
              <a:buClr>
                <a:srgbClr val="990099"/>
              </a:buClr>
              <a:buSzPct val="137000"/>
              <a:buFont typeface="Arial" pitchFamily="34" charset="0"/>
              <a:buChar char="•"/>
            </a:pPr>
            <a:r>
              <a:rPr lang="en-GB" b="0" dirty="0" smtClean="0"/>
              <a:t> Provide a project overview and evaluation report</a:t>
            </a:r>
          </a:p>
          <a:p>
            <a:pPr>
              <a:buClr>
                <a:srgbClr val="990099"/>
              </a:buClr>
              <a:buSzPct val="137000"/>
              <a:buFont typeface="Arial" pitchFamily="34" charset="0"/>
              <a:buChar char="•"/>
            </a:pPr>
            <a:endParaRPr lang="en-GB" b="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a:xfrm>
            <a:off x="827584" y="116632"/>
            <a:ext cx="7921625" cy="1152525"/>
          </a:xfrm>
        </p:spPr>
        <p:txBody>
          <a:bodyPr/>
          <a:lstStyle/>
          <a:p>
            <a:r>
              <a:rPr lang="en-GB" dirty="0" smtClean="0"/>
              <a:t>Expected Products of the Project</a:t>
            </a:r>
          </a:p>
        </p:txBody>
      </p:sp>
      <p:sp>
        <p:nvSpPr>
          <p:cNvPr id="7171" name="Subtitle 3"/>
          <p:cNvSpPr>
            <a:spLocks noGrp="1"/>
          </p:cNvSpPr>
          <p:nvPr>
            <p:ph type="subTitle" idx="1"/>
          </p:nvPr>
        </p:nvSpPr>
        <p:spPr>
          <a:xfrm>
            <a:off x="827584" y="1124744"/>
            <a:ext cx="7921625" cy="4752528"/>
          </a:xfrm>
        </p:spPr>
        <p:txBody>
          <a:bodyPr/>
          <a:lstStyle/>
          <a:p>
            <a:pPr lvl="0">
              <a:buClr>
                <a:srgbClr val="990099"/>
              </a:buClr>
              <a:buSzPct val="140000"/>
              <a:buFont typeface="Arial" pitchFamily="34" charset="0"/>
              <a:buChar char="•"/>
            </a:pPr>
            <a:r>
              <a:rPr lang="en-GB" b="0" dirty="0" smtClean="0"/>
              <a:t> Mass Shelter literature review and case study analysis</a:t>
            </a:r>
          </a:p>
          <a:p>
            <a:pPr lvl="0">
              <a:buClr>
                <a:srgbClr val="990099"/>
              </a:buClr>
              <a:buSzPct val="140000"/>
              <a:buFont typeface="Arial" pitchFamily="34" charset="0"/>
              <a:buChar char="•"/>
            </a:pPr>
            <a:r>
              <a:rPr lang="en-GB" b="0" dirty="0" smtClean="0"/>
              <a:t> EU Mass Shelter risk profile</a:t>
            </a:r>
          </a:p>
          <a:p>
            <a:pPr lvl="0">
              <a:buClr>
                <a:srgbClr val="990099"/>
              </a:buClr>
              <a:buSzPct val="140000"/>
              <a:buFont typeface="Arial" pitchFamily="34" charset="0"/>
              <a:buChar char="•"/>
            </a:pPr>
            <a:r>
              <a:rPr lang="en-GB" b="0" dirty="0" smtClean="0"/>
              <a:t> Validated Mass Shelter schedule of requirements </a:t>
            </a:r>
          </a:p>
          <a:p>
            <a:pPr lvl="0">
              <a:buClr>
                <a:srgbClr val="990099"/>
              </a:buClr>
              <a:buSzPct val="140000"/>
              <a:buFont typeface="Arial" pitchFamily="34" charset="0"/>
              <a:buChar char="•"/>
            </a:pPr>
            <a:r>
              <a:rPr lang="en-GB" b="0" dirty="0" smtClean="0"/>
              <a:t> Planning guidelines for development and implementation of a mass shelter capability</a:t>
            </a:r>
          </a:p>
          <a:p>
            <a:pPr lvl="0">
              <a:buClr>
                <a:srgbClr val="990099"/>
              </a:buClr>
              <a:buSzPct val="140000"/>
              <a:buFont typeface="Arial" pitchFamily="34" charset="0"/>
              <a:buChar char="•"/>
            </a:pPr>
            <a:r>
              <a:rPr lang="en-GB" b="0" dirty="0" smtClean="0"/>
              <a:t> Animated Overview of Mass Shelter Capability</a:t>
            </a:r>
          </a:p>
          <a:p>
            <a:pPr lvl="0">
              <a:buClr>
                <a:srgbClr val="990099"/>
              </a:buClr>
              <a:buSzPct val="140000"/>
              <a:buFont typeface="Arial" pitchFamily="34" charset="0"/>
              <a:buChar char="•"/>
            </a:pPr>
            <a:r>
              <a:rPr lang="en-GB" b="0" dirty="0" smtClean="0"/>
              <a:t> Outcome reports for 3 workshops and project evaluation report</a:t>
            </a:r>
          </a:p>
          <a:p>
            <a:pPr>
              <a:buClr>
                <a:srgbClr val="990099"/>
              </a:buClr>
              <a:buSzPct val="137000"/>
            </a:pPr>
            <a:endParaRPr lang="en-GB"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a:xfrm>
            <a:off x="827584" y="116632"/>
            <a:ext cx="7921625" cy="1152525"/>
          </a:xfrm>
        </p:spPr>
        <p:txBody>
          <a:bodyPr/>
          <a:lstStyle/>
          <a:p>
            <a:r>
              <a:rPr lang="en-GB" dirty="0" smtClean="0"/>
              <a:t>Anticipated Benefits</a:t>
            </a:r>
          </a:p>
        </p:txBody>
      </p:sp>
      <p:sp>
        <p:nvSpPr>
          <p:cNvPr id="7171" name="Subtitle 3"/>
          <p:cNvSpPr>
            <a:spLocks noGrp="1"/>
          </p:cNvSpPr>
          <p:nvPr>
            <p:ph type="subTitle" idx="1"/>
          </p:nvPr>
        </p:nvSpPr>
        <p:spPr>
          <a:xfrm>
            <a:off x="827584" y="1124744"/>
            <a:ext cx="7921625" cy="4752528"/>
          </a:xfrm>
        </p:spPr>
        <p:txBody>
          <a:bodyPr/>
          <a:lstStyle/>
          <a:p>
            <a:pPr lvl="0">
              <a:buClr>
                <a:srgbClr val="990099"/>
              </a:buClr>
              <a:buSzPct val="140000"/>
              <a:buFont typeface="Arial" pitchFamily="34" charset="0"/>
              <a:buChar char="•"/>
            </a:pPr>
            <a:r>
              <a:rPr lang="en-GB" dirty="0" smtClean="0"/>
              <a:t> </a:t>
            </a:r>
            <a:r>
              <a:rPr lang="en-GB" sz="2000" b="0" dirty="0" smtClean="0"/>
              <a:t>Enhance understanding of shelter challenges across what, suggesting solutions to improve the current systems through collective consideration of common shelter challenges</a:t>
            </a:r>
          </a:p>
          <a:p>
            <a:pPr lvl="0">
              <a:buClr>
                <a:srgbClr val="990099"/>
              </a:buClr>
              <a:buSzPct val="140000"/>
              <a:buFont typeface="Arial" pitchFamily="34" charset="0"/>
              <a:buChar char="•"/>
            </a:pPr>
            <a:r>
              <a:rPr lang="en-GB" sz="2000" b="0" dirty="0" smtClean="0"/>
              <a:t> Enhance understanding of risk profile across the EU that may result in the need for a mass shelter response </a:t>
            </a:r>
          </a:p>
          <a:p>
            <a:pPr lvl="0">
              <a:buClr>
                <a:srgbClr val="990099"/>
              </a:buClr>
              <a:buSzPct val="140000"/>
              <a:buFont typeface="Arial" pitchFamily="34" charset="0"/>
              <a:buChar char="•"/>
            </a:pPr>
            <a:r>
              <a:rPr lang="en-GB" sz="2000" b="0" dirty="0" smtClean="0"/>
              <a:t> Support development of participating states own emergency response capabilities </a:t>
            </a:r>
          </a:p>
          <a:p>
            <a:pPr lvl="0">
              <a:buClr>
                <a:srgbClr val="990099"/>
              </a:buClr>
              <a:buSzPct val="140000"/>
              <a:buFont typeface="Arial" pitchFamily="34" charset="0"/>
              <a:buChar char="•"/>
            </a:pPr>
            <a:r>
              <a:rPr lang="en-GB" sz="2000" b="0" dirty="0" smtClean="0"/>
              <a:t> Support precursor activity for the development of future modules for EU civil protection mechanism</a:t>
            </a:r>
          </a:p>
          <a:p>
            <a:pPr lvl="0">
              <a:buClr>
                <a:srgbClr val="990099"/>
              </a:buClr>
              <a:buSzPct val="140000"/>
              <a:buFont typeface="Arial" pitchFamily="34" charset="0"/>
              <a:buChar char="•"/>
            </a:pPr>
            <a:r>
              <a:rPr lang="en-GB" sz="2000" b="0" dirty="0" smtClean="0">
                <a:solidFill>
                  <a:schemeClr val="tx1"/>
                </a:solidFill>
                <a:latin typeface="+mn-lt"/>
              </a:rPr>
              <a:t> Outcomes will enhance capability, improving preparations to support citizens in times of crisis and cultivate a series of shelter delivery options supported by evidence of “what works”</a:t>
            </a:r>
          </a:p>
          <a:p>
            <a:pPr>
              <a:buClr>
                <a:srgbClr val="990099"/>
              </a:buClr>
              <a:buSzPct val="137000"/>
            </a:pPr>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a:xfrm>
            <a:off x="395536" y="188640"/>
            <a:ext cx="7921625" cy="1152525"/>
          </a:xfrm>
        </p:spPr>
        <p:txBody>
          <a:bodyPr/>
          <a:lstStyle/>
          <a:p>
            <a:r>
              <a:rPr lang="en-GB" dirty="0" smtClean="0"/>
              <a:t>Project Team</a:t>
            </a:r>
          </a:p>
        </p:txBody>
      </p:sp>
      <p:sp>
        <p:nvSpPr>
          <p:cNvPr id="4" name="Inhaltsplatzhalter 3"/>
          <p:cNvSpPr txBox="1">
            <a:spLocks/>
          </p:cNvSpPr>
          <p:nvPr/>
        </p:nvSpPr>
        <p:spPr>
          <a:xfrm>
            <a:off x="467544" y="1268760"/>
            <a:ext cx="4186808" cy="4281339"/>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de-AT" sz="2400" b="1" i="0" u="none" strike="noStrike" kern="0" cap="none" spc="0" normalizeH="0" baseline="0" noProof="0" dirty="0" smtClean="0">
                <a:ln>
                  <a:noFill/>
                </a:ln>
                <a:solidFill>
                  <a:schemeClr val="tx1"/>
                </a:solidFill>
                <a:effectLst/>
                <a:uLnTx/>
                <a:uFillTx/>
                <a:latin typeface="+mn-lt"/>
                <a:ea typeface="+mn-ea"/>
                <a:cs typeface="+mn-cs"/>
              </a:rPr>
              <a:t>Coordinating beneficiary</a:t>
            </a:r>
          </a:p>
          <a:p>
            <a:pPr marL="342900" indent="-342900" algn="l" eaLnBrk="0" hangingPunct="0">
              <a:spcBef>
                <a:spcPct val="20000"/>
              </a:spcBef>
              <a:buFontTx/>
              <a:buChar char="•"/>
            </a:pPr>
            <a:r>
              <a:rPr kumimoji="0" lang="de-AT" sz="2400" b="1" i="0" u="none" strike="noStrike" kern="0" cap="none" spc="0" normalizeH="0" baseline="0" noProof="0" dirty="0" smtClean="0">
                <a:ln>
                  <a:noFill/>
                </a:ln>
                <a:solidFill>
                  <a:schemeClr val="tx1"/>
                </a:solidFill>
                <a:effectLst/>
                <a:uLnTx/>
                <a:uFillTx/>
                <a:latin typeface="+mn-lt"/>
                <a:ea typeface="+mn-ea"/>
                <a:cs typeface="+mn-cs"/>
              </a:rPr>
              <a:t>Northamptonshire County Council</a:t>
            </a:r>
            <a:r>
              <a:rPr kumimoji="0" lang="de-AT" sz="2400" b="1" i="0" u="none" strike="noStrike" kern="0" cap="none" spc="0" normalizeH="0" noProof="0" dirty="0" smtClean="0">
                <a:ln>
                  <a:noFill/>
                </a:ln>
                <a:solidFill>
                  <a:schemeClr val="tx1"/>
                </a:solidFill>
                <a:effectLst/>
                <a:uLnTx/>
                <a:uFillTx/>
                <a:latin typeface="+mn-lt"/>
                <a:ea typeface="+mn-ea"/>
                <a:cs typeface="+mn-cs"/>
              </a:rPr>
              <a:t> (UK)</a:t>
            </a:r>
          </a:p>
          <a:p>
            <a:pPr marL="342900" indent="-342900" algn="l" eaLnBrk="0" hangingPunct="0">
              <a:spcBef>
                <a:spcPct val="20000"/>
              </a:spcBef>
              <a:buFontTx/>
              <a:buChar char="•"/>
            </a:pPr>
            <a:endParaRPr lang="de-AT" sz="2400" b="1" kern="0" dirty="0">
              <a:latin typeface="+mn-lt"/>
            </a:endParaRPr>
          </a:p>
          <a:p>
            <a:pPr marL="342900" indent="-342900" algn="l" eaLnBrk="0" hangingPunct="0">
              <a:spcBef>
                <a:spcPct val="20000"/>
              </a:spcBef>
            </a:pPr>
            <a:r>
              <a:rPr lang="de-AT" sz="2400" b="1" kern="0" noProof="0" dirty="0" smtClean="0">
                <a:latin typeface="+mn-lt"/>
              </a:rPr>
              <a:t>Partner Beneficiaries </a:t>
            </a:r>
            <a:endParaRPr lang="en-GB" sz="2400" noProof="0" dirty="0"/>
          </a:p>
          <a:p>
            <a:pPr marL="342900" indent="-342900" algn="l" eaLnBrk="0" hangingPunct="0">
              <a:spcBef>
                <a:spcPct val="20000"/>
              </a:spcBef>
              <a:buFontTx/>
              <a:buChar char="•"/>
            </a:pPr>
            <a:r>
              <a:rPr lang="en-GB" sz="2400" b="1" kern="0" dirty="0">
                <a:latin typeface="+mn-lt"/>
              </a:rPr>
              <a:t>National Directorate for Fire and Emergency Management (Ireland)</a:t>
            </a:r>
          </a:p>
          <a:p>
            <a:pPr marL="342900" indent="-342900" algn="l" eaLnBrk="0" hangingPunct="0">
              <a:spcBef>
                <a:spcPct val="20000"/>
              </a:spcBef>
              <a:buFontTx/>
              <a:buChar char="•"/>
            </a:pPr>
            <a:r>
              <a:rPr lang="en-GB" sz="2400" b="1" kern="0" dirty="0">
                <a:latin typeface="+mn-lt"/>
              </a:rPr>
              <a:t>Federal Agency for Technical Relief (Germany</a:t>
            </a:r>
            <a:r>
              <a:rPr lang="en-GB" sz="2400" b="1" kern="0" dirty="0" smtClean="0">
                <a:latin typeface="+mn-lt"/>
              </a:rPr>
              <a:t>)</a:t>
            </a:r>
            <a:endParaRPr lang="en-GB" sz="2400" b="1" kern="0" dirty="0">
              <a:latin typeface="+mn-lt"/>
            </a:endParaRPr>
          </a:p>
        </p:txBody>
      </p:sp>
      <p:sp>
        <p:nvSpPr>
          <p:cNvPr id="5" name="Inhaltsplatzhalter 5"/>
          <p:cNvSpPr txBox="1">
            <a:spLocks/>
          </p:cNvSpPr>
          <p:nvPr/>
        </p:nvSpPr>
        <p:spPr>
          <a:xfrm>
            <a:off x="4788024" y="1196752"/>
            <a:ext cx="3754760" cy="4959400"/>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de-DE" sz="2400" b="1" i="0" u="none" strike="noStrike" kern="0" cap="none" spc="0" normalizeH="0" baseline="0" noProof="0" dirty="0" smtClean="0">
                <a:ln>
                  <a:noFill/>
                </a:ln>
                <a:solidFill>
                  <a:schemeClr val="tx1"/>
                </a:solidFill>
                <a:effectLst/>
                <a:uLnTx/>
                <a:uFillTx/>
                <a:latin typeface="+mn-lt"/>
                <a:ea typeface="+mn-ea"/>
                <a:cs typeface="+mn-cs"/>
              </a:rPr>
              <a:t>Co-Financer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2400" b="1" i="0" u="none" strike="noStrike" kern="0" cap="none" spc="0" normalizeH="0" baseline="0" noProof="0" dirty="0" smtClean="0">
                <a:ln>
                  <a:noFill/>
                </a:ln>
                <a:solidFill>
                  <a:schemeClr val="tx1"/>
                </a:solidFill>
                <a:effectLst/>
                <a:uLnTx/>
                <a:uFillTx/>
                <a:latin typeface="+mn-lt"/>
                <a:ea typeface="+mn-ea"/>
                <a:cs typeface="+mn-cs"/>
              </a:rPr>
              <a:t>Cabinet</a:t>
            </a:r>
            <a:r>
              <a:rPr kumimoji="0" lang="de-DE" sz="2400" b="1" i="0" u="none" strike="noStrike" kern="0" cap="none" spc="0" normalizeH="0" noProof="0" dirty="0" smtClean="0">
                <a:ln>
                  <a:noFill/>
                </a:ln>
                <a:solidFill>
                  <a:schemeClr val="tx1"/>
                </a:solidFill>
                <a:effectLst/>
                <a:uLnTx/>
                <a:uFillTx/>
                <a:latin typeface="+mn-lt"/>
                <a:ea typeface="+mn-ea"/>
                <a:cs typeface="+mn-cs"/>
              </a:rPr>
              <a:t> Office (UK)</a:t>
            </a:r>
            <a:endParaRPr kumimoji="0" lang="de-DE" sz="24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de-DE" sz="24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lang="de-DE" sz="2400" b="1" kern="0" dirty="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de-DE" sz="2400" b="1" i="0" u="none" strike="noStrike" kern="0" cap="none" spc="0" normalizeH="0" baseline="0" noProof="0" dirty="0" smtClean="0">
                <a:ln>
                  <a:noFill/>
                </a:ln>
                <a:solidFill>
                  <a:schemeClr val="tx1"/>
                </a:solidFill>
                <a:effectLst/>
                <a:uLnTx/>
                <a:uFillTx/>
                <a:latin typeface="+mn-lt"/>
                <a:ea typeface="+mn-ea"/>
                <a:cs typeface="+mn-cs"/>
              </a:rPr>
              <a:t>Additional</a:t>
            </a:r>
            <a:r>
              <a:rPr kumimoji="0" lang="de-DE" sz="2400" b="1" i="0" u="none" strike="noStrike" kern="0" cap="none" spc="0" normalizeH="0" noProof="0" dirty="0" smtClean="0">
                <a:ln>
                  <a:noFill/>
                </a:ln>
                <a:solidFill>
                  <a:schemeClr val="tx1"/>
                </a:solidFill>
                <a:effectLst/>
                <a:uLnTx/>
                <a:uFillTx/>
                <a:latin typeface="+mn-lt"/>
                <a:ea typeface="+mn-ea"/>
                <a:cs typeface="+mn-cs"/>
              </a:rPr>
              <a:t> Support</a:t>
            </a:r>
            <a:endParaRPr kumimoji="0" lang="de-DE"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sz="2400" b="1" i="0" u="none" strike="noStrike" kern="0" cap="none" spc="0" normalizeH="0" baseline="0" noProof="0" dirty="0" smtClean="0">
                <a:ln>
                  <a:noFill/>
                </a:ln>
                <a:solidFill>
                  <a:schemeClr val="tx1"/>
                </a:solidFill>
                <a:effectLst/>
                <a:uLnTx/>
                <a:uFillTx/>
                <a:latin typeface="+mn-lt"/>
                <a:ea typeface="+mn-ea"/>
                <a:cs typeface="+mn-cs"/>
              </a:rPr>
              <a:t>Department for Communities and Local Government</a:t>
            </a:r>
            <a:r>
              <a:rPr kumimoji="0" lang="de-DE" sz="2400" b="1" i="0" u="none" strike="noStrike" kern="0" cap="none" spc="0" normalizeH="0" noProof="0" dirty="0" smtClean="0">
                <a:ln>
                  <a:noFill/>
                </a:ln>
                <a:solidFill>
                  <a:schemeClr val="tx1"/>
                </a:solidFill>
                <a:effectLst/>
                <a:uLnTx/>
                <a:uFillTx/>
                <a:latin typeface="+mn-lt"/>
                <a:ea typeface="+mn-ea"/>
                <a:cs typeface="+mn-cs"/>
              </a:rPr>
              <a:t> (UK)</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de-DE" sz="2400" b="1" kern="0" baseline="0" dirty="0" smtClean="0">
                <a:latin typeface="+mn-lt"/>
              </a:rPr>
              <a:t>Emergency</a:t>
            </a:r>
            <a:r>
              <a:rPr lang="de-DE" sz="2400" b="1" kern="0" dirty="0" smtClean="0">
                <a:latin typeface="+mn-lt"/>
              </a:rPr>
              <a:t> Planning College (UK)</a:t>
            </a:r>
            <a:endParaRPr kumimoji="0" lang="de-DE" sz="24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NCC_standard">
  <a:themeElements>
    <a:clrScheme name="NCC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CC_standar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CC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CC_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CC_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CC_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CC_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CC_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CC_stand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CC_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CC_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CC_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CC_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CC_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NCC_standard</Template>
  <TotalTime>1090</TotalTime>
  <Words>603</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Tahoma</vt:lpstr>
      <vt:lpstr>NCC_standard</vt:lpstr>
      <vt:lpstr>MASC Project </vt:lpstr>
      <vt:lpstr>Background</vt:lpstr>
      <vt:lpstr>Project Aim</vt:lpstr>
      <vt:lpstr>Project Outline</vt:lpstr>
      <vt:lpstr>Actions and Means involved (1)</vt:lpstr>
      <vt:lpstr>Actions and Means involved (2)</vt:lpstr>
      <vt:lpstr>Expected Products of the Project</vt:lpstr>
      <vt:lpstr>Anticipated Benefits</vt:lpstr>
      <vt:lpstr>Project Team</vt:lpstr>
      <vt:lpstr>Project Finances</vt:lpstr>
    </vt:vector>
  </TitlesOfParts>
  <Company>.ict (Northamptonshire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dc:creator>
  <cp:lastModifiedBy>SGOURDOPOULOU-KARRA Ioanna (ECHO)</cp:lastModifiedBy>
  <cp:revision>91</cp:revision>
  <dcterms:created xsi:type="dcterms:W3CDTF">2003-01-29T11:01:06Z</dcterms:created>
  <dcterms:modified xsi:type="dcterms:W3CDTF">2015-01-13T17:16:25Z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