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9" r:id="rId2"/>
    <p:sldId id="270" r:id="rId3"/>
    <p:sldId id="269" r:id="rId4"/>
    <p:sldId id="268" r:id="rId5"/>
    <p:sldId id="256" r:id="rId6"/>
    <p:sldId id="257" r:id="rId7"/>
    <p:sldId id="271" r:id="rId8"/>
    <p:sldId id="272" r:id="rId9"/>
    <p:sldId id="273" r:id="rId10"/>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91" d="100"/>
          <a:sy n="91" d="100"/>
        </p:scale>
        <p:origin x="-198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Calibri" pitchFamily="34" charset="0"/>
              </a:defRPr>
            </a:lvl1pPr>
          </a:lstStyle>
          <a:p>
            <a:pPr>
              <a:defRPr/>
            </a:pPr>
            <a:endParaRPr lang="it-IT"/>
          </a:p>
        </p:txBody>
      </p:sp>
      <p:sp>
        <p:nvSpPr>
          <p:cNvPr id="296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Calibri" pitchFamily="34" charset="0"/>
              </a:defRPr>
            </a:lvl1pPr>
          </a:lstStyle>
          <a:p>
            <a:pPr>
              <a:defRPr/>
            </a:pPr>
            <a:fld id="{3925043B-38B8-4FA2-A044-4CEAFB3F2EE7}" type="datetimeFigureOut">
              <a:rPr lang="it-IT"/>
              <a:pPr>
                <a:defRPr/>
              </a:pPr>
              <a:t>16/01/2015</a:t>
            </a:fld>
            <a:endParaRPr lang="it-IT"/>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smtClean="0"/>
              <a:t>Click to edit Master text styles</a:t>
            </a:r>
          </a:p>
          <a:p>
            <a:pPr lvl="1"/>
            <a:r>
              <a:rPr lang="it-IT" noProof="0" smtClean="0"/>
              <a:t>Second level</a:t>
            </a:r>
          </a:p>
          <a:p>
            <a:pPr lvl="2"/>
            <a:r>
              <a:rPr lang="it-IT" noProof="0" smtClean="0"/>
              <a:t>Third level</a:t>
            </a:r>
          </a:p>
          <a:p>
            <a:pPr lvl="3"/>
            <a:r>
              <a:rPr lang="it-IT" noProof="0" smtClean="0"/>
              <a:t>Fourth level</a:t>
            </a:r>
          </a:p>
          <a:p>
            <a:pPr lvl="4"/>
            <a:r>
              <a:rPr lang="it-IT" noProof="0" smtClean="0"/>
              <a:t>Fifth level</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Calibri" pitchFamily="34" charset="0"/>
              </a:defRPr>
            </a:lvl1pPr>
          </a:lstStyle>
          <a:p>
            <a:pPr>
              <a:defRPr/>
            </a:pPr>
            <a:endParaRPr lang="it-IT"/>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Calibri" pitchFamily="34" charset="0"/>
              </a:defRPr>
            </a:lvl1pPr>
          </a:lstStyle>
          <a:p>
            <a:pPr>
              <a:defRPr/>
            </a:pPr>
            <a:fld id="{9F6F4A83-C099-4556-AB5F-CF5C907E85FD}" type="slidenum">
              <a:rPr lang="it-IT"/>
              <a:pPr>
                <a:defRPr/>
              </a:pPr>
              <a:t>‹#›</a:t>
            </a:fld>
            <a:endParaRPr lang="it-IT"/>
          </a:p>
        </p:txBody>
      </p:sp>
    </p:spTree>
    <p:extLst>
      <p:ext uri="{BB962C8B-B14F-4D97-AF65-F5344CB8AC3E}">
        <p14:creationId xmlns:p14="http://schemas.microsoft.com/office/powerpoint/2010/main" val="324286156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Rot="1" noChangeAspect="1" noChangeArrowheads="1" noTextEdit="1"/>
          </p:cNvSpPr>
          <p:nvPr>
            <p:ph type="sldImg"/>
          </p:nvPr>
        </p:nvSpPr>
        <p:spPr>
          <a:ln/>
        </p:spPr>
      </p:sp>
      <p:sp>
        <p:nvSpPr>
          <p:cNvPr id="1536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ChangeArrowheads="1" noTextEdit="1"/>
          </p:cNvSpPr>
          <p:nvPr>
            <p:ph type="sldImg"/>
          </p:nvPr>
        </p:nvSpPr>
        <p:spPr>
          <a:ln/>
        </p:spPr>
      </p:sp>
      <p:sp>
        <p:nvSpPr>
          <p:cNvPr id="1741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ln/>
        </p:spPr>
      </p:sp>
      <p:sp>
        <p:nvSpPr>
          <p:cNvPr id="1945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ChangeArrowheads="1" noTextEdit="1"/>
          </p:cNvSpPr>
          <p:nvPr>
            <p:ph type="sldImg"/>
          </p:nvPr>
        </p:nvSpPr>
        <p:spPr>
          <a:ln/>
        </p:spPr>
      </p:sp>
      <p:sp>
        <p:nvSpPr>
          <p:cNvPr id="2150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noRot="1" noChangeAspect="1" noChangeArrowheads="1" noTextEdit="1"/>
          </p:cNvSpPr>
          <p:nvPr>
            <p:ph type="sldImg"/>
          </p:nvPr>
        </p:nvSpPr>
        <p:spPr>
          <a:ln/>
        </p:spPr>
      </p:sp>
      <p:sp>
        <p:nvSpPr>
          <p:cNvPr id="23554"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Grp="1" noRot="1" noChangeAspect="1" noChangeArrowheads="1" noTextEdit="1"/>
          </p:cNvSpPr>
          <p:nvPr>
            <p:ph type="sldImg"/>
          </p:nvPr>
        </p:nvSpPr>
        <p:spPr>
          <a:ln/>
        </p:spPr>
      </p:sp>
      <p:sp>
        <p:nvSpPr>
          <p:cNvPr id="25602"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Rot="1" noChangeAspect="1" noChangeArrowheads="1" noTextEdit="1"/>
          </p:cNvSpPr>
          <p:nvPr>
            <p:ph type="sldImg"/>
          </p:nvPr>
        </p:nvSpPr>
        <p:spPr>
          <a:ln/>
        </p:spPr>
      </p:sp>
      <p:sp>
        <p:nvSpPr>
          <p:cNvPr id="27650"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ChangeArrowheads="1" noTextEdit="1"/>
          </p:cNvSpPr>
          <p:nvPr>
            <p:ph type="sldImg"/>
          </p:nvPr>
        </p:nvSpPr>
        <p:spPr>
          <a:ln/>
        </p:spPr>
      </p:sp>
      <p:sp>
        <p:nvSpPr>
          <p:cNvPr id="29698"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ChangeArrowheads="1" noTextEdit="1"/>
          </p:cNvSpPr>
          <p:nvPr>
            <p:ph type="sldImg"/>
          </p:nvPr>
        </p:nvSpPr>
        <p:spPr>
          <a:ln/>
        </p:spPr>
      </p:sp>
      <p:sp>
        <p:nvSpPr>
          <p:cNvPr id="31746" name="Rectangle 3"/>
          <p:cNvSpPr>
            <a:spLocks noGrp="1" noChangeArrowheads="1"/>
          </p:cNvSpPr>
          <p:nvPr>
            <p:ph type="body" idx="1"/>
          </p:nvPr>
        </p:nvSpPr>
        <p:spPr>
          <a:noFill/>
          <a:ln/>
        </p:spPr>
        <p:txBody>
          <a:bodyPr/>
          <a:lstStyle/>
          <a:p>
            <a:pPr eaLnBrk="1" hangingPunct="1"/>
            <a:endParaRPr lang="it-IT"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4" name="Picture 3"/>
          <p:cNvPicPr>
            <a:picLocks noChangeAspect="1" noChangeArrowheads="1"/>
          </p:cNvPicPr>
          <p:nvPr userDrawn="1"/>
        </p:nvPicPr>
        <p:blipFill>
          <a:blip r:embed="rId2"/>
          <a:srcRect/>
          <a:stretch>
            <a:fillRect/>
          </a:stretch>
        </p:blipFill>
        <p:spPr bwMode="auto">
          <a:xfrm>
            <a:off x="-73025" y="5702300"/>
            <a:ext cx="9291638" cy="1182688"/>
          </a:xfrm>
          <a:prstGeom prst="rect">
            <a:avLst/>
          </a:prstGeom>
          <a:noFill/>
          <a:ln w="9525">
            <a:noFill/>
            <a:miter lim="800000"/>
            <a:headEnd/>
            <a:tailEnd/>
          </a:ln>
        </p:spPr>
      </p:pic>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5" name="Segnaposto data 3"/>
          <p:cNvSpPr>
            <a:spLocks noGrp="1"/>
          </p:cNvSpPr>
          <p:nvPr>
            <p:ph type="dt" sz="half" idx="10"/>
          </p:nvPr>
        </p:nvSpPr>
        <p:spPr/>
        <p:txBody>
          <a:bodyPr/>
          <a:lstStyle>
            <a:lvl1pPr>
              <a:defRPr/>
            </a:lvl1pPr>
          </a:lstStyle>
          <a:p>
            <a:pPr>
              <a:defRPr/>
            </a:pPr>
            <a:fld id="{D6CAAEE8-2087-4218-A888-DE31547788A6}" type="datetimeFigureOut">
              <a:rPr lang="it-IT"/>
              <a:pPr>
                <a:defRPr/>
              </a:pPr>
              <a:t>16/01/2015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BD16CB3-5A84-4516-82CA-D6D6BC47039E}" type="slidenum">
              <a:rPr lang="it-IT"/>
              <a:pPr>
                <a:defRPr/>
              </a:pPr>
              <a:t>‹#›</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7C85BEBE-5153-40A6-A511-2C2120A85880}" type="datetimeFigureOut">
              <a:rPr lang="it-IT"/>
              <a:pPr>
                <a:defRPr/>
              </a:pPr>
              <a:t>16/01/2015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CDA7771C-E8B3-4577-9D63-C707BC5B10ED}" type="slidenum">
              <a:rPr lang="it-IT"/>
              <a:pPr>
                <a:defRPr/>
              </a:pPr>
              <a:t>‹#›</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EC191A4F-B135-441A-BFD5-475238D47825}" type="datetimeFigureOut">
              <a:rPr lang="it-IT"/>
              <a:pPr>
                <a:defRPr/>
              </a:pPr>
              <a:t>16/01/2015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7A74235B-4555-4627-96C2-C18C8889E078}" type="slidenum">
              <a:rPr lang="it-IT"/>
              <a:pPr>
                <a:defRPr/>
              </a:pPr>
              <a:t>‹#›</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87F0C020-7E76-47D2-85DE-2ADC6958D9AD}" type="datetimeFigureOut">
              <a:rPr lang="it-IT"/>
              <a:pPr>
                <a:defRPr/>
              </a:pPr>
              <a:t>16/01/2015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2690487-4C15-4EE0-859A-20034488FF0C}" type="slidenum">
              <a:rPr lang="it-IT"/>
              <a:pPr>
                <a:defRPr/>
              </a:pPr>
              <a:t>‹#›</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8D4636C3-FE11-4D08-BD5F-54585DE2520D}" type="datetimeFigureOut">
              <a:rPr lang="it-IT"/>
              <a:pPr>
                <a:defRPr/>
              </a:pPr>
              <a:t>16/01/2015</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34F8D86B-0FF0-4CB5-9A59-8C7F8F4FB461}" type="slidenum">
              <a:rPr lang="it-IT"/>
              <a:pPr>
                <a:defRPr/>
              </a:pPr>
              <a:t>‹#›</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E2C229A8-CA7B-4623-8CA2-98C076C2ED03}" type="datetimeFigureOut">
              <a:rPr lang="it-IT"/>
              <a:pPr>
                <a:defRPr/>
              </a:pPr>
              <a:t>16/01/2015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F1EE47D4-5728-48A3-A49C-CF33E6101E80}" type="slidenum">
              <a:rPr lang="it-IT"/>
              <a:pPr>
                <a:defRPr/>
              </a:pPr>
              <a:t>‹#›</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00026097-F241-451F-A9AE-1EB45907EEB5}" type="datetimeFigureOut">
              <a:rPr lang="it-IT"/>
              <a:pPr>
                <a:defRPr/>
              </a:pPr>
              <a:t>16/01/2015</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A238EB78-6DD8-4C17-BF77-8BECCF9190DA}" type="slidenum">
              <a:rPr lang="it-IT"/>
              <a:pPr>
                <a:defRPr/>
              </a:pPr>
              <a:t>‹#›</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9CB78EFE-0417-40BC-955C-5C1A2B56A7F7}" type="datetimeFigureOut">
              <a:rPr lang="it-IT"/>
              <a:pPr>
                <a:defRPr/>
              </a:pPr>
              <a:t>16/01/2015</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4DF8EDBD-F13F-4068-9BDC-46F5AACA06A2}" type="slidenum">
              <a:rPr lang="it-IT"/>
              <a:pPr>
                <a:defRPr/>
              </a:pPr>
              <a:t>‹#›</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96C859BB-DEAB-4451-AF0A-A97A10354FFE}" type="datetimeFigureOut">
              <a:rPr lang="it-IT"/>
              <a:pPr>
                <a:defRPr/>
              </a:pPr>
              <a:t>16/01/2015</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2B467DA4-8478-4BD1-A932-6BD910FEA445}" type="slidenum">
              <a:rPr lang="it-IT"/>
              <a:pPr>
                <a:defRPr/>
              </a:pPr>
              <a:t>‹#›</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71C1F50-26F9-419A-8B81-B458A0C766CE}" type="datetimeFigureOut">
              <a:rPr lang="it-IT"/>
              <a:pPr>
                <a:defRPr/>
              </a:pPr>
              <a:t>16/01/2015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A4D34D7B-3948-43C8-8B25-66613B1C6E33}" type="slidenum">
              <a:rPr lang="it-IT"/>
              <a:pPr>
                <a:defRPr/>
              </a:pPr>
              <a:t>‹#›</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803656B4-093C-445C-9DB2-E26083DFE1D1}" type="datetimeFigureOut">
              <a:rPr lang="it-IT"/>
              <a:pPr>
                <a:defRPr/>
              </a:pPr>
              <a:t>16/01/2015</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BB0C743-F960-44EE-8924-1A33ED506C31}" type="slidenum">
              <a:rPr lang="it-IT"/>
              <a:pPr>
                <a:defRPr/>
              </a:pPr>
              <a:t>‹#›</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611C340-B3E9-483C-AE25-BD58E442FD15}" type="datetimeFigureOut">
              <a:rPr lang="it-IT"/>
              <a:pPr>
                <a:defRPr/>
              </a:pPr>
              <a:t>16/01/2015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E021AF0-3DCC-4107-A640-7A6C5DF131B0}" type="slidenum">
              <a:rPr lang="it-IT"/>
              <a:pPr>
                <a:defRPr/>
              </a:pPr>
              <a:t>‹#›</a:t>
            </a:fld>
            <a:endParaRPr lang="it-IT"/>
          </a:p>
        </p:txBody>
      </p:sp>
    </p:spTree>
  </p:cSld>
  <p:clrMap bg1="lt1" tx1="dk1" bg2="lt2" tx2="dk2" accent1="accent1" accent2="accent2" accent3="accent3" accent4="accent4" accent5="accent5" accent6="accent6" hlink="hlink" folHlink="folHlink"/>
  <p:sldLayoutIdLst>
    <p:sldLayoutId id="2147483660"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Sottotitolo 2"/>
          <p:cNvSpPr>
            <a:spLocks noGrp="1"/>
          </p:cNvSpPr>
          <p:nvPr>
            <p:ph type="subTitle" idx="1"/>
          </p:nvPr>
        </p:nvSpPr>
        <p:spPr>
          <a:xfrm>
            <a:off x="0" y="476250"/>
            <a:ext cx="9144000" cy="4895850"/>
          </a:xfrm>
        </p:spPr>
        <p:txBody>
          <a:bodyPr/>
          <a:lstStyle/>
          <a:p>
            <a:pPr algn="l" eaLnBrk="1" hangingPunct="1">
              <a:lnSpc>
                <a:spcPct val="90000"/>
              </a:lnSpc>
            </a:pPr>
            <a:r>
              <a:rPr lang="en-US" sz="1600" b="1" smtClean="0">
                <a:solidFill>
                  <a:schemeClr val="tx1"/>
                </a:solidFill>
                <a:latin typeface="Arial" charset="0"/>
                <a:cs typeface="Arial" charset="0"/>
              </a:rPr>
              <a:t>European Commission, DG ECHO</a:t>
            </a:r>
          </a:p>
          <a:p>
            <a:pPr algn="l" eaLnBrk="1" hangingPunct="1">
              <a:lnSpc>
                <a:spcPct val="90000"/>
              </a:lnSpc>
            </a:pPr>
            <a:r>
              <a:rPr lang="en-US" sz="1600" b="1" smtClean="0">
                <a:solidFill>
                  <a:schemeClr val="tx1"/>
                </a:solidFill>
                <a:latin typeface="Arial" charset="0"/>
                <a:cs typeface="Arial" charset="0"/>
              </a:rPr>
              <a:t>2014 Call for prevention and preparedness projects in civil protection and marine pollution</a:t>
            </a:r>
          </a:p>
          <a:p>
            <a:pPr eaLnBrk="1" hangingPunct="1">
              <a:lnSpc>
                <a:spcPct val="90000"/>
              </a:lnSpc>
            </a:pPr>
            <a:endParaRPr lang="en-US" sz="2800" b="1" smtClean="0">
              <a:solidFill>
                <a:schemeClr val="tx1"/>
              </a:solidFill>
              <a:latin typeface="Arial" charset="0"/>
              <a:cs typeface="Arial" charset="0"/>
            </a:endParaRPr>
          </a:p>
          <a:p>
            <a:pPr eaLnBrk="1" hangingPunct="1">
              <a:lnSpc>
                <a:spcPct val="90000"/>
              </a:lnSpc>
            </a:pPr>
            <a:r>
              <a:rPr lang="en-US" sz="2800" b="1" smtClean="0">
                <a:solidFill>
                  <a:schemeClr val="tx1"/>
                </a:solidFill>
                <a:latin typeface="Arial" charset="0"/>
                <a:cs typeface="Arial" charset="0"/>
              </a:rPr>
              <a:t>"Increasing preparedness capacities across the Mediterranean" (IPCAM)</a:t>
            </a:r>
          </a:p>
          <a:p>
            <a:pPr eaLnBrk="1" hangingPunct="1">
              <a:lnSpc>
                <a:spcPct val="90000"/>
              </a:lnSpc>
            </a:pPr>
            <a:endParaRPr lang="en-US" sz="2800" b="1" smtClean="0">
              <a:solidFill>
                <a:schemeClr val="tx1"/>
              </a:solidFill>
              <a:latin typeface="Arial" charset="0"/>
              <a:cs typeface="Arial" charset="0"/>
            </a:endParaRPr>
          </a:p>
          <a:p>
            <a:pPr eaLnBrk="1" hangingPunct="1">
              <a:lnSpc>
                <a:spcPct val="90000"/>
              </a:lnSpc>
            </a:pPr>
            <a:endParaRPr lang="en-US" sz="1600" b="1" smtClean="0">
              <a:solidFill>
                <a:schemeClr val="tx1"/>
              </a:solidFill>
              <a:latin typeface="Arial" charset="0"/>
              <a:cs typeface="Arial" charset="0"/>
            </a:endParaRPr>
          </a:p>
          <a:p>
            <a:pPr eaLnBrk="1" hangingPunct="1">
              <a:lnSpc>
                <a:spcPct val="90000"/>
              </a:lnSpc>
            </a:pPr>
            <a:r>
              <a:rPr lang="en-US" sz="1600" b="1" smtClean="0">
                <a:solidFill>
                  <a:schemeClr val="tx1"/>
                </a:solidFill>
                <a:latin typeface="Arial" charset="0"/>
                <a:cs typeface="Arial" charset="0"/>
              </a:rPr>
              <a:t>Three national civil protection authorities investing in the improvement of preparedness capacities, the development of more effective coordination mechanisms and the increased involvement of civil society in disaster response operations.</a:t>
            </a:r>
          </a:p>
          <a:p>
            <a:pPr eaLnBrk="1" hangingPunct="1">
              <a:lnSpc>
                <a:spcPct val="90000"/>
              </a:lnSpc>
            </a:pPr>
            <a:endParaRPr lang="en-US" sz="1600" b="1" smtClean="0">
              <a:solidFill>
                <a:schemeClr val="tx1"/>
              </a:solidFill>
              <a:latin typeface="Arial" charset="0"/>
              <a:cs typeface="Arial" charset="0"/>
            </a:endParaRPr>
          </a:p>
          <a:p>
            <a:pPr eaLnBrk="1" hangingPunct="1">
              <a:lnSpc>
                <a:spcPct val="90000"/>
              </a:lnSpc>
            </a:pPr>
            <a:endParaRPr lang="en-US" sz="1400" b="1" smtClean="0">
              <a:solidFill>
                <a:schemeClr val="tx1"/>
              </a:solidFill>
              <a:latin typeface="Arial" charset="0"/>
              <a:cs typeface="Arial" charset="0"/>
            </a:endParaRPr>
          </a:p>
          <a:p>
            <a:pPr eaLnBrk="1" hangingPunct="1">
              <a:lnSpc>
                <a:spcPct val="90000"/>
              </a:lnSpc>
            </a:pPr>
            <a:r>
              <a:rPr lang="it-IT" sz="1800" b="1" smtClean="0">
                <a:solidFill>
                  <a:schemeClr val="tx1"/>
                </a:solidFill>
                <a:latin typeface="Arial" charset="0"/>
                <a:cs typeface="Arial" charset="0"/>
              </a:rPr>
              <a:t>Total project budget : 634,635 €		EC cofinancing : 498.416 €</a:t>
            </a:r>
          </a:p>
          <a:p>
            <a:pPr eaLnBrk="1" hangingPunct="1">
              <a:lnSpc>
                <a:spcPct val="90000"/>
              </a:lnSpc>
            </a:pPr>
            <a:endParaRPr lang="it-IT" sz="1800" b="1" smtClean="0">
              <a:solidFill>
                <a:schemeClr val="tx1"/>
              </a:solidFill>
              <a:latin typeface="Arial" charset="0"/>
              <a:cs typeface="Arial" charset="0"/>
            </a:endParaRPr>
          </a:p>
          <a:p>
            <a:pPr eaLnBrk="1" hangingPunct="1">
              <a:lnSpc>
                <a:spcPct val="90000"/>
              </a:lnSpc>
            </a:pPr>
            <a:r>
              <a:rPr lang="it-IT" sz="1800" b="1" smtClean="0">
                <a:solidFill>
                  <a:schemeClr val="tx1"/>
                </a:solidFill>
                <a:latin typeface="Arial" charset="0"/>
                <a:cs typeface="Arial" charset="0"/>
              </a:rPr>
              <a:t>       Project duration: 2 years</a:t>
            </a:r>
          </a:p>
          <a:p>
            <a:pPr eaLnBrk="1" hangingPunct="1">
              <a:lnSpc>
                <a:spcPct val="90000"/>
              </a:lnSpc>
            </a:pPr>
            <a:endParaRPr lang="en-US" sz="1400" b="1" smtClean="0">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ottotitolo 2"/>
          <p:cNvSpPr>
            <a:spLocks noGrp="1"/>
          </p:cNvSpPr>
          <p:nvPr>
            <p:ph type="subTitle" idx="1"/>
          </p:nvPr>
        </p:nvSpPr>
        <p:spPr>
          <a:xfrm>
            <a:off x="34925" y="115888"/>
            <a:ext cx="9144000" cy="5113337"/>
          </a:xfrm>
        </p:spPr>
        <p:txBody>
          <a:bodyPr/>
          <a:lstStyle/>
          <a:p>
            <a:pPr algn="l" eaLnBrk="1" hangingPunct="1">
              <a:lnSpc>
                <a:spcPct val="80000"/>
              </a:lnSpc>
            </a:pPr>
            <a:r>
              <a:rPr lang="en-US" sz="1800" b="1" smtClean="0">
                <a:solidFill>
                  <a:schemeClr val="tx1"/>
                </a:solidFill>
                <a:cs typeface="Arial" charset="0"/>
              </a:rPr>
              <a:t>Beneficiary : Italian Civil Protection Department (DPC)</a:t>
            </a:r>
          </a:p>
          <a:p>
            <a:pPr algn="just" eaLnBrk="1" hangingPunct="1">
              <a:lnSpc>
                <a:spcPct val="80000"/>
              </a:lnSpc>
            </a:pPr>
            <a:r>
              <a:rPr lang="en-US" sz="1800" smtClean="0">
                <a:solidFill>
                  <a:schemeClr val="tx1"/>
                </a:solidFill>
                <a:cs typeface="Arial" charset="0"/>
              </a:rPr>
              <a:t>DPC is a structure of the Presidency of the Council of Ministers. It steers the National Service of Civil Protection, which includes local authorities, research institutes, private companies, volunteers associations and all Italian operational forces. During major emergencies, it ensures horizontal (line Ministries) and vertical (central-local) coordination. It has a guiding role, in cooperation with regional and local governments, for risk prevention, forecasting and monitoring activities as well as for emergency preparedness and for intervention procedures in cases of on-going or upcoming crisis events.</a:t>
            </a:r>
          </a:p>
          <a:p>
            <a:pPr algn="just" eaLnBrk="1" hangingPunct="1">
              <a:lnSpc>
                <a:spcPct val="80000"/>
              </a:lnSpc>
            </a:pPr>
            <a:endParaRPr lang="en-US" sz="1200" smtClean="0">
              <a:solidFill>
                <a:schemeClr val="tx1"/>
              </a:solidFill>
              <a:cs typeface="Arial" charset="0"/>
            </a:endParaRPr>
          </a:p>
          <a:p>
            <a:pPr algn="l" eaLnBrk="1" hangingPunct="1">
              <a:lnSpc>
                <a:spcPct val="80000"/>
              </a:lnSpc>
            </a:pPr>
            <a:r>
              <a:rPr lang="en-US" sz="1900" b="1" smtClean="0">
                <a:solidFill>
                  <a:schemeClr val="tx1"/>
                </a:solidFill>
                <a:cs typeface="Arial" charset="0"/>
              </a:rPr>
              <a:t>Partners:</a:t>
            </a:r>
          </a:p>
          <a:p>
            <a:pPr algn="just" eaLnBrk="1" hangingPunct="1">
              <a:lnSpc>
                <a:spcPct val="80000"/>
              </a:lnSpc>
            </a:pPr>
            <a:r>
              <a:rPr lang="en-US" sz="1800" b="1" smtClean="0">
                <a:solidFill>
                  <a:schemeClr val="tx1"/>
                </a:solidFill>
                <a:cs typeface="Arial" charset="0"/>
              </a:rPr>
              <a:t>Tunisian National Office of Civil Protection (ONPC)</a:t>
            </a:r>
            <a:r>
              <a:rPr lang="en-US" sz="1800" smtClean="0">
                <a:solidFill>
                  <a:schemeClr val="tx1"/>
                </a:solidFill>
                <a:cs typeface="Arial" charset="0"/>
              </a:rPr>
              <a:t>. It is the Tunisian rescue service aimed at assisting the population. The Missions of ONPC include "all tasks and actions required to manage the various disasters, catastrophes and calamities that harm or threaten people and property, or which impair or threaten the national property and the natural environment, in cooperation and coordination with the various authorities and public institutions. "</a:t>
            </a:r>
          </a:p>
          <a:p>
            <a:pPr algn="just" eaLnBrk="1" hangingPunct="1">
              <a:lnSpc>
                <a:spcPct val="80000"/>
              </a:lnSpc>
            </a:pPr>
            <a:r>
              <a:rPr lang="en-US" sz="1800" b="1" smtClean="0">
                <a:solidFill>
                  <a:schemeClr val="tx1"/>
                </a:solidFill>
                <a:cs typeface="Arial" charset="0"/>
              </a:rPr>
              <a:t>German Federal Agency for Technical Relief (THW). </a:t>
            </a:r>
            <a:r>
              <a:rPr lang="en-US" sz="1800" smtClean="0">
                <a:solidFill>
                  <a:schemeClr val="tx1"/>
                </a:solidFill>
                <a:cs typeface="Arial" charset="0"/>
              </a:rPr>
              <a:t>It is a civil protection organisation controlled by the German federal government. 99% of its 83,807 members (January 2010) are volunteers. Its tasks include technical and logistical support for other (German) GOs, NGOs or other authorities like fire brigades, police or the custom authorities; technical or humanitarian relief in foreign countries; technical relief in Germany.</a:t>
            </a:r>
          </a:p>
          <a:p>
            <a:pPr algn="just" eaLnBrk="1" hangingPunct="1">
              <a:lnSpc>
                <a:spcPct val="80000"/>
              </a:lnSpc>
            </a:pPr>
            <a:r>
              <a:rPr lang="en-US" sz="1800" b="1" smtClean="0">
                <a:solidFill>
                  <a:schemeClr val="tx1"/>
                </a:solidFill>
                <a:cs typeface="Arial" charset="0"/>
              </a:rPr>
              <a:t>Studiare Sviluppo (SS</a:t>
            </a:r>
            <a:r>
              <a:rPr lang="en-US" sz="1800" smtClean="0">
                <a:solidFill>
                  <a:schemeClr val="tx1"/>
                </a:solidFill>
                <a:cs typeface="Arial" charset="0"/>
              </a:rPr>
              <a:t>). Its mission is to provide support to the Italian central government in the planning and implementation of projects requiring qualified expert contribution in the  management sectors. Studiare Sviluppo will provide logistic, financial and administrative management support the implementation of the IPCAM project.</a:t>
            </a:r>
            <a:endParaRPr lang="it-IT" sz="1800" b="1" smtClean="0">
              <a:solidFill>
                <a:schemeClr val="tx1"/>
              </a:solidFill>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ottotitolo 2"/>
          <p:cNvSpPr>
            <a:spLocks noGrp="1"/>
          </p:cNvSpPr>
          <p:nvPr>
            <p:ph type="subTitle" idx="1"/>
          </p:nvPr>
        </p:nvSpPr>
        <p:spPr>
          <a:xfrm>
            <a:off x="34925" y="115888"/>
            <a:ext cx="9144000" cy="5400675"/>
          </a:xfrm>
        </p:spPr>
        <p:txBody>
          <a:bodyPr/>
          <a:lstStyle/>
          <a:p>
            <a:pPr algn="l" eaLnBrk="1" hangingPunct="1">
              <a:lnSpc>
                <a:spcPct val="80000"/>
              </a:lnSpc>
            </a:pPr>
            <a:r>
              <a:rPr lang="en-US" sz="2400" b="1" smtClean="0">
                <a:solidFill>
                  <a:schemeClr val="tx1"/>
                </a:solidFill>
              </a:rPr>
              <a:t>Project rationale</a:t>
            </a:r>
          </a:p>
          <a:p>
            <a:pPr algn="l" eaLnBrk="1" hangingPunct="1">
              <a:lnSpc>
                <a:spcPct val="80000"/>
              </a:lnSpc>
            </a:pPr>
            <a:r>
              <a:rPr lang="en-US" sz="2000" b="1" smtClean="0">
                <a:solidFill>
                  <a:schemeClr val="tx1"/>
                </a:solidFill>
              </a:rPr>
              <a:t>Tunisia </a:t>
            </a:r>
            <a:r>
              <a:rPr lang="en-US" sz="2000" smtClean="0">
                <a:solidFill>
                  <a:schemeClr val="tx1"/>
                </a:solidFill>
              </a:rPr>
              <a:t>is exposed to increasing climate related risks – mostly droughts, floods and wildfires – to the risk of technological disasters and earthquakes. IPCC indicated that “the Mediterranean region - and in particular the North African countries - are among the most vulnerable areas in the world to climate change. The number of adverse meteorological events is projected to increase as well as their strength and duration”.</a:t>
            </a:r>
          </a:p>
          <a:p>
            <a:pPr algn="l" eaLnBrk="1" hangingPunct="1">
              <a:lnSpc>
                <a:spcPct val="80000"/>
              </a:lnSpc>
            </a:pPr>
            <a:r>
              <a:rPr lang="en-US" sz="2000" b="1" smtClean="0">
                <a:solidFill>
                  <a:schemeClr val="tx1"/>
                </a:solidFill>
              </a:rPr>
              <a:t> </a:t>
            </a:r>
          </a:p>
          <a:p>
            <a:pPr algn="l" eaLnBrk="1" hangingPunct="1">
              <a:lnSpc>
                <a:spcPct val="80000"/>
              </a:lnSpc>
            </a:pPr>
            <a:r>
              <a:rPr lang="en-GB" sz="2000" b="1" smtClean="0">
                <a:solidFill>
                  <a:schemeClr val="tx1"/>
                </a:solidFill>
              </a:rPr>
              <a:t>The three authorities/agencies </a:t>
            </a:r>
            <a:r>
              <a:rPr lang="en-GB" sz="2000" smtClean="0">
                <a:solidFill>
                  <a:schemeClr val="tx1"/>
                </a:solidFill>
              </a:rPr>
              <a:t>share the importance of investing more in preparedness arrangements, including more effective coordination mechanisms among </a:t>
            </a:r>
            <a:r>
              <a:rPr lang="en-US" sz="2000" smtClean="0">
                <a:solidFill>
                  <a:schemeClr val="tx1"/>
                </a:solidFill>
              </a:rPr>
              <a:t>different line Ministries and public institutions, civil society and international organisations</a:t>
            </a:r>
            <a:r>
              <a:rPr lang="en-GB" sz="2000" smtClean="0">
                <a:solidFill>
                  <a:schemeClr val="tx1"/>
                </a:solidFill>
              </a:rPr>
              <a:t>  and of increasing the involvement of civil society in disaster response, with the objective of delivering timely and effective assistance and support to affected population (including tourists) in a cross-border and regional dimension. </a:t>
            </a:r>
          </a:p>
          <a:p>
            <a:pPr algn="l" eaLnBrk="1" hangingPunct="1">
              <a:lnSpc>
                <a:spcPct val="80000"/>
              </a:lnSpc>
            </a:pPr>
            <a:endParaRPr lang="en-GB" sz="2000" smtClean="0">
              <a:solidFill>
                <a:schemeClr val="tx1"/>
              </a:solidFill>
            </a:endParaRPr>
          </a:p>
          <a:p>
            <a:pPr algn="l" eaLnBrk="1" hangingPunct="1">
              <a:lnSpc>
                <a:spcPct val="80000"/>
              </a:lnSpc>
            </a:pPr>
            <a:r>
              <a:rPr lang="en-GB" sz="2000" b="1" smtClean="0">
                <a:solidFill>
                  <a:schemeClr val="tx1"/>
                </a:solidFill>
              </a:rPr>
              <a:t>The overall objective </a:t>
            </a:r>
            <a:r>
              <a:rPr lang="en-GB" sz="2000" smtClean="0">
                <a:solidFill>
                  <a:schemeClr val="tx1"/>
                </a:solidFill>
              </a:rPr>
              <a:t>of the project is to contribute to improve capacities for emergency response and thus ensure more effective protection of risk prone population in Tunisia. The Project will provide a platform to intensify and strengthen working relations, co-operation, transfer of know-how and best practices in the field of preparedness measures at cross-border (Italy-Tunisia) and regional levels (Tunisia - Germany and the EU Civil Protection Mechanism) taking stock from previous and ongoing initiatives, also at bilateral level.</a:t>
            </a:r>
            <a:r>
              <a:rPr lang="en-GB" sz="1800" smtClean="0">
                <a:solidFill>
                  <a:schemeClr val="tx1"/>
                </a:solidFill>
              </a:rPr>
              <a:t> </a:t>
            </a:r>
            <a:endParaRPr lang="it-IT" sz="1800" smtClean="0">
              <a:solidFill>
                <a:schemeClr val="tx1"/>
              </a:solidFill>
              <a:latin typeface="Arial" charset="0"/>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ottotitolo 2"/>
          <p:cNvSpPr>
            <a:spLocks noGrp="1"/>
          </p:cNvSpPr>
          <p:nvPr>
            <p:ph type="subTitle" idx="1"/>
          </p:nvPr>
        </p:nvSpPr>
        <p:spPr>
          <a:xfrm>
            <a:off x="250825" y="260350"/>
            <a:ext cx="8785225" cy="5329238"/>
          </a:xfrm>
        </p:spPr>
        <p:txBody>
          <a:bodyPr/>
          <a:lstStyle/>
          <a:p>
            <a:pPr marL="304800" indent="-304800" algn="l" eaLnBrk="1" hangingPunct="1">
              <a:lnSpc>
                <a:spcPct val="80000"/>
              </a:lnSpc>
            </a:pPr>
            <a:r>
              <a:rPr lang="en-GB" sz="2400" b="1" smtClean="0">
                <a:solidFill>
                  <a:schemeClr val="tx1"/>
                </a:solidFill>
              </a:rPr>
              <a:t>Project purposes: </a:t>
            </a:r>
          </a:p>
          <a:p>
            <a:pPr marL="304800" indent="-304800" algn="l" eaLnBrk="1" hangingPunct="1">
              <a:lnSpc>
                <a:spcPct val="80000"/>
              </a:lnSpc>
            </a:pPr>
            <a:r>
              <a:rPr lang="en-GB" sz="2000" smtClean="0">
                <a:solidFill>
                  <a:schemeClr val="tx1"/>
                </a:solidFill>
              </a:rPr>
              <a:t>1. to increase the cooperation among all Tunisian entities involved in disaster response</a:t>
            </a:r>
          </a:p>
          <a:p>
            <a:pPr marL="304800" indent="-304800" algn="l" eaLnBrk="1" hangingPunct="1">
              <a:lnSpc>
                <a:spcPct val="80000"/>
              </a:lnSpc>
            </a:pPr>
            <a:r>
              <a:rPr lang="en-GB" sz="2000" smtClean="0">
                <a:solidFill>
                  <a:schemeClr val="tx1"/>
                </a:solidFill>
              </a:rPr>
              <a:t>2. to strengthen the capability of the Tunisian system for emergency response including local communities and civil society, mainly in the field of rapid needs assessment and assistance to affected population during response to emergencies (evacuation planning, emergency/risk communication and delivery of assistance to displaced people);</a:t>
            </a:r>
          </a:p>
          <a:p>
            <a:pPr marL="304800" indent="-304800" algn="l" eaLnBrk="1" hangingPunct="1">
              <a:lnSpc>
                <a:spcPct val="80000"/>
              </a:lnSpc>
            </a:pPr>
            <a:r>
              <a:rPr lang="en-GB" sz="2000" smtClean="0">
                <a:solidFill>
                  <a:schemeClr val="tx1"/>
                </a:solidFill>
              </a:rPr>
              <a:t>2. to develop integrated plans to assist the population in pilot disaster risk prone areas;</a:t>
            </a:r>
          </a:p>
          <a:p>
            <a:pPr marL="304800" indent="-304800" algn="l" eaLnBrk="1" hangingPunct="1">
              <a:lnSpc>
                <a:spcPct val="80000"/>
              </a:lnSpc>
            </a:pPr>
            <a:r>
              <a:rPr lang="en-GB" sz="2000" smtClean="0">
                <a:solidFill>
                  <a:schemeClr val="tx1"/>
                </a:solidFill>
              </a:rPr>
              <a:t>3. to increase linkages among the Tunisian Civil Protection authorities, EU Member States Civil Protection authorities and the EU Civil Protection Mechanism (cross-border and regional co-operation).</a:t>
            </a:r>
            <a:r>
              <a:rPr lang="it-IT" sz="2000" smtClean="0">
                <a:solidFill>
                  <a:schemeClr val="tx1"/>
                </a:solidFill>
              </a:rPr>
              <a:t> </a:t>
            </a:r>
          </a:p>
          <a:p>
            <a:pPr marL="304800" indent="-304800" algn="l" eaLnBrk="1" hangingPunct="1">
              <a:lnSpc>
                <a:spcPct val="80000"/>
              </a:lnSpc>
            </a:pPr>
            <a:r>
              <a:rPr lang="en-US" sz="2400" b="1" smtClean="0">
                <a:solidFill>
                  <a:schemeClr val="tx1"/>
                </a:solidFill>
                <a:cs typeface="Arial" charset="0"/>
              </a:rPr>
              <a:t>Target groups</a:t>
            </a:r>
          </a:p>
          <a:p>
            <a:pPr marL="304800" indent="-304800" algn="l" eaLnBrk="1" hangingPunct="1">
              <a:lnSpc>
                <a:spcPct val="80000"/>
              </a:lnSpc>
            </a:pPr>
            <a:r>
              <a:rPr lang="en-US" sz="2000" smtClean="0">
                <a:solidFill>
                  <a:schemeClr val="tx1"/>
                </a:solidFill>
                <a:cs typeface="Arial" charset="0"/>
              </a:rPr>
              <a:t>Operational staff and high level managers of the Tunisian National Office of Civil Protection (ONPC), municipalities and emergency management experts at local and national level, volunteers associations in Tunisia and the Tunisian population in general.</a:t>
            </a:r>
            <a:endParaRPr lang="it-IT" sz="2000" smtClean="0">
              <a:solidFill>
                <a:schemeClr val="tx1"/>
              </a:solidFill>
              <a:cs typeface="Arial" charset="0"/>
            </a:endParaRPr>
          </a:p>
          <a:p>
            <a:pPr marL="304800" indent="-304800" algn="just" eaLnBrk="1" hangingPunct="1">
              <a:lnSpc>
                <a:spcPct val="80000"/>
              </a:lnSpc>
            </a:pPr>
            <a:endParaRPr lang="en-GB" sz="2000" smtClean="0">
              <a:solidFill>
                <a:srgbClr val="000000"/>
              </a:solidFill>
              <a:ea typeface="Times New Roman" pitchFamily="18" charset="0"/>
              <a:cs typeface="Arial" charset="0"/>
            </a:endParaRPr>
          </a:p>
          <a:p>
            <a:pPr marL="304800" indent="-304800" algn="just" eaLnBrk="1" hangingPunct="1">
              <a:lnSpc>
                <a:spcPct val="80000"/>
              </a:lnSpc>
            </a:pPr>
            <a:endParaRPr lang="en-GB" sz="1000" smtClean="0">
              <a:solidFill>
                <a:srgbClr val="000000"/>
              </a:solidFill>
              <a:latin typeface="Arial" charset="0"/>
              <a:ea typeface="Times New Roman" pitchFamily="18" charset="0"/>
              <a:cs typeface="Arial" charset="0"/>
            </a:endParaRPr>
          </a:p>
          <a:p>
            <a:pPr marL="304800" indent="-304800" eaLnBrk="1" hangingPunct="1">
              <a:lnSpc>
                <a:spcPct val="80000"/>
              </a:lnSpc>
            </a:pPr>
            <a:endParaRPr lang="it-IT" sz="1600" smtClean="0">
              <a:solidFill>
                <a:srgbClr val="898989"/>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olo 1"/>
          <p:cNvSpPr>
            <a:spLocks noGrp="1"/>
          </p:cNvSpPr>
          <p:nvPr>
            <p:ph type="ctrTitle"/>
          </p:nvPr>
        </p:nvSpPr>
        <p:spPr>
          <a:xfrm>
            <a:off x="10980738" y="260350"/>
            <a:ext cx="576262" cy="1728788"/>
          </a:xfrm>
        </p:spPr>
        <p:txBody>
          <a:bodyPr/>
          <a:lstStyle/>
          <a:p>
            <a:pPr eaLnBrk="1" hangingPunct="1"/>
            <a:endParaRPr lang="it-IT" smtClean="0"/>
          </a:p>
        </p:txBody>
      </p:sp>
      <p:sp>
        <p:nvSpPr>
          <p:cNvPr id="22530" name="Sottotitolo 2"/>
          <p:cNvSpPr>
            <a:spLocks noGrp="1"/>
          </p:cNvSpPr>
          <p:nvPr>
            <p:ph type="subTitle" idx="1"/>
          </p:nvPr>
        </p:nvSpPr>
        <p:spPr>
          <a:xfrm>
            <a:off x="250825" y="260350"/>
            <a:ext cx="8785225" cy="4824413"/>
          </a:xfrm>
        </p:spPr>
        <p:txBody>
          <a:bodyPr/>
          <a:lstStyle/>
          <a:p>
            <a:pPr marL="609600" indent="-609600" algn="just" eaLnBrk="1" hangingPunct="1"/>
            <a:r>
              <a:rPr lang="en-GB" sz="2400" b="1" smtClean="0">
                <a:solidFill>
                  <a:schemeClr val="tx1"/>
                </a:solidFill>
              </a:rPr>
              <a:t>Project tasks and related activities </a:t>
            </a:r>
          </a:p>
          <a:p>
            <a:pPr marL="609600" indent="-609600" algn="just" eaLnBrk="1" hangingPunct="1">
              <a:buFont typeface="Arial" charset="0"/>
              <a:buAutoNum type="alphaUcPeriod"/>
            </a:pPr>
            <a:r>
              <a:rPr lang="en-GB" sz="1800" b="1" i="1" smtClean="0">
                <a:solidFill>
                  <a:schemeClr val="tx1"/>
                </a:solidFill>
              </a:rPr>
              <a:t>Capacity-development programme for technical experts (operational level). </a:t>
            </a:r>
            <a:r>
              <a:rPr lang="en-GB" sz="1800" i="1" smtClean="0">
                <a:solidFill>
                  <a:schemeClr val="tx1"/>
                </a:solidFill>
              </a:rPr>
              <a:t>Training courses tailored to the beneficiaries needs; Exchange of Experts; Simulation exercise of local “first responders mixed teams”</a:t>
            </a:r>
          </a:p>
          <a:p>
            <a:pPr marL="609600" indent="-609600" algn="just" eaLnBrk="1" hangingPunct="1">
              <a:buFont typeface="Arial" charset="0"/>
              <a:buAutoNum type="alphaUcPeriod"/>
            </a:pPr>
            <a:r>
              <a:rPr lang="en-GB" sz="1800" b="1" i="1" smtClean="0">
                <a:solidFill>
                  <a:schemeClr val="tx1"/>
                </a:solidFill>
              </a:rPr>
              <a:t>Capacity-development programme for reinforcing preparedness measures (management level). </a:t>
            </a:r>
            <a:r>
              <a:rPr lang="en-GB" sz="1800" i="1" smtClean="0">
                <a:solidFill>
                  <a:schemeClr val="tx1"/>
                </a:solidFill>
              </a:rPr>
              <a:t>Training course/scenario-based discussion tailored to the beneficiaries needs;  Exchange of Experts and simulation exercises </a:t>
            </a:r>
          </a:p>
          <a:p>
            <a:pPr marL="609600" indent="-609600" algn="just" eaLnBrk="1" hangingPunct="1">
              <a:buFont typeface="Arial" charset="0"/>
              <a:buAutoNum type="alphaUcPeriod"/>
            </a:pPr>
            <a:r>
              <a:rPr lang="en-GB" sz="1800" b="1" i="1" smtClean="0">
                <a:solidFill>
                  <a:schemeClr val="tx1"/>
                </a:solidFill>
              </a:rPr>
              <a:t>Risk and Capacity Assessment – two pilot projects. </a:t>
            </a:r>
            <a:r>
              <a:rPr lang="en-GB" sz="1800" i="1" smtClean="0">
                <a:solidFill>
                  <a:schemeClr val="tx1"/>
                </a:solidFill>
              </a:rPr>
              <a:t>Desk studies and selection of risk prone areas; Risk and Capacities Assessment; Involvement of Civil Protection Volunteers Organisation in response operations; Implementation of Pilot Projects and related Awareness and Demonstration Events</a:t>
            </a:r>
          </a:p>
          <a:p>
            <a:pPr marL="609600" indent="-609600" algn="just" eaLnBrk="1" hangingPunct="1">
              <a:buFont typeface="Arial" charset="0"/>
              <a:buAutoNum type="alphaUcPeriod"/>
            </a:pPr>
            <a:r>
              <a:rPr lang="en-GB" sz="1800" b="1" i="1" smtClean="0">
                <a:solidFill>
                  <a:schemeClr val="tx1"/>
                </a:solidFill>
              </a:rPr>
              <a:t>Cross-border and regional cooperation. </a:t>
            </a:r>
            <a:r>
              <a:rPr lang="en-GB" sz="1800" i="1" smtClean="0">
                <a:solidFill>
                  <a:schemeClr val="tx1"/>
                </a:solidFill>
              </a:rPr>
              <a:t>Desk study on response mechanisms at cross-border and regional levels and related legal preparedness measures for receipt of international assistance; Organisation of preparatory meetings with the involvement of line-Ministries and International Organisations and Civil Society; Organisation of one Table Top Exercise at high level</a:t>
            </a:r>
          </a:p>
          <a:p>
            <a:pPr marL="609600" indent="-609600" algn="just" eaLnBrk="1" hangingPunct="1">
              <a:buFont typeface="Arial" charset="0"/>
              <a:buAutoNum type="alphaUcPeriod"/>
            </a:pPr>
            <a:r>
              <a:rPr lang="en-GB" sz="1800" b="1" i="1" smtClean="0">
                <a:solidFill>
                  <a:schemeClr val="tx1"/>
                </a:solidFill>
              </a:rPr>
              <a:t>Project management</a:t>
            </a:r>
            <a:r>
              <a:rPr lang="en-GB" sz="1800" i="1" smtClean="0">
                <a:solidFill>
                  <a:schemeClr val="tx1"/>
                </a:solidFill>
              </a:rPr>
              <a:t>: </a:t>
            </a:r>
            <a:r>
              <a:rPr lang="en-US" sz="1800" i="1" smtClean="0">
                <a:solidFill>
                  <a:schemeClr val="tx1"/>
                </a:solidFill>
              </a:rPr>
              <a:t>Coordination, Monitoring, Reporting and Evaluation</a:t>
            </a:r>
          </a:p>
          <a:p>
            <a:pPr marL="609600" indent="-609600" algn="just" eaLnBrk="1" hangingPunct="1">
              <a:buFont typeface="Arial" charset="0"/>
              <a:buAutoNum type="alphaUcPeriod"/>
            </a:pPr>
            <a:r>
              <a:rPr lang="en-US" sz="1800" b="1" i="1" smtClean="0">
                <a:solidFill>
                  <a:schemeClr val="tx1"/>
                </a:solidFill>
              </a:rPr>
              <a:t>Visibility</a:t>
            </a:r>
            <a:r>
              <a:rPr lang="en-US" sz="1800" i="1" smtClean="0">
                <a:solidFill>
                  <a:schemeClr val="tx1"/>
                </a:solidFill>
              </a:rPr>
              <a:t>: web, press, final conference</a:t>
            </a:r>
            <a:endParaRPr lang="it-IT" sz="1800" i="1" smtClean="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ottotitolo 2"/>
          <p:cNvSpPr>
            <a:spLocks noGrp="1"/>
          </p:cNvSpPr>
          <p:nvPr>
            <p:ph type="subTitle" idx="1"/>
          </p:nvPr>
        </p:nvSpPr>
        <p:spPr>
          <a:xfrm>
            <a:off x="107950" y="115888"/>
            <a:ext cx="8799513" cy="5618162"/>
          </a:xfrm>
        </p:spPr>
        <p:txBody>
          <a:bodyPr/>
          <a:lstStyle/>
          <a:p>
            <a:pPr marL="266700" indent="-266700" algn="just" eaLnBrk="1" hangingPunct="1">
              <a:lnSpc>
                <a:spcPct val="80000"/>
              </a:lnSpc>
            </a:pPr>
            <a:r>
              <a:rPr lang="en-GB" sz="1600" b="1" smtClean="0">
                <a:solidFill>
                  <a:srgbClr val="000000"/>
                </a:solidFill>
                <a:latin typeface="Arial" charset="0"/>
                <a:ea typeface="Times New Roman" pitchFamily="18" charset="0"/>
                <a:cs typeface="Arial" charset="0"/>
              </a:rPr>
              <a:t>Deliverables and deadlines </a:t>
            </a:r>
          </a:p>
          <a:p>
            <a:pPr marL="266700" indent="-266700" algn="just" eaLnBrk="1" hangingPunct="1">
              <a:lnSpc>
                <a:spcPct val="80000"/>
              </a:lnSpc>
              <a:buFont typeface="Arial" charset="0"/>
              <a:buAutoNum type="alphaUcPeriod"/>
            </a:pPr>
            <a:r>
              <a:rPr lang="en-GB" sz="1400" b="1" i="1" smtClean="0">
                <a:solidFill>
                  <a:schemeClr val="tx1"/>
                </a:solidFill>
                <a:ea typeface="Times New Roman" pitchFamily="18" charset="0"/>
                <a:cs typeface="Arial" charset="0"/>
              </a:rPr>
              <a:t>Capacity-development programme for technical experts (operational level). </a:t>
            </a:r>
          </a:p>
          <a:p>
            <a:pPr marL="266700" indent="-266700" algn="just" eaLnBrk="1" hangingPunct="1">
              <a:lnSpc>
                <a:spcPct val="80000"/>
              </a:lnSpc>
            </a:pPr>
            <a:r>
              <a:rPr lang="en-GB" sz="1400" i="1" smtClean="0">
                <a:solidFill>
                  <a:schemeClr val="tx1"/>
                </a:solidFill>
                <a:ea typeface="Times New Roman" pitchFamily="18" charset="0"/>
                <a:cs typeface="Arial" charset="0"/>
              </a:rPr>
              <a:t>Training curricula on </a:t>
            </a:r>
            <a:r>
              <a:rPr lang="en-US" sz="1400" i="1" smtClean="0">
                <a:solidFill>
                  <a:schemeClr val="tx1"/>
                </a:solidFill>
                <a:ea typeface="Times New Roman" pitchFamily="18" charset="0"/>
                <a:cs typeface="Arial" charset="0"/>
              </a:rPr>
              <a:t>rapid needs assessment, evacuation logistics, temporary shelter and camp management adapted to local needs: March 2015</a:t>
            </a:r>
          </a:p>
          <a:p>
            <a:pPr marL="266700" indent="-266700" algn="just" eaLnBrk="1" hangingPunct="1">
              <a:lnSpc>
                <a:spcPct val="80000"/>
              </a:lnSpc>
            </a:pPr>
            <a:r>
              <a:rPr lang="en-GB" sz="1400" i="1" smtClean="0">
                <a:solidFill>
                  <a:schemeClr val="tx1"/>
                </a:solidFill>
                <a:ea typeface="Times New Roman" pitchFamily="18" charset="0"/>
                <a:cs typeface="Arial" charset="0"/>
              </a:rPr>
              <a:t>Training courses on rapid needs assessment, evacuation logistics, temporary shelter and camp management; including simulation exercise of local “first responders mixed teams”: First course May 2015, second course October 2015</a:t>
            </a:r>
          </a:p>
          <a:p>
            <a:pPr marL="266700" indent="-266700" algn="just" eaLnBrk="1" hangingPunct="1">
              <a:lnSpc>
                <a:spcPct val="80000"/>
              </a:lnSpc>
            </a:pPr>
            <a:r>
              <a:rPr lang="en-GB" sz="1400" i="1" smtClean="0">
                <a:solidFill>
                  <a:schemeClr val="tx1"/>
                </a:solidFill>
                <a:ea typeface="Times New Roman" pitchFamily="18" charset="0"/>
                <a:cs typeface="Arial" charset="0"/>
              </a:rPr>
              <a:t>Exchange of Experts mission: March 2016</a:t>
            </a:r>
          </a:p>
          <a:p>
            <a:pPr marL="266700" indent="-266700" algn="just" eaLnBrk="1" hangingPunct="1">
              <a:lnSpc>
                <a:spcPct val="80000"/>
              </a:lnSpc>
              <a:buFont typeface="Arial" charset="0"/>
              <a:buAutoNum type="alphaUcPeriod" startAt="2"/>
            </a:pPr>
            <a:r>
              <a:rPr lang="en-GB" sz="1400" b="1" i="1" smtClean="0">
                <a:solidFill>
                  <a:schemeClr val="tx1"/>
                </a:solidFill>
                <a:ea typeface="Times New Roman" pitchFamily="18" charset="0"/>
                <a:cs typeface="Arial" charset="0"/>
              </a:rPr>
              <a:t>Capacity-development programme for reinforcing preparedness measures (management level). </a:t>
            </a:r>
          </a:p>
          <a:p>
            <a:pPr marL="266700" indent="-266700" algn="just" eaLnBrk="1" hangingPunct="1">
              <a:lnSpc>
                <a:spcPct val="80000"/>
              </a:lnSpc>
            </a:pPr>
            <a:r>
              <a:rPr lang="en-GB" sz="1400" i="1" smtClean="0">
                <a:solidFill>
                  <a:schemeClr val="tx1"/>
                </a:solidFill>
                <a:ea typeface="Times New Roman" pitchFamily="18" charset="0"/>
                <a:cs typeface="Arial" charset="0"/>
              </a:rPr>
              <a:t>Training curricula on </a:t>
            </a:r>
            <a:r>
              <a:rPr lang="en-US" sz="1400" i="1" smtClean="0">
                <a:solidFill>
                  <a:schemeClr val="tx1"/>
                </a:solidFill>
                <a:ea typeface="Times New Roman" pitchFamily="18" charset="0"/>
                <a:cs typeface="Arial" charset="0"/>
              </a:rPr>
              <a:t>emergency/risk communication, evacuation planning and delivery of assistance to displaced people at management level adapted to local needs: April 2015</a:t>
            </a:r>
          </a:p>
          <a:p>
            <a:pPr marL="266700" indent="-266700" algn="just" eaLnBrk="1" hangingPunct="1">
              <a:lnSpc>
                <a:spcPct val="80000"/>
              </a:lnSpc>
            </a:pPr>
            <a:r>
              <a:rPr lang="en-GB" sz="1400" i="1" smtClean="0">
                <a:solidFill>
                  <a:schemeClr val="tx1"/>
                </a:solidFill>
                <a:ea typeface="Times New Roman" pitchFamily="18" charset="0"/>
                <a:cs typeface="Arial" charset="0"/>
              </a:rPr>
              <a:t>Training courses on </a:t>
            </a:r>
            <a:r>
              <a:rPr lang="en-US" sz="1400" i="1" smtClean="0">
                <a:solidFill>
                  <a:schemeClr val="tx1"/>
                </a:solidFill>
                <a:ea typeface="Times New Roman" pitchFamily="18" charset="0"/>
                <a:cs typeface="Arial" charset="0"/>
              </a:rPr>
              <a:t>emergency/risk communication, evacuation planning and delivery of assistance to displaced people</a:t>
            </a:r>
            <a:r>
              <a:rPr lang="en-GB" sz="1400" i="1" smtClean="0">
                <a:solidFill>
                  <a:schemeClr val="tx1"/>
                </a:solidFill>
                <a:ea typeface="Times New Roman" pitchFamily="18" charset="0"/>
                <a:cs typeface="Arial" charset="0"/>
              </a:rPr>
              <a:t>; including table-top simulation exercise: First course June 2015, second course November 2015</a:t>
            </a:r>
          </a:p>
          <a:p>
            <a:pPr marL="266700" indent="-266700" algn="just" eaLnBrk="1" hangingPunct="1">
              <a:lnSpc>
                <a:spcPct val="80000"/>
              </a:lnSpc>
            </a:pPr>
            <a:r>
              <a:rPr lang="en-GB" sz="1400" i="1" smtClean="0">
                <a:solidFill>
                  <a:schemeClr val="tx1"/>
                </a:solidFill>
                <a:ea typeface="Times New Roman" pitchFamily="18" charset="0"/>
                <a:cs typeface="Arial" charset="0"/>
              </a:rPr>
              <a:t>Exchange of Experts mission: March 2016</a:t>
            </a:r>
          </a:p>
          <a:p>
            <a:pPr marL="266700" indent="-266700" algn="just" eaLnBrk="1" hangingPunct="1">
              <a:lnSpc>
                <a:spcPct val="80000"/>
              </a:lnSpc>
              <a:buFont typeface="Arial" charset="0"/>
              <a:buAutoNum type="alphaUcPeriod" startAt="3"/>
            </a:pPr>
            <a:r>
              <a:rPr lang="en-GB" sz="1400" b="1" i="1" smtClean="0">
                <a:solidFill>
                  <a:schemeClr val="tx1"/>
                </a:solidFill>
                <a:ea typeface="Times New Roman" pitchFamily="18" charset="0"/>
                <a:cs typeface="Arial" charset="0"/>
              </a:rPr>
              <a:t>Risk and Capacity Assessment – two pilot projects. </a:t>
            </a:r>
          </a:p>
          <a:p>
            <a:pPr marL="266700" indent="-266700" algn="just" eaLnBrk="1" hangingPunct="1">
              <a:lnSpc>
                <a:spcPct val="80000"/>
              </a:lnSpc>
            </a:pPr>
            <a:r>
              <a:rPr lang="en-GB" sz="1400" i="1" smtClean="0">
                <a:solidFill>
                  <a:schemeClr val="tx1"/>
                </a:solidFill>
                <a:ea typeface="Times New Roman" pitchFamily="18" charset="0"/>
                <a:cs typeface="Arial" charset="0"/>
              </a:rPr>
              <a:t>Desk studies and selection of risk prone areas: December 2015</a:t>
            </a:r>
          </a:p>
          <a:p>
            <a:pPr marL="266700" indent="-266700" algn="just" eaLnBrk="1" hangingPunct="1">
              <a:lnSpc>
                <a:spcPct val="80000"/>
              </a:lnSpc>
            </a:pPr>
            <a:r>
              <a:rPr lang="en-GB" sz="1400" i="1" smtClean="0">
                <a:solidFill>
                  <a:schemeClr val="tx1"/>
                </a:solidFill>
                <a:ea typeface="Times New Roman" pitchFamily="18" charset="0"/>
                <a:cs typeface="Arial" charset="0"/>
              </a:rPr>
              <a:t>Risk and Capacities Assessment: December 2015; </a:t>
            </a:r>
          </a:p>
          <a:p>
            <a:pPr marL="266700" indent="-266700" algn="just" eaLnBrk="1" hangingPunct="1">
              <a:lnSpc>
                <a:spcPct val="80000"/>
              </a:lnSpc>
            </a:pPr>
            <a:r>
              <a:rPr lang="en-GB" sz="1400" i="1" smtClean="0">
                <a:solidFill>
                  <a:schemeClr val="tx1"/>
                </a:solidFill>
                <a:ea typeface="Times New Roman" pitchFamily="18" charset="0"/>
                <a:cs typeface="Arial" charset="0"/>
              </a:rPr>
              <a:t>Involvement of Civil Protection Volunteers Organisation in response operations: December 2016;</a:t>
            </a:r>
          </a:p>
          <a:p>
            <a:pPr marL="266700" indent="-266700" algn="just" eaLnBrk="1" hangingPunct="1">
              <a:lnSpc>
                <a:spcPct val="80000"/>
              </a:lnSpc>
            </a:pPr>
            <a:r>
              <a:rPr lang="en-GB" sz="1400" i="1" smtClean="0">
                <a:solidFill>
                  <a:schemeClr val="tx1"/>
                </a:solidFill>
                <a:ea typeface="Times New Roman" pitchFamily="18" charset="0"/>
                <a:cs typeface="Arial" charset="0"/>
              </a:rPr>
              <a:t>Implementation of Pilot Projects and related Awareness and Demonstration Events: July 2016</a:t>
            </a:r>
          </a:p>
          <a:p>
            <a:pPr marL="266700" indent="-266700" algn="just" eaLnBrk="1" hangingPunct="1">
              <a:lnSpc>
                <a:spcPct val="80000"/>
              </a:lnSpc>
              <a:buFont typeface="Arial" charset="0"/>
              <a:buAutoNum type="alphaUcPeriod" startAt="4"/>
            </a:pPr>
            <a:r>
              <a:rPr lang="en-GB" sz="1400" b="1" i="1" smtClean="0">
                <a:solidFill>
                  <a:schemeClr val="tx1"/>
                </a:solidFill>
                <a:ea typeface="Times New Roman" pitchFamily="18" charset="0"/>
                <a:cs typeface="Arial" charset="0"/>
              </a:rPr>
              <a:t>Cross-border and regional cooperation. </a:t>
            </a:r>
          </a:p>
          <a:p>
            <a:pPr marL="266700" indent="-266700" algn="just" eaLnBrk="1" hangingPunct="1">
              <a:lnSpc>
                <a:spcPct val="80000"/>
              </a:lnSpc>
            </a:pPr>
            <a:r>
              <a:rPr lang="en-GB" sz="1400" i="1" smtClean="0">
                <a:solidFill>
                  <a:schemeClr val="tx1"/>
                </a:solidFill>
                <a:ea typeface="Times New Roman" pitchFamily="18" charset="0"/>
                <a:cs typeface="Arial" charset="0"/>
              </a:rPr>
              <a:t>Desk study on response mechanisms at cross-border and regional levels and related legal preparedness measures for receipt of international assistance: November 2016; </a:t>
            </a:r>
          </a:p>
          <a:p>
            <a:pPr marL="266700" indent="-266700" algn="just" eaLnBrk="1" hangingPunct="1">
              <a:lnSpc>
                <a:spcPct val="80000"/>
              </a:lnSpc>
            </a:pPr>
            <a:r>
              <a:rPr lang="en-GB" sz="1400" i="1" smtClean="0">
                <a:solidFill>
                  <a:schemeClr val="tx1"/>
                </a:solidFill>
                <a:ea typeface="Times New Roman" pitchFamily="18" charset="0"/>
                <a:cs typeface="Arial" charset="0"/>
              </a:rPr>
              <a:t>Organisation of preparatory meetings with the involvement of line-Ministries and International Organisations and Civil Society: November 2016; </a:t>
            </a:r>
          </a:p>
          <a:p>
            <a:pPr marL="266700" indent="-266700" algn="just" eaLnBrk="1" hangingPunct="1">
              <a:lnSpc>
                <a:spcPct val="80000"/>
              </a:lnSpc>
            </a:pPr>
            <a:r>
              <a:rPr lang="en-GB" sz="1400" i="1" smtClean="0">
                <a:solidFill>
                  <a:schemeClr val="tx1"/>
                </a:solidFill>
                <a:ea typeface="Times New Roman" pitchFamily="18" charset="0"/>
                <a:cs typeface="Arial" charset="0"/>
              </a:rPr>
              <a:t>Organisation of one Table Top Exercise at high level: November 2016; </a:t>
            </a:r>
            <a:endParaRPr lang="it-IT" sz="1400" i="1" smtClean="0">
              <a:solidFill>
                <a:schemeClr val="tx1"/>
              </a:solidFill>
              <a:ea typeface="Times New Roman" pitchFamily="18" charset="0"/>
              <a:cs typeface="Arial" charset="0"/>
            </a:endParaRPr>
          </a:p>
          <a:p>
            <a:pPr marL="266700" indent="-266700" algn="just" eaLnBrk="1" hangingPunct="1">
              <a:lnSpc>
                <a:spcPct val="80000"/>
              </a:lnSpc>
              <a:buFont typeface="Arial" charset="0"/>
              <a:buAutoNum type="alphaUcPeriod" startAt="5"/>
            </a:pPr>
            <a:r>
              <a:rPr lang="it-IT" sz="1400" b="1" i="1" smtClean="0">
                <a:solidFill>
                  <a:schemeClr val="tx1"/>
                </a:solidFill>
                <a:ea typeface="Times New Roman" pitchFamily="18" charset="0"/>
                <a:cs typeface="Arial" charset="0"/>
              </a:rPr>
              <a:t>Project Management</a:t>
            </a:r>
            <a:r>
              <a:rPr lang="it-IT" sz="1400" smtClean="0">
                <a:solidFill>
                  <a:srgbClr val="898989"/>
                </a:solidFill>
                <a:latin typeface="Arial" charset="0"/>
                <a:ea typeface="Times New Roman" pitchFamily="18" charset="0"/>
                <a:cs typeface="Arial" charset="0"/>
              </a:rPr>
              <a:t>.</a:t>
            </a:r>
          </a:p>
          <a:p>
            <a:pPr marL="266700" indent="-266700" algn="just" eaLnBrk="1" hangingPunct="1">
              <a:lnSpc>
                <a:spcPct val="80000"/>
              </a:lnSpc>
            </a:pPr>
            <a:r>
              <a:rPr lang="it-IT" sz="1400" i="1" smtClean="0">
                <a:solidFill>
                  <a:schemeClr val="tx1"/>
                </a:solidFill>
                <a:ea typeface="Times New Roman" pitchFamily="18" charset="0"/>
                <a:cs typeface="Arial" charset="0"/>
              </a:rPr>
              <a:t>First Progress report: October 2015</a:t>
            </a:r>
          </a:p>
          <a:p>
            <a:pPr marL="266700" indent="-266700" algn="just" eaLnBrk="1" hangingPunct="1">
              <a:lnSpc>
                <a:spcPct val="80000"/>
              </a:lnSpc>
            </a:pPr>
            <a:r>
              <a:rPr lang="it-IT" sz="1400" i="1" smtClean="0">
                <a:solidFill>
                  <a:schemeClr val="tx1"/>
                </a:solidFill>
                <a:ea typeface="Times New Roman" pitchFamily="18" charset="0"/>
                <a:cs typeface="Arial" charset="0"/>
              </a:rPr>
              <a:t>Second Progress report: April 2016</a:t>
            </a:r>
          </a:p>
          <a:p>
            <a:pPr marL="266700" indent="-266700" eaLnBrk="1" hangingPunct="1">
              <a:lnSpc>
                <a:spcPct val="80000"/>
              </a:lnSpc>
            </a:pPr>
            <a:endParaRPr lang="it-IT" sz="600" smtClean="0">
              <a:solidFill>
                <a:srgbClr val="898989"/>
              </a:solidFill>
              <a:ea typeface="Times New Roman" pitchFamily="18"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ottotitolo 2"/>
          <p:cNvSpPr>
            <a:spLocks noGrp="1"/>
          </p:cNvSpPr>
          <p:nvPr>
            <p:ph type="subTitle" idx="4294967295"/>
          </p:nvPr>
        </p:nvSpPr>
        <p:spPr>
          <a:xfrm>
            <a:off x="107950" y="115888"/>
            <a:ext cx="8799513" cy="5618162"/>
          </a:xfrm>
        </p:spPr>
        <p:txBody>
          <a:bodyPr/>
          <a:lstStyle/>
          <a:p>
            <a:pPr marL="0" indent="0" algn="just" eaLnBrk="1" hangingPunct="1">
              <a:buFont typeface="Arial" charset="0"/>
              <a:buNone/>
            </a:pPr>
            <a:r>
              <a:rPr lang="en-US" b="1" dirty="0" smtClean="0">
                <a:solidFill>
                  <a:srgbClr val="000000"/>
                </a:solidFill>
                <a:latin typeface="Arial" charset="0"/>
                <a:cs typeface="Arial" charset="0"/>
              </a:rPr>
              <a:t>Tentative dates and places for major events</a:t>
            </a:r>
          </a:p>
          <a:p>
            <a:pPr marL="0" indent="0" algn="just" eaLnBrk="1" hangingPunct="1"/>
            <a:r>
              <a:rPr lang="en-US" sz="2000" b="1" i="1" dirty="0" smtClean="0"/>
              <a:t>Initial planning meeting: Tunis, February 2015</a:t>
            </a:r>
          </a:p>
          <a:p>
            <a:pPr marL="0" indent="0" algn="just" eaLnBrk="1" hangingPunct="1"/>
            <a:r>
              <a:rPr lang="en-US" sz="2000" b="1" i="1" dirty="0" smtClean="0"/>
              <a:t>Middle planning meeting: Rome, January 2016</a:t>
            </a:r>
          </a:p>
          <a:p>
            <a:pPr marL="0" indent="0" algn="just" eaLnBrk="1" hangingPunct="1"/>
            <a:r>
              <a:rPr lang="en-US" sz="2000" b="1" i="1" dirty="0" smtClean="0"/>
              <a:t>Final project meeting: Tunis, November 2016</a:t>
            </a:r>
          </a:p>
          <a:p>
            <a:pPr marL="0" indent="0" algn="just" eaLnBrk="1" hangingPunct="1"/>
            <a:r>
              <a:rPr lang="en-GB" sz="2000" b="1" i="1" dirty="0" smtClean="0"/>
              <a:t>Training courses on rapid needs assessment, evacuation logistics, temporary shelter and camp management including simulation exercise of local “first responders mixed teams”: First course Bizerte May 2015, second course </a:t>
            </a:r>
            <a:r>
              <a:rPr lang="en-GB" sz="2000" b="1" i="1" dirty="0" err="1" smtClean="0"/>
              <a:t>Sfax</a:t>
            </a:r>
            <a:r>
              <a:rPr lang="en-GB" sz="2000" b="1" i="1" dirty="0" smtClean="0"/>
              <a:t> October 2015</a:t>
            </a:r>
          </a:p>
          <a:p>
            <a:pPr marL="0" indent="0" algn="just" eaLnBrk="1" hangingPunct="1"/>
            <a:r>
              <a:rPr lang="en-GB" sz="2000" b="1" i="1" dirty="0" smtClean="0"/>
              <a:t>Exchange of Experts mission: Bonn, March 2016</a:t>
            </a:r>
          </a:p>
          <a:p>
            <a:pPr marL="0" indent="0" algn="just" eaLnBrk="1" hangingPunct="1"/>
            <a:r>
              <a:rPr lang="en-GB" sz="2000" b="1" i="1" dirty="0" smtClean="0"/>
              <a:t>Training courses on </a:t>
            </a:r>
            <a:r>
              <a:rPr lang="en-US" sz="2000" b="1" i="1" dirty="0" smtClean="0"/>
              <a:t>emergency/risk communication, evacuation planning and delivery of assistance to displaced people</a:t>
            </a:r>
            <a:r>
              <a:rPr lang="en-GB" sz="2000" b="1" i="1" dirty="0" smtClean="0"/>
              <a:t>; including table-top simulation exercise: First course Tunis June 2015, second course Tunis November 2015</a:t>
            </a:r>
          </a:p>
          <a:p>
            <a:pPr marL="0" indent="0" algn="just" eaLnBrk="1" hangingPunct="1"/>
            <a:r>
              <a:rPr lang="en-GB" sz="2000" b="1" i="1" dirty="0" smtClean="0"/>
              <a:t>Exchange of Experts mission: Rome, March 2016</a:t>
            </a:r>
          </a:p>
          <a:p>
            <a:pPr marL="0" indent="0" algn="just" eaLnBrk="1" hangingPunct="1"/>
            <a:r>
              <a:rPr lang="en-GB" sz="2000" b="1" i="1" dirty="0" smtClean="0"/>
              <a:t>Pilot Projects Awareness and Demonstration Events: </a:t>
            </a:r>
            <a:r>
              <a:rPr lang="en-GB" sz="2000" b="1" i="1" dirty="0" err="1" smtClean="0"/>
              <a:t>Jendouba</a:t>
            </a:r>
            <a:r>
              <a:rPr lang="en-GB" sz="2000" b="1" i="1" dirty="0" smtClean="0"/>
              <a:t> and Bizerte, July 2016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ottotitolo 2"/>
          <p:cNvSpPr>
            <a:spLocks noGrp="1"/>
          </p:cNvSpPr>
          <p:nvPr>
            <p:ph type="subTitle" idx="4294967295"/>
          </p:nvPr>
        </p:nvSpPr>
        <p:spPr>
          <a:xfrm>
            <a:off x="107950" y="115888"/>
            <a:ext cx="8799513" cy="5618162"/>
          </a:xfrm>
        </p:spPr>
        <p:txBody>
          <a:bodyPr/>
          <a:lstStyle/>
          <a:p>
            <a:pPr marL="0" indent="0" algn="just" eaLnBrk="1" hangingPunct="1">
              <a:buFont typeface="Arial" charset="0"/>
              <a:buNone/>
            </a:pPr>
            <a:r>
              <a:rPr lang="en-US" sz="2800" b="1" smtClean="0">
                <a:solidFill>
                  <a:srgbClr val="000000"/>
                </a:solidFill>
                <a:latin typeface="Arial" charset="0"/>
                <a:cs typeface="Arial" charset="0"/>
              </a:rPr>
              <a:t>Proposed follow-up</a:t>
            </a:r>
          </a:p>
          <a:p>
            <a:pPr marL="0" indent="0" algn="just" eaLnBrk="1" hangingPunct="1"/>
            <a:r>
              <a:rPr lang="en-GB" sz="2000" b="1" i="1" smtClean="0">
                <a:cs typeface="Arial" charset="0"/>
              </a:rPr>
              <a:t>The developed course plans - including the material related to the simulation exercises - could be replicated in the framework of other training courses, also of national training courses for civil protection professionals and volunteers. This would allow set up more first responder teams.</a:t>
            </a:r>
          </a:p>
          <a:p>
            <a:pPr marL="0" indent="0" algn="just" eaLnBrk="1" hangingPunct="1"/>
            <a:r>
              <a:rPr lang="en-GB" sz="2000" b="1" i="1" smtClean="0">
                <a:cs typeface="Arial" charset="0"/>
              </a:rPr>
              <a:t>The Exchange of Experts, designed to address specific needs and priorities, could continue so as to involved other German, Italian and Tunisian experts in order to keep active the experts’ network of the three countries and foster the sharing of know-how and techniques in a cooperative approach. </a:t>
            </a:r>
          </a:p>
          <a:p>
            <a:pPr marL="0" indent="0" algn="just" eaLnBrk="1" hangingPunct="1"/>
            <a:r>
              <a:rPr lang="en-GB" sz="2000" b="1" i="1" smtClean="0">
                <a:cs typeface="Arial" charset="0"/>
              </a:rPr>
              <a:t>The risk and capacity assessment and guidelines developed in pilot projects and the related methodologies developed during the Projectcould be extended nationally</a:t>
            </a:r>
          </a:p>
          <a:p>
            <a:pPr marL="0" indent="0" algn="just" eaLnBrk="1" hangingPunct="1"/>
            <a:r>
              <a:rPr lang="en-GB" sz="2000" b="1" i="1" smtClean="0">
                <a:cs typeface="Arial" charset="0"/>
              </a:rPr>
              <a:t>The website visibility could be maintained through those tools that don’t need financial resources (facebook/twitter)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ottotitolo 2"/>
          <p:cNvSpPr>
            <a:spLocks noGrp="1"/>
          </p:cNvSpPr>
          <p:nvPr>
            <p:ph type="subTitle" idx="4294967295"/>
          </p:nvPr>
        </p:nvSpPr>
        <p:spPr>
          <a:xfrm>
            <a:off x="107950" y="115888"/>
            <a:ext cx="8799513" cy="5618162"/>
          </a:xfrm>
        </p:spPr>
        <p:txBody>
          <a:bodyPr/>
          <a:lstStyle/>
          <a:p>
            <a:pPr marL="0" indent="0" algn="just" eaLnBrk="1" hangingPunct="1">
              <a:buFont typeface="Arial" charset="0"/>
              <a:buNone/>
            </a:pPr>
            <a:endParaRPr lang="en-US" b="1" smtClean="0">
              <a:solidFill>
                <a:srgbClr val="000000"/>
              </a:solidFill>
              <a:latin typeface="Arial" charset="0"/>
              <a:cs typeface="Arial" charset="0"/>
            </a:endParaRPr>
          </a:p>
          <a:p>
            <a:pPr marL="0" indent="0" algn="just" eaLnBrk="1" hangingPunct="1">
              <a:buFont typeface="Arial" charset="0"/>
              <a:buNone/>
            </a:pPr>
            <a:endParaRPr lang="en-US" b="1" smtClean="0">
              <a:solidFill>
                <a:srgbClr val="000000"/>
              </a:solidFill>
              <a:latin typeface="Arial" charset="0"/>
              <a:cs typeface="Arial" charset="0"/>
            </a:endParaRPr>
          </a:p>
          <a:p>
            <a:pPr marL="0" indent="0" algn="just" eaLnBrk="1" hangingPunct="1">
              <a:buFont typeface="Arial" charset="0"/>
              <a:buNone/>
            </a:pPr>
            <a:endParaRPr lang="en-US" b="1" smtClean="0">
              <a:solidFill>
                <a:srgbClr val="000000"/>
              </a:solidFill>
              <a:latin typeface="Arial" charset="0"/>
              <a:cs typeface="Arial" charset="0"/>
            </a:endParaRPr>
          </a:p>
          <a:p>
            <a:pPr marL="0" indent="0" algn="just" eaLnBrk="1" hangingPunct="1">
              <a:buFont typeface="Arial" charset="0"/>
              <a:buNone/>
            </a:pPr>
            <a:endParaRPr lang="en-US" b="1" smtClean="0">
              <a:solidFill>
                <a:srgbClr val="000000"/>
              </a:solidFill>
              <a:latin typeface="Arial" charset="0"/>
              <a:cs typeface="Arial" charset="0"/>
            </a:endParaRPr>
          </a:p>
          <a:p>
            <a:pPr marL="0" indent="0" algn="just" eaLnBrk="1" hangingPunct="1">
              <a:buFont typeface="Arial" charset="0"/>
              <a:buNone/>
            </a:pPr>
            <a:r>
              <a:rPr lang="en-US" b="1" smtClean="0">
                <a:solidFill>
                  <a:srgbClr val="000000"/>
                </a:solidFill>
                <a:latin typeface="Arial" charset="0"/>
                <a:cs typeface="Arial" charset="0"/>
              </a:rPr>
              <a:t>Thank you!</a:t>
            </a:r>
          </a:p>
          <a:p>
            <a:pPr marL="0" indent="0" algn="just" eaLnBrk="1" hangingPunct="1">
              <a:buFont typeface="Arial" charset="0"/>
              <a:buNone/>
            </a:pPr>
            <a:r>
              <a:rPr lang="en-US" b="1" smtClean="0">
                <a:solidFill>
                  <a:srgbClr val="000000"/>
                </a:solidFill>
                <a:latin typeface="Arial" charset="0"/>
                <a:cs typeface="Arial" charset="0"/>
              </a:rPr>
              <a:t>For additional information please feel free to contact: europa@protezionecivile.it</a:t>
            </a:r>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995</TotalTime>
  <Words>1501</Words>
  <Application>Microsoft Office PowerPoint</Application>
  <PresentationFormat>On-screen Show (4:3)</PresentationFormat>
  <Paragraphs>81</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Tema di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Padricelli Giuseppe (Consulenti)</dc:creator>
  <cp:lastModifiedBy>SGOURDOPOULOU-KARRA Ioanna (ECHO)</cp:lastModifiedBy>
  <cp:revision>32</cp:revision>
  <dcterms:created xsi:type="dcterms:W3CDTF">2015-01-08T15:38:57Z</dcterms:created>
  <dcterms:modified xsi:type="dcterms:W3CDTF">2015-01-16T15:47:34Z</dcterms:modified>
</cp:coreProperties>
</file>