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7" r:id="rId3"/>
    <p:sldId id="268" r:id="rId4"/>
    <p:sldId id="261" r:id="rId5"/>
    <p:sldId id="271" r:id="rId6"/>
    <p:sldId id="272" r:id="rId7"/>
    <p:sldId id="264" r:id="rId8"/>
    <p:sldId id="269" r:id="rId9"/>
    <p:sldId id="265" r:id="rId10"/>
    <p:sldId id="270" r:id="rId11"/>
    <p:sldId id="273"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FF"/>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1" autoAdjust="0"/>
  </p:normalViewPr>
  <p:slideViewPr>
    <p:cSldViewPr>
      <p:cViewPr>
        <p:scale>
          <a:sx n="91" d="100"/>
          <a:sy n="91" d="100"/>
        </p:scale>
        <p:origin x="-1210" y="-29"/>
      </p:cViewPr>
      <p:guideLst>
        <p:guide orient="horz" pos="2160"/>
        <p:guide pos="2880"/>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EA275-1C82-4243-B9EF-0CF72FF2F3A8}" type="datetimeFigureOut">
              <a:rPr lang="en-US" smtClean="0"/>
              <a:t>1/13/2015</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5DFF8-4A00-467C-BE0E-E3D7E155DDF0}" type="slidenum">
              <a:rPr lang="en-US" smtClean="0"/>
              <a:t>‹#›</a:t>
            </a:fld>
            <a:endParaRPr lang="en-US"/>
          </a:p>
        </p:txBody>
      </p:sp>
    </p:spTree>
    <p:extLst>
      <p:ext uri="{BB962C8B-B14F-4D97-AF65-F5344CB8AC3E}">
        <p14:creationId xmlns:p14="http://schemas.microsoft.com/office/powerpoint/2010/main" val="226454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4295DFF8-4A00-467C-BE0E-E3D7E155DDF0}" type="slidenum">
              <a:rPr lang="en-US" smtClean="0"/>
              <a:t>1</a:t>
            </a:fld>
            <a:endParaRPr lang="en-US"/>
          </a:p>
        </p:txBody>
      </p:sp>
    </p:spTree>
    <p:extLst>
      <p:ext uri="{BB962C8B-B14F-4D97-AF65-F5344CB8AC3E}">
        <p14:creationId xmlns:p14="http://schemas.microsoft.com/office/powerpoint/2010/main" val="384909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205CF8D-545F-4862-AF2D-2DFB43E8814C}" type="datetimeFigureOut">
              <a:rPr lang="it-IT" smtClean="0"/>
              <a:pPr/>
              <a:t>13/01/2015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7E7E25-ADA8-4517-9C33-84514489B3DE}"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5CF8D-545F-4862-AF2D-2DFB43E8814C}" type="datetimeFigureOut">
              <a:rPr lang="it-IT" smtClean="0"/>
              <a:pPr/>
              <a:t>13/01/2015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E7E25-ADA8-4517-9C33-84514489B3DE}"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_02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429" y="5153025"/>
            <a:ext cx="2557462" cy="1704975"/>
          </a:xfrm>
          <a:prstGeom prst="rect">
            <a:avLst/>
          </a:prstGeom>
        </p:spPr>
      </p:pic>
      <p:pic>
        <p:nvPicPr>
          <p:cNvPr id="4" name="Immagine 3" descr="P101014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2990" y="5072631"/>
            <a:ext cx="2317550" cy="1738163"/>
          </a:xfrm>
          <a:prstGeom prst="rect">
            <a:avLst/>
          </a:prstGeom>
        </p:spPr>
      </p:pic>
      <p:pic>
        <p:nvPicPr>
          <p:cNvPr id="5" name="Immagin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12167" y="5049477"/>
            <a:ext cx="2411363" cy="1808523"/>
          </a:xfrm>
          <a:prstGeom prst="rect">
            <a:avLst/>
          </a:prstGeom>
        </p:spPr>
      </p:pic>
      <p:pic>
        <p:nvPicPr>
          <p:cNvPr id="6" name="Picture 4" descr="Foto terremoto Salò 10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3005" y="3087952"/>
            <a:ext cx="2462766" cy="184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oto terremoto Salò 07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12168" y="3087952"/>
            <a:ext cx="2411363" cy="180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Foto terremoto Salò 45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29024" y="3116363"/>
            <a:ext cx="2373964" cy="17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323410" y="510944"/>
            <a:ext cx="8353160" cy="2431435"/>
          </a:xfrm>
          <a:prstGeom prst="rect">
            <a:avLst/>
          </a:prstGeom>
          <a:solidFill>
            <a:srgbClr val="FFFFCC"/>
          </a:solidFill>
        </p:spPr>
        <p:txBody>
          <a:bodyPr wrap="square" rtlCol="0">
            <a:spAutoFit/>
          </a:bodyPr>
          <a:lstStyle/>
          <a:p>
            <a:pPr algn="ctr"/>
            <a:r>
              <a:rPr lang="it-IT" sz="2400" b="1" dirty="0" smtClean="0">
                <a:solidFill>
                  <a:schemeClr val="tx2"/>
                </a:solidFill>
              </a:rPr>
              <a:t>IDEA</a:t>
            </a:r>
          </a:p>
          <a:p>
            <a:pPr algn="ctr"/>
            <a:r>
              <a:rPr lang="en-US" sz="2400" dirty="0" smtClean="0">
                <a:solidFill>
                  <a:schemeClr val="tx2"/>
                </a:solidFill>
              </a:rPr>
              <a:t>Improving </a:t>
            </a:r>
            <a:r>
              <a:rPr lang="en-US" sz="2400" dirty="0">
                <a:solidFill>
                  <a:schemeClr val="tx2"/>
                </a:solidFill>
              </a:rPr>
              <a:t>Damage assessments to Enhance cost-benefit </a:t>
            </a:r>
            <a:r>
              <a:rPr lang="en-US" sz="2400" dirty="0" smtClean="0">
                <a:solidFill>
                  <a:schemeClr val="tx2"/>
                </a:solidFill>
              </a:rPr>
              <a:t>Analyses</a:t>
            </a:r>
          </a:p>
          <a:p>
            <a:pPr algn="ctr"/>
            <a:endParaRPr lang="en-US" dirty="0" smtClean="0"/>
          </a:p>
          <a:p>
            <a:r>
              <a:rPr lang="en-US" sz="1400" b="1" dirty="0"/>
              <a:t>Call Identifier: </a:t>
            </a:r>
            <a:r>
              <a:rPr lang="en-US" sz="1400" b="1" dirty="0" smtClean="0"/>
              <a:t>Prevention </a:t>
            </a:r>
            <a:r>
              <a:rPr lang="en-US" sz="1400" b="1" dirty="0"/>
              <a:t>1. Actions on the economics of investing in disaster risk prevention, including costs and benefits of risk prevention measures, and the “risk-proofing" of public and/or private investments and strategies</a:t>
            </a:r>
            <a:r>
              <a:rPr lang="en-US" sz="1400" b="1" dirty="0" smtClean="0"/>
              <a:t>.</a:t>
            </a:r>
          </a:p>
          <a:p>
            <a:endParaRPr lang="it-IT" sz="1400" b="1" dirty="0"/>
          </a:p>
          <a:p>
            <a:r>
              <a:rPr lang="it-IT" sz="1600" b="1" dirty="0" smtClean="0">
                <a:solidFill>
                  <a:schemeClr val="tx2"/>
                </a:solidFill>
              </a:rPr>
              <a:t>Scira Menoni and Francesco </a:t>
            </a:r>
            <a:r>
              <a:rPr lang="it-IT" sz="1600" b="1" dirty="0" err="1" smtClean="0">
                <a:solidFill>
                  <a:schemeClr val="tx2"/>
                </a:solidFill>
              </a:rPr>
              <a:t>Ballio</a:t>
            </a:r>
            <a:r>
              <a:rPr lang="it-IT" sz="1600" b="1" dirty="0" smtClean="0">
                <a:solidFill>
                  <a:schemeClr val="tx2"/>
                </a:solidFill>
              </a:rPr>
              <a:t> – Politecnico di Milano on </a:t>
            </a:r>
            <a:r>
              <a:rPr lang="it-IT" sz="1600" b="1" dirty="0" err="1" smtClean="0">
                <a:solidFill>
                  <a:schemeClr val="tx2"/>
                </a:solidFill>
              </a:rPr>
              <a:t>behalf</a:t>
            </a:r>
            <a:r>
              <a:rPr lang="it-IT" sz="1600" b="1" dirty="0" smtClean="0">
                <a:solidFill>
                  <a:schemeClr val="tx2"/>
                </a:solidFill>
              </a:rPr>
              <a:t> of the IDEA </a:t>
            </a:r>
            <a:r>
              <a:rPr lang="it-IT" sz="1600" b="1" dirty="0" err="1" smtClean="0">
                <a:solidFill>
                  <a:schemeClr val="tx2"/>
                </a:solidFill>
              </a:rPr>
              <a:t>Consortium</a:t>
            </a:r>
            <a:endParaRPr lang="en-US" sz="1600" b="1" dirty="0" smtClean="0">
              <a:solidFill>
                <a:schemeClr val="tx2"/>
              </a:solidFill>
            </a:endParaRPr>
          </a:p>
          <a:p>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12" y="-53167"/>
            <a:ext cx="9102376" cy="6964334"/>
          </a:xfrm>
          <a:prstGeom prst="rect">
            <a:avLst/>
          </a:prstGeom>
        </p:spPr>
      </p:pic>
    </p:spTree>
    <p:extLst>
      <p:ext uri="{BB962C8B-B14F-4D97-AF65-F5344CB8AC3E}">
        <p14:creationId xmlns:p14="http://schemas.microsoft.com/office/powerpoint/2010/main" val="398932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32" y="2060810"/>
            <a:ext cx="9001251" cy="3770854"/>
          </a:xfrm>
          <a:prstGeom prst="rect">
            <a:avLst/>
          </a:prstGeom>
        </p:spPr>
      </p:pic>
      <p:sp>
        <p:nvSpPr>
          <p:cNvPr id="3" name="CasellaDiTesto 2"/>
          <p:cNvSpPr txBox="1"/>
          <p:nvPr/>
        </p:nvSpPr>
        <p:spPr>
          <a:xfrm>
            <a:off x="152874" y="185084"/>
            <a:ext cx="8822168" cy="1631216"/>
          </a:xfrm>
          <a:prstGeom prst="rect">
            <a:avLst/>
          </a:prstGeom>
          <a:solidFill>
            <a:schemeClr val="bg2"/>
          </a:solidFill>
          <a:ln>
            <a:solidFill>
              <a:schemeClr val="accent1"/>
            </a:solidFill>
          </a:ln>
        </p:spPr>
        <p:txBody>
          <a:bodyPr wrap="square" rtlCol="0">
            <a:spAutoFit/>
          </a:bodyPr>
          <a:lstStyle/>
          <a:p>
            <a:pPr algn="ctr"/>
            <a:r>
              <a:rPr lang="it-IT" sz="2000" b="1" dirty="0" err="1" smtClean="0">
                <a:latin typeface="Times New Roman" panose="02020603050405020304" pitchFamily="18" charset="0"/>
                <a:cs typeface="Times New Roman" panose="02020603050405020304" pitchFamily="18" charset="0"/>
              </a:rPr>
              <a:t>Expected</a:t>
            </a:r>
            <a:r>
              <a:rPr lang="it-IT" sz="2000" b="1" dirty="0" smtClean="0">
                <a:latin typeface="Times New Roman" panose="02020603050405020304" pitchFamily="18" charset="0"/>
                <a:cs typeface="Times New Roman" panose="02020603050405020304" pitchFamily="18" charset="0"/>
              </a:rPr>
              <a:t> </a:t>
            </a:r>
            <a:r>
              <a:rPr lang="it-IT" sz="2000" b="1" dirty="0" err="1" smtClean="0">
                <a:latin typeface="Times New Roman" panose="02020603050405020304" pitchFamily="18" charset="0"/>
                <a:cs typeface="Times New Roman" panose="02020603050405020304" pitchFamily="18" charset="0"/>
              </a:rPr>
              <a:t>meetings</a:t>
            </a:r>
            <a:r>
              <a:rPr lang="it-IT" sz="2000" b="1" dirty="0" smtClean="0">
                <a:latin typeface="Times New Roman" panose="02020603050405020304" pitchFamily="18" charset="0"/>
                <a:cs typeface="Times New Roman" panose="02020603050405020304" pitchFamily="18" charset="0"/>
              </a:rPr>
              <a:t> and workshops of the </a:t>
            </a:r>
            <a:r>
              <a:rPr lang="it-IT" sz="2000" b="1" dirty="0" err="1" smtClean="0">
                <a:latin typeface="Times New Roman" panose="02020603050405020304" pitchFamily="18" charset="0"/>
                <a:cs typeface="Times New Roman" panose="02020603050405020304" pitchFamily="18" charset="0"/>
              </a:rPr>
              <a:t>project</a:t>
            </a:r>
            <a:r>
              <a:rPr lang="it-IT" sz="2000" b="1" dirty="0" smtClean="0">
                <a:latin typeface="Times New Roman" panose="02020603050405020304" pitchFamily="18" charset="0"/>
                <a:cs typeface="Times New Roman" panose="02020603050405020304" pitchFamily="18" charset="0"/>
              </a:rPr>
              <a:t>.</a:t>
            </a:r>
          </a:p>
          <a:p>
            <a:endParaRPr lang="it-IT" sz="2000" dirty="0" smtClean="0">
              <a:latin typeface="Times New Roman" panose="02020603050405020304" pitchFamily="18" charset="0"/>
              <a:cs typeface="Times New Roman" panose="02020603050405020304" pitchFamily="18" charset="0"/>
            </a:endParaRPr>
          </a:p>
          <a:p>
            <a:r>
              <a:rPr lang="it-IT" sz="2000" dirty="0" err="1" smtClean="0">
                <a:latin typeface="Times New Roman" panose="02020603050405020304" pitchFamily="18" charset="0"/>
                <a:cs typeface="Times New Roman" panose="02020603050405020304" pitchFamily="18" charset="0"/>
              </a:rPr>
              <a:t>Basically</a:t>
            </a:r>
            <a:r>
              <a:rPr lang="it-IT" sz="2000" dirty="0" smtClean="0">
                <a:latin typeface="Times New Roman" panose="02020603050405020304" pitchFamily="18" charset="0"/>
                <a:cs typeface="Times New Roman" panose="02020603050405020304" pitchFamily="18" charset="0"/>
              </a:rPr>
              <a:t> </a:t>
            </a:r>
            <a:r>
              <a:rPr lang="it-IT" sz="2000" dirty="0" err="1" smtClean="0">
                <a:latin typeface="Times New Roman" panose="02020603050405020304" pitchFamily="18" charset="0"/>
                <a:cs typeface="Times New Roman" panose="02020603050405020304" pitchFamily="18" charset="0"/>
              </a:rPr>
              <a:t>two</a:t>
            </a:r>
            <a:r>
              <a:rPr lang="it-IT" sz="2000" dirty="0" smtClean="0">
                <a:latin typeface="Times New Roman" panose="02020603050405020304" pitchFamily="18" charset="0"/>
                <a:cs typeface="Times New Roman" panose="02020603050405020304" pitchFamily="18" charset="0"/>
              </a:rPr>
              <a:t> </a:t>
            </a:r>
            <a:r>
              <a:rPr lang="it-IT" sz="2000" dirty="0" err="1" smtClean="0">
                <a:latin typeface="Times New Roman" panose="02020603050405020304" pitchFamily="18" charset="0"/>
                <a:cs typeface="Times New Roman" panose="02020603050405020304" pitchFamily="18" charset="0"/>
              </a:rPr>
              <a:t>international</a:t>
            </a:r>
            <a:r>
              <a:rPr lang="it-IT" sz="2000" dirty="0" smtClean="0">
                <a:latin typeface="Times New Roman" panose="02020603050405020304" pitchFamily="18" charset="0"/>
                <a:cs typeface="Times New Roman" panose="02020603050405020304" pitchFamily="18" charset="0"/>
              </a:rPr>
              <a:t> workshops </a:t>
            </a:r>
            <a:r>
              <a:rPr lang="it-IT" sz="2000" dirty="0" err="1" smtClean="0">
                <a:latin typeface="Times New Roman" panose="02020603050405020304" pitchFamily="18" charset="0"/>
                <a:cs typeface="Times New Roman" panose="02020603050405020304" pitchFamily="18" charset="0"/>
              </a:rPr>
              <a:t>one</a:t>
            </a:r>
            <a:r>
              <a:rPr lang="it-IT" sz="2000" dirty="0" smtClean="0">
                <a:latin typeface="Times New Roman" panose="02020603050405020304" pitchFamily="18" charset="0"/>
                <a:cs typeface="Times New Roman" panose="02020603050405020304" pitchFamily="18" charset="0"/>
              </a:rPr>
              <a:t> in April 2016 and the </a:t>
            </a:r>
            <a:r>
              <a:rPr lang="it-IT" sz="2000" dirty="0" err="1" smtClean="0">
                <a:latin typeface="Times New Roman" panose="02020603050405020304" pitchFamily="18" charset="0"/>
                <a:cs typeface="Times New Roman" panose="02020603050405020304" pitchFamily="18" charset="0"/>
              </a:rPr>
              <a:t>second</a:t>
            </a:r>
            <a:r>
              <a:rPr lang="it-IT" sz="2000" dirty="0" smtClean="0">
                <a:latin typeface="Times New Roman" panose="02020603050405020304" pitchFamily="18" charset="0"/>
                <a:cs typeface="Times New Roman" panose="02020603050405020304" pitchFamily="18" charset="0"/>
              </a:rPr>
              <a:t> in </a:t>
            </a:r>
            <a:r>
              <a:rPr lang="it-IT" sz="2000" dirty="0" err="1" smtClean="0">
                <a:latin typeface="Times New Roman" panose="02020603050405020304" pitchFamily="18" charset="0"/>
                <a:cs typeface="Times New Roman" panose="02020603050405020304" pitchFamily="18" charset="0"/>
              </a:rPr>
              <a:t>September</a:t>
            </a:r>
            <a:r>
              <a:rPr lang="it-IT" sz="2000" dirty="0" smtClean="0">
                <a:latin typeface="Times New Roman" panose="02020603050405020304" pitchFamily="18" charset="0"/>
                <a:cs typeface="Times New Roman" panose="02020603050405020304" pitchFamily="18" charset="0"/>
              </a:rPr>
              <a:t> 2016 and a </a:t>
            </a:r>
            <a:r>
              <a:rPr lang="it-IT" sz="2000" dirty="0" err="1" smtClean="0">
                <a:latin typeface="Times New Roman" panose="02020603050405020304" pitchFamily="18" charset="0"/>
                <a:cs typeface="Times New Roman" panose="02020603050405020304" pitchFamily="18" charset="0"/>
              </a:rPr>
              <a:t>number</a:t>
            </a:r>
            <a:r>
              <a:rPr lang="it-IT" sz="2000" dirty="0" smtClean="0">
                <a:latin typeface="Times New Roman" panose="02020603050405020304" pitchFamily="18" charset="0"/>
                <a:cs typeface="Times New Roman" panose="02020603050405020304" pitchFamily="18" charset="0"/>
              </a:rPr>
              <a:t> of </a:t>
            </a:r>
            <a:r>
              <a:rPr lang="it-IT" sz="2000" dirty="0" err="1" smtClean="0">
                <a:latin typeface="Times New Roman" panose="02020603050405020304" pitchFamily="18" charset="0"/>
                <a:cs typeface="Times New Roman" panose="02020603050405020304" pitchFamily="18" charset="0"/>
              </a:rPr>
              <a:t>meetings</a:t>
            </a:r>
            <a:r>
              <a:rPr lang="it-IT" sz="2000" dirty="0" smtClean="0">
                <a:latin typeface="Times New Roman" panose="02020603050405020304" pitchFamily="18" charset="0"/>
                <a:cs typeface="Times New Roman" panose="02020603050405020304" pitchFamily="18" charset="0"/>
              </a:rPr>
              <a:t> with </a:t>
            </a:r>
            <a:r>
              <a:rPr lang="it-IT" sz="2000" dirty="0" err="1" smtClean="0">
                <a:latin typeface="Times New Roman" panose="02020603050405020304" pitchFamily="18" charset="0"/>
                <a:cs typeface="Times New Roman" panose="02020603050405020304" pitchFamily="18" charset="0"/>
              </a:rPr>
              <a:t>relevant</a:t>
            </a:r>
            <a:r>
              <a:rPr lang="it-IT" sz="2000" dirty="0" smtClean="0">
                <a:latin typeface="Times New Roman" panose="02020603050405020304" pitchFamily="18" charset="0"/>
                <a:cs typeface="Times New Roman" panose="02020603050405020304" pitchFamily="18" charset="0"/>
              </a:rPr>
              <a:t> </a:t>
            </a:r>
            <a:r>
              <a:rPr lang="it-IT" sz="2000" dirty="0" err="1" smtClean="0">
                <a:latin typeface="Times New Roman" panose="02020603050405020304" pitchFamily="18" charset="0"/>
                <a:cs typeface="Times New Roman" panose="02020603050405020304" pitchFamily="18" charset="0"/>
              </a:rPr>
              <a:t>stakeholders</a:t>
            </a:r>
            <a:endParaRPr lang="it-IT" sz="2000" dirty="0" smtClean="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81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9039" y="1628750"/>
            <a:ext cx="8929240" cy="4849287"/>
          </a:xfrm>
          <a:prstGeom prst="rect">
            <a:avLst/>
          </a:prstGeom>
        </p:spPr>
      </p:pic>
      <p:sp>
        <p:nvSpPr>
          <p:cNvPr id="3" name="CasellaDiTesto 2"/>
          <p:cNvSpPr txBox="1"/>
          <p:nvPr/>
        </p:nvSpPr>
        <p:spPr>
          <a:xfrm>
            <a:off x="152874" y="185084"/>
            <a:ext cx="8822168" cy="1323439"/>
          </a:xfrm>
          <a:prstGeom prst="rect">
            <a:avLst/>
          </a:prstGeom>
          <a:solidFill>
            <a:srgbClr val="FFFFCC"/>
          </a:solidFill>
          <a:ln>
            <a:solidFill>
              <a:schemeClr val="accent1"/>
            </a:solidFill>
          </a:ln>
        </p:spPr>
        <p:txBody>
          <a:bodyPr wrap="square" rtlCol="0">
            <a:spAutoFit/>
          </a:bodyPr>
          <a:lstStyle/>
          <a:p>
            <a:r>
              <a:rPr lang="it-IT" sz="2000" b="1" dirty="0" smtClean="0">
                <a:latin typeface="Times New Roman" panose="02020603050405020304" pitchFamily="18" charset="0"/>
                <a:cs typeface="Times New Roman" panose="02020603050405020304" pitchFamily="18" charset="0"/>
              </a:rPr>
              <a:t>Project </a:t>
            </a:r>
            <a:r>
              <a:rPr lang="it-IT" sz="2000" b="1" dirty="0" err="1" smtClean="0">
                <a:latin typeface="Times New Roman" panose="02020603050405020304" pitchFamily="18" charset="0"/>
                <a:cs typeface="Times New Roman" panose="02020603050405020304" pitchFamily="18" charset="0"/>
              </a:rPr>
              <a:t>partners</a:t>
            </a:r>
            <a:r>
              <a:rPr lang="it-IT" sz="2000" b="1" dirty="0">
                <a:latin typeface="Times New Roman" panose="02020603050405020304" pitchFamily="18" charset="0"/>
                <a:cs typeface="Times New Roman" panose="02020603050405020304" pitchFamily="18" charset="0"/>
              </a:rPr>
              <a:t> </a:t>
            </a:r>
            <a:r>
              <a:rPr lang="it-IT" sz="2000" b="1" dirty="0" smtClean="0">
                <a:latin typeface="Times New Roman" panose="02020603050405020304" pitchFamily="18" charset="0"/>
                <a:cs typeface="Times New Roman" panose="02020603050405020304" pitchFamily="18" charset="0"/>
              </a:rPr>
              <a:t>in the </a:t>
            </a:r>
            <a:r>
              <a:rPr lang="it-IT" sz="2000" b="1" dirty="0" err="1" smtClean="0">
                <a:latin typeface="Times New Roman" panose="02020603050405020304" pitchFamily="18" charset="0"/>
                <a:cs typeface="Times New Roman" panose="02020603050405020304" pitchFamily="18" charset="0"/>
              </a:rPr>
              <a:t>Consortium</a:t>
            </a:r>
            <a:r>
              <a:rPr lang="it-IT" sz="2000" b="1" dirty="0" smtClean="0">
                <a:latin typeface="Times New Roman" panose="02020603050405020304" pitchFamily="18" charset="0"/>
                <a:cs typeface="Times New Roman" panose="02020603050405020304" pitchFamily="18" charset="0"/>
              </a:rPr>
              <a:t>: </a:t>
            </a:r>
          </a:p>
          <a:p>
            <a:r>
              <a:rPr lang="it-IT" sz="2000" dirty="0" smtClean="0">
                <a:latin typeface="Times New Roman" panose="02020603050405020304" pitchFamily="18" charset="0"/>
                <a:cs typeface="Times New Roman" panose="02020603050405020304" pitchFamily="18" charset="0"/>
              </a:rPr>
              <a:t>4 </a:t>
            </a:r>
            <a:r>
              <a:rPr lang="it-IT" sz="2000" dirty="0" err="1" smtClean="0">
                <a:latin typeface="Times New Roman" panose="02020603050405020304" pitchFamily="18" charset="0"/>
                <a:cs typeface="Times New Roman" panose="02020603050405020304" pitchFamily="18" charset="0"/>
              </a:rPr>
              <a:t>partners</a:t>
            </a:r>
            <a:r>
              <a:rPr lang="it-IT" sz="2000" dirty="0" smtClean="0">
                <a:latin typeface="Times New Roman" panose="02020603050405020304" pitchFamily="18" charset="0"/>
                <a:cs typeface="Times New Roman" panose="02020603050405020304" pitchFamily="18" charset="0"/>
              </a:rPr>
              <a:t> + the coordinator from 3 </a:t>
            </a:r>
            <a:r>
              <a:rPr lang="it-IT" sz="2000" dirty="0" err="1" smtClean="0">
                <a:latin typeface="Times New Roman" panose="02020603050405020304" pitchFamily="18" charset="0"/>
                <a:cs typeface="Times New Roman" panose="02020603050405020304" pitchFamily="18" charset="0"/>
              </a:rPr>
              <a:t>Member</a:t>
            </a:r>
            <a:r>
              <a:rPr lang="it-IT" sz="2000" dirty="0" smtClean="0">
                <a:latin typeface="Times New Roman" panose="02020603050405020304" pitchFamily="18" charset="0"/>
                <a:cs typeface="Times New Roman" panose="02020603050405020304" pitchFamily="18" charset="0"/>
              </a:rPr>
              <a:t> </a:t>
            </a:r>
            <a:r>
              <a:rPr lang="it-IT" sz="2000" dirty="0" err="1" smtClean="0">
                <a:latin typeface="Times New Roman" panose="02020603050405020304" pitchFamily="18" charset="0"/>
                <a:cs typeface="Times New Roman" panose="02020603050405020304" pitchFamily="18" charset="0"/>
              </a:rPr>
              <a:t>States</a:t>
            </a:r>
            <a:r>
              <a:rPr lang="it-IT" sz="2000" dirty="0" smtClean="0">
                <a:latin typeface="Times New Roman" panose="02020603050405020304" pitchFamily="18" charset="0"/>
                <a:cs typeface="Times New Roman" panose="02020603050405020304" pitchFamily="18" charset="0"/>
              </a:rPr>
              <a:t>; 3 </a:t>
            </a:r>
            <a:r>
              <a:rPr lang="it-IT" sz="2000" dirty="0" err="1" smtClean="0">
                <a:latin typeface="Times New Roman" panose="02020603050405020304" pitchFamily="18" charset="0"/>
                <a:cs typeface="Times New Roman" panose="02020603050405020304" pitchFamily="18" charset="0"/>
              </a:rPr>
              <a:t>Research</a:t>
            </a:r>
            <a:r>
              <a:rPr lang="it-IT" sz="2000" dirty="0" smtClean="0">
                <a:latin typeface="Times New Roman" panose="02020603050405020304" pitchFamily="18" charset="0"/>
                <a:cs typeface="Times New Roman" panose="02020603050405020304" pitchFamily="18" charset="0"/>
              </a:rPr>
              <a:t> </a:t>
            </a:r>
            <a:r>
              <a:rPr lang="it-IT" sz="2000" dirty="0" err="1" smtClean="0">
                <a:latin typeface="Times New Roman" panose="02020603050405020304" pitchFamily="18" charset="0"/>
                <a:cs typeface="Times New Roman" panose="02020603050405020304" pitchFamily="18" charset="0"/>
              </a:rPr>
              <a:t>Institutions</a:t>
            </a:r>
            <a:r>
              <a:rPr lang="it-IT" sz="2000" dirty="0" smtClean="0">
                <a:latin typeface="Times New Roman" panose="02020603050405020304" pitchFamily="18" charset="0"/>
                <a:cs typeface="Times New Roman" panose="02020603050405020304" pitchFamily="18" charset="0"/>
              </a:rPr>
              <a:t> and 2 </a:t>
            </a:r>
            <a:r>
              <a:rPr lang="it-IT" sz="2000" dirty="0" err="1" smtClean="0">
                <a:latin typeface="Times New Roman" panose="02020603050405020304" pitchFamily="18" charset="0"/>
                <a:cs typeface="Times New Roman" panose="02020603050405020304" pitchFamily="18" charset="0"/>
              </a:rPr>
              <a:t>Regional</a:t>
            </a:r>
            <a:r>
              <a:rPr lang="it-IT" sz="2000" dirty="0" smtClean="0">
                <a:latin typeface="Times New Roman" panose="02020603050405020304" pitchFamily="18" charset="0"/>
                <a:cs typeface="Times New Roman" panose="02020603050405020304" pitchFamily="18" charset="0"/>
              </a:rPr>
              <a:t> </a:t>
            </a:r>
            <a:r>
              <a:rPr lang="it-IT" sz="2000" dirty="0" err="1" smtClean="0">
                <a:latin typeface="Times New Roman" panose="02020603050405020304" pitchFamily="18" charset="0"/>
                <a:cs typeface="Times New Roman" panose="02020603050405020304" pitchFamily="18" charset="0"/>
              </a:rPr>
              <a:t>Civil</a:t>
            </a:r>
            <a:r>
              <a:rPr lang="it-IT" sz="2000" dirty="0" smtClean="0">
                <a:latin typeface="Times New Roman" panose="02020603050405020304" pitchFamily="18" charset="0"/>
                <a:cs typeface="Times New Roman" panose="02020603050405020304" pitchFamily="18" charset="0"/>
              </a:rPr>
              <a:t> P</a:t>
            </a:r>
          </a:p>
          <a:p>
            <a:r>
              <a:rPr lang="it-IT" sz="2000" dirty="0" err="1" smtClean="0">
                <a:latin typeface="Times New Roman" panose="02020603050405020304" pitchFamily="18" charset="0"/>
                <a:cs typeface="Times New Roman" panose="02020603050405020304" pitchFamily="18" charset="0"/>
              </a:rPr>
              <a:t>rotection</a:t>
            </a:r>
            <a:r>
              <a:rPr lang="it-IT" sz="2000" dirty="0" smtClean="0">
                <a:latin typeface="Times New Roman" panose="02020603050405020304" pitchFamily="18" charset="0"/>
                <a:cs typeface="Times New Roman" panose="02020603050405020304" pitchFamily="18" charset="0"/>
              </a:rPr>
              <a:t> </a:t>
            </a:r>
            <a:r>
              <a:rPr lang="it-IT" sz="2000" dirty="0" err="1" smtClean="0">
                <a:latin typeface="Times New Roman" panose="02020603050405020304" pitchFamily="18" charset="0"/>
                <a:cs typeface="Times New Roman" panose="02020603050405020304" pitchFamily="18" charset="0"/>
              </a:rPr>
              <a:t>Authorities</a:t>
            </a: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77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2874" y="185084"/>
            <a:ext cx="8822168" cy="400110"/>
          </a:xfrm>
          <a:prstGeom prst="rect">
            <a:avLst/>
          </a:prstGeom>
          <a:solidFill>
            <a:srgbClr val="FFFFCC"/>
          </a:solidFill>
          <a:ln>
            <a:solidFill>
              <a:schemeClr val="accent1"/>
            </a:solidFill>
          </a:ln>
        </p:spPr>
        <p:txBody>
          <a:bodyPr wrap="square" rtlCol="0">
            <a:spAutoFit/>
          </a:bodyPr>
          <a:lstStyle/>
          <a:p>
            <a:pPr algn="ctr"/>
            <a:r>
              <a:rPr lang="it-IT" sz="2000" b="1" dirty="0" smtClean="0">
                <a:latin typeface="Times New Roman" panose="02020603050405020304" pitchFamily="18" charset="0"/>
                <a:cs typeface="Times New Roman" panose="02020603050405020304" pitchFamily="18" charset="0"/>
              </a:rPr>
              <a:t>Budget of the </a:t>
            </a:r>
            <a:r>
              <a:rPr lang="it-IT" sz="2000" b="1" dirty="0" err="1" smtClean="0">
                <a:latin typeface="Times New Roman" panose="02020603050405020304" pitchFamily="18" charset="0"/>
                <a:cs typeface="Times New Roman" panose="02020603050405020304" pitchFamily="18" charset="0"/>
              </a:rPr>
              <a:t>action</a:t>
            </a:r>
            <a:endParaRPr lang="it-IT" sz="2000" dirty="0">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043" y="692620"/>
            <a:ext cx="8637830" cy="2243592"/>
          </a:xfrm>
          <a:prstGeom prst="rect">
            <a:avLst/>
          </a:prstGeom>
        </p:spPr>
      </p:pic>
      <p:pic>
        <p:nvPicPr>
          <p:cNvPr id="6" name="Immagin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1550" y="3075436"/>
            <a:ext cx="6264870" cy="3782564"/>
          </a:xfrm>
          <a:prstGeom prst="rect">
            <a:avLst/>
          </a:prstGeom>
        </p:spPr>
      </p:pic>
    </p:spTree>
    <p:extLst>
      <p:ext uri="{BB962C8B-B14F-4D97-AF65-F5344CB8AC3E}">
        <p14:creationId xmlns:p14="http://schemas.microsoft.com/office/powerpoint/2010/main" val="37624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390" y="2214843"/>
            <a:ext cx="8929240" cy="4616648"/>
          </a:xfrm>
          <a:prstGeom prst="rect">
            <a:avLst/>
          </a:prstGeom>
          <a:solidFill>
            <a:srgbClr val="FFFFCC"/>
          </a:solidFill>
        </p:spPr>
        <p:txBody>
          <a:bodyPr wrap="square" rtlCol="0">
            <a:spAutoFit/>
          </a:bodyPr>
          <a:lstStyle/>
          <a:p>
            <a:pPr algn="ctr"/>
            <a:r>
              <a:rPr lang="en-GB" sz="2400" dirty="0" smtClean="0"/>
              <a:t>Objectives of the IDEA project</a:t>
            </a:r>
          </a:p>
          <a:p>
            <a:endParaRPr lang="en-US" dirty="0"/>
          </a:p>
          <a:p>
            <a:pPr marL="342900" indent="-342900">
              <a:buAutoNum type="arabicPeriod"/>
            </a:pPr>
            <a:r>
              <a:rPr lang="en-GB" dirty="0" smtClean="0"/>
              <a:t>Support </a:t>
            </a:r>
            <a:r>
              <a:rPr lang="en-GB" dirty="0"/>
              <a:t>more effective mitigation measures in the aftermath of a disaster, by </a:t>
            </a:r>
            <a:r>
              <a:rPr lang="en-GB" b="1" dirty="0">
                <a:solidFill>
                  <a:srgbClr val="FF0000"/>
                </a:solidFill>
              </a:rPr>
              <a:t>analysing damage data according to a forensic perspective</a:t>
            </a:r>
            <a:r>
              <a:rPr lang="en-GB" dirty="0"/>
              <a:t>. </a:t>
            </a:r>
          </a:p>
          <a:p>
            <a:pPr marL="342900" indent="-342900">
              <a:buAutoNum type="arabicPeriod"/>
            </a:pPr>
            <a:endParaRPr lang="en-GB" dirty="0" smtClean="0"/>
          </a:p>
          <a:p>
            <a:pPr marL="342900" indent="-342900">
              <a:buAutoNum type="arabicPeriod"/>
            </a:pPr>
            <a:r>
              <a:rPr lang="en-GB" dirty="0" smtClean="0"/>
              <a:t>Show </a:t>
            </a:r>
            <a:r>
              <a:rPr lang="en-GB" dirty="0"/>
              <a:t>how better data may better inform pre-event risk modelling, so as </a:t>
            </a:r>
            <a:r>
              <a:rPr lang="en-GB" b="1" dirty="0">
                <a:solidFill>
                  <a:srgbClr val="FF0000"/>
                </a:solidFill>
              </a:rPr>
              <a:t>to develop more reliable cost benefit analysis of measures</a:t>
            </a:r>
            <a:r>
              <a:rPr lang="en-GB" dirty="0"/>
              <a:t> that are taken today to prevent a future </a:t>
            </a:r>
            <a:r>
              <a:rPr lang="en-GB" dirty="0" smtClean="0"/>
              <a:t>disaster.</a:t>
            </a:r>
          </a:p>
          <a:p>
            <a:pPr marL="342900" indent="-342900">
              <a:buAutoNum type="arabicPeriod"/>
            </a:pPr>
            <a:endParaRPr lang="en-GB" dirty="0"/>
          </a:p>
          <a:p>
            <a:pPr marL="342900" indent="-342900">
              <a:buAutoNum type="arabicPeriod"/>
            </a:pPr>
            <a:r>
              <a:rPr lang="en-GB" b="1" dirty="0" smtClean="0">
                <a:solidFill>
                  <a:srgbClr val="FF0000"/>
                </a:solidFill>
              </a:rPr>
              <a:t>Focus on </a:t>
            </a:r>
            <a:r>
              <a:rPr lang="en-GB" b="1" dirty="0">
                <a:solidFill>
                  <a:srgbClr val="FF0000"/>
                </a:solidFill>
              </a:rPr>
              <a:t>damage to critical infrastructures and economic activities </a:t>
            </a:r>
            <a:r>
              <a:rPr lang="en-GB" dirty="0"/>
              <a:t>as key to identify the impact of a disaster on the economy of the affected </a:t>
            </a:r>
            <a:r>
              <a:rPr lang="en-GB" dirty="0" smtClean="0"/>
              <a:t>region.</a:t>
            </a:r>
          </a:p>
          <a:p>
            <a:pPr marL="342900" indent="-342900">
              <a:buAutoNum type="arabicPeriod"/>
            </a:pPr>
            <a:endParaRPr lang="en-GB" dirty="0"/>
          </a:p>
          <a:p>
            <a:pPr marL="342900" indent="-342900">
              <a:buAutoNum type="arabicPeriod"/>
            </a:pPr>
            <a:r>
              <a:rPr lang="en-GB" b="1" dirty="0" smtClean="0">
                <a:solidFill>
                  <a:srgbClr val="FF0000"/>
                </a:solidFill>
              </a:rPr>
              <a:t>Develop </a:t>
            </a:r>
            <a:r>
              <a:rPr lang="en-GB" b="1" dirty="0">
                <a:solidFill>
                  <a:srgbClr val="FF0000"/>
                </a:solidFill>
              </a:rPr>
              <a:t>tools that will enable public administrations to manage damage and losses </a:t>
            </a:r>
            <a:r>
              <a:rPr lang="en-GB" b="1" dirty="0" smtClean="0">
                <a:solidFill>
                  <a:srgbClr val="FF0000"/>
                </a:solidFill>
              </a:rPr>
              <a:t>data</a:t>
            </a:r>
            <a:r>
              <a:rPr lang="en-GB" dirty="0" smtClean="0"/>
              <a:t> </a:t>
            </a:r>
            <a:r>
              <a:rPr lang="en-GB" dirty="0"/>
              <a:t>for </a:t>
            </a:r>
            <a:r>
              <a:rPr lang="en-GB" dirty="0" smtClean="0"/>
              <a:t>multiple purposes</a:t>
            </a:r>
            <a:r>
              <a:rPr lang="en-GB" dirty="0"/>
              <a:t>: </a:t>
            </a:r>
            <a:r>
              <a:rPr lang="en-GB" dirty="0" smtClean="0"/>
              <a:t>compensation, </a:t>
            </a:r>
            <a:r>
              <a:rPr lang="en-GB" dirty="0"/>
              <a:t>forensic investigation to guide </a:t>
            </a:r>
            <a:r>
              <a:rPr lang="en-GB" dirty="0" smtClean="0"/>
              <a:t>recovery, </a:t>
            </a:r>
            <a:r>
              <a:rPr lang="en-GB" dirty="0"/>
              <a:t>better risk assessments for future events, to feed more reliable cost benefit analyses of mitigation measures</a:t>
            </a:r>
            <a:r>
              <a:rPr lang="en-GB" dirty="0" smtClean="0"/>
              <a:t>.</a:t>
            </a:r>
            <a:endParaRPr lang="en-US" dirty="0"/>
          </a:p>
        </p:txBody>
      </p:sp>
      <p:sp>
        <p:nvSpPr>
          <p:cNvPr id="3" name="CasellaDiTesto 2"/>
          <p:cNvSpPr txBox="1"/>
          <p:nvPr/>
        </p:nvSpPr>
        <p:spPr>
          <a:xfrm>
            <a:off x="186536" y="0"/>
            <a:ext cx="8929240" cy="2123658"/>
          </a:xfrm>
          <a:prstGeom prst="rect">
            <a:avLst/>
          </a:prstGeom>
          <a:solidFill>
            <a:schemeClr val="accent3">
              <a:lumMod val="40000"/>
              <a:lumOff val="60000"/>
            </a:schemeClr>
          </a:solidFill>
        </p:spPr>
        <p:txBody>
          <a:bodyPr wrap="square" rtlCol="0">
            <a:spAutoFit/>
          </a:bodyPr>
          <a:lstStyle/>
          <a:p>
            <a:pPr algn="ctr"/>
            <a:r>
              <a:rPr lang="en-GB" sz="2400" dirty="0" smtClean="0"/>
              <a:t>Rationale and motivation </a:t>
            </a:r>
            <a:r>
              <a:rPr lang="en-GB" sz="2400" dirty="0"/>
              <a:t>of the IDEA project</a:t>
            </a:r>
          </a:p>
          <a:p>
            <a:endParaRPr lang="en-GB" dirty="0" smtClean="0"/>
          </a:p>
          <a:p>
            <a:r>
              <a:rPr lang="en-GB" dirty="0" smtClean="0"/>
              <a:t>The </a:t>
            </a:r>
            <a:r>
              <a:rPr lang="en-GB" dirty="0"/>
              <a:t>proposal </a:t>
            </a:r>
            <a:r>
              <a:rPr lang="en-GB" dirty="0" smtClean="0"/>
              <a:t> is aimed at </a:t>
            </a:r>
            <a:r>
              <a:rPr lang="en-GB" b="1" dirty="0" smtClean="0">
                <a:solidFill>
                  <a:srgbClr val="FF0000"/>
                </a:solidFill>
              </a:rPr>
              <a:t>improving current practices in data collection, storing, and use to support enhanced and more reliable </a:t>
            </a:r>
            <a:r>
              <a:rPr lang="en-GB" b="1" dirty="0">
                <a:solidFill>
                  <a:srgbClr val="FF0000"/>
                </a:solidFill>
              </a:rPr>
              <a:t>cost benefit </a:t>
            </a:r>
            <a:r>
              <a:rPr lang="en-GB" b="1" dirty="0" smtClean="0">
                <a:solidFill>
                  <a:srgbClr val="FF0000"/>
                </a:solidFill>
              </a:rPr>
              <a:t>analyses</a:t>
            </a:r>
            <a:r>
              <a:rPr lang="en-GB" dirty="0" smtClean="0"/>
              <a:t> </a:t>
            </a:r>
            <a:r>
              <a:rPr lang="en-GB" dirty="0"/>
              <a:t>in the field of natural hazards mitigation.  </a:t>
            </a:r>
            <a:r>
              <a:rPr lang="en-GB" dirty="0" smtClean="0"/>
              <a:t>The project aims at having an impact on the international initiatives currently ongoing on the issue, for example the IRDR with the Peril classification and particularly the JRC technical group working on the improvement of losses databases at the European level.</a:t>
            </a:r>
            <a:endParaRPr lang="en-US" dirty="0"/>
          </a:p>
        </p:txBody>
      </p:sp>
    </p:spTree>
    <p:extLst>
      <p:ext uri="{BB962C8B-B14F-4D97-AF65-F5344CB8AC3E}">
        <p14:creationId xmlns:p14="http://schemas.microsoft.com/office/powerpoint/2010/main" val="357612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6536" y="0"/>
            <a:ext cx="8929240" cy="1015663"/>
          </a:xfrm>
          <a:prstGeom prst="rect">
            <a:avLst/>
          </a:prstGeom>
          <a:solidFill>
            <a:schemeClr val="accent3">
              <a:lumMod val="40000"/>
              <a:lumOff val="60000"/>
            </a:schemeClr>
          </a:solidFill>
        </p:spPr>
        <p:txBody>
          <a:bodyPr wrap="square" rtlCol="0">
            <a:spAutoFit/>
          </a:bodyPr>
          <a:lstStyle/>
          <a:p>
            <a:pPr algn="ctr"/>
            <a:r>
              <a:rPr lang="en-GB" sz="2400" dirty="0" smtClean="0"/>
              <a:t>Rationale and motivation </a:t>
            </a:r>
            <a:r>
              <a:rPr lang="en-GB" sz="2400" dirty="0"/>
              <a:t>of the IDEA </a:t>
            </a:r>
            <a:r>
              <a:rPr lang="en-GB" sz="2400" dirty="0" smtClean="0"/>
              <a:t>project</a:t>
            </a:r>
            <a:endParaRPr lang="en-GB" dirty="0" smtClean="0"/>
          </a:p>
          <a:p>
            <a:r>
              <a:rPr lang="en-GB" dirty="0" smtClean="0"/>
              <a:t>The framework below is based on the one developed by the JRC technical working group (</a:t>
            </a:r>
            <a:r>
              <a:rPr lang="nl-NL" dirty="0"/>
              <a:t>De Groeve, K. Pljansek, D. Erlich, Recording disaster losses, </a:t>
            </a:r>
            <a:r>
              <a:rPr lang="nl-NL" dirty="0" smtClean="0"/>
              <a:t>JRC,  2013</a:t>
            </a:r>
            <a:r>
              <a:rPr lang="en-GB" dirty="0" smtClean="0"/>
              <a:t>)</a:t>
            </a:r>
            <a:endParaRPr lang="en-US" dirty="0"/>
          </a:p>
        </p:txBody>
      </p:sp>
      <p:pic>
        <p:nvPicPr>
          <p:cNvPr id="8" name="Immagin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63" y="1412720"/>
            <a:ext cx="8713210" cy="5121679"/>
          </a:xfrm>
          <a:prstGeom prst="rect">
            <a:avLst/>
          </a:prstGeom>
          <a:solidFill>
            <a:schemeClr val="bg2"/>
          </a:solidFill>
        </p:spPr>
      </p:pic>
    </p:spTree>
    <p:extLst>
      <p:ext uri="{BB962C8B-B14F-4D97-AF65-F5344CB8AC3E}">
        <p14:creationId xmlns:p14="http://schemas.microsoft.com/office/powerpoint/2010/main" val="235480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1015663"/>
          </a:xfrm>
          <a:prstGeom prst="rect">
            <a:avLst/>
          </a:prstGeom>
          <a:solidFill>
            <a:schemeClr val="accent3">
              <a:lumMod val="40000"/>
              <a:lumOff val="60000"/>
            </a:schemeClr>
          </a:solidFill>
        </p:spPr>
        <p:txBody>
          <a:bodyPr wrap="square" rtlCol="0">
            <a:spAutoFit/>
          </a:bodyPr>
          <a:lstStyle/>
          <a:p>
            <a:pPr algn="ctr"/>
            <a:r>
              <a:rPr lang="en-GB" sz="2400" dirty="0" smtClean="0"/>
              <a:t>Rationale and motivation </a:t>
            </a:r>
            <a:r>
              <a:rPr lang="en-GB" sz="2400" dirty="0"/>
              <a:t>of the IDEA </a:t>
            </a:r>
            <a:r>
              <a:rPr lang="en-GB" sz="2400" dirty="0" smtClean="0"/>
              <a:t>project</a:t>
            </a:r>
            <a:endParaRPr lang="en-GB" dirty="0" smtClean="0"/>
          </a:p>
          <a:p>
            <a:r>
              <a:rPr lang="it-IT" dirty="0" err="1" smtClean="0"/>
              <a:t>Conceptual</a:t>
            </a:r>
            <a:r>
              <a:rPr lang="it-IT" dirty="0" smtClean="0"/>
              <a:t> link  </a:t>
            </a:r>
            <a:r>
              <a:rPr lang="it-IT" dirty="0" err="1" smtClean="0"/>
              <a:t>between</a:t>
            </a:r>
            <a:r>
              <a:rPr lang="it-IT" dirty="0" smtClean="0"/>
              <a:t> </a:t>
            </a:r>
            <a:r>
              <a:rPr lang="it-IT" dirty="0" err="1" smtClean="0"/>
              <a:t>pre</a:t>
            </a:r>
            <a:r>
              <a:rPr lang="it-IT" dirty="0" smtClean="0"/>
              <a:t>- and post- </a:t>
            </a:r>
            <a:r>
              <a:rPr lang="it-IT" dirty="0" err="1" smtClean="0"/>
              <a:t>event</a:t>
            </a:r>
            <a:r>
              <a:rPr lang="it-IT" dirty="0" smtClean="0"/>
              <a:t> </a:t>
            </a:r>
            <a:r>
              <a:rPr lang="it-IT" dirty="0" err="1" smtClean="0"/>
              <a:t>damage</a:t>
            </a:r>
            <a:r>
              <a:rPr lang="it-IT" dirty="0" smtClean="0"/>
              <a:t> </a:t>
            </a:r>
            <a:r>
              <a:rPr lang="it-IT" dirty="0" err="1" smtClean="0"/>
              <a:t>assessment</a:t>
            </a:r>
            <a:r>
              <a:rPr lang="it-IT" dirty="0" smtClean="0"/>
              <a:t> and </a:t>
            </a:r>
            <a:r>
              <a:rPr lang="it-IT" dirty="0" err="1" smtClean="0"/>
              <a:t>cost</a:t>
            </a:r>
            <a:r>
              <a:rPr lang="it-IT" dirty="0" smtClean="0"/>
              <a:t> benefit </a:t>
            </a:r>
            <a:r>
              <a:rPr lang="it-IT" dirty="0" err="1" smtClean="0"/>
              <a:t>analysis</a:t>
            </a:r>
            <a:r>
              <a:rPr lang="it-IT" dirty="0" smtClean="0"/>
              <a:t> of </a:t>
            </a:r>
            <a:r>
              <a:rPr lang="it-IT" dirty="0" err="1" smtClean="0"/>
              <a:t>both</a:t>
            </a:r>
            <a:r>
              <a:rPr lang="it-IT" dirty="0" smtClean="0"/>
              <a:t> </a:t>
            </a:r>
            <a:r>
              <a:rPr lang="it-IT" dirty="0" err="1" smtClean="0"/>
              <a:t>pre</a:t>
            </a:r>
            <a:r>
              <a:rPr lang="it-IT" dirty="0" smtClean="0"/>
              <a:t>- and post- </a:t>
            </a:r>
            <a:r>
              <a:rPr lang="it-IT" dirty="0" err="1" smtClean="0"/>
              <a:t>disaster</a:t>
            </a:r>
            <a:r>
              <a:rPr lang="it-IT" dirty="0" smtClean="0"/>
              <a:t> </a:t>
            </a:r>
            <a:r>
              <a:rPr lang="it-IT" dirty="0" err="1" smtClean="0"/>
              <a:t>mitigation</a:t>
            </a:r>
            <a:r>
              <a:rPr lang="it-IT" dirty="0" smtClean="0"/>
              <a:t> </a:t>
            </a:r>
            <a:r>
              <a:rPr lang="it-IT" dirty="0" err="1" smtClean="0"/>
              <a:t>measures</a:t>
            </a:r>
            <a:r>
              <a:rPr lang="it-IT" dirty="0" smtClean="0"/>
              <a:t> (</a:t>
            </a:r>
            <a:r>
              <a:rPr lang="it-IT" dirty="0" err="1" smtClean="0"/>
              <a:t>prevention</a:t>
            </a:r>
            <a:r>
              <a:rPr lang="it-IT" dirty="0" smtClean="0"/>
              <a:t> and </a:t>
            </a:r>
            <a:r>
              <a:rPr lang="it-IT" dirty="0" err="1" smtClean="0"/>
              <a:t>recovery</a:t>
            </a:r>
            <a:r>
              <a:rPr lang="it-IT" dirty="0" smtClean="0"/>
              <a:t>)</a:t>
            </a:r>
            <a:endParaRPr lang="en-US" dirty="0"/>
          </a:p>
        </p:txBody>
      </p:sp>
      <p:pic>
        <p:nvPicPr>
          <p:cNvPr id="38" name="Immagin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470" y="1051915"/>
            <a:ext cx="7201000" cy="5806085"/>
          </a:xfrm>
          <a:prstGeom prst="rect">
            <a:avLst/>
          </a:prstGeom>
          <a:solidFill>
            <a:schemeClr val="accent3">
              <a:lumMod val="20000"/>
              <a:lumOff val="80000"/>
            </a:schemeClr>
          </a:solidFill>
        </p:spPr>
      </p:pic>
    </p:spTree>
    <p:extLst>
      <p:ext uri="{BB962C8B-B14F-4D97-AF65-F5344CB8AC3E}">
        <p14:creationId xmlns:p14="http://schemas.microsoft.com/office/powerpoint/2010/main" val="235004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380" y="116540"/>
            <a:ext cx="8929240" cy="4062651"/>
          </a:xfrm>
          <a:prstGeom prst="rect">
            <a:avLst/>
          </a:prstGeom>
          <a:solidFill>
            <a:schemeClr val="accent3">
              <a:lumMod val="40000"/>
              <a:lumOff val="60000"/>
            </a:schemeClr>
          </a:solidFill>
        </p:spPr>
        <p:txBody>
          <a:bodyPr wrap="square" rtlCol="0">
            <a:spAutoFit/>
          </a:bodyPr>
          <a:lstStyle/>
          <a:p>
            <a:pPr algn="ctr"/>
            <a:r>
              <a:rPr lang="en-GB" sz="2400" dirty="0" smtClean="0"/>
              <a:t>Rationale and motivation </a:t>
            </a:r>
            <a:r>
              <a:rPr lang="en-GB" sz="2400" dirty="0"/>
              <a:t>of the IDEA </a:t>
            </a:r>
            <a:r>
              <a:rPr lang="en-GB" sz="2400" dirty="0" smtClean="0"/>
              <a:t>project: having an impact</a:t>
            </a:r>
            <a:endParaRPr lang="en-GB" sz="2400" dirty="0"/>
          </a:p>
          <a:p>
            <a:endParaRPr lang="en-GB" dirty="0" smtClean="0"/>
          </a:p>
          <a:p>
            <a:r>
              <a:rPr lang="en-GB" dirty="0" smtClean="0"/>
              <a:t>The project aims at having an impact on the international initiatives currently ongoing on the issue, for example the IRDR with the Peril classification and particularly the </a:t>
            </a:r>
            <a:r>
              <a:rPr lang="en-GB" b="1" dirty="0" smtClean="0">
                <a:solidFill>
                  <a:srgbClr val="FF0000"/>
                </a:solidFill>
              </a:rPr>
              <a:t>JRC technical group working on the improvement of losses databases at the European level</a:t>
            </a:r>
            <a:r>
              <a:rPr lang="en-GB" dirty="0" smtClean="0"/>
              <a:t>.</a:t>
            </a:r>
          </a:p>
          <a:p>
            <a:endParaRPr lang="en-GB" dirty="0"/>
          </a:p>
          <a:p>
            <a:r>
              <a:rPr lang="en-GB" dirty="0" smtClean="0"/>
              <a:t>The project will apply </a:t>
            </a:r>
            <a:r>
              <a:rPr lang="en-GB" b="1" dirty="0" smtClean="0">
                <a:solidFill>
                  <a:srgbClr val="FF0000"/>
                </a:solidFill>
              </a:rPr>
              <a:t>methodologies and IT systems </a:t>
            </a:r>
            <a:r>
              <a:rPr lang="en-GB" dirty="0" smtClean="0"/>
              <a:t>partially developed in previous work with public administrations and partially to be developed in the next two years to </a:t>
            </a:r>
            <a:r>
              <a:rPr lang="en-GB" b="1" dirty="0" smtClean="0">
                <a:solidFill>
                  <a:srgbClr val="FF0000"/>
                </a:solidFill>
              </a:rPr>
              <a:t>case study areas (Lorca, </a:t>
            </a:r>
            <a:r>
              <a:rPr lang="en-GB" b="1" dirty="0" err="1" smtClean="0">
                <a:solidFill>
                  <a:srgbClr val="FF0000"/>
                </a:solidFill>
              </a:rPr>
              <a:t>Catalunya</a:t>
            </a:r>
            <a:r>
              <a:rPr lang="en-GB" b="1" dirty="0" smtClean="0">
                <a:solidFill>
                  <a:srgbClr val="FF0000"/>
                </a:solidFill>
              </a:rPr>
              <a:t>, Umbria Region, Severn Catchment)</a:t>
            </a:r>
            <a:r>
              <a:rPr lang="en-GB" dirty="0" smtClean="0"/>
              <a:t>, with the aim of having an impact in the areas and the countries of the latter (UK, Spain, Italy).</a:t>
            </a:r>
          </a:p>
          <a:p>
            <a:endParaRPr lang="en-GB" dirty="0"/>
          </a:p>
          <a:p>
            <a:r>
              <a:rPr lang="en-GB" dirty="0" smtClean="0"/>
              <a:t>The project ambition is to share </a:t>
            </a:r>
            <a:r>
              <a:rPr lang="en-GB" b="1" dirty="0" smtClean="0">
                <a:solidFill>
                  <a:srgbClr val="FF0000"/>
                </a:solidFill>
              </a:rPr>
              <a:t>with many more stakeholders </a:t>
            </a:r>
            <a:r>
              <a:rPr lang="en-GB" dirty="0" smtClean="0"/>
              <a:t>of both involved countries and other Member States the developed methodologies and IT systems to support enhanced damage and losses data collection and analysis practices.</a:t>
            </a:r>
            <a:endParaRPr lang="en-US" dirty="0"/>
          </a:p>
        </p:txBody>
      </p:sp>
      <p:pic>
        <p:nvPicPr>
          <p:cNvPr id="3" name="Imagen 110"/>
          <p:cNvPicPr/>
          <p:nvPr/>
        </p:nvPicPr>
        <p:blipFill>
          <a:blip r:embed="rId2" cstate="screen">
            <a:extLst>
              <a:ext uri="{28A0092B-C50C-407E-A947-70E740481C1C}">
                <a14:useLocalDpi xmlns:a14="http://schemas.microsoft.com/office/drawing/2010/main"/>
              </a:ext>
            </a:extLst>
          </a:blip>
          <a:stretch>
            <a:fillRect/>
          </a:stretch>
        </p:blipFill>
        <p:spPr>
          <a:xfrm>
            <a:off x="4715126" y="4941210"/>
            <a:ext cx="2578946" cy="1738623"/>
          </a:xfrm>
          <a:prstGeom prst="rect">
            <a:avLst/>
          </a:prstGeom>
        </p:spPr>
      </p:pic>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3827" y="4494537"/>
            <a:ext cx="2592360" cy="2185296"/>
          </a:xfrm>
          <a:prstGeom prst="rect">
            <a:avLst/>
          </a:prstGeom>
          <a:solidFill>
            <a:schemeClr val="bg2">
              <a:lumMod val="40000"/>
              <a:lumOff val="60000"/>
            </a:schemeClr>
          </a:solidFill>
          <a:ln w="9525">
            <a:noFill/>
            <a:miter lim="800000"/>
            <a:headEnd/>
            <a:tailEnd/>
          </a:ln>
          <a:effectLst/>
        </p:spPr>
      </p:pic>
      <p:pic>
        <p:nvPicPr>
          <p:cNvPr id="5"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066" t="4831" r="4657" b="8936"/>
          <a:stretch/>
        </p:blipFill>
        <p:spPr bwMode="auto">
          <a:xfrm>
            <a:off x="107380" y="4175495"/>
            <a:ext cx="1944270" cy="2592360"/>
          </a:xfrm>
          <a:prstGeom prst="rect">
            <a:avLst/>
          </a:prstGeom>
          <a:noFill/>
          <a:ln w="9525">
            <a:noFill/>
            <a:miter lim="800000"/>
            <a:headEnd/>
            <a:tailEnd/>
          </a:ln>
        </p:spPr>
      </p:pic>
      <p:pic>
        <p:nvPicPr>
          <p:cNvPr id="6"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13011" y="4200685"/>
            <a:ext cx="1805276" cy="2541629"/>
          </a:xfrm>
          <a:prstGeom prst="rect">
            <a:avLst/>
          </a:prstGeom>
          <a:noFill/>
          <a:ln w="9525">
            <a:noFill/>
            <a:miter lim="800000"/>
            <a:headEnd/>
            <a:tailEnd/>
          </a:ln>
        </p:spPr>
      </p:pic>
    </p:spTree>
    <p:extLst>
      <p:ext uri="{BB962C8B-B14F-4D97-AF65-F5344CB8AC3E}">
        <p14:creationId xmlns:p14="http://schemas.microsoft.com/office/powerpoint/2010/main" val="131121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20862" y="901615"/>
            <a:ext cx="7236766" cy="830997"/>
          </a:xfrm>
          <a:prstGeom prst="rect">
            <a:avLst/>
          </a:prstGeom>
          <a:solidFill>
            <a:srgbClr val="CCECFF"/>
          </a:solidFill>
          <a:ln>
            <a:solidFill>
              <a:schemeClr val="accent1"/>
            </a:solidFill>
          </a:ln>
        </p:spPr>
        <p:txBody>
          <a:bodyPr wrap="square" rtlCol="0">
            <a:spAutoFit/>
          </a:bodyPr>
          <a:lstStyle/>
          <a:p>
            <a:pPr algn="ctr"/>
            <a:r>
              <a:rPr lang="it-IT" sz="1200" b="1" dirty="0" smtClean="0">
                <a:latin typeface="Times New Roman" panose="02020603050405020304" pitchFamily="18" charset="0"/>
                <a:cs typeface="Times New Roman" panose="02020603050405020304" pitchFamily="18" charset="0"/>
              </a:rPr>
              <a:t>Task A </a:t>
            </a:r>
            <a:r>
              <a:rPr lang="it-IT" sz="1200" b="1" dirty="0" err="1" smtClean="0">
                <a:latin typeface="Times New Roman" panose="02020603050405020304" pitchFamily="18" charset="0"/>
                <a:cs typeface="Times New Roman" panose="02020603050405020304" pitchFamily="18" charset="0"/>
              </a:rPr>
              <a:t>Preliminary</a:t>
            </a:r>
            <a:r>
              <a:rPr lang="it-IT" sz="1200" b="1" dirty="0" smtClean="0">
                <a:latin typeface="Times New Roman" panose="02020603050405020304" pitchFamily="18" charset="0"/>
                <a:cs typeface="Times New Roman" panose="02020603050405020304" pitchFamily="18" charset="0"/>
              </a:rPr>
              <a:t> task</a:t>
            </a:r>
          </a:p>
          <a:p>
            <a:endParaRPr lang="it-IT" sz="1200" dirty="0" smtClean="0">
              <a:latin typeface="Times New Roman" panose="02020603050405020304" pitchFamily="18" charset="0"/>
              <a:cs typeface="Times New Roman" panose="02020603050405020304" pitchFamily="18" charset="0"/>
            </a:endParaRPr>
          </a:p>
          <a:p>
            <a:r>
              <a:rPr lang="it-IT" sz="1200" dirty="0" err="1" smtClean="0">
                <a:latin typeface="Times New Roman" panose="02020603050405020304" pitchFamily="18" charset="0"/>
                <a:cs typeface="Times New Roman" panose="02020603050405020304" pitchFamily="18" charset="0"/>
              </a:rPr>
              <a:t>Identification</a:t>
            </a:r>
            <a:r>
              <a:rPr lang="it-IT" sz="1200" dirty="0" smtClean="0">
                <a:latin typeface="Times New Roman" panose="02020603050405020304" pitchFamily="18" charset="0"/>
                <a:cs typeface="Times New Roman" panose="02020603050405020304" pitchFamily="18" charset="0"/>
              </a:rPr>
              <a:t> of </a:t>
            </a:r>
            <a:r>
              <a:rPr lang="it-IT" sz="1200" dirty="0" err="1" smtClean="0">
                <a:latin typeface="Times New Roman" panose="02020603050405020304" pitchFamily="18" charset="0"/>
                <a:cs typeface="Times New Roman" panose="02020603050405020304" pitchFamily="18" charset="0"/>
              </a:rPr>
              <a:t>key</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stakeholders</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selection</a:t>
            </a:r>
            <a:r>
              <a:rPr lang="it-IT" sz="1200" dirty="0" smtClean="0">
                <a:latin typeface="Times New Roman" panose="02020603050405020304" pitchFamily="18" charset="0"/>
                <a:cs typeface="Times New Roman" panose="02020603050405020304" pitchFamily="18" charset="0"/>
              </a:rPr>
              <a:t> of </a:t>
            </a:r>
            <a:r>
              <a:rPr lang="it-IT" sz="1200" dirty="0" err="1" smtClean="0">
                <a:latin typeface="Times New Roman" panose="02020603050405020304" pitchFamily="18" charset="0"/>
                <a:cs typeface="Times New Roman" panose="02020603050405020304" pitchFamily="18" charset="0"/>
              </a:rPr>
              <a:t>types</a:t>
            </a:r>
            <a:r>
              <a:rPr lang="it-IT" sz="1200" dirty="0" smtClean="0">
                <a:latin typeface="Times New Roman" panose="02020603050405020304" pitchFamily="18" charset="0"/>
                <a:cs typeface="Times New Roman" panose="02020603050405020304" pitchFamily="18" charset="0"/>
              </a:rPr>
              <a:t> of </a:t>
            </a:r>
            <a:r>
              <a:rPr lang="it-IT" sz="1200" dirty="0" err="1" smtClean="0">
                <a:latin typeface="Times New Roman" panose="02020603050405020304" pitchFamily="18" charset="0"/>
                <a:cs typeface="Times New Roman" panose="02020603050405020304" pitchFamily="18" charset="0"/>
              </a:rPr>
              <a:t>damages</a:t>
            </a:r>
            <a:r>
              <a:rPr lang="it-IT" sz="1200" dirty="0" smtClean="0">
                <a:latin typeface="Times New Roman" panose="02020603050405020304" pitchFamily="18" charset="0"/>
                <a:cs typeface="Times New Roman" panose="02020603050405020304" pitchFamily="18" charset="0"/>
              </a:rPr>
              <a:t> and </a:t>
            </a:r>
            <a:r>
              <a:rPr lang="it-IT" sz="1200" dirty="0" err="1" smtClean="0">
                <a:latin typeface="Times New Roman" panose="02020603050405020304" pitchFamily="18" charset="0"/>
                <a:cs typeface="Times New Roman" panose="02020603050405020304" pitchFamily="18" charset="0"/>
              </a:rPr>
              <a:t>losses</a:t>
            </a:r>
            <a:r>
              <a:rPr lang="it-IT" sz="1200" dirty="0" smtClean="0">
                <a:latin typeface="Times New Roman" panose="02020603050405020304" pitchFamily="18" charset="0"/>
                <a:cs typeface="Times New Roman" panose="02020603050405020304" pitchFamily="18" charset="0"/>
              </a:rPr>
              <a:t> to </a:t>
            </a:r>
            <a:r>
              <a:rPr lang="it-IT" sz="1200" dirty="0" err="1" smtClean="0">
                <a:latin typeface="Times New Roman" panose="02020603050405020304" pitchFamily="18" charset="0"/>
                <a:cs typeface="Times New Roman" panose="02020603050405020304" pitchFamily="18" charset="0"/>
              </a:rPr>
              <a:t>consider</a:t>
            </a:r>
            <a:r>
              <a:rPr lang="it-IT" sz="1200" dirty="0" smtClean="0">
                <a:latin typeface="Times New Roman" panose="02020603050405020304" pitchFamily="18" charset="0"/>
                <a:cs typeface="Times New Roman" panose="02020603050405020304" pitchFamily="18" charset="0"/>
              </a:rPr>
              <a:t> in the </a:t>
            </a:r>
            <a:r>
              <a:rPr lang="it-IT" sz="1200" dirty="0" err="1" smtClean="0">
                <a:latin typeface="Times New Roman" panose="02020603050405020304" pitchFamily="18" charset="0"/>
                <a:cs typeface="Times New Roman" panose="02020603050405020304" pitchFamily="18" charset="0"/>
              </a:rPr>
              <a:t>project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critical</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assessment</a:t>
            </a:r>
            <a:r>
              <a:rPr lang="it-IT" sz="1200" dirty="0" smtClean="0">
                <a:latin typeface="Times New Roman" panose="02020603050405020304" pitchFamily="18" charset="0"/>
                <a:cs typeface="Times New Roman" panose="02020603050405020304" pitchFamily="18" charset="0"/>
              </a:rPr>
              <a:t> of </a:t>
            </a:r>
            <a:r>
              <a:rPr lang="it-IT" sz="1200" dirty="0" err="1" smtClean="0">
                <a:latin typeface="Times New Roman" panose="02020603050405020304" pitchFamily="18" charset="0"/>
                <a:cs typeface="Times New Roman" panose="02020603050405020304" pitchFamily="18" charset="0"/>
              </a:rPr>
              <a:t>currently</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used</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procedures</a:t>
            </a:r>
            <a:r>
              <a:rPr lang="it-IT" sz="1200" dirty="0" smtClean="0">
                <a:latin typeface="Times New Roman" panose="02020603050405020304" pitchFamily="18" charset="0"/>
                <a:cs typeface="Times New Roman" panose="02020603050405020304" pitchFamily="18" charset="0"/>
              </a:rPr>
              <a:t> for </a:t>
            </a:r>
            <a:r>
              <a:rPr lang="it-IT" sz="1200" dirty="0" err="1" smtClean="0">
                <a:latin typeface="Times New Roman" panose="02020603050405020304" pitchFamily="18" charset="0"/>
                <a:cs typeface="Times New Roman" panose="02020603050405020304" pitchFamily="18" charset="0"/>
              </a:rPr>
              <a:t>damge</a:t>
            </a:r>
            <a:r>
              <a:rPr lang="it-IT" sz="1200" dirty="0" smtClean="0">
                <a:latin typeface="Times New Roman" panose="02020603050405020304" pitchFamily="18" charset="0"/>
                <a:cs typeface="Times New Roman" panose="02020603050405020304" pitchFamily="18" charset="0"/>
              </a:rPr>
              <a:t> data </a:t>
            </a:r>
            <a:r>
              <a:rPr lang="it-IT" sz="1200" dirty="0" err="1" smtClean="0">
                <a:latin typeface="Times New Roman" panose="02020603050405020304" pitchFamily="18" charset="0"/>
                <a:cs typeface="Times New Roman" panose="02020603050405020304" pitchFamily="18" charset="0"/>
              </a:rPr>
              <a:t>collection</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collection</a:t>
            </a:r>
            <a:r>
              <a:rPr lang="it-IT" sz="1200" dirty="0" smtClean="0">
                <a:latin typeface="Times New Roman" panose="02020603050405020304" pitchFamily="18" charset="0"/>
                <a:cs typeface="Times New Roman" panose="02020603050405020304" pitchFamily="18" charset="0"/>
              </a:rPr>
              <a:t> of data for the case </a:t>
            </a:r>
            <a:r>
              <a:rPr lang="it-IT" sz="1200" dirty="0" err="1" smtClean="0">
                <a:latin typeface="Times New Roman" panose="02020603050405020304" pitchFamily="18" charset="0"/>
                <a:cs typeface="Times New Roman" panose="02020603050405020304" pitchFamily="18" charset="0"/>
              </a:rPr>
              <a:t>study</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areas</a:t>
            </a:r>
            <a:r>
              <a:rPr lang="it-IT" sz="1200" dirty="0" smtClean="0">
                <a:latin typeface="Times New Roman" panose="02020603050405020304" pitchFamily="18" charset="0"/>
                <a:cs typeface="Times New Roman" panose="02020603050405020304" pitchFamily="18" charset="0"/>
              </a:rPr>
              <a:t>.</a:t>
            </a:r>
            <a:endParaRPr lang="it-IT" sz="1200"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120862" y="2086697"/>
            <a:ext cx="2099018" cy="2462213"/>
          </a:xfrm>
          <a:prstGeom prst="rect">
            <a:avLst/>
          </a:prstGeom>
          <a:solidFill>
            <a:schemeClr val="bg1"/>
          </a:solidFill>
          <a:ln>
            <a:solidFill>
              <a:schemeClr val="accent1"/>
            </a:solidFill>
          </a:ln>
        </p:spPr>
        <p:txBody>
          <a:bodyPr wrap="square" rtlCol="0">
            <a:spAutoFit/>
          </a:bodyPr>
          <a:lstStyle/>
          <a:p>
            <a:r>
              <a:rPr lang="it-IT" sz="1200" b="1" dirty="0" smtClean="0">
                <a:latin typeface="Times New Roman" panose="02020603050405020304" pitchFamily="18" charset="0"/>
                <a:cs typeface="Times New Roman" panose="02020603050405020304" pitchFamily="18" charset="0"/>
              </a:rPr>
              <a:t>Task B </a:t>
            </a:r>
            <a:r>
              <a:rPr lang="it-IT" sz="1200" b="1" dirty="0" err="1" smtClean="0">
                <a:latin typeface="Times New Roman" panose="02020603050405020304" pitchFamily="18" charset="0"/>
                <a:cs typeface="Times New Roman" panose="02020603050405020304" pitchFamily="18" charset="0"/>
              </a:rPr>
              <a:t>Linking</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collected</a:t>
            </a:r>
            <a:r>
              <a:rPr lang="it-IT" sz="1200" b="1" dirty="0" smtClean="0">
                <a:latin typeface="Times New Roman" panose="02020603050405020304" pitchFamily="18" charset="0"/>
                <a:cs typeface="Times New Roman" panose="02020603050405020304" pitchFamily="18" charset="0"/>
              </a:rPr>
              <a:t> data </a:t>
            </a:r>
            <a:r>
              <a:rPr lang="it-IT" sz="1200" b="1" dirty="0" err="1" smtClean="0">
                <a:latin typeface="Times New Roman" panose="02020603050405020304" pitchFamily="18" charset="0"/>
                <a:cs typeface="Times New Roman" panose="02020603050405020304" pitchFamily="18" charset="0"/>
              </a:rPr>
              <a:t>to</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forensics</a:t>
            </a:r>
            <a:endParaRPr lang="it-IT" sz="1200" b="1" dirty="0" smtClean="0">
              <a:latin typeface="Times New Roman" panose="02020603050405020304" pitchFamily="18" charset="0"/>
              <a:cs typeface="Times New Roman" panose="02020603050405020304" pitchFamily="18" charset="0"/>
            </a:endParaRPr>
          </a:p>
          <a:p>
            <a:endParaRPr lang="it-IT" sz="1100" dirty="0" smtClean="0">
              <a:latin typeface="Times New Roman" panose="02020603050405020304" pitchFamily="18" charset="0"/>
              <a:cs typeface="Times New Roman" panose="02020603050405020304" pitchFamily="18" charset="0"/>
            </a:endParaRPr>
          </a:p>
          <a:p>
            <a:endParaRPr lang="it-IT" sz="1100" dirty="0" smtClean="0">
              <a:latin typeface="Times New Roman" panose="02020603050405020304" pitchFamily="18" charset="0"/>
              <a:cs typeface="Times New Roman" panose="02020603050405020304" pitchFamily="18" charset="0"/>
            </a:endParaRPr>
          </a:p>
          <a:p>
            <a:r>
              <a:rPr lang="it-IT" sz="1200" dirty="0" smtClean="0">
                <a:latin typeface="Times New Roman" panose="02020603050405020304" pitchFamily="18" charset="0"/>
                <a:cs typeface="Times New Roman" panose="02020603050405020304" pitchFamily="18" charset="0"/>
              </a:rPr>
              <a:t>a. </a:t>
            </a:r>
            <a:r>
              <a:rPr lang="it-IT" sz="1200" dirty="0" err="1" smtClean="0">
                <a:latin typeface="Times New Roman" panose="02020603050405020304" pitchFamily="18" charset="0"/>
                <a:cs typeface="Times New Roman" panose="02020603050405020304" pitchFamily="18" charset="0"/>
              </a:rPr>
              <a:t>Forensic</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investigation</a:t>
            </a:r>
            <a:r>
              <a:rPr lang="it-IT" sz="1200" dirty="0" smtClean="0">
                <a:latin typeface="Times New Roman" panose="02020603050405020304" pitchFamily="18" charset="0"/>
                <a:cs typeface="Times New Roman" panose="02020603050405020304" pitchFamily="18" charset="0"/>
              </a:rPr>
              <a:t> of the </a:t>
            </a:r>
            <a:r>
              <a:rPr lang="it-IT" sz="1200" dirty="0" err="1" smtClean="0">
                <a:latin typeface="Times New Roman" panose="02020603050405020304" pitchFamily="18" charset="0"/>
                <a:cs typeface="Times New Roman" panose="02020603050405020304" pitchFamily="18" charset="0"/>
              </a:rPr>
              <a:t>events</a:t>
            </a:r>
            <a:r>
              <a:rPr lang="it-IT" sz="1200" dirty="0" smtClean="0">
                <a:latin typeface="Times New Roman" panose="02020603050405020304" pitchFamily="18" charset="0"/>
                <a:cs typeface="Times New Roman" panose="02020603050405020304" pitchFamily="18" charset="0"/>
              </a:rPr>
              <a:t> for </a:t>
            </a:r>
            <a:r>
              <a:rPr lang="it-IT" sz="1200" dirty="0" err="1" smtClean="0">
                <a:latin typeface="Times New Roman" panose="02020603050405020304" pitchFamily="18" charset="0"/>
                <a:cs typeface="Times New Roman" panose="02020603050405020304" pitchFamily="18" charset="0"/>
              </a:rPr>
              <a:t>which</a:t>
            </a:r>
            <a:r>
              <a:rPr lang="it-IT" sz="1200" dirty="0" smtClean="0">
                <a:latin typeface="Times New Roman" panose="02020603050405020304" pitchFamily="18" charset="0"/>
                <a:cs typeface="Times New Roman" panose="02020603050405020304" pitchFamily="18" charset="0"/>
              </a:rPr>
              <a:t> data </a:t>
            </a:r>
            <a:r>
              <a:rPr lang="it-IT" sz="1200" dirty="0" err="1" smtClean="0">
                <a:latin typeface="Times New Roman" panose="02020603050405020304" pitchFamily="18" charset="0"/>
                <a:cs typeface="Times New Roman" panose="02020603050405020304" pitchFamily="18" charset="0"/>
              </a:rPr>
              <a:t>is</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available</a:t>
            </a:r>
            <a:r>
              <a:rPr lang="it-IT" sz="1200" dirty="0" smtClean="0">
                <a:latin typeface="Times New Roman" panose="02020603050405020304" pitchFamily="18" charset="0"/>
                <a:cs typeface="Times New Roman" panose="02020603050405020304" pitchFamily="18" charset="0"/>
              </a:rPr>
              <a:t> in the case </a:t>
            </a:r>
            <a:r>
              <a:rPr lang="it-IT" sz="1200" dirty="0" err="1" smtClean="0">
                <a:latin typeface="Times New Roman" panose="02020603050405020304" pitchFamily="18" charset="0"/>
                <a:cs typeface="Times New Roman" panose="02020603050405020304" pitchFamily="18" charset="0"/>
              </a:rPr>
              <a:t>study</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areas</a:t>
            </a:r>
            <a:r>
              <a:rPr lang="it-IT" sz="1200" dirty="0" smtClean="0">
                <a:latin typeface="Times New Roman" panose="02020603050405020304" pitchFamily="18" charset="0"/>
                <a:cs typeface="Times New Roman" panose="02020603050405020304" pitchFamily="18" charset="0"/>
              </a:rPr>
              <a:t>. </a:t>
            </a:r>
          </a:p>
          <a:p>
            <a:endParaRPr lang="it-IT" sz="1200" dirty="0" smtClean="0">
              <a:latin typeface="Times New Roman" panose="02020603050405020304" pitchFamily="18" charset="0"/>
              <a:cs typeface="Times New Roman" panose="02020603050405020304" pitchFamily="18" charset="0"/>
            </a:endParaRPr>
          </a:p>
          <a:p>
            <a:r>
              <a:rPr lang="it-IT" sz="1200" dirty="0" smtClean="0">
                <a:latin typeface="Times New Roman" panose="02020603050405020304" pitchFamily="18" charset="0"/>
                <a:cs typeface="Times New Roman" panose="02020603050405020304" pitchFamily="18" charset="0"/>
              </a:rPr>
              <a:t>b. </a:t>
            </a:r>
            <a:r>
              <a:rPr lang="it-IT" sz="1200" dirty="0" err="1" smtClean="0">
                <a:latin typeface="Times New Roman" panose="02020603050405020304" pitchFamily="18" charset="0"/>
                <a:cs typeface="Times New Roman" panose="02020603050405020304" pitchFamily="18" charset="0"/>
              </a:rPr>
              <a:t>Cost</a:t>
            </a:r>
            <a:r>
              <a:rPr lang="it-IT" sz="1200" dirty="0" smtClean="0">
                <a:latin typeface="Times New Roman" panose="02020603050405020304" pitchFamily="18" charset="0"/>
                <a:cs typeface="Times New Roman" panose="02020603050405020304" pitchFamily="18" charset="0"/>
              </a:rPr>
              <a:t> benefit </a:t>
            </a:r>
            <a:r>
              <a:rPr lang="it-IT" sz="1200" dirty="0" err="1" smtClean="0">
                <a:latin typeface="Times New Roman" panose="02020603050405020304" pitchFamily="18" charset="0"/>
                <a:cs typeface="Times New Roman" panose="02020603050405020304" pitchFamily="18" charset="0"/>
              </a:rPr>
              <a:t>analyses</a:t>
            </a:r>
            <a:r>
              <a:rPr lang="it-IT" sz="1200" dirty="0" smtClean="0">
                <a:latin typeface="Times New Roman" panose="02020603050405020304" pitchFamily="18" charset="0"/>
                <a:cs typeface="Times New Roman" panose="02020603050405020304" pitchFamily="18" charset="0"/>
              </a:rPr>
              <a:t> of some </a:t>
            </a:r>
            <a:r>
              <a:rPr lang="it-IT" sz="1200" dirty="0" err="1" smtClean="0">
                <a:latin typeface="Times New Roman" panose="02020603050405020304" pitchFamily="18" charset="0"/>
                <a:cs typeface="Times New Roman" panose="02020603050405020304" pitchFamily="18" charset="0"/>
              </a:rPr>
              <a:t>proposed</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recovery</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investments</a:t>
            </a:r>
            <a:endParaRPr lang="it-IT" sz="1200" dirty="0" smtClean="0">
              <a:latin typeface="Times New Roman" panose="02020603050405020304" pitchFamily="18" charset="0"/>
              <a:cs typeface="Times New Roman" panose="02020603050405020304" pitchFamily="18" charset="0"/>
            </a:endParaRPr>
          </a:p>
          <a:p>
            <a:endParaRPr lang="it-IT" sz="1200"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449203" y="2074728"/>
            <a:ext cx="2404472" cy="2477601"/>
          </a:xfrm>
          <a:prstGeom prst="rect">
            <a:avLst/>
          </a:prstGeom>
          <a:solidFill>
            <a:schemeClr val="bg1"/>
          </a:solidFill>
          <a:ln>
            <a:solidFill>
              <a:schemeClr val="accent1"/>
            </a:solidFill>
          </a:ln>
        </p:spPr>
        <p:txBody>
          <a:bodyPr wrap="square" rtlCol="0">
            <a:spAutoFit/>
          </a:bodyPr>
          <a:lstStyle/>
          <a:p>
            <a:r>
              <a:rPr lang="it-IT" sz="1200" b="1" dirty="0" smtClean="0">
                <a:latin typeface="Times New Roman" panose="02020603050405020304" pitchFamily="18" charset="0"/>
                <a:cs typeface="Times New Roman" panose="02020603050405020304" pitchFamily="18" charset="0"/>
              </a:rPr>
              <a:t>Task C. </a:t>
            </a:r>
            <a:r>
              <a:rPr lang="it-IT" sz="1200" b="1" dirty="0" err="1" smtClean="0">
                <a:latin typeface="Times New Roman" panose="02020603050405020304" pitchFamily="18" charset="0"/>
                <a:cs typeface="Times New Roman" panose="02020603050405020304" pitchFamily="18" charset="0"/>
              </a:rPr>
              <a:t>Linking</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collected</a:t>
            </a:r>
            <a:r>
              <a:rPr lang="it-IT" sz="1200" b="1" dirty="0" smtClean="0">
                <a:latin typeface="Times New Roman" panose="02020603050405020304" pitchFamily="18" charset="0"/>
                <a:cs typeface="Times New Roman" panose="02020603050405020304" pitchFamily="18" charset="0"/>
              </a:rPr>
              <a:t> data </a:t>
            </a:r>
            <a:r>
              <a:rPr lang="it-IT" sz="1200" b="1" dirty="0" err="1" smtClean="0">
                <a:latin typeface="Times New Roman" panose="02020603050405020304" pitchFamily="18" charset="0"/>
                <a:cs typeface="Times New Roman" panose="02020603050405020304" pitchFamily="18" charset="0"/>
              </a:rPr>
              <a:t>to</a:t>
            </a:r>
            <a:r>
              <a:rPr lang="it-IT" sz="1200" b="1" dirty="0" smtClean="0">
                <a:latin typeface="Times New Roman" panose="02020603050405020304" pitchFamily="18" charset="0"/>
                <a:cs typeface="Times New Roman" panose="02020603050405020304" pitchFamily="18" charset="0"/>
              </a:rPr>
              <a:t> the </a:t>
            </a:r>
            <a:r>
              <a:rPr lang="it-IT" sz="1200" b="1" dirty="0" err="1" smtClean="0">
                <a:latin typeface="Times New Roman" panose="02020603050405020304" pitchFamily="18" charset="0"/>
                <a:cs typeface="Times New Roman" panose="02020603050405020304" pitchFamily="18" charset="0"/>
              </a:rPr>
              <a:t>financial</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forms</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of</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compensation</a:t>
            </a:r>
            <a:endParaRPr lang="it-IT" sz="1200" b="1" dirty="0" smtClean="0">
              <a:latin typeface="Times New Roman" panose="02020603050405020304" pitchFamily="18" charset="0"/>
              <a:cs typeface="Times New Roman" panose="02020603050405020304" pitchFamily="18" charset="0"/>
            </a:endParaRPr>
          </a:p>
          <a:p>
            <a:endParaRPr lang="it-IT" sz="1100" dirty="0" smtClean="0">
              <a:latin typeface="Times New Roman" panose="02020603050405020304" pitchFamily="18" charset="0"/>
              <a:cs typeface="Times New Roman" panose="02020603050405020304" pitchFamily="18" charset="0"/>
            </a:endParaRPr>
          </a:p>
          <a:p>
            <a:r>
              <a:rPr lang="it-IT" sz="1200" dirty="0" smtClean="0">
                <a:latin typeface="Times New Roman" panose="02020603050405020304" pitchFamily="18" charset="0"/>
                <a:cs typeface="Times New Roman" panose="02020603050405020304" pitchFamily="18" charset="0"/>
              </a:rPr>
              <a:t>a. </a:t>
            </a:r>
            <a:r>
              <a:rPr lang="it-IT" sz="1200" dirty="0" err="1" smtClean="0">
                <a:latin typeface="Times New Roman" panose="02020603050405020304" pitchFamily="18" charset="0"/>
                <a:cs typeface="Times New Roman" panose="02020603050405020304" pitchFamily="18" charset="0"/>
              </a:rPr>
              <a:t>Description</a:t>
            </a:r>
            <a:r>
              <a:rPr lang="it-IT" sz="1200" dirty="0" smtClean="0">
                <a:latin typeface="Times New Roman" panose="02020603050405020304" pitchFamily="18" charset="0"/>
                <a:cs typeface="Times New Roman" panose="02020603050405020304" pitchFamily="18" charset="0"/>
              </a:rPr>
              <a:t> of the use of </a:t>
            </a:r>
            <a:r>
              <a:rPr lang="it-IT" sz="1200" dirty="0" err="1" smtClean="0">
                <a:latin typeface="Times New Roman" panose="02020603050405020304" pitchFamily="18" charset="0"/>
                <a:cs typeface="Times New Roman" panose="02020603050405020304" pitchFamily="18" charset="0"/>
              </a:rPr>
              <a:t>damage</a:t>
            </a:r>
            <a:r>
              <a:rPr lang="it-IT" sz="1200" dirty="0" smtClean="0">
                <a:latin typeface="Times New Roman" panose="02020603050405020304" pitchFamily="18" charset="0"/>
                <a:cs typeface="Times New Roman" panose="02020603050405020304" pitchFamily="18" charset="0"/>
              </a:rPr>
              <a:t> and </a:t>
            </a:r>
            <a:r>
              <a:rPr lang="it-IT" sz="1200" dirty="0" err="1" smtClean="0">
                <a:latin typeface="Times New Roman" panose="02020603050405020304" pitchFamily="18" charset="0"/>
                <a:cs typeface="Times New Roman" panose="02020603050405020304" pitchFamily="18" charset="0"/>
              </a:rPr>
              <a:t>losses</a:t>
            </a:r>
            <a:r>
              <a:rPr lang="it-IT" sz="1200" dirty="0" smtClean="0">
                <a:latin typeface="Times New Roman" panose="02020603050405020304" pitchFamily="18" charset="0"/>
                <a:cs typeface="Times New Roman" panose="02020603050405020304" pitchFamily="18" charset="0"/>
              </a:rPr>
              <a:t> data for </a:t>
            </a:r>
            <a:r>
              <a:rPr lang="it-IT" sz="1200" dirty="0" err="1" smtClean="0">
                <a:latin typeface="Times New Roman" panose="02020603050405020304" pitchFamily="18" charset="0"/>
                <a:cs typeface="Times New Roman" panose="02020603050405020304" pitchFamily="18" charset="0"/>
              </a:rPr>
              <a:t>compensation</a:t>
            </a:r>
            <a:r>
              <a:rPr lang="it-IT" sz="1200" dirty="0" smtClean="0">
                <a:latin typeface="Times New Roman" panose="02020603050405020304" pitchFamily="18" charset="0"/>
                <a:cs typeface="Times New Roman" panose="02020603050405020304" pitchFamily="18" charset="0"/>
              </a:rPr>
              <a:t>  under </a:t>
            </a:r>
            <a:r>
              <a:rPr lang="it-IT" sz="1200" dirty="0" err="1" smtClean="0">
                <a:latin typeface="Times New Roman" panose="02020603050405020304" pitchFamily="18" charset="0"/>
                <a:cs typeface="Times New Roman" panose="02020603050405020304" pitchFamily="18" charset="0"/>
              </a:rPr>
              <a:t>different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financial</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arrangements</a:t>
            </a:r>
            <a:r>
              <a:rPr lang="it-IT" sz="1200" dirty="0" smtClean="0">
                <a:latin typeface="Times New Roman" panose="02020603050405020304" pitchFamily="18" charset="0"/>
                <a:cs typeface="Times New Roman" panose="02020603050405020304" pitchFamily="18" charset="0"/>
              </a:rPr>
              <a:t>. </a:t>
            </a:r>
            <a:endParaRPr lang="it-IT" sz="1000" dirty="0">
              <a:latin typeface="Times New Roman" panose="02020603050405020304" pitchFamily="18" charset="0"/>
              <a:cs typeface="Times New Roman" panose="02020603050405020304" pitchFamily="18" charset="0"/>
            </a:endParaRPr>
          </a:p>
          <a:p>
            <a:endParaRPr lang="it-IT" sz="1200" dirty="0" smtClean="0">
              <a:latin typeface="Times New Roman" panose="02020603050405020304" pitchFamily="18" charset="0"/>
              <a:cs typeface="Times New Roman" panose="02020603050405020304" pitchFamily="18" charset="0"/>
            </a:endParaRPr>
          </a:p>
          <a:p>
            <a:r>
              <a:rPr lang="it-IT" sz="1200" dirty="0" smtClean="0">
                <a:latin typeface="Times New Roman" panose="02020603050405020304" pitchFamily="18" charset="0"/>
                <a:cs typeface="Times New Roman" panose="02020603050405020304" pitchFamily="18" charset="0"/>
              </a:rPr>
              <a:t>b. Workshop with </a:t>
            </a:r>
            <a:r>
              <a:rPr lang="it-IT" sz="1200" dirty="0" err="1" smtClean="0">
                <a:latin typeface="Times New Roman" panose="02020603050405020304" pitchFamily="18" charset="0"/>
                <a:cs typeface="Times New Roman" panose="02020603050405020304" pitchFamily="18" charset="0"/>
              </a:rPr>
              <a:t>stakeholders</a:t>
            </a:r>
            <a:r>
              <a:rPr lang="it-IT" sz="1200" dirty="0" smtClean="0">
                <a:latin typeface="Times New Roman" panose="02020603050405020304" pitchFamily="18" charset="0"/>
                <a:cs typeface="Times New Roman" panose="02020603050405020304" pitchFamily="18" charset="0"/>
              </a:rPr>
              <a:t> to </a:t>
            </a:r>
            <a:r>
              <a:rPr lang="it-IT" sz="1200" dirty="0" err="1" smtClean="0">
                <a:latin typeface="Times New Roman" panose="02020603050405020304" pitchFamily="18" charset="0"/>
                <a:cs typeface="Times New Roman" panose="02020603050405020304" pitchFamily="18" charset="0"/>
              </a:rPr>
              <a:t>assess</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if</a:t>
            </a:r>
            <a:r>
              <a:rPr lang="it-IT" sz="1200" dirty="0" smtClean="0">
                <a:latin typeface="Times New Roman" panose="02020603050405020304" pitchFamily="18" charset="0"/>
                <a:cs typeface="Times New Roman" panose="02020603050405020304" pitchFamily="18" charset="0"/>
              </a:rPr>
              <a:t> and </a:t>
            </a:r>
            <a:r>
              <a:rPr lang="it-IT" sz="1200" dirty="0" err="1" smtClean="0">
                <a:latin typeface="Times New Roman" panose="02020603050405020304" pitchFamily="18" charset="0"/>
                <a:cs typeface="Times New Roman" panose="02020603050405020304" pitchFamily="18" charset="0"/>
              </a:rPr>
              <a:t>how</a:t>
            </a:r>
            <a:r>
              <a:rPr lang="it-IT" sz="1200" dirty="0" smtClean="0">
                <a:latin typeface="Times New Roman" panose="02020603050405020304" pitchFamily="18" charset="0"/>
                <a:cs typeface="Times New Roman" panose="02020603050405020304" pitchFamily="18" charset="0"/>
              </a:rPr>
              <a:t> data can </a:t>
            </a:r>
            <a:r>
              <a:rPr lang="it-IT" sz="1200" dirty="0" err="1" smtClean="0">
                <a:latin typeface="Times New Roman" panose="02020603050405020304" pitchFamily="18" charset="0"/>
                <a:cs typeface="Times New Roman" panose="02020603050405020304" pitchFamily="18" charset="0"/>
              </a:rPr>
              <a:t>satisfy</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both</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compensation</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requirements</a:t>
            </a:r>
            <a:r>
              <a:rPr lang="it-IT" sz="1200" dirty="0" smtClean="0">
                <a:latin typeface="Times New Roman" panose="02020603050405020304" pitchFamily="18" charset="0"/>
                <a:cs typeface="Times New Roman" panose="02020603050405020304" pitchFamily="18" charset="0"/>
              </a:rPr>
              <a:t> and </a:t>
            </a:r>
            <a:r>
              <a:rPr lang="it-IT" sz="1200" dirty="0" err="1" smtClean="0">
                <a:latin typeface="Times New Roman" panose="02020603050405020304" pitchFamily="18" charset="0"/>
                <a:cs typeface="Times New Roman" panose="02020603050405020304" pitchFamily="18" charset="0"/>
              </a:rPr>
              <a:t>forensic</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investigation</a:t>
            </a:r>
            <a:endParaRPr lang="it-IT" sz="1200" dirty="0" smtClean="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6040649" y="2102118"/>
            <a:ext cx="2241214" cy="2477601"/>
          </a:xfrm>
          <a:prstGeom prst="rect">
            <a:avLst/>
          </a:prstGeom>
          <a:solidFill>
            <a:schemeClr val="bg1"/>
          </a:solidFill>
          <a:ln>
            <a:solidFill>
              <a:schemeClr val="accent1"/>
            </a:solidFill>
          </a:ln>
        </p:spPr>
        <p:txBody>
          <a:bodyPr wrap="square" rtlCol="0">
            <a:spAutoFit/>
          </a:bodyPr>
          <a:lstStyle/>
          <a:p>
            <a:r>
              <a:rPr lang="it-IT" sz="1200" b="1" dirty="0" smtClean="0">
                <a:latin typeface="Times New Roman" panose="02020603050405020304" pitchFamily="18" charset="0"/>
                <a:cs typeface="Times New Roman" panose="02020603050405020304" pitchFamily="18" charset="0"/>
              </a:rPr>
              <a:t>Task D. How to link post-</a:t>
            </a:r>
            <a:r>
              <a:rPr lang="it-IT" sz="1200" b="1" dirty="0" err="1" smtClean="0">
                <a:latin typeface="Times New Roman" panose="02020603050405020304" pitchFamily="18" charset="0"/>
                <a:cs typeface="Times New Roman" panose="02020603050405020304" pitchFamily="18" charset="0"/>
              </a:rPr>
              <a:t>damage</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estimation</a:t>
            </a:r>
            <a:r>
              <a:rPr lang="it-IT" sz="1200" b="1" dirty="0" smtClean="0">
                <a:latin typeface="Times New Roman" panose="02020603050405020304" pitchFamily="18" charset="0"/>
                <a:cs typeface="Times New Roman" panose="02020603050405020304" pitchFamily="18" charset="0"/>
              </a:rPr>
              <a:t> to </a:t>
            </a:r>
            <a:r>
              <a:rPr lang="it-IT" sz="1200" b="1" dirty="0" err="1" smtClean="0">
                <a:latin typeface="Times New Roman" panose="02020603050405020304" pitchFamily="18" charset="0"/>
                <a:cs typeface="Times New Roman" panose="02020603050405020304" pitchFamily="18" charset="0"/>
              </a:rPr>
              <a:t>pre-event</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risk</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assessment</a:t>
            </a:r>
            <a:endParaRPr lang="it-IT" sz="1200" b="1" dirty="0">
              <a:latin typeface="Times New Roman" panose="02020603050405020304" pitchFamily="18" charset="0"/>
              <a:cs typeface="Times New Roman" panose="02020603050405020304" pitchFamily="18" charset="0"/>
            </a:endParaRPr>
          </a:p>
          <a:p>
            <a:endParaRPr lang="it-IT" sz="1200" b="1" dirty="0" smtClean="0">
              <a:latin typeface="Times New Roman" panose="02020603050405020304" pitchFamily="18" charset="0"/>
              <a:cs typeface="Times New Roman" panose="02020603050405020304" pitchFamily="18" charset="0"/>
            </a:endParaRPr>
          </a:p>
          <a:p>
            <a:r>
              <a:rPr lang="it-IT" sz="1200" dirty="0" smtClean="0">
                <a:latin typeface="Times New Roman" panose="02020603050405020304" pitchFamily="18" charset="0"/>
                <a:cs typeface="Times New Roman" panose="02020603050405020304" pitchFamily="18" charset="0"/>
              </a:rPr>
              <a:t>a. </a:t>
            </a:r>
            <a:r>
              <a:rPr lang="it-IT" sz="1200" dirty="0" err="1" smtClean="0">
                <a:latin typeface="Times New Roman" panose="02020603050405020304" pitchFamily="18" charset="0"/>
                <a:cs typeface="Times New Roman" panose="02020603050405020304" pitchFamily="18" charset="0"/>
              </a:rPr>
              <a:t>Comparing</a:t>
            </a:r>
            <a:r>
              <a:rPr lang="it-IT" sz="1200" dirty="0" smtClean="0">
                <a:latin typeface="Times New Roman" panose="02020603050405020304" pitchFamily="18" charset="0"/>
                <a:cs typeface="Times New Roman" panose="02020603050405020304" pitchFamily="18" charset="0"/>
              </a:rPr>
              <a:t> post-</a:t>
            </a:r>
            <a:r>
              <a:rPr lang="it-IT" sz="1200" dirty="0" err="1" smtClean="0">
                <a:latin typeface="Times New Roman" panose="02020603050405020304" pitchFamily="18" charset="0"/>
                <a:cs typeface="Times New Roman" panose="02020603050405020304" pitchFamily="18" charset="0"/>
              </a:rPr>
              <a:t>event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damage</a:t>
            </a:r>
            <a:r>
              <a:rPr lang="it-IT" sz="1200" dirty="0" smtClean="0">
                <a:latin typeface="Times New Roman" panose="02020603050405020304" pitchFamily="18" charset="0"/>
                <a:cs typeface="Times New Roman" panose="02020603050405020304" pitchFamily="18" charset="0"/>
              </a:rPr>
              <a:t> data with </a:t>
            </a:r>
            <a:r>
              <a:rPr lang="it-IT" sz="1200" dirty="0" err="1" smtClean="0">
                <a:latin typeface="Times New Roman" panose="02020603050405020304" pitchFamily="18" charset="0"/>
                <a:cs typeface="Times New Roman" panose="02020603050405020304" pitchFamily="18" charset="0"/>
              </a:rPr>
              <a:t>pre-event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risk</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scenarios</a:t>
            </a:r>
            <a:r>
              <a:rPr lang="it-IT" sz="1200" dirty="0" smtClean="0">
                <a:latin typeface="Times New Roman" panose="02020603050405020304" pitchFamily="18" charset="0"/>
                <a:cs typeface="Times New Roman" panose="02020603050405020304" pitchFamily="18" charset="0"/>
              </a:rPr>
              <a:t>.</a:t>
            </a:r>
          </a:p>
          <a:p>
            <a:endParaRPr lang="it-IT" sz="1200" dirty="0" smtClean="0">
              <a:latin typeface="Times New Roman" panose="02020603050405020304" pitchFamily="18" charset="0"/>
              <a:cs typeface="Times New Roman" panose="02020603050405020304" pitchFamily="18" charset="0"/>
            </a:endParaRPr>
          </a:p>
          <a:p>
            <a:r>
              <a:rPr lang="it-IT" sz="1200" dirty="0" smtClean="0">
                <a:latin typeface="Times New Roman" panose="02020603050405020304" pitchFamily="18" charset="0"/>
                <a:cs typeface="Times New Roman" panose="02020603050405020304" pitchFamily="18" charset="0"/>
              </a:rPr>
              <a:t>b. </a:t>
            </a:r>
            <a:r>
              <a:rPr lang="it-IT" sz="1200" dirty="0" err="1" smtClean="0">
                <a:latin typeface="Times New Roman" panose="02020603050405020304" pitchFamily="18" charset="0"/>
                <a:cs typeface="Times New Roman" panose="02020603050405020304" pitchFamily="18" charset="0"/>
              </a:rPr>
              <a:t>Cost</a:t>
            </a:r>
            <a:r>
              <a:rPr lang="it-IT" sz="1200" dirty="0" smtClean="0">
                <a:latin typeface="Times New Roman" panose="02020603050405020304" pitchFamily="18" charset="0"/>
                <a:cs typeface="Times New Roman" panose="02020603050405020304" pitchFamily="18" charset="0"/>
              </a:rPr>
              <a:t>/benefit </a:t>
            </a:r>
            <a:r>
              <a:rPr lang="it-IT" sz="1200" dirty="0" err="1" smtClean="0">
                <a:latin typeface="Times New Roman" panose="02020603050405020304" pitchFamily="18" charset="0"/>
                <a:cs typeface="Times New Roman" panose="02020603050405020304" pitchFamily="18" charset="0"/>
              </a:rPr>
              <a:t>analyses</a:t>
            </a:r>
            <a:r>
              <a:rPr lang="it-IT" sz="1200" dirty="0" smtClean="0">
                <a:latin typeface="Times New Roman" panose="02020603050405020304" pitchFamily="18" charset="0"/>
                <a:cs typeface="Times New Roman" panose="02020603050405020304" pitchFamily="18" charset="0"/>
              </a:rPr>
              <a:t> of a </a:t>
            </a:r>
            <a:r>
              <a:rPr lang="it-IT" sz="1200" dirty="0" err="1" smtClean="0">
                <a:latin typeface="Times New Roman" panose="02020603050405020304" pitchFamily="18" charset="0"/>
                <a:cs typeface="Times New Roman" panose="02020603050405020304" pitchFamily="18" charset="0"/>
              </a:rPr>
              <a:t>selection</a:t>
            </a:r>
            <a:r>
              <a:rPr lang="it-IT" sz="1200" dirty="0" smtClean="0">
                <a:latin typeface="Times New Roman" panose="02020603050405020304" pitchFamily="18" charset="0"/>
                <a:cs typeface="Times New Roman" panose="02020603050405020304" pitchFamily="18" charset="0"/>
              </a:rPr>
              <a:t> of </a:t>
            </a:r>
            <a:r>
              <a:rPr lang="it-IT" sz="1200" dirty="0" err="1" smtClean="0">
                <a:latin typeface="Times New Roman" panose="02020603050405020304" pitchFamily="18" charset="0"/>
                <a:cs typeface="Times New Roman" panose="02020603050405020304" pitchFamily="18" charset="0"/>
              </a:rPr>
              <a:t>mitigation</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measures</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that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could</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have</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been</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implemented</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before</a:t>
            </a:r>
            <a:r>
              <a:rPr lang="it-IT" sz="1200" dirty="0" smtClean="0">
                <a:latin typeface="Times New Roman" panose="02020603050405020304" pitchFamily="18" charset="0"/>
                <a:cs typeface="Times New Roman" panose="02020603050405020304" pitchFamily="18" charset="0"/>
              </a:rPr>
              <a:t> the impact.</a:t>
            </a:r>
          </a:p>
          <a:p>
            <a:endParaRPr lang="it-IT" sz="1100" dirty="0">
              <a:latin typeface="Times New Roman" panose="02020603050405020304" pitchFamily="18" charset="0"/>
              <a:cs typeface="Times New Roman" panose="02020603050405020304" pitchFamily="18" charset="0"/>
            </a:endParaRPr>
          </a:p>
        </p:txBody>
      </p:sp>
      <p:sp>
        <p:nvSpPr>
          <p:cNvPr id="8" name="CasellaDiTesto 7"/>
          <p:cNvSpPr txBox="1"/>
          <p:nvPr/>
        </p:nvSpPr>
        <p:spPr>
          <a:xfrm>
            <a:off x="1090904" y="4909006"/>
            <a:ext cx="7250928" cy="1384995"/>
          </a:xfrm>
          <a:prstGeom prst="rect">
            <a:avLst/>
          </a:prstGeom>
          <a:solidFill>
            <a:srgbClr val="CCECFF"/>
          </a:solidFill>
          <a:ln>
            <a:solidFill>
              <a:schemeClr val="accent1"/>
            </a:solidFill>
          </a:ln>
        </p:spPr>
        <p:txBody>
          <a:bodyPr wrap="square" rtlCol="0">
            <a:spAutoFit/>
          </a:bodyPr>
          <a:lstStyle/>
          <a:p>
            <a:r>
              <a:rPr lang="it-IT" sz="1200" b="1" dirty="0" smtClean="0">
                <a:latin typeface="Times New Roman" panose="02020603050405020304" pitchFamily="18" charset="0"/>
                <a:cs typeface="Times New Roman" panose="02020603050405020304" pitchFamily="18" charset="0"/>
              </a:rPr>
              <a:t>Task E. Design of the </a:t>
            </a:r>
            <a:r>
              <a:rPr lang="it-IT" sz="1200" b="1" dirty="0" err="1" smtClean="0">
                <a:latin typeface="Times New Roman" panose="02020603050405020304" pitchFamily="18" charset="0"/>
                <a:cs typeface="Times New Roman" panose="02020603050405020304" pitchFamily="18" charset="0"/>
              </a:rPr>
              <a:t>architecture</a:t>
            </a:r>
            <a:r>
              <a:rPr lang="it-IT" sz="1200" b="1" dirty="0" smtClean="0">
                <a:latin typeface="Times New Roman" panose="02020603050405020304" pitchFamily="18" charset="0"/>
                <a:cs typeface="Times New Roman" panose="02020603050405020304" pitchFamily="18" charset="0"/>
              </a:rPr>
              <a:t> of the information </a:t>
            </a:r>
            <a:r>
              <a:rPr lang="it-IT" sz="1200" b="1" dirty="0" err="1" smtClean="0">
                <a:latin typeface="Times New Roman" panose="02020603050405020304" pitchFamily="18" charset="0"/>
                <a:cs typeface="Times New Roman" panose="02020603050405020304" pitchFamily="18" charset="0"/>
              </a:rPr>
              <a:t>system</a:t>
            </a:r>
            <a:r>
              <a:rPr lang="it-IT" sz="1200" b="1" dirty="0" smtClean="0">
                <a:latin typeface="Times New Roman" panose="02020603050405020304" pitchFamily="18" charset="0"/>
                <a:cs typeface="Times New Roman" panose="02020603050405020304" pitchFamily="18" charset="0"/>
              </a:rPr>
              <a:t> to </a:t>
            </a:r>
            <a:r>
              <a:rPr lang="it-IT" sz="1200" b="1" dirty="0" err="1" smtClean="0">
                <a:latin typeface="Times New Roman" panose="02020603050405020304" pitchFamily="18" charset="0"/>
                <a:cs typeface="Times New Roman" panose="02020603050405020304" pitchFamily="18" charset="0"/>
              </a:rPr>
              <a:t>collect</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store</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manage</a:t>
            </a:r>
            <a:r>
              <a:rPr lang="it-IT" sz="1200" b="1" dirty="0" smtClean="0">
                <a:latin typeface="Times New Roman" panose="02020603050405020304" pitchFamily="18" charset="0"/>
                <a:cs typeface="Times New Roman" panose="02020603050405020304" pitchFamily="18" charset="0"/>
              </a:rPr>
              <a:t>, and </a:t>
            </a:r>
            <a:r>
              <a:rPr lang="it-IT" sz="1200" b="1" dirty="0" err="1" smtClean="0">
                <a:latin typeface="Times New Roman" panose="02020603050405020304" pitchFamily="18" charset="0"/>
                <a:cs typeface="Times New Roman" panose="02020603050405020304" pitchFamily="18" charset="0"/>
              </a:rPr>
              <a:t>query</a:t>
            </a:r>
            <a:r>
              <a:rPr lang="it-IT" sz="1200" b="1" dirty="0" smtClean="0">
                <a:latin typeface="Times New Roman" panose="02020603050405020304" pitchFamily="18" charset="0"/>
                <a:cs typeface="Times New Roman" panose="02020603050405020304" pitchFamily="18" charset="0"/>
              </a:rPr>
              <a:t> </a:t>
            </a:r>
            <a:r>
              <a:rPr lang="it-IT" sz="1200" b="1" dirty="0" err="1" smtClean="0">
                <a:latin typeface="Times New Roman" panose="02020603050405020304" pitchFamily="18" charset="0"/>
                <a:cs typeface="Times New Roman" panose="02020603050405020304" pitchFamily="18" charset="0"/>
              </a:rPr>
              <a:t>damage</a:t>
            </a:r>
            <a:r>
              <a:rPr lang="it-IT" sz="1200" b="1" dirty="0" smtClean="0">
                <a:latin typeface="Times New Roman" panose="02020603050405020304" pitchFamily="18" charset="0"/>
                <a:cs typeface="Times New Roman" panose="02020603050405020304" pitchFamily="18" charset="0"/>
              </a:rPr>
              <a:t> and </a:t>
            </a:r>
            <a:r>
              <a:rPr lang="it-IT" sz="1200" b="1" dirty="0" err="1" smtClean="0">
                <a:latin typeface="Times New Roman" panose="02020603050405020304" pitchFamily="18" charset="0"/>
                <a:cs typeface="Times New Roman" panose="02020603050405020304" pitchFamily="18" charset="0"/>
              </a:rPr>
              <a:t>losses</a:t>
            </a:r>
            <a:r>
              <a:rPr lang="it-IT" sz="1200" b="1" dirty="0" smtClean="0">
                <a:latin typeface="Times New Roman" panose="02020603050405020304" pitchFamily="18" charset="0"/>
                <a:cs typeface="Times New Roman" panose="02020603050405020304" pitchFamily="18" charset="0"/>
              </a:rPr>
              <a:t> data</a:t>
            </a:r>
          </a:p>
          <a:p>
            <a:endParaRPr lang="it-IT" sz="1200" dirty="0" smtClean="0">
              <a:latin typeface="Times New Roman" panose="02020603050405020304" pitchFamily="18" charset="0"/>
              <a:cs typeface="Times New Roman" panose="02020603050405020304" pitchFamily="18" charset="0"/>
            </a:endParaRPr>
          </a:p>
          <a:p>
            <a:r>
              <a:rPr lang="it-IT" sz="1200" dirty="0" err="1" smtClean="0">
                <a:latin typeface="Times New Roman" panose="02020603050405020304" pitchFamily="18" charset="0"/>
                <a:cs typeface="Times New Roman" panose="02020603050405020304" pitchFamily="18" charset="0"/>
              </a:rPr>
              <a:t>Designing</a:t>
            </a:r>
            <a:r>
              <a:rPr lang="it-IT" sz="1200" dirty="0" smtClean="0">
                <a:latin typeface="Times New Roman" panose="02020603050405020304" pitchFamily="18" charset="0"/>
                <a:cs typeface="Times New Roman" panose="02020603050405020304" pitchFamily="18" charset="0"/>
              </a:rPr>
              <a:t> the </a:t>
            </a:r>
            <a:r>
              <a:rPr lang="it-IT" sz="1200" dirty="0" err="1" smtClean="0">
                <a:latin typeface="Times New Roman" panose="02020603050405020304" pitchFamily="18" charset="0"/>
                <a:cs typeface="Times New Roman" panose="02020603050405020304" pitchFamily="18" charset="0"/>
              </a:rPr>
              <a:t>conceptual</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architecture</a:t>
            </a:r>
            <a:r>
              <a:rPr lang="it-IT" sz="1200" dirty="0" smtClean="0">
                <a:latin typeface="Times New Roman" panose="02020603050405020304" pitchFamily="18" charset="0"/>
                <a:cs typeface="Times New Roman" panose="02020603050405020304" pitchFamily="18" charset="0"/>
              </a:rPr>
              <a:t> of an information </a:t>
            </a:r>
            <a:r>
              <a:rPr lang="it-IT" sz="1200" dirty="0" err="1" smtClean="0">
                <a:latin typeface="Times New Roman" panose="02020603050405020304" pitchFamily="18" charset="0"/>
                <a:cs typeface="Times New Roman" panose="02020603050405020304" pitchFamily="18" charset="0"/>
              </a:rPr>
              <a:t>system</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structuring</a:t>
            </a:r>
            <a:r>
              <a:rPr lang="it-IT" sz="1200" dirty="0" smtClean="0">
                <a:latin typeface="Times New Roman" panose="02020603050405020304" pitchFamily="18" charset="0"/>
                <a:cs typeface="Times New Roman" panose="02020603050405020304" pitchFamily="18" charset="0"/>
              </a:rPr>
              <a:t> the </a:t>
            </a:r>
            <a:r>
              <a:rPr lang="it-IT" sz="1200" dirty="0" err="1" smtClean="0">
                <a:latin typeface="Times New Roman" panose="02020603050405020304" pitchFamily="18" charset="0"/>
                <a:cs typeface="Times New Roman" panose="02020603050405020304" pitchFamily="18" charset="0"/>
              </a:rPr>
              <a:t>logic</a:t>
            </a:r>
            <a:r>
              <a:rPr lang="it-IT" sz="1200" dirty="0" smtClean="0">
                <a:latin typeface="Times New Roman" panose="02020603050405020304" pitchFamily="18" charset="0"/>
                <a:cs typeface="Times New Roman" panose="02020603050405020304" pitchFamily="18" charset="0"/>
              </a:rPr>
              <a:t> flow of data to be </a:t>
            </a:r>
            <a:r>
              <a:rPr lang="it-IT" sz="1200" dirty="0" err="1" smtClean="0">
                <a:latin typeface="Times New Roman" panose="02020603050405020304" pitchFamily="18" charset="0"/>
                <a:cs typeface="Times New Roman" panose="02020603050405020304" pitchFamily="18" charset="0"/>
              </a:rPr>
              <a:t>collected</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stored</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memorised</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queried</a:t>
            </a:r>
            <a:r>
              <a:rPr lang="it-IT" sz="1200" dirty="0" smtClean="0">
                <a:latin typeface="Times New Roman" panose="02020603050405020304" pitchFamily="18" charset="0"/>
                <a:cs typeface="Times New Roman" panose="02020603050405020304" pitchFamily="18" charset="0"/>
              </a:rPr>
              <a:t> and </a:t>
            </a:r>
            <a:r>
              <a:rPr lang="it-IT" sz="1200" dirty="0" err="1" smtClean="0">
                <a:latin typeface="Times New Roman" panose="02020603050405020304" pitchFamily="18" charset="0"/>
                <a:cs typeface="Times New Roman" panose="02020603050405020304" pitchFamily="18" charset="0"/>
              </a:rPr>
              <a:t>analysed</a:t>
            </a:r>
            <a:r>
              <a:rPr lang="it-IT" sz="1200" dirty="0" smtClean="0">
                <a:latin typeface="Times New Roman" panose="02020603050405020304" pitchFamily="18" charset="0"/>
                <a:cs typeface="Times New Roman" panose="02020603050405020304" pitchFamily="18" charset="0"/>
              </a:rPr>
              <a:t> by </a:t>
            </a:r>
            <a:r>
              <a:rPr lang="it-IT" sz="1200" dirty="0" err="1" smtClean="0">
                <a:latin typeface="Times New Roman" panose="02020603050405020304" pitchFamily="18" charset="0"/>
                <a:cs typeface="Times New Roman" panose="02020603050405020304" pitchFamily="18" charset="0"/>
              </a:rPr>
              <a:t>different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stakeholeders</a:t>
            </a:r>
            <a:r>
              <a:rPr lang="it-IT" sz="1200" dirty="0" smtClean="0">
                <a:latin typeface="Times New Roman" panose="02020603050405020304" pitchFamily="18" charset="0"/>
                <a:cs typeface="Times New Roman" panose="02020603050405020304" pitchFamily="18" charset="0"/>
              </a:rPr>
              <a:t> to </a:t>
            </a:r>
            <a:r>
              <a:rPr lang="it-IT" sz="1200" dirty="0" err="1" smtClean="0">
                <a:latin typeface="Times New Roman" panose="02020603050405020304" pitchFamily="18" charset="0"/>
                <a:cs typeface="Times New Roman" panose="02020603050405020304" pitchFamily="18" charset="0"/>
              </a:rPr>
              <a:t>support</a:t>
            </a:r>
            <a:r>
              <a:rPr lang="it-IT" sz="1200" dirty="0" smtClean="0">
                <a:latin typeface="Times New Roman" panose="02020603050405020304" pitchFamily="18" charset="0"/>
                <a:cs typeface="Times New Roman" panose="02020603050405020304" pitchFamily="18" charset="0"/>
              </a:rPr>
              <a:t> the generation of full </a:t>
            </a:r>
            <a:r>
              <a:rPr lang="it-IT" sz="1200" dirty="0" err="1" smtClean="0">
                <a:latin typeface="Times New Roman" panose="02020603050405020304" pitchFamily="18" charset="0"/>
                <a:cs typeface="Times New Roman" panose="02020603050405020304" pitchFamily="18" charset="0"/>
              </a:rPr>
              <a:t>event</a:t>
            </a:r>
            <a:r>
              <a:rPr lang="it-IT" sz="1200" dirty="0" smtClean="0">
                <a:latin typeface="Times New Roman" panose="02020603050405020304" pitchFamily="18" charset="0"/>
                <a:cs typeface="Times New Roman" panose="02020603050405020304" pitchFamily="18" charset="0"/>
              </a:rPr>
              <a:t> reports, </a:t>
            </a:r>
            <a:r>
              <a:rPr lang="it-IT" sz="1200" dirty="0" err="1" smtClean="0">
                <a:latin typeface="Times New Roman" panose="02020603050405020304" pitchFamily="18" charset="0"/>
                <a:cs typeface="Times New Roman" panose="02020603050405020304" pitchFamily="18" charset="0"/>
              </a:rPr>
              <a:t>damage</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compensation</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forensic</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investigation</a:t>
            </a:r>
            <a:r>
              <a:rPr lang="it-IT" sz="1200" dirty="0" smtClean="0">
                <a:latin typeface="Times New Roman" panose="02020603050405020304" pitchFamily="18" charset="0"/>
                <a:cs typeface="Times New Roman" panose="02020603050405020304" pitchFamily="18" charset="0"/>
              </a:rPr>
              <a:t>, and </a:t>
            </a:r>
            <a:r>
              <a:rPr lang="it-IT" sz="1200" dirty="0" err="1" smtClean="0">
                <a:latin typeface="Times New Roman" panose="02020603050405020304" pitchFamily="18" charset="0"/>
                <a:cs typeface="Times New Roman" panose="02020603050405020304" pitchFamily="18" charset="0"/>
              </a:rPr>
              <a:t>risk</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modelling</a:t>
            </a:r>
            <a:r>
              <a:rPr lang="it-IT" sz="120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Key</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recommendations</a:t>
            </a:r>
            <a:r>
              <a:rPr lang="it-IT" sz="1200" dirty="0" smtClean="0">
                <a:latin typeface="Times New Roman" panose="02020603050405020304" pitchFamily="18" charset="0"/>
                <a:cs typeface="Times New Roman" panose="02020603050405020304" pitchFamily="18" charset="0"/>
              </a:rPr>
              <a:t> to the EU </a:t>
            </a:r>
            <a:r>
              <a:rPr lang="it-IT" sz="1200" dirty="0" err="1" smtClean="0">
                <a:latin typeface="Times New Roman" panose="02020603050405020304" pitchFamily="18" charset="0"/>
                <a:cs typeface="Times New Roman" panose="02020603050405020304" pitchFamily="18" charset="0"/>
              </a:rPr>
              <a:t>Commission</a:t>
            </a:r>
            <a:r>
              <a:rPr lang="it-IT" sz="1200" dirty="0" smtClean="0">
                <a:latin typeface="Times New Roman" panose="02020603050405020304" pitchFamily="18" charset="0"/>
                <a:cs typeface="Times New Roman" panose="02020603050405020304" pitchFamily="18" charset="0"/>
              </a:rPr>
              <a:t> on the </a:t>
            </a:r>
            <a:r>
              <a:rPr lang="it-IT" sz="1200" dirty="0" err="1" smtClean="0">
                <a:latin typeface="Times New Roman" panose="02020603050405020304" pitchFamily="18" charset="0"/>
                <a:cs typeface="Times New Roman" panose="02020603050405020304" pitchFamily="18" charset="0"/>
              </a:rPr>
              <a:t>feasibility</a:t>
            </a:r>
            <a:r>
              <a:rPr lang="it-IT" sz="1200" dirty="0" smtClean="0">
                <a:latin typeface="Times New Roman" panose="02020603050405020304" pitchFamily="18" charset="0"/>
                <a:cs typeface="Times New Roman" panose="02020603050405020304" pitchFamily="18" charset="0"/>
              </a:rPr>
              <a:t> of </a:t>
            </a:r>
            <a:r>
              <a:rPr lang="it-IT" sz="1200" dirty="0" err="1" smtClean="0">
                <a:latin typeface="Times New Roman" panose="02020603050405020304" pitchFamily="18" charset="0"/>
                <a:cs typeface="Times New Roman" panose="02020603050405020304" pitchFamily="18" charset="0"/>
              </a:rPr>
              <a:t>proposed</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changes</a:t>
            </a:r>
            <a:r>
              <a:rPr lang="it-IT" sz="1200" dirty="0" smtClean="0">
                <a:latin typeface="Times New Roman" panose="02020603050405020304" pitchFamily="18" charset="0"/>
                <a:cs typeface="Times New Roman" panose="02020603050405020304" pitchFamily="18" charset="0"/>
              </a:rPr>
              <a:t> in </a:t>
            </a:r>
            <a:r>
              <a:rPr lang="it-IT" sz="1200" dirty="0" err="1" smtClean="0">
                <a:latin typeface="Times New Roman" panose="02020603050405020304" pitchFamily="18" charset="0"/>
                <a:cs typeface="Times New Roman" panose="02020603050405020304" pitchFamily="18" charset="0"/>
              </a:rPr>
              <a:t>damage</a:t>
            </a:r>
            <a:r>
              <a:rPr lang="it-IT" sz="1200" dirty="0" smtClean="0">
                <a:latin typeface="Times New Roman" panose="02020603050405020304" pitchFamily="18" charset="0"/>
                <a:cs typeface="Times New Roman" panose="02020603050405020304" pitchFamily="18" charset="0"/>
              </a:rPr>
              <a:t> data </a:t>
            </a:r>
            <a:r>
              <a:rPr lang="it-IT" sz="1200" dirty="0" err="1" smtClean="0">
                <a:latin typeface="Times New Roman" panose="02020603050405020304" pitchFamily="18" charset="0"/>
                <a:cs typeface="Times New Roman" panose="02020603050405020304" pitchFamily="18" charset="0"/>
              </a:rPr>
              <a:t>collection</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procedures</a:t>
            </a:r>
            <a:r>
              <a:rPr lang="it-IT" sz="1200" dirty="0" smtClean="0">
                <a:latin typeface="Times New Roman" panose="02020603050405020304" pitchFamily="18" charset="0"/>
                <a:cs typeface="Times New Roman" panose="02020603050405020304" pitchFamily="18" charset="0"/>
              </a:rPr>
              <a:t> and </a:t>
            </a:r>
            <a:r>
              <a:rPr lang="it-IT" sz="1200" dirty="0" err="1" smtClean="0">
                <a:latin typeface="Times New Roman" panose="02020603050405020304" pitchFamily="18" charset="0"/>
                <a:cs typeface="Times New Roman" panose="02020603050405020304" pitchFamily="18" charset="0"/>
              </a:rPr>
              <a:t>tools</a:t>
            </a:r>
            <a:r>
              <a:rPr lang="it-IT" sz="1200" dirty="0" smtClean="0">
                <a:latin typeface="Times New Roman" panose="02020603050405020304" pitchFamily="18" charset="0"/>
                <a:cs typeface="Times New Roman" panose="02020603050405020304" pitchFamily="18" charset="0"/>
              </a:rPr>
              <a:t>.</a:t>
            </a:r>
          </a:p>
        </p:txBody>
      </p:sp>
      <p:cxnSp>
        <p:nvCxnSpPr>
          <p:cNvPr id="11" name="Connettore 2 10"/>
          <p:cNvCxnSpPr/>
          <p:nvPr/>
        </p:nvCxnSpPr>
        <p:spPr>
          <a:xfrm>
            <a:off x="7020340" y="1759015"/>
            <a:ext cx="0" cy="3405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rot="16200000">
            <a:off x="-2110430" y="3176228"/>
            <a:ext cx="5357607" cy="830997"/>
          </a:xfrm>
          <a:prstGeom prst="rect">
            <a:avLst/>
          </a:prstGeom>
          <a:solidFill>
            <a:srgbClr val="CCFFCC"/>
          </a:solidFill>
          <a:ln>
            <a:solidFill>
              <a:schemeClr val="accent1"/>
            </a:solidFill>
          </a:ln>
        </p:spPr>
        <p:txBody>
          <a:bodyPr wrap="square" rtlCol="0">
            <a:spAutoFit/>
          </a:bodyPr>
          <a:lstStyle/>
          <a:p>
            <a:pPr algn="ctr"/>
            <a:r>
              <a:rPr lang="it-IT" sz="1200" b="1" dirty="0" smtClean="0">
                <a:latin typeface="Times New Roman" panose="02020603050405020304" pitchFamily="18" charset="0"/>
                <a:cs typeface="Times New Roman" panose="02020603050405020304" pitchFamily="18" charset="0"/>
              </a:rPr>
              <a:t>Task F </a:t>
            </a:r>
            <a:r>
              <a:rPr lang="it-IT" sz="1200" b="1" dirty="0" err="1" smtClean="0">
                <a:latin typeface="Times New Roman" panose="02020603050405020304" pitchFamily="18" charset="0"/>
                <a:cs typeface="Times New Roman" panose="02020603050405020304" pitchFamily="18" charset="0"/>
              </a:rPr>
              <a:t>Publicity</a:t>
            </a:r>
            <a:endParaRPr lang="it-IT" sz="1200" dirty="0" smtClean="0">
              <a:latin typeface="Times New Roman" panose="02020603050405020304" pitchFamily="18" charset="0"/>
              <a:cs typeface="Times New Roman" panose="02020603050405020304" pitchFamily="18" charset="0"/>
            </a:endParaRPr>
          </a:p>
          <a:p>
            <a:r>
              <a:rPr lang="it-IT" sz="1200" dirty="0" smtClean="0">
                <a:latin typeface="Times New Roman" panose="02020603050405020304" pitchFamily="18" charset="0"/>
                <a:cs typeface="Times New Roman" panose="02020603050405020304" pitchFamily="18" charset="0"/>
              </a:rPr>
              <a:t>Workshops </a:t>
            </a:r>
            <a:r>
              <a:rPr lang="it-IT" sz="1200" dirty="0" err="1" smtClean="0">
                <a:latin typeface="Times New Roman" panose="02020603050405020304" pitchFamily="18" charset="0"/>
                <a:cs typeface="Times New Roman" panose="02020603050405020304" pitchFamily="18" charset="0"/>
              </a:rPr>
              <a:t>that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will</a:t>
            </a:r>
            <a:r>
              <a:rPr lang="it-IT" sz="1200" dirty="0" smtClean="0">
                <a:latin typeface="Times New Roman" panose="02020603050405020304" pitchFamily="18" charset="0"/>
                <a:cs typeface="Times New Roman" panose="02020603050405020304" pitchFamily="18" charset="0"/>
              </a:rPr>
              <a:t> be </a:t>
            </a:r>
            <a:r>
              <a:rPr lang="it-IT" sz="1200" dirty="0" err="1" smtClean="0">
                <a:latin typeface="Times New Roman" panose="02020603050405020304" pitchFamily="18" charset="0"/>
                <a:cs typeface="Times New Roman" panose="02020603050405020304" pitchFamily="18" charset="0"/>
              </a:rPr>
              <a:t>organised</a:t>
            </a:r>
            <a:r>
              <a:rPr lang="it-IT" sz="1200" dirty="0" smtClean="0">
                <a:latin typeface="Times New Roman" panose="02020603050405020304" pitchFamily="18" charset="0"/>
                <a:cs typeface="Times New Roman" panose="02020603050405020304" pitchFamily="18" charset="0"/>
              </a:rPr>
              <a:t> with </a:t>
            </a:r>
            <a:r>
              <a:rPr lang="it-IT" sz="1200" dirty="0" err="1" smtClean="0">
                <a:latin typeface="Times New Roman" panose="02020603050405020304" pitchFamily="18" charset="0"/>
                <a:cs typeface="Times New Roman" panose="02020603050405020304" pitchFamily="18" charset="0"/>
              </a:rPr>
              <a:t>stakeholders</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relevant</a:t>
            </a:r>
            <a:r>
              <a:rPr lang="it-IT" sz="1200" dirty="0" smtClean="0">
                <a:latin typeface="Times New Roman" panose="02020603050405020304" pitchFamily="18" charset="0"/>
                <a:cs typeface="Times New Roman" panose="02020603050405020304" pitchFamily="18" charset="0"/>
              </a:rPr>
              <a:t> in the </a:t>
            </a:r>
            <a:r>
              <a:rPr lang="it-IT" sz="1200" dirty="0" err="1" smtClean="0">
                <a:latin typeface="Times New Roman" panose="02020603050405020304" pitchFamily="18" charset="0"/>
                <a:cs typeface="Times New Roman" panose="02020603050405020304" pitchFamily="18" charset="0"/>
              </a:rPr>
              <a:t>damage</a:t>
            </a:r>
            <a:r>
              <a:rPr lang="it-IT" sz="1200" dirty="0" smtClean="0">
                <a:latin typeface="Times New Roman" panose="02020603050405020304" pitchFamily="18" charset="0"/>
                <a:cs typeface="Times New Roman" panose="02020603050405020304" pitchFamily="18" charset="0"/>
              </a:rPr>
              <a:t> and </a:t>
            </a:r>
            <a:r>
              <a:rPr lang="it-IT" sz="1200" dirty="0" err="1" smtClean="0">
                <a:latin typeface="Times New Roman" panose="02020603050405020304" pitchFamily="18" charset="0"/>
                <a:cs typeface="Times New Roman" panose="02020603050405020304" pitchFamily="18" charset="0"/>
              </a:rPr>
              <a:t>losses</a:t>
            </a:r>
            <a:r>
              <a:rPr lang="it-IT" sz="1200" dirty="0" smtClean="0">
                <a:latin typeface="Times New Roman" panose="02020603050405020304" pitchFamily="18" charset="0"/>
                <a:cs typeface="Times New Roman" panose="02020603050405020304" pitchFamily="18" charset="0"/>
              </a:rPr>
              <a:t> data </a:t>
            </a:r>
            <a:r>
              <a:rPr lang="it-IT" sz="1200" dirty="0" err="1" smtClean="0">
                <a:latin typeface="Times New Roman" panose="02020603050405020304" pitchFamily="18" charset="0"/>
                <a:cs typeface="Times New Roman" panose="02020603050405020304" pitchFamily="18" charset="0"/>
              </a:rPr>
              <a:t>colelction</a:t>
            </a:r>
            <a:r>
              <a:rPr lang="it-IT" sz="1200" dirty="0" smtClean="0">
                <a:latin typeface="Times New Roman" panose="02020603050405020304" pitchFamily="18" charset="0"/>
                <a:cs typeface="Times New Roman" panose="02020603050405020304" pitchFamily="18" charset="0"/>
              </a:rPr>
              <a:t> and management </a:t>
            </a:r>
            <a:r>
              <a:rPr lang="it-IT" sz="1200" dirty="0" err="1" smtClean="0">
                <a:latin typeface="Times New Roman" panose="02020603050405020304" pitchFamily="18" charset="0"/>
                <a:cs typeface="Times New Roman" panose="02020603050405020304" pitchFamily="18" charset="0"/>
              </a:rPr>
              <a:t>at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differnt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stages</a:t>
            </a:r>
            <a:r>
              <a:rPr lang="it-IT" sz="1200" dirty="0" smtClean="0">
                <a:latin typeface="Times New Roman" panose="02020603050405020304" pitchFamily="18" charset="0"/>
                <a:cs typeface="Times New Roman" panose="02020603050405020304" pitchFamily="18" charset="0"/>
              </a:rPr>
              <a:t> of the </a:t>
            </a:r>
            <a:r>
              <a:rPr lang="it-IT" sz="1200" dirty="0" err="1" smtClean="0">
                <a:latin typeface="Times New Roman" panose="02020603050405020304" pitchFamily="18" charset="0"/>
                <a:cs typeface="Times New Roman" panose="02020603050405020304" pitchFamily="18" charset="0"/>
              </a:rPr>
              <a:t>project</a:t>
            </a:r>
            <a:r>
              <a:rPr lang="it-IT" sz="1200" dirty="0" smtClean="0">
                <a:latin typeface="Times New Roman" panose="02020603050405020304" pitchFamily="18" charset="0"/>
                <a:cs typeface="Times New Roman" panose="02020603050405020304" pitchFamily="18" charset="0"/>
              </a:rPr>
              <a:t>; </a:t>
            </a:r>
            <a:r>
              <a:rPr lang="it-IT" sz="1200" dirty="0" err="1" smtClean="0">
                <a:latin typeface="Times New Roman" panose="02020603050405020304" pitchFamily="18" charset="0"/>
                <a:cs typeface="Times New Roman" panose="02020603050405020304" pitchFamily="18" charset="0"/>
              </a:rPr>
              <a:t>project</a:t>
            </a:r>
            <a:r>
              <a:rPr lang="it-IT" sz="1200" dirty="0" smtClean="0">
                <a:latin typeface="Times New Roman" panose="02020603050405020304" pitchFamily="18" charset="0"/>
                <a:cs typeface="Times New Roman" panose="02020603050405020304" pitchFamily="18" charset="0"/>
              </a:rPr>
              <a:t> website.</a:t>
            </a:r>
            <a:endParaRPr lang="it-IT" sz="1200" dirty="0">
              <a:latin typeface="Times New Roman" panose="02020603050405020304" pitchFamily="18" charset="0"/>
              <a:cs typeface="Times New Roman" panose="02020603050405020304" pitchFamily="18" charset="0"/>
            </a:endParaRPr>
          </a:p>
        </p:txBody>
      </p:sp>
      <p:sp>
        <p:nvSpPr>
          <p:cNvPr id="18" name="CasellaDiTesto 17"/>
          <p:cNvSpPr txBox="1"/>
          <p:nvPr/>
        </p:nvSpPr>
        <p:spPr>
          <a:xfrm rot="16200000">
            <a:off x="6048018" y="3366973"/>
            <a:ext cx="5392383" cy="461665"/>
          </a:xfrm>
          <a:prstGeom prst="rect">
            <a:avLst/>
          </a:prstGeom>
          <a:solidFill>
            <a:srgbClr val="CCFFCC"/>
          </a:solidFill>
          <a:ln>
            <a:solidFill>
              <a:schemeClr val="accent1"/>
            </a:solidFill>
          </a:ln>
        </p:spPr>
        <p:txBody>
          <a:bodyPr wrap="square" rtlCol="0">
            <a:spAutoFit/>
          </a:bodyPr>
          <a:lstStyle/>
          <a:p>
            <a:pPr algn="ctr"/>
            <a:r>
              <a:rPr lang="it-IT" sz="1200" b="1" dirty="0" smtClean="0">
                <a:latin typeface="Times New Roman" panose="02020603050405020304" pitchFamily="18" charset="0"/>
                <a:cs typeface="Times New Roman" panose="02020603050405020304" pitchFamily="18" charset="0"/>
              </a:rPr>
              <a:t>Task G </a:t>
            </a:r>
            <a:r>
              <a:rPr lang="it-IT" sz="1200" b="1" dirty="0" err="1" smtClean="0">
                <a:latin typeface="Times New Roman" panose="02020603050405020304" pitchFamily="18" charset="0"/>
                <a:cs typeface="Times New Roman" panose="02020603050405020304" pitchFamily="18" charset="0"/>
              </a:rPr>
              <a:t>Managmeent</a:t>
            </a:r>
            <a:endParaRPr lang="it-IT" sz="1200" dirty="0" smtClean="0">
              <a:latin typeface="Times New Roman" panose="02020603050405020304" pitchFamily="18" charset="0"/>
              <a:cs typeface="Times New Roman" panose="02020603050405020304" pitchFamily="18" charset="0"/>
            </a:endParaRPr>
          </a:p>
          <a:p>
            <a:pPr algn="ctr"/>
            <a:r>
              <a:rPr lang="it-IT" sz="1200" dirty="0" err="1" smtClean="0">
                <a:latin typeface="Times New Roman" panose="02020603050405020304" pitchFamily="18" charset="0"/>
                <a:cs typeface="Times New Roman" panose="02020603050405020304" pitchFamily="18" charset="0"/>
              </a:rPr>
              <a:t>Managemetn</a:t>
            </a:r>
            <a:r>
              <a:rPr lang="it-IT" sz="1200" dirty="0" smtClean="0">
                <a:latin typeface="Times New Roman" panose="02020603050405020304" pitchFamily="18" charset="0"/>
                <a:cs typeface="Times New Roman" panose="02020603050405020304" pitchFamily="18" charset="0"/>
              </a:rPr>
              <a:t> of he </a:t>
            </a:r>
            <a:r>
              <a:rPr lang="it-IT" sz="1200" dirty="0" err="1" smtClean="0">
                <a:latin typeface="Times New Roman" panose="02020603050405020304" pitchFamily="18" charset="0"/>
                <a:cs typeface="Times New Roman" panose="02020603050405020304" pitchFamily="18" charset="0"/>
              </a:rPr>
              <a:t>project</a:t>
            </a:r>
            <a:r>
              <a:rPr lang="it-IT" sz="1200" dirty="0" smtClean="0">
                <a:latin typeface="Times New Roman" panose="02020603050405020304" pitchFamily="18" charset="0"/>
                <a:cs typeface="Times New Roman" panose="02020603050405020304" pitchFamily="18" charset="0"/>
              </a:rPr>
              <a:t>; production of reports and </a:t>
            </a:r>
            <a:r>
              <a:rPr lang="it-IT" sz="1200" dirty="0" err="1" smtClean="0">
                <a:latin typeface="Times New Roman" panose="02020603050405020304" pitchFamily="18" charset="0"/>
                <a:cs typeface="Times New Roman" panose="02020603050405020304" pitchFamily="18" charset="0"/>
              </a:rPr>
              <a:t>meetings</a:t>
            </a:r>
            <a:r>
              <a:rPr lang="it-IT" sz="1200" dirty="0" smtClean="0">
                <a:latin typeface="Times New Roman" panose="02020603050405020304" pitchFamily="18" charset="0"/>
                <a:cs typeface="Times New Roman" panose="02020603050405020304" pitchFamily="18" charset="0"/>
              </a:rPr>
              <a:t> minutes</a:t>
            </a:r>
            <a:endParaRPr lang="it-IT" sz="1200" dirty="0">
              <a:latin typeface="Times New Roman" panose="02020603050405020304" pitchFamily="18" charset="0"/>
              <a:cs typeface="Times New Roman" panose="02020603050405020304" pitchFamily="18" charset="0"/>
            </a:endParaRPr>
          </a:p>
        </p:txBody>
      </p:sp>
      <p:cxnSp>
        <p:nvCxnSpPr>
          <p:cNvPr id="24" name="Connettore 2 23"/>
          <p:cNvCxnSpPr/>
          <p:nvPr/>
        </p:nvCxnSpPr>
        <p:spPr>
          <a:xfrm>
            <a:off x="7173804" y="4568489"/>
            <a:ext cx="0" cy="3405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1979640" y="4532035"/>
            <a:ext cx="0" cy="3405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4572000" y="4568488"/>
            <a:ext cx="0" cy="3405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4651439" y="1723298"/>
            <a:ext cx="0" cy="3405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1979640" y="1759015"/>
            <a:ext cx="0" cy="3405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152874" y="185084"/>
            <a:ext cx="8822168" cy="347024"/>
          </a:xfrm>
          <a:prstGeom prst="rect">
            <a:avLst/>
          </a:prstGeom>
          <a:solidFill>
            <a:schemeClr val="bg2"/>
          </a:solidFill>
          <a:ln>
            <a:solidFill>
              <a:schemeClr val="accent1"/>
            </a:solidFill>
          </a:ln>
        </p:spPr>
        <p:txBody>
          <a:bodyPr wrap="square" rtlCol="0">
            <a:spAutoFit/>
          </a:bodyPr>
          <a:lstStyle/>
          <a:p>
            <a:pPr algn="ctr"/>
            <a:r>
              <a:rPr lang="it-IT" sz="1600" b="1" dirty="0" smtClean="0">
                <a:latin typeface="Times New Roman" panose="02020603050405020304" pitchFamily="18" charset="0"/>
                <a:cs typeface="Times New Roman" panose="02020603050405020304" pitchFamily="18" charset="0"/>
              </a:rPr>
              <a:t>Project </a:t>
            </a:r>
            <a:r>
              <a:rPr lang="it-IT" sz="1600" b="1" dirty="0" err="1" smtClean="0">
                <a:latin typeface="Times New Roman" panose="02020603050405020304" pitchFamily="18" charset="0"/>
                <a:cs typeface="Times New Roman" panose="02020603050405020304" pitchFamily="18" charset="0"/>
              </a:rPr>
              <a:t>structure</a:t>
            </a:r>
            <a:r>
              <a:rPr lang="it-IT" sz="1600" b="1" dirty="0" smtClean="0">
                <a:latin typeface="Times New Roman" panose="02020603050405020304" pitchFamily="18" charset="0"/>
                <a:cs typeface="Times New Roman" panose="02020603050405020304" pitchFamily="18" charset="0"/>
              </a:rPr>
              <a:t>: </a:t>
            </a:r>
            <a:r>
              <a:rPr lang="it-IT" sz="1600" b="1" dirty="0" err="1" smtClean="0">
                <a:latin typeface="Times New Roman" panose="02020603050405020304" pitchFamily="18" charset="0"/>
                <a:cs typeface="Times New Roman" panose="02020603050405020304" pitchFamily="18" charset="0"/>
              </a:rPr>
              <a:t>tasks</a:t>
            </a:r>
            <a:r>
              <a:rPr lang="it-IT" sz="1600" b="1" dirty="0" smtClean="0">
                <a:latin typeface="Times New Roman" panose="02020603050405020304" pitchFamily="18" charset="0"/>
                <a:cs typeface="Times New Roman" panose="02020603050405020304" pitchFamily="18" charset="0"/>
              </a:rPr>
              <a:t> in the green boxes relate to </a:t>
            </a:r>
            <a:r>
              <a:rPr lang="it-IT" sz="1600" b="1" dirty="0" err="1" smtClean="0">
                <a:latin typeface="Times New Roman" panose="02020603050405020304" pitchFamily="18" charset="0"/>
                <a:cs typeface="Times New Roman" panose="02020603050405020304" pitchFamily="18" charset="0"/>
              </a:rPr>
              <a:t>activities</a:t>
            </a:r>
            <a:r>
              <a:rPr lang="it-IT" sz="1600" b="1" dirty="0" smtClean="0">
                <a:latin typeface="Times New Roman" panose="02020603050405020304" pitchFamily="18" charset="0"/>
                <a:cs typeface="Times New Roman" panose="02020603050405020304" pitchFamily="18" charset="0"/>
              </a:rPr>
              <a:t> </a:t>
            </a:r>
            <a:r>
              <a:rPr lang="it-IT" sz="1600" b="1" dirty="0" err="1" smtClean="0">
                <a:latin typeface="Times New Roman" panose="02020603050405020304" pitchFamily="18" charset="0"/>
                <a:cs typeface="Times New Roman" panose="02020603050405020304" pitchFamily="18" charset="0"/>
              </a:rPr>
              <a:t>sustaining</a:t>
            </a:r>
            <a:r>
              <a:rPr lang="it-IT" sz="1600" b="1" dirty="0" smtClean="0">
                <a:latin typeface="Times New Roman" panose="02020603050405020304" pitchFamily="18" charset="0"/>
                <a:cs typeface="Times New Roman" panose="02020603050405020304" pitchFamily="18" charset="0"/>
              </a:rPr>
              <a:t> the </a:t>
            </a:r>
            <a:r>
              <a:rPr lang="it-IT" sz="1600" b="1" dirty="0" err="1" smtClean="0">
                <a:latin typeface="Times New Roman" panose="02020603050405020304" pitchFamily="18" charset="0"/>
                <a:cs typeface="Times New Roman" panose="02020603050405020304" pitchFamily="18" charset="0"/>
              </a:rPr>
              <a:t>entire</a:t>
            </a:r>
            <a:r>
              <a:rPr lang="it-IT" sz="1600" b="1" dirty="0" smtClean="0">
                <a:latin typeface="Times New Roman" panose="02020603050405020304" pitchFamily="18" charset="0"/>
                <a:cs typeface="Times New Roman" panose="02020603050405020304" pitchFamily="18" charset="0"/>
              </a:rPr>
              <a:t> </a:t>
            </a:r>
            <a:r>
              <a:rPr lang="it-IT" sz="1600" b="1" dirty="0" err="1" smtClean="0">
                <a:latin typeface="Times New Roman" panose="02020603050405020304" pitchFamily="18" charset="0"/>
                <a:cs typeface="Times New Roman" panose="02020603050405020304" pitchFamily="18" charset="0"/>
              </a:rPr>
              <a:t>project</a:t>
            </a:r>
            <a:r>
              <a:rPr lang="it-IT" sz="1600" b="1" dirty="0" smtClean="0">
                <a:latin typeface="Times New Roman" panose="02020603050405020304" pitchFamily="18" charset="0"/>
                <a:cs typeface="Times New Roman" panose="02020603050405020304" pitchFamily="18" charset="0"/>
              </a:rPr>
              <a:t>.</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1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32569"/>
            <a:ext cx="9101724" cy="6525429"/>
          </a:xfrm>
          <a:prstGeom prst="rect">
            <a:avLst/>
          </a:prstGeom>
          <a:solidFill>
            <a:schemeClr val="bg1"/>
          </a:solidFill>
        </p:spPr>
      </p:pic>
      <p:sp>
        <p:nvSpPr>
          <p:cNvPr id="4" name="CasellaDiTesto 3"/>
          <p:cNvSpPr txBox="1"/>
          <p:nvPr/>
        </p:nvSpPr>
        <p:spPr>
          <a:xfrm>
            <a:off x="139778" y="-13581"/>
            <a:ext cx="8822168" cy="347024"/>
          </a:xfrm>
          <a:prstGeom prst="rect">
            <a:avLst/>
          </a:prstGeom>
          <a:solidFill>
            <a:schemeClr val="bg2"/>
          </a:solidFill>
          <a:ln>
            <a:solidFill>
              <a:schemeClr val="accent1"/>
            </a:solidFill>
          </a:ln>
        </p:spPr>
        <p:txBody>
          <a:bodyPr wrap="square" rtlCol="0">
            <a:spAutoFit/>
          </a:bodyPr>
          <a:lstStyle/>
          <a:p>
            <a:pPr algn="ctr"/>
            <a:r>
              <a:rPr lang="it-IT" sz="1600" b="1" dirty="0" smtClean="0">
                <a:latin typeface="Times New Roman" panose="02020603050405020304" pitchFamily="18" charset="0"/>
                <a:cs typeface="Times New Roman" panose="02020603050405020304" pitchFamily="18" charset="0"/>
              </a:rPr>
              <a:t>Project </a:t>
            </a:r>
            <a:r>
              <a:rPr lang="it-IT" sz="1600" b="1" dirty="0" err="1" smtClean="0">
                <a:latin typeface="Times New Roman" panose="02020603050405020304" pitchFamily="18" charset="0"/>
                <a:cs typeface="Times New Roman" panose="02020603050405020304" pitchFamily="18" charset="0"/>
              </a:rPr>
              <a:t>structure</a:t>
            </a:r>
            <a:r>
              <a:rPr lang="it-IT" sz="1600" b="1" dirty="0" smtClean="0">
                <a:latin typeface="Times New Roman" panose="02020603050405020304" pitchFamily="18" charset="0"/>
                <a:cs typeface="Times New Roman" panose="02020603050405020304" pitchFamily="18" charset="0"/>
              </a:rPr>
              <a:t>: </a:t>
            </a:r>
            <a:r>
              <a:rPr lang="it-IT" sz="1600" b="1" dirty="0" err="1" smtClean="0">
                <a:latin typeface="Times New Roman" panose="02020603050405020304" pitchFamily="18" charset="0"/>
                <a:cs typeface="Times New Roman" panose="02020603050405020304" pitchFamily="18" charset="0"/>
              </a:rPr>
              <a:t>deliverables</a:t>
            </a:r>
            <a:r>
              <a:rPr lang="it-IT" sz="1600" b="1" dirty="0" smtClean="0">
                <a:latin typeface="Times New Roman" panose="02020603050405020304" pitchFamily="18" charset="0"/>
                <a:cs typeface="Times New Roman" panose="02020603050405020304" pitchFamily="18" charset="0"/>
              </a:rPr>
              <a:t> in the last </a:t>
            </a:r>
            <a:r>
              <a:rPr lang="it-IT" sz="1600" b="1" dirty="0" err="1" smtClean="0">
                <a:latin typeface="Times New Roman" panose="02020603050405020304" pitchFamily="18" charset="0"/>
                <a:cs typeface="Times New Roman" panose="02020603050405020304" pitchFamily="18" charset="0"/>
              </a:rPr>
              <a:t>column</a:t>
            </a:r>
            <a:r>
              <a:rPr lang="it-IT" sz="1600" b="1" dirty="0" smtClean="0">
                <a:latin typeface="Times New Roman" panose="02020603050405020304" pitchFamily="18" charset="0"/>
                <a:cs typeface="Times New Roman" panose="02020603050405020304" pitchFamily="18" charset="0"/>
              </a:rPr>
              <a:t>, </a:t>
            </a:r>
            <a:r>
              <a:rPr lang="it-IT" sz="1600" b="1" dirty="0" err="1" smtClean="0">
                <a:latin typeface="Times New Roman" panose="02020603050405020304" pitchFamily="18" charset="0"/>
                <a:cs typeface="Times New Roman" panose="02020603050405020304" pitchFamily="18" charset="0"/>
              </a:rPr>
              <a:t>this</a:t>
            </a:r>
            <a:r>
              <a:rPr lang="it-IT" sz="1600" b="1" dirty="0" smtClean="0">
                <a:latin typeface="Times New Roman" panose="02020603050405020304" pitchFamily="18" charset="0"/>
                <a:cs typeface="Times New Roman" panose="02020603050405020304" pitchFamily="18" charset="0"/>
              </a:rPr>
              <a:t> and the </a:t>
            </a:r>
            <a:r>
              <a:rPr lang="it-IT" sz="1600" b="1" dirty="0" err="1" smtClean="0">
                <a:latin typeface="Times New Roman" panose="02020603050405020304" pitchFamily="18" charset="0"/>
                <a:cs typeface="Times New Roman" panose="02020603050405020304" pitchFamily="18" charset="0"/>
              </a:rPr>
              <a:t>following</a:t>
            </a:r>
            <a:r>
              <a:rPr lang="it-IT" sz="1600" b="1" dirty="0" smtClean="0">
                <a:latin typeface="Times New Roman" panose="02020603050405020304" pitchFamily="18" charset="0"/>
                <a:cs typeface="Times New Roman" panose="02020603050405020304" pitchFamily="18" charset="0"/>
              </a:rPr>
              <a:t> slide</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0391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896</Words>
  <Application>Microsoft Office PowerPoint</Application>
  <PresentationFormat>On-screen Show (4:3)</PresentationFormat>
  <Paragraphs>65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smenoni</dc:creator>
  <cp:lastModifiedBy>SGOURDOPOULOU-KARRA Ioanna (ECHO)</cp:lastModifiedBy>
  <cp:revision>55</cp:revision>
  <dcterms:created xsi:type="dcterms:W3CDTF">2014-05-14T14:31:16Z</dcterms:created>
  <dcterms:modified xsi:type="dcterms:W3CDTF">2015-01-13T10:59:48Z</dcterms:modified>
</cp:coreProperties>
</file>