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85" r:id="rId3"/>
    <p:sldId id="290" r:id="rId4"/>
    <p:sldId id="273" r:id="rId5"/>
    <p:sldId id="288" r:id="rId6"/>
    <p:sldId id="300" r:id="rId7"/>
    <p:sldId id="292" r:id="rId8"/>
    <p:sldId id="301" r:id="rId9"/>
    <p:sldId id="295" r:id="rId10"/>
    <p:sldId id="296" r:id="rId11"/>
    <p:sldId id="297" r:id="rId12"/>
    <p:sldId id="294" r:id="rId13"/>
    <p:sldId id="298" r:id="rId14"/>
    <p:sldId id="271" r:id="rId15"/>
    <p:sldId id="302" r:id="rId16"/>
    <p:sldId id="303" r:id="rId17"/>
    <p:sldId id="265" r:id="rId18"/>
    <p:sldId id="282" r:id="rId19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56" autoAdjust="0"/>
    <p:restoredTop sz="92308" autoAdjust="0"/>
  </p:normalViewPr>
  <p:slideViewPr>
    <p:cSldViewPr>
      <p:cViewPr>
        <p:scale>
          <a:sx n="67" d="100"/>
          <a:sy n="67" d="100"/>
        </p:scale>
        <p:origin x="-2251" y="-3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582"/>
    </p:cViewPr>
  </p:sorterViewPr>
  <p:notesViewPr>
    <p:cSldViewPr>
      <p:cViewPr varScale="1">
        <p:scale>
          <a:sx n="56" d="100"/>
          <a:sy n="56" d="100"/>
        </p:scale>
        <p:origin x="-181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aseline="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aseline="0" smtClean="0">
                <a:latin typeface="+mn-lt"/>
              </a:defRPr>
            </a:lvl1pPr>
          </a:lstStyle>
          <a:p>
            <a:pPr>
              <a:defRPr/>
            </a:pPr>
            <a:fld id="{BACA19FA-00D0-4744-81C4-05A0CB6C76C5}" type="datetimeFigureOut">
              <a:rPr lang="es-ES"/>
              <a:pPr>
                <a:defRPr/>
              </a:pPr>
              <a:t>19/01/2015</a:t>
            </a:fld>
            <a:endParaRPr lang="en-GB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n-GB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aseline="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aseline="0" smtClean="0">
                <a:latin typeface="+mn-lt"/>
              </a:defRPr>
            </a:lvl1pPr>
          </a:lstStyle>
          <a:p>
            <a:pPr>
              <a:defRPr/>
            </a:pPr>
            <a:fld id="{417A4F02-B716-4F10-AD20-F9BCBEE1C6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9073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/>
              <a:t>Portada</a:t>
            </a:r>
          </a:p>
        </p:txBody>
      </p:sp>
      <p:sp>
        <p:nvSpPr>
          <p:cNvPr id="1536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22E200B-B7A4-4508-AFD2-BAEE3BF4FC9A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263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MARCIS (~200), GESAMP (1404), MIDSIS-TROCS</a:t>
            </a:r>
            <a:r>
              <a:rPr lang="en-GB" baseline="0" dirty="0" smtClean="0"/>
              <a:t> from REMPEC (672)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7A4F02-B716-4F10-AD20-F9BCBEE1C62E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071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7A4F02-B716-4F10-AD20-F9BCBEE1C62E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188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24579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2378C5B-6EA4-48F2-91FD-104B8103EEB3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823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24579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2378C5B-6EA4-48F2-91FD-104B8103EEB3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823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24579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2378C5B-6EA4-48F2-91FD-104B8103EEB3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823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1C58F-1254-4A9E-9299-355371B853D1}" type="datetimeFigureOut">
              <a:rPr lang="es-ES"/>
              <a:pPr>
                <a:defRPr/>
              </a:pPr>
              <a:t>19/01/2015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90D0E-FC0B-468B-89AE-A0F78B3EBA8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5E9DA-873F-4BBE-9D3A-6009FF7379FB}" type="datetimeFigureOut">
              <a:rPr lang="es-ES"/>
              <a:pPr>
                <a:defRPr/>
              </a:pPr>
              <a:t>19/01/2015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249C5-FD50-488D-81E0-E7499150674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04B66-BC37-4CDB-9B22-4C5CF4463933}" type="datetimeFigureOut">
              <a:rPr lang="es-ES"/>
              <a:pPr>
                <a:defRPr/>
              </a:pPr>
              <a:t>19/01/2015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E2BC9-7431-4B9D-BFE5-8978F0DD99A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F9EA3-7D91-409D-A7B3-667BAEDCB79C}" type="datetimeFigureOut">
              <a:rPr lang="es-ES"/>
              <a:pPr>
                <a:defRPr/>
              </a:pPr>
              <a:t>19/01/2015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FCFC8-F36A-4D46-80FB-00B9C4B1ACE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CB2B5-C706-46CA-9496-4DEF5DB50587}" type="datetimeFigureOut">
              <a:rPr lang="es-ES"/>
              <a:pPr>
                <a:defRPr/>
              </a:pPr>
              <a:t>19/01/2015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E9C7C-5577-4E1E-8096-58BD2FE5C9B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31E02-7A9D-451D-9973-D0E6A5298C50}" type="datetimeFigureOut">
              <a:rPr lang="es-ES"/>
              <a:pPr>
                <a:defRPr/>
              </a:pPr>
              <a:t>19/01/2015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0BCB9-BF4B-4ACD-B356-8E0AF485CB2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F2FEA-5BEA-49A9-98AC-F277DEDF50C7}" type="datetimeFigureOut">
              <a:rPr lang="es-ES"/>
              <a:pPr>
                <a:defRPr/>
              </a:pPr>
              <a:t>19/01/2015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3D0BF-1C76-454F-8473-FA07819AEB6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D36CE-C7E9-49CD-9FB1-F73DE5341F2F}" type="datetimeFigureOut">
              <a:rPr lang="es-ES"/>
              <a:pPr>
                <a:defRPr/>
              </a:pPr>
              <a:t>19/01/2015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BFB78-E35A-4B4A-AE9D-1F7256815D0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4C505-E0C1-43EF-B938-2DB80DBD3D1D}" type="datetimeFigureOut">
              <a:rPr lang="es-ES"/>
              <a:pPr>
                <a:defRPr/>
              </a:pPr>
              <a:t>19/01/2015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04F1C-6F5F-4BCF-8738-75308E3EBF5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2D46E-193C-46F4-A9E9-A192B24BA644}" type="datetimeFigureOut">
              <a:rPr lang="es-ES"/>
              <a:pPr>
                <a:defRPr/>
              </a:pPr>
              <a:t>19/01/2015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B4B0F-9B9A-4188-A884-909F8AF45C0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1185B-05E7-40D6-9CF4-F891D19BE8BC}" type="datetimeFigureOut">
              <a:rPr lang="es-ES"/>
              <a:pPr>
                <a:defRPr/>
              </a:pPr>
              <a:t>19/01/2015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2970B-79CA-4DBF-9F26-7396963F491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692696"/>
            <a:ext cx="822960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err="1" smtClean="0"/>
              <a:t>Slide</a:t>
            </a:r>
            <a:r>
              <a:rPr lang="es-ES" dirty="0" smtClean="0"/>
              <a:t> </a:t>
            </a:r>
            <a:r>
              <a:rPr lang="es-ES" dirty="0" err="1" smtClean="0"/>
              <a:t>title</a:t>
            </a:r>
            <a:endParaRPr lang="es-ES" dirty="0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844824"/>
            <a:ext cx="8229600" cy="4281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6746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ES" dirty="0" smtClean="0"/>
              <a:t>2015/01/20 , DG ECHO, </a:t>
            </a:r>
            <a:r>
              <a:rPr lang="es-ES" dirty="0" err="1" smtClean="0"/>
              <a:t>Brussels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97E5EA8-0E8D-42E7-9E0D-EFE485AA6B7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107950" y="596379"/>
            <a:ext cx="8893175" cy="730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 baseline="0"/>
          </a:p>
        </p:txBody>
      </p:sp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38252" y="116632"/>
            <a:ext cx="12362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 baseline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HNS-MS</a:t>
            </a:r>
            <a:endParaRPr lang="en-GB" sz="2400" b="1" baseline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9" name="Picture 10" descr="image-alcid-nantes-131111-190850"/>
          <p:cNvPicPr>
            <a:picLocks noChangeAspect="1" noChangeArrowheads="1"/>
          </p:cNvPicPr>
          <p:nvPr userDrawn="1"/>
        </p:nvPicPr>
        <p:blipFill>
          <a:blip r:embed="rId13" cstate="print"/>
          <a:srcRect b="26649"/>
          <a:stretch>
            <a:fillRect/>
          </a:stretch>
        </p:blipFill>
        <p:spPr bwMode="auto">
          <a:xfrm>
            <a:off x="7854526" y="21970"/>
            <a:ext cx="1153394" cy="58443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3600" b="1" kern="1200" baseline="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ns-ms.eu/" TargetMode="External"/><Relationship Id="rId3" Type="http://schemas.openxmlformats.org/officeDocument/2006/relationships/image" Target="../media/image3.png"/><Relationship Id="rId7" Type="http://schemas.openxmlformats.org/officeDocument/2006/relationships/hyperlink" Target="mailto:Sebastien.legrand@naturalsciences.b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6 CuadroTexto"/>
          <p:cNvSpPr txBox="1">
            <a:spLocks noChangeArrowheads="1"/>
          </p:cNvSpPr>
          <p:nvPr/>
        </p:nvSpPr>
        <p:spPr bwMode="auto">
          <a:xfrm>
            <a:off x="42870" y="2924944"/>
            <a:ext cx="874871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200" baseline="0" dirty="0" smtClean="0">
                <a:solidFill>
                  <a:srgbClr val="777777"/>
                </a:solidFill>
                <a:latin typeface="Calibri" pitchFamily="34" charset="0"/>
              </a:rPr>
              <a:t>2014 </a:t>
            </a:r>
            <a:r>
              <a:rPr lang="en-GB" sz="2200" baseline="0" dirty="0">
                <a:solidFill>
                  <a:srgbClr val="777777"/>
                </a:solidFill>
                <a:latin typeface="Calibri" pitchFamily="34" charset="0"/>
              </a:rPr>
              <a:t>CALL FOR PROPOSAL PREVENTION AND PREPAREDNESS</a:t>
            </a:r>
          </a:p>
        </p:txBody>
      </p:sp>
      <p:sp>
        <p:nvSpPr>
          <p:cNvPr id="14339" name="7 CuadroTexto"/>
          <p:cNvSpPr txBox="1">
            <a:spLocks noChangeArrowheads="1"/>
          </p:cNvSpPr>
          <p:nvPr/>
        </p:nvSpPr>
        <p:spPr bwMode="auto">
          <a:xfrm>
            <a:off x="2241948" y="3343405"/>
            <a:ext cx="46251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aseline="0" dirty="0" smtClean="0">
                <a:latin typeface="Calibri" pitchFamily="34" charset="0"/>
              </a:rPr>
              <a:t>Agreement Number – ECHO/SUB/2014/693705</a:t>
            </a:r>
          </a:p>
        </p:txBody>
      </p:sp>
      <p:sp>
        <p:nvSpPr>
          <p:cNvPr id="14340" name="8 CuadroTexto"/>
          <p:cNvSpPr txBox="1">
            <a:spLocks noChangeArrowheads="1"/>
          </p:cNvSpPr>
          <p:nvPr/>
        </p:nvSpPr>
        <p:spPr bwMode="auto">
          <a:xfrm>
            <a:off x="323850" y="1052736"/>
            <a:ext cx="820896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4000" b="1" baseline="0" dirty="0" smtClean="0">
                <a:solidFill>
                  <a:schemeClr val="accent6"/>
                </a:solidFill>
                <a:latin typeface="Calibri" pitchFamily="34" charset="0"/>
              </a:rPr>
              <a:t>Improving Preparedness to Face </a:t>
            </a:r>
            <a:r>
              <a:rPr lang="en-GB" sz="4000" b="1" u="sng" baseline="0" dirty="0" smtClean="0">
                <a:solidFill>
                  <a:schemeClr val="accent6"/>
                </a:solidFill>
                <a:latin typeface="Calibri" pitchFamily="34" charset="0"/>
              </a:rPr>
              <a:t>HNS</a:t>
            </a:r>
            <a:r>
              <a:rPr lang="en-GB" sz="4000" b="1" baseline="0" dirty="0" smtClean="0">
                <a:solidFill>
                  <a:schemeClr val="accent6"/>
                </a:solidFill>
                <a:latin typeface="Calibri" pitchFamily="34" charset="0"/>
              </a:rPr>
              <a:t> Pollution of the </a:t>
            </a:r>
            <a:r>
              <a:rPr lang="en-GB" sz="4000" b="1" u="sng" baseline="0" dirty="0" smtClean="0">
                <a:solidFill>
                  <a:schemeClr val="accent6"/>
                </a:solidFill>
                <a:latin typeface="Calibri" pitchFamily="34" charset="0"/>
              </a:rPr>
              <a:t>M</a:t>
            </a:r>
            <a:r>
              <a:rPr lang="en-GB" sz="4000" b="1" baseline="0" dirty="0" smtClean="0">
                <a:solidFill>
                  <a:schemeClr val="accent6"/>
                </a:solidFill>
                <a:latin typeface="Calibri" pitchFamily="34" charset="0"/>
              </a:rPr>
              <a:t>arine </a:t>
            </a:r>
            <a:r>
              <a:rPr lang="en-GB" sz="4000" b="1" u="sng" baseline="0" dirty="0" smtClean="0">
                <a:solidFill>
                  <a:schemeClr val="accent6"/>
                </a:solidFill>
                <a:latin typeface="Calibri" pitchFamily="34" charset="0"/>
              </a:rPr>
              <a:t>S</a:t>
            </a:r>
            <a:r>
              <a:rPr lang="en-GB" sz="4000" b="1" baseline="0" dirty="0" smtClean="0">
                <a:solidFill>
                  <a:schemeClr val="accent6"/>
                </a:solidFill>
                <a:latin typeface="Calibri" pitchFamily="34" charset="0"/>
              </a:rPr>
              <a:t>ystem </a:t>
            </a:r>
            <a:endParaRPr lang="en-GB" sz="2800" b="1" baseline="0" dirty="0">
              <a:solidFill>
                <a:schemeClr val="accent6"/>
              </a:solidFill>
              <a:latin typeface="Calibri" pitchFamily="34" charset="0"/>
            </a:endParaRPr>
          </a:p>
        </p:txBody>
      </p:sp>
      <p:sp>
        <p:nvSpPr>
          <p:cNvPr id="14341" name="9 CuadroTexto"/>
          <p:cNvSpPr txBox="1">
            <a:spLocks noChangeArrowheads="1"/>
          </p:cNvSpPr>
          <p:nvPr/>
        </p:nvSpPr>
        <p:spPr bwMode="auto">
          <a:xfrm>
            <a:off x="827584" y="4497983"/>
            <a:ext cx="748883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000" baseline="0" dirty="0" smtClean="0">
                <a:solidFill>
                  <a:srgbClr val="777777"/>
                </a:solidFill>
                <a:latin typeface="Calibri" pitchFamily="34" charset="0"/>
              </a:rPr>
              <a:t>Sebastien Legrand, Ph.D.</a:t>
            </a:r>
          </a:p>
          <a:p>
            <a:pPr algn="ctr"/>
            <a:r>
              <a:rPr lang="en-GB" sz="1600" baseline="0" dirty="0" smtClean="0">
                <a:solidFill>
                  <a:srgbClr val="777777"/>
                </a:solidFill>
                <a:latin typeface="Calibri" pitchFamily="34" charset="0"/>
              </a:rPr>
              <a:t>Head of Belgian Marine Forecast Centre</a:t>
            </a:r>
            <a:endParaRPr lang="en-GB" sz="1600" baseline="0" dirty="0">
              <a:solidFill>
                <a:srgbClr val="777777"/>
              </a:solidFill>
              <a:latin typeface="Calibri" pitchFamily="34" charset="0"/>
            </a:endParaRPr>
          </a:p>
          <a:p>
            <a:pPr algn="ctr"/>
            <a:r>
              <a:rPr lang="en-GB" sz="1600" baseline="0" dirty="0" smtClean="0">
                <a:solidFill>
                  <a:srgbClr val="777777"/>
                </a:solidFill>
                <a:latin typeface="Calibri" pitchFamily="34" charset="0"/>
              </a:rPr>
              <a:t>Royal Belgian Institute of Natural Sciences</a:t>
            </a:r>
          </a:p>
          <a:p>
            <a:pPr algn="ctr"/>
            <a:r>
              <a:rPr lang="en-GB" sz="1600" baseline="0" dirty="0" smtClean="0">
                <a:solidFill>
                  <a:srgbClr val="777777"/>
                </a:solidFill>
                <a:latin typeface="Calibri" pitchFamily="34" charset="0"/>
              </a:rPr>
              <a:t>Operational Directorate Natural Environment</a:t>
            </a:r>
            <a:endParaRPr lang="en-GB" baseline="0" dirty="0" smtClean="0">
              <a:solidFill>
                <a:srgbClr val="777777"/>
              </a:solidFill>
              <a:latin typeface="Calibri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016289" y="3755466"/>
            <a:ext cx="2723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aseline="0" dirty="0">
                <a:solidFill>
                  <a:srgbClr val="7777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Brussels, January </a:t>
            </a:r>
            <a:r>
              <a:rPr lang="en-GB" baseline="0" dirty="0" smtClean="0">
                <a:solidFill>
                  <a:srgbClr val="7777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20</a:t>
            </a:r>
            <a:r>
              <a:rPr lang="en-GB" baseline="30000" dirty="0" smtClean="0">
                <a:solidFill>
                  <a:srgbClr val="7777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</a:t>
            </a:r>
            <a:r>
              <a:rPr lang="en-GB" baseline="0" dirty="0" smtClean="0">
                <a:solidFill>
                  <a:srgbClr val="7777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2015</a:t>
            </a:r>
            <a:endParaRPr lang="en-GB" baseline="0" dirty="0">
              <a:solidFill>
                <a:srgbClr val="7777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61" b="34656"/>
          <a:stretch/>
        </p:blipFill>
        <p:spPr bwMode="auto">
          <a:xfrm>
            <a:off x="311748" y="6057360"/>
            <a:ext cx="1739972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6057360"/>
            <a:ext cx="110700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238" y="6093296"/>
            <a:ext cx="1854106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00" b="28492"/>
          <a:stretch/>
        </p:blipFill>
        <p:spPr bwMode="auto">
          <a:xfrm>
            <a:off x="2267744" y="6089567"/>
            <a:ext cx="1723351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464" y="6057360"/>
            <a:ext cx="684000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936104"/>
          </a:xfrm>
        </p:spPr>
        <p:txBody>
          <a:bodyPr/>
          <a:lstStyle/>
          <a:p>
            <a:r>
              <a:rPr lang="en-GB" dirty="0" smtClean="0">
                <a:solidFill>
                  <a:schemeClr val="accent6"/>
                </a:solidFill>
              </a:rPr>
              <a:t>Task G - Simulating </a:t>
            </a:r>
            <a:r>
              <a:rPr lang="en-GB" dirty="0">
                <a:solidFill>
                  <a:schemeClr val="accent6"/>
                </a:solidFill>
              </a:rPr>
              <a:t>the most likely HNS release scenarios in the marine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5973"/>
            <a:ext cx="8229600" cy="4281339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ü"/>
            </a:pPr>
            <a:r>
              <a:rPr lang="en-GB" dirty="0" smtClean="0"/>
              <a:t>Release </a:t>
            </a:r>
            <a:r>
              <a:rPr lang="en-GB" dirty="0"/>
              <a:t>from the sea surface </a:t>
            </a:r>
            <a:r>
              <a:rPr lang="en-GB" dirty="0" smtClean="0"/>
              <a:t>and shoreline:</a:t>
            </a:r>
          </a:p>
          <a:p>
            <a:pPr lvl="1"/>
            <a:r>
              <a:rPr lang="en-GB" dirty="0" smtClean="0"/>
              <a:t>collision </a:t>
            </a:r>
            <a:r>
              <a:rPr lang="en-GB" dirty="0"/>
              <a:t>between two vessels, </a:t>
            </a:r>
          </a:p>
          <a:p>
            <a:pPr lvl="1"/>
            <a:r>
              <a:rPr lang="en-GB" dirty="0" smtClean="0"/>
              <a:t>illegal </a:t>
            </a:r>
            <a:r>
              <a:rPr lang="en-GB" dirty="0"/>
              <a:t>discharges from a moving </a:t>
            </a:r>
            <a:r>
              <a:rPr lang="en-GB" dirty="0" smtClean="0"/>
              <a:t>tanker,</a:t>
            </a:r>
          </a:p>
          <a:p>
            <a:pPr lvl="1"/>
            <a:r>
              <a:rPr lang="en-GB" dirty="0" smtClean="0"/>
              <a:t>Release from a </a:t>
            </a:r>
            <a:r>
              <a:rPr lang="en-GB" dirty="0"/>
              <a:t>container </a:t>
            </a:r>
            <a:r>
              <a:rPr lang="en-GB" dirty="0" smtClean="0"/>
              <a:t>or a drum adrift,</a:t>
            </a:r>
          </a:p>
          <a:p>
            <a:pPr lvl="1"/>
            <a:r>
              <a:rPr lang="en-GB" dirty="0" smtClean="0"/>
              <a:t>Release from an industry onshore…</a:t>
            </a:r>
            <a:endParaRPr lang="en-GB" dirty="0"/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R</a:t>
            </a:r>
            <a:r>
              <a:rPr lang="en-GB" dirty="0" smtClean="0"/>
              <a:t>elease in the water column and from seabed</a:t>
            </a:r>
          </a:p>
          <a:p>
            <a:pPr lvl="1"/>
            <a:r>
              <a:rPr lang="en-GB" dirty="0" smtClean="0"/>
              <a:t>wells</a:t>
            </a:r>
            <a:r>
              <a:rPr lang="en-GB" dirty="0"/>
              <a:t>,  sunken vessels  and </a:t>
            </a:r>
            <a:r>
              <a:rPr lang="en-GB" dirty="0" smtClean="0"/>
              <a:t>pipelines</a:t>
            </a:r>
            <a:endParaRPr lang="en-GB" dirty="0"/>
          </a:p>
        </p:txBody>
      </p:sp>
      <p:pic>
        <p:nvPicPr>
          <p:cNvPr id="4" name="Picture 3" descr="\\VBOXSVR\media\Windows\DATA\CITEPH\DEFENSE_PROJET\gas_blowou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228938"/>
            <a:ext cx="2421856" cy="162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095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6"/>
                </a:solidFill>
              </a:rPr>
              <a:t>Task H - Atmospheric </a:t>
            </a:r>
            <a:r>
              <a:rPr lang="en-GB" dirty="0">
                <a:solidFill>
                  <a:schemeClr val="accent6"/>
                </a:solidFill>
              </a:rPr>
              <a:t>dispersion </a:t>
            </a:r>
            <a:r>
              <a:rPr lang="en-GB" dirty="0" smtClean="0">
                <a:solidFill>
                  <a:schemeClr val="accent6"/>
                </a:solidFill>
              </a:rPr>
              <a:t>model</a:t>
            </a:r>
            <a:endParaRPr lang="en-GB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81339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In case of marine HNS pollution, toxic gas clouds are likely the greatest threat for responders and coastal cities citizens.  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GB" dirty="0" smtClean="0"/>
              <a:t>This </a:t>
            </a:r>
            <a:r>
              <a:rPr lang="en-GB" dirty="0"/>
              <a:t>task aims at developing an atmospheric dispersion Gaussian model that is able to predict areas at risk, downwind from the HNS release location.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65715"/>
            <a:ext cx="2592288" cy="1843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376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-36512" y="611977"/>
            <a:ext cx="91450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800" b="1" baseline="0" dirty="0" err="1" smtClean="0">
                <a:solidFill>
                  <a:schemeClr val="accent6"/>
                </a:solidFill>
                <a:latin typeface="+mn-lt"/>
                <a:cs typeface="Arial" panose="020B0604020202020204" pitchFamily="34" charset="0"/>
              </a:rPr>
              <a:t>Task</a:t>
            </a:r>
            <a:r>
              <a:rPr lang="fr-FR" altLang="fr-FR" sz="2800" b="1" baseline="0" dirty="0" smtClean="0">
                <a:solidFill>
                  <a:schemeClr val="accent6"/>
                </a:solidFill>
                <a:latin typeface="+mn-lt"/>
                <a:cs typeface="Arial" panose="020B0604020202020204" pitchFamily="34" charset="0"/>
              </a:rPr>
              <a:t> I </a:t>
            </a:r>
            <a:r>
              <a:rPr lang="fr-FR" altLang="fr-FR" sz="2800" b="1" baseline="0" dirty="0" err="1" smtClean="0">
                <a:solidFill>
                  <a:schemeClr val="accent6"/>
                </a:solidFill>
                <a:latin typeface="+mn-lt"/>
                <a:cs typeface="Arial" panose="020B0604020202020204" pitchFamily="34" charset="0"/>
              </a:rPr>
              <a:t>Environmental</a:t>
            </a:r>
            <a:r>
              <a:rPr lang="fr-FR" altLang="fr-FR" sz="2800" b="1" baseline="0" dirty="0" smtClean="0">
                <a:solidFill>
                  <a:schemeClr val="accent6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fr-FR" altLang="fr-FR" sz="2800" b="1" baseline="0" dirty="0">
                <a:solidFill>
                  <a:schemeClr val="accent6"/>
                </a:solidFill>
                <a:latin typeface="+mn-lt"/>
                <a:cs typeface="Arial" panose="020B0604020202020204" pitchFamily="34" charset="0"/>
              </a:rPr>
              <a:t>and </a:t>
            </a:r>
            <a:r>
              <a:rPr lang="fr-FR" altLang="fr-FR" sz="2800" b="1" baseline="0" dirty="0" err="1">
                <a:solidFill>
                  <a:schemeClr val="accent6"/>
                </a:solidFill>
                <a:latin typeface="+mn-lt"/>
                <a:cs typeface="Arial" panose="020B0604020202020204" pitchFamily="34" charset="0"/>
              </a:rPr>
              <a:t>socio-economic</a:t>
            </a:r>
            <a:r>
              <a:rPr lang="fr-FR" altLang="fr-FR" sz="2800" b="1" baseline="0" dirty="0">
                <a:solidFill>
                  <a:schemeClr val="accent6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fr-FR" altLang="fr-FR" sz="2800" b="1" baseline="0" dirty="0" err="1">
                <a:solidFill>
                  <a:schemeClr val="accent6"/>
                </a:solidFill>
                <a:latin typeface="+mn-lt"/>
                <a:cs typeface="Arial" panose="020B0604020202020204" pitchFamily="34" charset="0"/>
              </a:rPr>
              <a:t>vulnerabilities</a:t>
            </a:r>
            <a:endParaRPr lang="fr-FR" altLang="fr-FR" sz="2800" b="1" baseline="0" dirty="0">
              <a:solidFill>
                <a:schemeClr val="accent6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08520" y="1254239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en-GB" sz="2000" baseline="0" dirty="0"/>
              <a:t>To adapt existing BA </a:t>
            </a:r>
            <a:r>
              <a:rPr lang="en-GB" sz="2000" baseline="0" dirty="0" smtClean="0"/>
              <a:t>(</a:t>
            </a:r>
            <a:r>
              <a:rPr lang="en-GB" sz="2000" baseline="0" dirty="0" smtClean="0">
                <a:latin typeface="+mj-lt"/>
                <a:cs typeface="Arial" panose="020B0604020202020204" pitchFamily="34" charset="0"/>
              </a:rPr>
              <a:t>Bonn Agreement) </a:t>
            </a:r>
            <a:r>
              <a:rPr lang="en-GB" sz="2000" baseline="0" dirty="0" smtClean="0"/>
              <a:t>region-wide </a:t>
            </a:r>
            <a:r>
              <a:rPr lang="en-GB" sz="2000" baseline="0" dirty="0"/>
              <a:t>sensitivity maps to HNS spill scenarios</a:t>
            </a:r>
            <a:endParaRPr lang="fr-FR" sz="2000" baseline="0" dirty="0"/>
          </a:p>
          <a:p>
            <a:pPr algn="just"/>
            <a:endParaRPr lang="en-GB" sz="2000" baseline="0" dirty="0" smtClean="0">
              <a:latin typeface="+mj-lt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GB" sz="2000" baseline="0" dirty="0" smtClean="0">
                <a:latin typeface="+mj-lt"/>
                <a:cs typeface="Arial" panose="020B0604020202020204" pitchFamily="34" charset="0"/>
              </a:rPr>
              <a:t>To </a:t>
            </a:r>
            <a:r>
              <a:rPr lang="en-GB" sz="2000" baseline="0" dirty="0">
                <a:latin typeface="+mj-lt"/>
                <a:cs typeface="Arial" panose="020B0604020202020204" pitchFamily="34" charset="0"/>
              </a:rPr>
              <a:t>determine and prioritise the relevant information to be featured on maps, taking into account what is </a:t>
            </a:r>
            <a:r>
              <a:rPr lang="en-GB" sz="2000" baseline="0" dirty="0" smtClean="0">
                <a:latin typeface="+mj-lt"/>
                <a:cs typeface="Arial" panose="020B0604020202020204" pitchFamily="34" charset="0"/>
              </a:rPr>
              <a:t>already available, </a:t>
            </a:r>
            <a:r>
              <a:rPr lang="en-GB" sz="2000" baseline="0" dirty="0">
                <a:latin typeface="+mj-lt"/>
                <a:cs typeface="Arial" panose="020B0604020202020204" pitchFamily="34" charset="0"/>
              </a:rPr>
              <a:t>through </a:t>
            </a:r>
            <a:r>
              <a:rPr lang="en-GB" sz="2000" baseline="0" dirty="0" smtClean="0">
                <a:latin typeface="+mj-lt"/>
                <a:cs typeface="Arial" panose="020B0604020202020204" pitchFamily="34" charset="0"/>
              </a:rPr>
              <a:t>the BA </a:t>
            </a:r>
            <a:r>
              <a:rPr lang="en-GB" sz="2000" baseline="0" dirty="0">
                <a:latin typeface="+mj-lt"/>
                <a:cs typeface="Arial" panose="020B0604020202020204" pitchFamily="34" charset="0"/>
              </a:rPr>
              <a:t>region-wide risk assessment project BE-AWARE </a:t>
            </a:r>
            <a:r>
              <a:rPr lang="en-GB" sz="2000" baseline="0" dirty="0" smtClean="0">
                <a:latin typeface="+mj-lt"/>
                <a:cs typeface="Arial" panose="020B0604020202020204" pitchFamily="34" charset="0"/>
              </a:rPr>
              <a:t>and </a:t>
            </a:r>
            <a:r>
              <a:rPr lang="en-GB" sz="2000" baseline="0" dirty="0">
                <a:latin typeface="+mj-lt"/>
                <a:cs typeface="Arial" panose="020B0604020202020204" pitchFamily="34" charset="0"/>
              </a:rPr>
              <a:t>also what is implemented in </a:t>
            </a:r>
            <a:r>
              <a:rPr lang="en-GB" sz="2000" baseline="0" dirty="0" smtClean="0">
                <a:latin typeface="+mj-lt"/>
                <a:cs typeface="Arial" panose="020B0604020202020204" pitchFamily="34" charset="0"/>
              </a:rPr>
              <a:t>France in the framework of ORSEC-POLMAR plans.</a:t>
            </a:r>
            <a:endParaRPr lang="fr-FR" sz="2000" baseline="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3596187"/>
            <a:ext cx="6637540" cy="3265241"/>
          </a:xfrm>
          <a:prstGeom prst="rect">
            <a:avLst/>
          </a:prstGeom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270" y="3168352"/>
            <a:ext cx="2716234" cy="350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740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36104"/>
          </a:xfrm>
        </p:spPr>
        <p:txBody>
          <a:bodyPr/>
          <a:lstStyle/>
          <a:p>
            <a:r>
              <a:rPr lang="en-GB" dirty="0" smtClean="0">
                <a:solidFill>
                  <a:schemeClr val="accent6"/>
                </a:solidFill>
              </a:rPr>
              <a:t>Task J - Decision-support </a:t>
            </a:r>
            <a:r>
              <a:rPr lang="en-GB" dirty="0">
                <a:solidFill>
                  <a:schemeClr val="accent6"/>
                </a:solidFill>
              </a:rPr>
              <a:t>tool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229600" cy="4281339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ü"/>
            </a:pPr>
            <a:r>
              <a:rPr lang="en-GB" sz="2800" dirty="0"/>
              <a:t>The results and tools obtained in tasks C to I will be integrated into a user-friendly web-based decision-support tool. </a:t>
            </a:r>
            <a:endParaRPr lang="en-GB" sz="2800" dirty="0" smtClean="0"/>
          </a:p>
          <a:p>
            <a:pPr lvl="0">
              <a:buFont typeface="Wingdings" panose="05000000000000000000" pitchFamily="2" charset="2"/>
              <a:buChar char="ü"/>
            </a:pPr>
            <a:endParaRPr lang="en-GB" sz="2800" dirty="0"/>
          </a:p>
          <a:p>
            <a:pPr lvl="0">
              <a:buFont typeface="Wingdings" panose="05000000000000000000" pitchFamily="2" charset="2"/>
              <a:buChar char="ü"/>
            </a:pPr>
            <a:endParaRPr lang="en-GB" sz="2800" dirty="0" smtClean="0"/>
          </a:p>
          <a:p>
            <a:pPr lvl="0">
              <a:buFont typeface="Wingdings" panose="05000000000000000000" pitchFamily="2" charset="2"/>
              <a:buChar char="ü"/>
            </a:pPr>
            <a:endParaRPr lang="en-GB" sz="2800" dirty="0" smtClean="0"/>
          </a:p>
          <a:p>
            <a:pPr lvl="0">
              <a:buFont typeface="Wingdings" panose="05000000000000000000" pitchFamily="2" charset="2"/>
              <a:buChar char="ü"/>
            </a:pPr>
            <a:endParaRPr lang="en-GB" sz="2800" dirty="0" smtClean="0"/>
          </a:p>
          <a:p>
            <a:pPr lvl="0">
              <a:buFont typeface="Wingdings" panose="05000000000000000000" pitchFamily="2" charset="2"/>
              <a:buChar char="ü"/>
            </a:pPr>
            <a:r>
              <a:rPr lang="en-GB" sz="2800" dirty="0" smtClean="0"/>
              <a:t>This </a:t>
            </a:r>
            <a:r>
              <a:rPr lang="en-GB" sz="2800" dirty="0"/>
              <a:t>tool will be implemented as a one stop-shop service where coastguard stations and environmental experts will find all the relevant information to evaluate the consequences of a marine HNS pollution.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275185"/>
            <a:ext cx="3769271" cy="211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001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2 Título"/>
          <p:cNvSpPr>
            <a:spLocks noGrp="1"/>
          </p:cNvSpPr>
          <p:nvPr>
            <p:ph type="ctrTitle"/>
          </p:nvPr>
        </p:nvSpPr>
        <p:spPr>
          <a:xfrm>
            <a:off x="714375" y="-1470025"/>
            <a:ext cx="7772400" cy="1470025"/>
          </a:xfrm>
        </p:spPr>
        <p:txBody>
          <a:bodyPr/>
          <a:lstStyle/>
          <a:p>
            <a:r>
              <a:rPr lang="es-ES" sz="1100" dirty="0" err="1" smtClean="0">
                <a:ea typeface="Calibri" pitchFamily="34" charset="0"/>
                <a:cs typeface="Times New Roman" pitchFamily="18" charset="0"/>
              </a:rPr>
              <a:t>Deliverables</a:t>
            </a:r>
            <a:r>
              <a:rPr lang="es-ES" sz="1100" dirty="0" smtClean="0">
                <a:ea typeface="Calibri" pitchFamily="34" charset="0"/>
                <a:cs typeface="Times New Roman" pitchFamily="18" charset="0"/>
              </a:rPr>
              <a:t> and dates</a:t>
            </a:r>
            <a:br>
              <a:rPr lang="es-ES" sz="1100" dirty="0" smtClean="0">
                <a:ea typeface="Calibri" pitchFamily="34" charset="0"/>
                <a:cs typeface="Times New Roman" pitchFamily="18" charset="0"/>
              </a:rPr>
            </a:br>
            <a:endParaRPr lang="en-GB" dirty="0" smtClean="0"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23605" name="Group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294542"/>
              </p:ext>
            </p:extLst>
          </p:nvPr>
        </p:nvGraphicFramePr>
        <p:xfrm>
          <a:off x="214282" y="1684772"/>
          <a:ext cx="8743628" cy="355133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040957"/>
                <a:gridCol w="6702671"/>
              </a:tblGrid>
              <a:tr h="4272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First Tuesday of each month 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600" kern="1200" baseline="0" dirty="0" smtClean="0"/>
                        <a:t>Teleconference with all members of the HNS-MS steering committee</a:t>
                      </a:r>
                      <a:endParaRPr lang="en-GB" sz="1600" kern="1200" baseline="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/>
                </a:tc>
              </a:tr>
              <a:tr h="3533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20/01/2015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600" kern="1200" baseline="0" dirty="0" smtClean="0"/>
                        <a:t>Program kick-off, DG-ECHO, Brussels, Belgium</a:t>
                      </a:r>
                      <a:endParaRPr lang="en-GB" sz="1600" kern="1200" baseline="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/>
                </a:tc>
              </a:tr>
              <a:tr h="3533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24-25/02/2015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600" kern="1200" baseline="0" dirty="0" smtClean="0"/>
                        <a:t>Kick-off meeting of the project, </a:t>
                      </a:r>
                      <a:r>
                        <a:rPr lang="en-GB" sz="1600" kern="1200" baseline="0" dirty="0" err="1" smtClean="0"/>
                        <a:t>Cedre</a:t>
                      </a:r>
                      <a:r>
                        <a:rPr lang="en-GB" sz="1600" kern="1200" baseline="0" dirty="0" smtClean="0"/>
                        <a:t>, Brest</a:t>
                      </a:r>
                      <a:r>
                        <a:rPr lang="en-GB" sz="1600" kern="1200" baseline="0" smtClean="0"/>
                        <a:t>, France</a:t>
                      </a:r>
                      <a:endParaRPr lang="en-GB" sz="1600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/>
                </a:tc>
              </a:tr>
              <a:tr h="3863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May 2015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600" kern="1200" baseline="0" dirty="0" smtClean="0"/>
                        <a:t> OTSOPA meeting 2015</a:t>
                      </a:r>
                      <a:endParaRPr lang="en-GB" sz="1600" kern="1200" baseline="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/>
                </a:tc>
              </a:tr>
              <a:tr h="354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January 2016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600" kern="1200" baseline="0" dirty="0" smtClean="0"/>
                        <a:t>Mid-term meeting, </a:t>
                      </a:r>
                      <a:r>
                        <a:rPr lang="en-GB" sz="1600" kern="1200" baseline="0" dirty="0" err="1" smtClean="0"/>
                        <a:t>Alyotech</a:t>
                      </a:r>
                      <a:r>
                        <a:rPr lang="en-GB" sz="1600" kern="1200" baseline="0" dirty="0" smtClean="0"/>
                        <a:t>, Rennes, France </a:t>
                      </a:r>
                      <a:endParaRPr lang="en-GB" sz="1600" kern="1200" baseline="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/>
                </a:tc>
              </a:tr>
              <a:tr h="3756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January 2016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baseline="0" dirty="0" smtClean="0"/>
                        <a:t>Bonn Agreement’s head of delegation</a:t>
                      </a:r>
                      <a:endParaRPr lang="en-GB" sz="1600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/>
                </a:tc>
              </a:tr>
              <a:tr h="4417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May 2016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600" kern="1200" baseline="0" dirty="0" smtClean="0"/>
                        <a:t>Report to OTSOPA meeting 2016</a:t>
                      </a:r>
                      <a:endParaRPr lang="en-GB" sz="1600" kern="1200" baseline="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/>
                </a:tc>
              </a:tr>
              <a:tr h="3533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December 2016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600" kern="1200" baseline="0" dirty="0" smtClean="0"/>
                        <a:t>Stakeholders meeting, Belgian DG-environment, Brussels, Belgium</a:t>
                      </a:r>
                      <a:endParaRPr lang="en-GB" sz="1600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/>
                </a:tc>
              </a:tr>
              <a:tr h="3533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December 2016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600" kern="1200" baseline="0" dirty="0" smtClean="0"/>
                        <a:t>Final meeting, Belgian DG-Environment, Brussels, Belgium</a:t>
                      </a:r>
                      <a:endParaRPr lang="en-GB" sz="1600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23606" name="4 CuadroTexto"/>
          <p:cNvSpPr txBox="1">
            <a:spLocks noChangeArrowheads="1"/>
          </p:cNvSpPr>
          <p:nvPr/>
        </p:nvSpPr>
        <p:spPr bwMode="auto">
          <a:xfrm>
            <a:off x="214282" y="893663"/>
            <a:ext cx="32929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b="1" baseline="0" dirty="0" smtClean="0">
                <a:solidFill>
                  <a:schemeClr val="accent6"/>
                </a:solidFill>
                <a:latin typeface="Calibri" pitchFamily="34" charset="0"/>
              </a:rPr>
              <a:t>Major project events</a:t>
            </a:r>
            <a:endParaRPr lang="en-GB" sz="2800" b="1" baseline="0" dirty="0">
              <a:solidFill>
                <a:schemeClr val="accent6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2 Título"/>
          <p:cNvSpPr>
            <a:spLocks noGrp="1"/>
          </p:cNvSpPr>
          <p:nvPr>
            <p:ph type="ctrTitle"/>
          </p:nvPr>
        </p:nvSpPr>
        <p:spPr>
          <a:xfrm>
            <a:off x="714375" y="-1470025"/>
            <a:ext cx="7772400" cy="1470025"/>
          </a:xfrm>
        </p:spPr>
        <p:txBody>
          <a:bodyPr/>
          <a:lstStyle/>
          <a:p>
            <a:r>
              <a:rPr lang="es-ES" sz="1100" dirty="0" err="1" smtClean="0">
                <a:ea typeface="Calibri" pitchFamily="34" charset="0"/>
                <a:cs typeface="Times New Roman" pitchFamily="18" charset="0"/>
              </a:rPr>
              <a:t>Deliverables</a:t>
            </a:r>
            <a:r>
              <a:rPr lang="es-ES" sz="1100" dirty="0" smtClean="0">
                <a:ea typeface="Calibri" pitchFamily="34" charset="0"/>
                <a:cs typeface="Times New Roman" pitchFamily="18" charset="0"/>
              </a:rPr>
              <a:t> and dates</a:t>
            </a:r>
            <a:br>
              <a:rPr lang="es-ES" sz="1100" dirty="0" smtClean="0">
                <a:ea typeface="Calibri" pitchFamily="34" charset="0"/>
                <a:cs typeface="Times New Roman" pitchFamily="18" charset="0"/>
              </a:rPr>
            </a:br>
            <a:endParaRPr lang="en-GB" dirty="0" smtClean="0"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23605" name="Group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4548174"/>
              </p:ext>
            </p:extLst>
          </p:nvPr>
        </p:nvGraphicFramePr>
        <p:xfrm>
          <a:off x="214282" y="2874976"/>
          <a:ext cx="8743628" cy="199418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040957"/>
                <a:gridCol w="6702671"/>
              </a:tblGrid>
              <a:tr h="4272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April 2015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600" kern="1200" baseline="0" dirty="0" smtClean="0"/>
                        <a:t>Webpage of the project (Task B)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600" kern="1200" baseline="0" dirty="0" smtClean="0"/>
                        <a:t>first list of HNS substances (Task C)                                                              </a:t>
                      </a:r>
                      <a:endParaRPr lang="en-GB" sz="1600" kern="1200" baseline="0" dirty="0" smtClean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/>
                </a:tc>
              </a:tr>
              <a:tr h="3533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June 2015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600" kern="1200" baseline="0" dirty="0" smtClean="0"/>
                        <a:t>Specification of the decision-support tool (Task J)</a:t>
                      </a:r>
                      <a:endParaRPr lang="en-GB" sz="1600" kern="1200" baseline="0" dirty="0" smtClean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/>
                </a:tc>
              </a:tr>
              <a:tr h="3533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August 2015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600" kern="1200" baseline="0" dirty="0" smtClean="0"/>
                        <a:t>1</a:t>
                      </a:r>
                      <a:r>
                        <a:rPr lang="en-GB" sz="1600" kern="1200" baseline="30000" dirty="0" smtClean="0"/>
                        <a:t>st</a:t>
                      </a:r>
                      <a:r>
                        <a:rPr lang="en-GB" sz="1600" kern="1200" baseline="0" dirty="0" smtClean="0"/>
                        <a:t> intermediary report on lab experiments (tasks C and D)</a:t>
                      </a:r>
                      <a:endParaRPr lang="en-GB" sz="1600" kern="1200" baseline="0" dirty="0" smtClean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/>
                </a:tc>
              </a:tr>
              <a:tr h="3533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31/08/2015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600" kern="1200" baseline="0" dirty="0" smtClean="0">
                          <a:solidFill>
                            <a:srgbClr val="FF0000"/>
                          </a:solidFill>
                        </a:rPr>
                        <a:t>1st progress report (Task A)</a:t>
                      </a:r>
                      <a:endParaRPr lang="en-GB" sz="1600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/>
                </a:tc>
              </a:tr>
              <a:tr h="354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December 2015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600" kern="1200" baseline="0" dirty="0" smtClean="0"/>
                        <a:t>Report of the first field experiment (tasks E)</a:t>
                      </a:r>
                      <a:endParaRPr lang="en-GB" sz="1600" kern="1200" baseline="0" dirty="0" smtClean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23606" name="4 CuadroTexto"/>
          <p:cNvSpPr txBox="1">
            <a:spLocks noChangeArrowheads="1"/>
          </p:cNvSpPr>
          <p:nvPr/>
        </p:nvSpPr>
        <p:spPr bwMode="auto">
          <a:xfrm>
            <a:off x="214282" y="1753652"/>
            <a:ext cx="31935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b="1" baseline="0" dirty="0">
                <a:solidFill>
                  <a:schemeClr val="accent6"/>
                </a:solidFill>
                <a:latin typeface="Calibri" pitchFamily="34" charset="0"/>
              </a:rPr>
              <a:t>D</a:t>
            </a:r>
            <a:r>
              <a:rPr lang="en-GB" sz="2800" b="1" baseline="0" dirty="0" smtClean="0">
                <a:solidFill>
                  <a:schemeClr val="accent6"/>
                </a:solidFill>
                <a:latin typeface="Calibri" pitchFamily="34" charset="0"/>
              </a:rPr>
              <a:t>eliverables in 2015</a:t>
            </a:r>
            <a:endParaRPr lang="en-GB" sz="2800" b="1" baseline="0" dirty="0">
              <a:solidFill>
                <a:schemeClr val="accent6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00192" y="2339588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aseline="0" dirty="0" smtClean="0">
                <a:solidFill>
                  <a:srgbClr val="FF0000"/>
                </a:solidFill>
              </a:rPr>
              <a:t>----</a:t>
            </a:r>
            <a:r>
              <a:rPr lang="en-GB" baseline="0" dirty="0" smtClean="0"/>
              <a:t> : deliverables to  EC</a:t>
            </a:r>
          </a:p>
        </p:txBody>
      </p:sp>
    </p:spTree>
    <p:extLst>
      <p:ext uri="{BB962C8B-B14F-4D97-AF65-F5344CB8AC3E}">
        <p14:creationId xmlns:p14="http://schemas.microsoft.com/office/powerpoint/2010/main" val="423253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2 Título"/>
          <p:cNvSpPr>
            <a:spLocks noGrp="1"/>
          </p:cNvSpPr>
          <p:nvPr>
            <p:ph type="ctrTitle"/>
          </p:nvPr>
        </p:nvSpPr>
        <p:spPr>
          <a:xfrm>
            <a:off x="714375" y="-1470025"/>
            <a:ext cx="7772400" cy="1470025"/>
          </a:xfrm>
        </p:spPr>
        <p:txBody>
          <a:bodyPr/>
          <a:lstStyle/>
          <a:p>
            <a:r>
              <a:rPr lang="es-ES" sz="1100" dirty="0" err="1" smtClean="0">
                <a:ea typeface="Calibri" pitchFamily="34" charset="0"/>
                <a:cs typeface="Times New Roman" pitchFamily="18" charset="0"/>
              </a:rPr>
              <a:t>Deliverables</a:t>
            </a:r>
            <a:r>
              <a:rPr lang="es-ES" sz="1100" dirty="0" smtClean="0">
                <a:ea typeface="Calibri" pitchFamily="34" charset="0"/>
                <a:cs typeface="Times New Roman" pitchFamily="18" charset="0"/>
              </a:rPr>
              <a:t> and dates</a:t>
            </a:r>
            <a:br>
              <a:rPr lang="es-ES" sz="1100" dirty="0" smtClean="0">
                <a:ea typeface="Calibri" pitchFamily="34" charset="0"/>
                <a:cs typeface="Times New Roman" pitchFamily="18" charset="0"/>
              </a:rPr>
            </a:br>
            <a:endParaRPr lang="en-GB" dirty="0" smtClean="0"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23605" name="Group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8624148"/>
              </p:ext>
            </p:extLst>
          </p:nvPr>
        </p:nvGraphicFramePr>
        <p:xfrm>
          <a:off x="214282" y="1464502"/>
          <a:ext cx="8743628" cy="458308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040957"/>
                <a:gridCol w="6702671"/>
              </a:tblGrid>
              <a:tr h="3756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March 2016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baseline="0" dirty="0" smtClean="0"/>
                        <a:t>2</a:t>
                      </a:r>
                      <a:r>
                        <a:rPr lang="en-GB" sz="1600" kern="1200" baseline="30000" dirty="0" smtClean="0"/>
                        <a:t>nd</a:t>
                      </a:r>
                      <a:r>
                        <a:rPr lang="en-GB" sz="1600" kern="1200" baseline="0" dirty="0" smtClean="0"/>
                        <a:t> intermediary report on lab experiments (tasks C and D)</a:t>
                      </a:r>
                      <a:endParaRPr lang="en-GB" sz="1600" kern="1200" baseline="0" dirty="0" smtClean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/>
                </a:tc>
              </a:tr>
              <a:tr h="3756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April 2016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baseline="0" dirty="0" smtClean="0"/>
                        <a:t>Beta version of the modelling codes (tasks F to H)</a:t>
                      </a:r>
                      <a:endParaRPr lang="en-GB" sz="1600" kern="1200" baseline="0" dirty="0" smtClean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/>
                </a:tc>
              </a:tr>
              <a:tr h="3756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30/04/2016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baseline="0" dirty="0" smtClean="0">
                          <a:solidFill>
                            <a:srgbClr val="FF0000"/>
                          </a:solidFill>
                        </a:rPr>
                        <a:t>2nd progress report (Task A)</a:t>
                      </a:r>
                      <a:endParaRPr lang="en-GB" sz="1600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/>
                </a:tc>
              </a:tr>
              <a:tr h="5059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July 2016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600" kern="1200" baseline="0" dirty="0" smtClean="0"/>
                        <a:t>Final version of GIS layers for environmental and socio-economic vulnerabilities (Task I)</a:t>
                      </a:r>
                      <a:endParaRPr lang="en-GB" sz="1600" kern="1200" baseline="0" dirty="0" smtClean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/>
                </a:tc>
              </a:tr>
              <a:tr h="5059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September 2016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600" kern="1200" baseline="0" dirty="0" smtClean="0"/>
                        <a:t>Alpha version of the modelling codes (tasks F to H)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600" kern="1200" baseline="0" dirty="0" smtClean="0"/>
                        <a:t>Report on the second field experiment (Task E)</a:t>
                      </a:r>
                      <a:endParaRPr lang="en-GB" sz="1600" kern="1200" baseline="0" dirty="0" smtClean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/>
                </a:tc>
              </a:tr>
              <a:tr h="5059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October 2016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baseline="0" dirty="0" smtClean="0"/>
                        <a:t>Final report  on lab experiments (tasks C and D)</a:t>
                      </a:r>
                      <a:endParaRPr lang="en-GB" sz="1600" kern="1200" baseline="0" dirty="0" smtClean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/>
                </a:tc>
              </a:tr>
              <a:tr h="5059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November 2016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baseline="0" dirty="0" smtClean="0"/>
                        <a:t>Final version of the decision-support tool (Task J)</a:t>
                      </a:r>
                      <a:endParaRPr lang="en-GB" sz="1600" kern="1200" baseline="0" dirty="0" smtClean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/>
                </a:tc>
              </a:tr>
              <a:tr h="3533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15/11/2016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600" kern="1200" baseline="0" dirty="0" smtClean="0">
                          <a:solidFill>
                            <a:srgbClr val="FF0000"/>
                          </a:solidFill>
                        </a:rPr>
                        <a:t>Layman´s report (Task B)</a:t>
                      </a:r>
                      <a:endParaRPr lang="en-GB" sz="1600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/>
                </a:tc>
              </a:tr>
              <a:tr h="3533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December 2016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600" kern="1200" baseline="0" dirty="0" smtClean="0"/>
                        <a:t>Final version of the modelling codes (task F to H)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600" kern="1200" baseline="0" dirty="0" smtClean="0"/>
                        <a:t>Decision-support tool implementation report and user-guide (Task J)</a:t>
                      </a:r>
                      <a:endParaRPr lang="en-GB" sz="1600" kern="1200" baseline="0" dirty="0" smtClean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/>
                </a:tc>
              </a:tr>
              <a:tr h="3533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28/02/2017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600" kern="1200" baseline="0" dirty="0" smtClean="0">
                          <a:solidFill>
                            <a:srgbClr val="FF0000"/>
                          </a:solidFill>
                        </a:rPr>
                        <a:t>Final report (Task A)</a:t>
                      </a:r>
                      <a:endParaRPr lang="en-GB" sz="1600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23606" name="4 CuadroTexto"/>
          <p:cNvSpPr txBox="1">
            <a:spLocks noChangeArrowheads="1"/>
          </p:cNvSpPr>
          <p:nvPr/>
        </p:nvSpPr>
        <p:spPr bwMode="auto">
          <a:xfrm>
            <a:off x="214282" y="673532"/>
            <a:ext cx="31935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b="1" baseline="0" dirty="0">
                <a:solidFill>
                  <a:schemeClr val="accent6"/>
                </a:solidFill>
                <a:latin typeface="Calibri" pitchFamily="34" charset="0"/>
              </a:rPr>
              <a:t>D</a:t>
            </a:r>
            <a:r>
              <a:rPr lang="en-GB" sz="2800" b="1" baseline="0" dirty="0" smtClean="0">
                <a:solidFill>
                  <a:schemeClr val="accent6"/>
                </a:solidFill>
                <a:latin typeface="Calibri" pitchFamily="34" charset="0"/>
              </a:rPr>
              <a:t>eliverables in 2016</a:t>
            </a:r>
            <a:endParaRPr lang="en-GB" sz="2800" b="1" baseline="0" dirty="0">
              <a:solidFill>
                <a:schemeClr val="accent6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00192" y="97143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aseline="0" dirty="0" smtClean="0">
                <a:solidFill>
                  <a:srgbClr val="FF0000"/>
                </a:solidFill>
              </a:rPr>
              <a:t>----</a:t>
            </a:r>
            <a:r>
              <a:rPr lang="en-GB" baseline="0" dirty="0" smtClean="0"/>
              <a:t> : deliverables to  EC</a:t>
            </a:r>
          </a:p>
        </p:txBody>
      </p:sp>
    </p:spTree>
    <p:extLst>
      <p:ext uri="{BB962C8B-B14F-4D97-AF65-F5344CB8AC3E}">
        <p14:creationId xmlns:p14="http://schemas.microsoft.com/office/powerpoint/2010/main" val="336965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1 Título"/>
          <p:cNvSpPr>
            <a:spLocks noGrp="1"/>
          </p:cNvSpPr>
          <p:nvPr>
            <p:ph type="ctrTitle"/>
          </p:nvPr>
        </p:nvSpPr>
        <p:spPr>
          <a:xfrm>
            <a:off x="3643313" y="-369888"/>
            <a:ext cx="2028825" cy="369888"/>
          </a:xfrm>
        </p:spPr>
        <p:txBody>
          <a:bodyPr/>
          <a:lstStyle/>
          <a:p>
            <a:r>
              <a:rPr lang="en-US" sz="1100" dirty="0" smtClean="0">
                <a:ea typeface="Calibri" pitchFamily="34" charset="0"/>
                <a:cs typeface="Times New Roman" pitchFamily="18" charset="0"/>
              </a:rPr>
              <a:t>Follow up</a:t>
            </a:r>
            <a:r>
              <a:rPr lang="es-ES" sz="1100" dirty="0" smtClean="0">
                <a:ea typeface="Calibri" pitchFamily="34" charset="0"/>
                <a:cs typeface="Times New Roman" pitchFamily="18" charset="0"/>
              </a:rPr>
              <a:t/>
            </a:r>
            <a:br>
              <a:rPr lang="es-ES" sz="1100" dirty="0" smtClean="0">
                <a:ea typeface="Calibri" pitchFamily="34" charset="0"/>
                <a:cs typeface="Times New Roman" pitchFamily="18" charset="0"/>
              </a:rPr>
            </a:br>
            <a:endParaRPr lang="en-GB" dirty="0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9705" name="4 CuadroTexto"/>
          <p:cNvSpPr txBox="1">
            <a:spLocks noChangeArrowheads="1"/>
          </p:cNvSpPr>
          <p:nvPr/>
        </p:nvSpPr>
        <p:spPr bwMode="auto">
          <a:xfrm>
            <a:off x="637382" y="692696"/>
            <a:ext cx="73500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b="1" baseline="0" dirty="0">
                <a:solidFill>
                  <a:schemeClr val="accent6"/>
                </a:solidFill>
                <a:latin typeface="Calibri" pitchFamily="34" charset="0"/>
              </a:rPr>
              <a:t>Follow </a:t>
            </a:r>
            <a:r>
              <a:rPr lang="en-GB" sz="2800" b="1" baseline="0" dirty="0" smtClean="0">
                <a:solidFill>
                  <a:schemeClr val="accent6"/>
                </a:solidFill>
                <a:latin typeface="Calibri" pitchFamily="34" charset="0"/>
              </a:rPr>
              <a:t>up &amp; continuation after the project ends </a:t>
            </a:r>
            <a:endParaRPr lang="en-GB" sz="2800" b="1" baseline="0" dirty="0">
              <a:solidFill>
                <a:schemeClr val="accent6"/>
              </a:solidFill>
              <a:latin typeface="Calibri" pitchFamily="34" charset="0"/>
            </a:endParaRPr>
          </a:p>
        </p:txBody>
      </p:sp>
      <p:sp>
        <p:nvSpPr>
          <p:cNvPr id="29706" name="8 CuadroTexto"/>
          <p:cNvSpPr txBox="1">
            <a:spLocks noChangeArrowheads="1"/>
          </p:cNvSpPr>
          <p:nvPr/>
        </p:nvSpPr>
        <p:spPr bwMode="auto">
          <a:xfrm>
            <a:off x="611188" y="1484313"/>
            <a:ext cx="8064500" cy="506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baseline="0" dirty="0" smtClean="0">
                <a:latin typeface="+mn-lt"/>
              </a:rPr>
              <a:t>RBINS, </a:t>
            </a:r>
            <a:r>
              <a:rPr lang="en-US" sz="2400" baseline="0" dirty="0" err="1" smtClean="0">
                <a:latin typeface="+mn-lt"/>
              </a:rPr>
              <a:t>Cedre</a:t>
            </a:r>
            <a:r>
              <a:rPr lang="en-US" sz="2400" baseline="0" dirty="0" smtClean="0">
                <a:latin typeface="+mn-lt"/>
              </a:rPr>
              <a:t> and the Belgian DG-environment will use the HNS-MS decision support tool in their operation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baseline="0" dirty="0" smtClean="0">
                <a:latin typeface="+mn-lt"/>
              </a:rPr>
              <a:t>ARMINES will use the HNS-MS decision-support tool to train French engineers in risk management   </a:t>
            </a:r>
            <a:endParaRPr lang="en-US" sz="2400" baseline="0" dirty="0">
              <a:latin typeface="+mn-lt"/>
            </a:endParaRP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baseline="0" dirty="0" smtClean="0">
                <a:latin typeface="+mn-lt"/>
              </a:rPr>
              <a:t>As a whole, the consortium wishes to continue developing the tool</a:t>
            </a:r>
          </a:p>
          <a:p>
            <a:pPr marL="800100" lvl="1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baseline="0" dirty="0" smtClean="0">
                <a:latin typeface="+mn-lt"/>
              </a:rPr>
              <a:t>Update of the HNS data base</a:t>
            </a:r>
            <a:endParaRPr lang="en-US" sz="2400" baseline="0" dirty="0">
              <a:latin typeface="+mn-lt"/>
            </a:endParaRPr>
          </a:p>
          <a:p>
            <a:pPr marL="800100" lvl="1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baseline="0" dirty="0" smtClean="0">
                <a:latin typeface="+mn-lt"/>
              </a:rPr>
              <a:t>Tackling the issue of HNS reactivity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baseline="0" dirty="0" smtClean="0">
                <a:latin typeface="+mn-lt"/>
              </a:rPr>
              <a:t>As a whole, the consortium wishes to set cooperation with other national agencies and regional agreements in order to</a:t>
            </a:r>
          </a:p>
          <a:p>
            <a:pPr marL="800100" lvl="1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baseline="0" dirty="0" smtClean="0">
                <a:latin typeface="+mn-lt"/>
              </a:rPr>
              <a:t>Apply the HNS-MS decision-support tool to other areas</a:t>
            </a:r>
          </a:p>
          <a:p>
            <a:pPr marL="800100" lvl="1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baseline="0" dirty="0" smtClean="0">
                <a:latin typeface="+mn-lt"/>
              </a:rPr>
              <a:t>Perform region-wide HNS risk analysis</a:t>
            </a:r>
            <a:endParaRPr lang="en-GB" sz="2400" baseline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369129" y="1484784"/>
            <a:ext cx="446833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b="1" baseline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Thank you for your attention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61" b="34656"/>
          <a:stretch/>
        </p:blipFill>
        <p:spPr bwMode="auto">
          <a:xfrm>
            <a:off x="311748" y="6057360"/>
            <a:ext cx="1739972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6057360"/>
            <a:ext cx="110700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238" y="6093296"/>
            <a:ext cx="1854106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00" b="28492"/>
          <a:stretch/>
        </p:blipFill>
        <p:spPr bwMode="auto">
          <a:xfrm>
            <a:off x="2267744" y="6089567"/>
            <a:ext cx="1723351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464" y="6057360"/>
            <a:ext cx="684000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9 CuadroTexto"/>
          <p:cNvSpPr txBox="1">
            <a:spLocks noChangeArrowheads="1"/>
          </p:cNvSpPr>
          <p:nvPr/>
        </p:nvSpPr>
        <p:spPr bwMode="auto">
          <a:xfrm>
            <a:off x="827584" y="5343599"/>
            <a:ext cx="74888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000" baseline="0" dirty="0" smtClean="0">
                <a:solidFill>
                  <a:srgbClr val="777777"/>
                </a:solidFill>
                <a:latin typeface="Calibri" pitchFamily="34" charset="0"/>
                <a:hlinkClick r:id="rId7"/>
              </a:rPr>
              <a:t>Sebastien.legrand@naturalsciences.be</a:t>
            </a:r>
            <a:r>
              <a:rPr lang="en-GB" sz="2000" baseline="0" dirty="0" smtClean="0">
                <a:solidFill>
                  <a:srgbClr val="777777"/>
                </a:solidFill>
                <a:latin typeface="Calibri" pitchFamily="34" charset="0"/>
              </a:rPr>
              <a:t> </a:t>
            </a:r>
            <a:endParaRPr lang="en-GB" sz="2800" baseline="0" dirty="0" smtClean="0">
              <a:solidFill>
                <a:srgbClr val="777777"/>
              </a:solidFill>
              <a:latin typeface="Calibri" pitchFamily="34" charset="0"/>
            </a:endParaRPr>
          </a:p>
        </p:txBody>
      </p:sp>
      <p:sp>
        <p:nvSpPr>
          <p:cNvPr id="12" name="4 CuadroTexto"/>
          <p:cNvSpPr txBox="1">
            <a:spLocks noChangeArrowheads="1"/>
          </p:cNvSpPr>
          <p:nvPr/>
        </p:nvSpPr>
        <p:spPr bwMode="auto">
          <a:xfrm>
            <a:off x="409452" y="2564904"/>
            <a:ext cx="84830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b="1" baseline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You may follow our progress at </a:t>
            </a:r>
            <a:r>
              <a:rPr lang="en-GB" sz="2800" b="1" baseline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hlinkClick r:id="rId8"/>
              </a:rPr>
              <a:t>http://www.hns-ms.eu/</a:t>
            </a:r>
            <a:r>
              <a:rPr lang="en-GB" sz="2800" b="1" baseline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/>
          <a:lstStyle/>
          <a:p>
            <a:r>
              <a:rPr lang="en-GB" dirty="0" smtClean="0">
                <a:solidFill>
                  <a:schemeClr val="accent6"/>
                </a:solidFill>
              </a:rPr>
              <a:t/>
            </a:r>
            <a:br>
              <a:rPr lang="en-GB" dirty="0" smtClean="0">
                <a:solidFill>
                  <a:schemeClr val="accent6"/>
                </a:solidFill>
              </a:rPr>
            </a:br>
            <a:r>
              <a:rPr lang="en-GB" dirty="0" smtClean="0">
                <a:solidFill>
                  <a:schemeClr val="accent6"/>
                </a:solidFill>
              </a:rPr>
              <a:t>HNS = Harmful and Noxious </a:t>
            </a:r>
            <a:r>
              <a:rPr lang="en-GB" dirty="0">
                <a:solidFill>
                  <a:schemeClr val="accent6"/>
                </a:solidFill>
              </a:rPr>
              <a:t>S</a:t>
            </a:r>
            <a:r>
              <a:rPr lang="en-GB" dirty="0" smtClean="0">
                <a:solidFill>
                  <a:schemeClr val="accent6"/>
                </a:solidFill>
              </a:rPr>
              <a:t>ubstances</a:t>
            </a:r>
            <a:endParaRPr lang="en-GB" dirty="0">
              <a:solidFill>
                <a:schemeClr val="accent6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-36512" y="1700808"/>
            <a:ext cx="4644007" cy="395128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2000+ HNS transported by sea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bulk or packaged 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Transported volumes always </a:t>
            </a:r>
            <a:r>
              <a:rPr lang="en-GB" dirty="0" smtClean="0"/>
              <a:t>increasing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Number of reported spills exponentially increasing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Large variety of chemical and physical behaviours</a:t>
            </a:r>
          </a:p>
          <a:p>
            <a:endParaRPr lang="en-GB" sz="1800" dirty="0"/>
          </a:p>
        </p:txBody>
      </p:sp>
      <p:sp>
        <p:nvSpPr>
          <p:cNvPr id="5" name="Rectangle 4"/>
          <p:cNvSpPr/>
          <p:nvPr/>
        </p:nvSpPr>
        <p:spPr>
          <a:xfrm>
            <a:off x="395536" y="5540266"/>
            <a:ext cx="8352929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chemeClr val="accent6"/>
                </a:solidFill>
              </a:rPr>
              <a:t>HNS spills, a major </a:t>
            </a:r>
            <a:r>
              <a:rPr lang="en-GB" sz="4000" b="1" dirty="0" smtClean="0">
                <a:solidFill>
                  <a:schemeClr val="accent6"/>
                </a:solidFill>
              </a:rPr>
              <a:t>threat for </a:t>
            </a:r>
            <a:r>
              <a:rPr lang="en-GB" sz="4000" b="1" dirty="0">
                <a:solidFill>
                  <a:schemeClr val="accent6"/>
                </a:solidFill>
              </a:rPr>
              <a:t>marine environment, </a:t>
            </a:r>
            <a:endParaRPr lang="en-GB" sz="4000" b="1" dirty="0" smtClean="0">
              <a:solidFill>
                <a:schemeClr val="accent6"/>
              </a:solidFill>
            </a:endParaRPr>
          </a:p>
          <a:p>
            <a:pPr algn="ctr"/>
            <a:r>
              <a:rPr lang="en-GB" sz="4000" b="1" dirty="0" smtClean="0">
                <a:solidFill>
                  <a:schemeClr val="accent6"/>
                </a:solidFill>
              </a:rPr>
              <a:t>maritime </a:t>
            </a:r>
            <a:r>
              <a:rPr lang="en-GB" sz="4000" b="1" dirty="0">
                <a:solidFill>
                  <a:schemeClr val="accent6"/>
                </a:solidFill>
              </a:rPr>
              <a:t>safety and civil </a:t>
            </a:r>
            <a:r>
              <a:rPr lang="en-GB" sz="4000" b="1" dirty="0" smtClean="0">
                <a:solidFill>
                  <a:schemeClr val="accent6"/>
                </a:solidFill>
              </a:rPr>
              <a:t>protection.</a:t>
            </a:r>
            <a:endParaRPr lang="en-GB" sz="4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744416" y="5291723"/>
            <a:ext cx="5292080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dirty="0" smtClean="0"/>
              <a:t>(Source:  EMSA, 2013)</a:t>
            </a:r>
            <a:endParaRPr lang="en-GB" sz="2000" b="1" dirty="0"/>
          </a:p>
        </p:txBody>
      </p:sp>
      <p:pic>
        <p:nvPicPr>
          <p:cNvPr id="26" name="Picture 1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448" y="1696066"/>
            <a:ext cx="4893056" cy="3605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128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196752"/>
            <a:ext cx="9036496" cy="936104"/>
          </a:xfrm>
        </p:spPr>
        <p:txBody>
          <a:bodyPr/>
          <a:lstStyle/>
          <a:p>
            <a:r>
              <a:rPr lang="en-GB" sz="3200" dirty="0" smtClean="0">
                <a:solidFill>
                  <a:schemeClr val="accent6"/>
                </a:solidFill>
              </a:rPr>
              <a:t>HNS-MS objective &amp; expected results </a:t>
            </a:r>
            <a:r>
              <a:rPr lang="en-GB" sz="3200" dirty="0">
                <a:solidFill>
                  <a:schemeClr val="accent6"/>
                </a:solidFill>
              </a:rPr>
              <a:t/>
            </a:r>
            <a:br>
              <a:rPr lang="en-GB" sz="3200" dirty="0">
                <a:solidFill>
                  <a:schemeClr val="accent6"/>
                </a:solidFill>
              </a:rPr>
            </a:br>
            <a:r>
              <a:rPr lang="en-GB" sz="3200" dirty="0" smtClean="0">
                <a:solidFill>
                  <a:schemeClr val="accent6"/>
                </a:solidFill>
              </a:rPr>
              <a:t> </a:t>
            </a:r>
            <a:br>
              <a:rPr lang="en-GB" sz="3200" dirty="0" smtClean="0">
                <a:solidFill>
                  <a:schemeClr val="accent6"/>
                </a:solidFill>
              </a:rPr>
            </a:br>
            <a:r>
              <a:rPr lang="en-GB" sz="2800" dirty="0" smtClean="0">
                <a:solidFill>
                  <a:schemeClr val="accent6"/>
                </a:solidFill>
              </a:rPr>
              <a:t>Developing an operational decision-support tool for HNS spills in the Bonn Agreement area and Bay of Biscay  </a:t>
            </a:r>
            <a:endParaRPr lang="en-GB" sz="3200" dirty="0">
              <a:solidFill>
                <a:schemeClr val="accent6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251520" y="2996952"/>
            <a:ext cx="8712968" cy="3240360"/>
          </a:xfrm>
        </p:spPr>
        <p:txBody>
          <a:bodyPr/>
          <a:lstStyle/>
          <a:p>
            <a:pPr lvl="0"/>
            <a:r>
              <a:rPr lang="en-GB" dirty="0" smtClean="0"/>
              <a:t> </a:t>
            </a:r>
            <a:r>
              <a:rPr lang="en-GB" sz="2400" dirty="0" smtClean="0"/>
              <a:t>A HNS data </a:t>
            </a:r>
            <a:r>
              <a:rPr lang="en-GB" sz="2400" dirty="0"/>
              <a:t>base </a:t>
            </a:r>
            <a:r>
              <a:rPr lang="en-GB" sz="2400" dirty="0" smtClean="0"/>
              <a:t>with physicochemical parameters suitable for computing fate of HNS spilt at sea</a:t>
            </a:r>
            <a:endParaRPr lang="en-GB" sz="2400" dirty="0"/>
          </a:p>
          <a:p>
            <a:pPr lvl="0"/>
            <a:r>
              <a:rPr lang="en-GB" sz="2400" dirty="0" smtClean="0"/>
              <a:t>GIS layers for environmental </a:t>
            </a:r>
            <a:r>
              <a:rPr lang="en-GB" sz="2400" dirty="0"/>
              <a:t>and socioeconomic HNS-sensitive </a:t>
            </a:r>
            <a:r>
              <a:rPr lang="en-GB" sz="2400" dirty="0" smtClean="0"/>
              <a:t>resources</a:t>
            </a:r>
          </a:p>
          <a:p>
            <a:pPr lvl="0"/>
            <a:r>
              <a:rPr lang="en-GB" sz="2400" dirty="0" smtClean="0"/>
              <a:t>A </a:t>
            </a:r>
            <a:r>
              <a:rPr lang="en-GB" sz="2400" dirty="0"/>
              <a:t>3-dimensional HNS spill drift and fate </a:t>
            </a:r>
            <a:r>
              <a:rPr lang="en-GB" sz="2400" dirty="0" smtClean="0"/>
              <a:t>model</a:t>
            </a:r>
          </a:p>
          <a:p>
            <a:pPr lvl="0"/>
            <a:r>
              <a:rPr lang="en-GB" sz="2400" dirty="0" smtClean="0"/>
              <a:t>A user-friendly web-based tool accessible 24/7 by Coastguard stations  </a:t>
            </a:r>
            <a:endParaRPr lang="en-GB" sz="2400" dirty="0"/>
          </a:p>
        </p:txBody>
      </p:sp>
      <p:pic>
        <p:nvPicPr>
          <p:cNvPr id="7172" name="Picture 4" descr="Bonn Agree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64" y="6006801"/>
            <a:ext cx="2606524" cy="734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93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Título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936104"/>
          </a:xfrm>
        </p:spPr>
        <p:txBody>
          <a:bodyPr/>
          <a:lstStyle/>
          <a:p>
            <a:r>
              <a:rPr lang="en-GB" dirty="0" smtClean="0">
                <a:solidFill>
                  <a:schemeClr val="accent6"/>
                </a:solidFill>
              </a:rPr>
              <a:t>HNS-MS Partnership</a:t>
            </a:r>
            <a:endParaRPr lang="en-GB" dirty="0">
              <a:solidFill>
                <a:schemeClr val="accent6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6024" y="1268761"/>
            <a:ext cx="8820472" cy="864095"/>
          </a:xfrm>
        </p:spPr>
        <p:txBody>
          <a:bodyPr/>
          <a:lstStyle/>
          <a:p>
            <a:r>
              <a:rPr lang="en-GB" sz="2200" dirty="0" smtClean="0"/>
              <a:t>A 2 year project from 01/01/2015 till 31/12/2016</a:t>
            </a:r>
          </a:p>
          <a:p>
            <a:r>
              <a:rPr lang="en-GB" sz="2200" dirty="0" smtClean="0"/>
              <a:t>Total budget : 645.283,00€   / Total EC contribution : 483.963,00 € (75%) </a:t>
            </a:r>
            <a:endParaRPr lang="en-GB" sz="2200" dirty="0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09120"/>
            <a:ext cx="110700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445224"/>
            <a:ext cx="1417797" cy="467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00" b="28492"/>
          <a:stretch/>
        </p:blipFill>
        <p:spPr bwMode="auto">
          <a:xfrm>
            <a:off x="-103679" y="3393064"/>
            <a:ext cx="1723351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129376"/>
            <a:ext cx="684000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348880"/>
            <a:ext cx="17430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29496" y="2204864"/>
            <a:ext cx="74262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baseline="0" dirty="0" smtClean="0"/>
              <a:t>1. Royal Belgian Institute of Natural Sciences (ex. MUMM)</a:t>
            </a:r>
          </a:p>
          <a:p>
            <a:r>
              <a:rPr lang="en-GB" baseline="0" dirty="0" smtClean="0">
                <a:solidFill>
                  <a:schemeClr val="bg1">
                    <a:lumMod val="50000"/>
                  </a:schemeClr>
                </a:solidFill>
              </a:rPr>
              <a:t>Operational marine forecast, including oil spill  / Marine Chemistry /</a:t>
            </a:r>
          </a:p>
          <a:p>
            <a:r>
              <a:rPr lang="en-GB" baseline="0" dirty="0" smtClean="0">
                <a:solidFill>
                  <a:schemeClr val="bg1">
                    <a:lumMod val="50000"/>
                  </a:schemeClr>
                </a:solidFill>
              </a:rPr>
              <a:t>Web &amp; App / EIA &amp; monitoring in case of pollution of the marine system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91680" y="3164775"/>
            <a:ext cx="76354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baseline="0" dirty="0" smtClean="0"/>
              <a:t>2. Centre de documentation, de </a:t>
            </a:r>
            <a:r>
              <a:rPr lang="en-GB" u="sng" baseline="0" dirty="0" err="1" smtClean="0"/>
              <a:t>recherche</a:t>
            </a:r>
            <a:r>
              <a:rPr lang="en-GB" u="sng" baseline="0" dirty="0" smtClean="0"/>
              <a:t> et </a:t>
            </a:r>
            <a:r>
              <a:rPr lang="en-GB" u="sng" baseline="0" dirty="0" err="1"/>
              <a:t>d</a:t>
            </a:r>
            <a:r>
              <a:rPr lang="en-GB" u="sng" baseline="0" dirty="0" err="1" smtClean="0"/>
              <a:t>’expérimentation</a:t>
            </a:r>
            <a:r>
              <a:rPr lang="en-GB" u="sng" baseline="0" dirty="0" smtClean="0"/>
              <a:t> </a:t>
            </a:r>
            <a:br>
              <a:rPr lang="en-GB" u="sng" baseline="0" dirty="0" smtClean="0"/>
            </a:br>
            <a:r>
              <a:rPr lang="en-GB" u="sng" baseline="0" dirty="0" err="1" smtClean="0"/>
              <a:t>sur</a:t>
            </a:r>
            <a:r>
              <a:rPr lang="en-GB" u="sng" baseline="0" dirty="0" smtClean="0"/>
              <a:t> les pollutions </a:t>
            </a:r>
            <a:r>
              <a:rPr lang="en-GB" u="sng" baseline="0" dirty="0" err="1" smtClean="0"/>
              <a:t>acciedentelles</a:t>
            </a:r>
            <a:r>
              <a:rPr lang="en-GB" u="sng" baseline="0" dirty="0" smtClean="0"/>
              <a:t> des </a:t>
            </a:r>
            <a:r>
              <a:rPr lang="en-GB" u="sng" baseline="0" dirty="0" err="1" smtClean="0"/>
              <a:t>eaux</a:t>
            </a:r>
            <a:endParaRPr lang="en-GB" u="sng" baseline="0" dirty="0" smtClean="0"/>
          </a:p>
          <a:p>
            <a:r>
              <a:rPr lang="en-GB" baseline="0" dirty="0" smtClean="0">
                <a:solidFill>
                  <a:schemeClr val="bg1">
                    <a:lumMod val="50000"/>
                  </a:schemeClr>
                </a:solidFill>
              </a:rPr>
              <a:t>Large knowledge on HNS (SEBC – MAR-ICE)  / </a:t>
            </a:r>
          </a:p>
          <a:p>
            <a:r>
              <a:rPr lang="en-GB" baseline="0" dirty="0" smtClean="0">
                <a:solidFill>
                  <a:schemeClr val="bg1">
                    <a:lumMod val="50000"/>
                  </a:schemeClr>
                </a:solidFill>
              </a:rPr>
              <a:t>Marine Chemistry facilities for HNS / Response / Socio-economic impact 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89104" y="4293096"/>
            <a:ext cx="76610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baseline="0" dirty="0" smtClean="0"/>
              <a:t>3. </a:t>
            </a:r>
            <a:r>
              <a:rPr lang="en-GB" u="sng" baseline="0" dirty="0" err="1" smtClean="0"/>
              <a:t>Ecoles</a:t>
            </a:r>
            <a:r>
              <a:rPr lang="en-GB" u="sng" baseline="0" dirty="0" smtClean="0"/>
              <a:t> des mines </a:t>
            </a:r>
            <a:r>
              <a:rPr lang="en-GB" u="sng" baseline="0" dirty="0" err="1" smtClean="0"/>
              <a:t>d’Alès</a:t>
            </a:r>
            <a:endParaRPr lang="en-GB" u="sng" baseline="0" dirty="0" smtClean="0"/>
          </a:p>
          <a:p>
            <a:r>
              <a:rPr lang="en-GB" baseline="0" dirty="0" smtClean="0">
                <a:solidFill>
                  <a:schemeClr val="bg1">
                    <a:lumMod val="50000"/>
                  </a:schemeClr>
                </a:solidFill>
              </a:rPr>
              <a:t>Expertise in risk management / CLARA, a first HNS drift and fate model / </a:t>
            </a:r>
          </a:p>
          <a:p>
            <a:r>
              <a:rPr lang="en-GB" baseline="0" dirty="0" smtClean="0">
                <a:solidFill>
                  <a:schemeClr val="bg1">
                    <a:lumMod val="50000"/>
                  </a:schemeClr>
                </a:solidFill>
              </a:rPr>
              <a:t>Lab facilities / MAIA HNS data base  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91680" y="5169966"/>
            <a:ext cx="74045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baseline="0" dirty="0"/>
              <a:t>4</a:t>
            </a:r>
            <a:r>
              <a:rPr lang="en-GB" u="sng" baseline="0" dirty="0" smtClean="0"/>
              <a:t>. </a:t>
            </a:r>
            <a:r>
              <a:rPr lang="en-GB" u="sng" baseline="0" dirty="0" err="1" smtClean="0"/>
              <a:t>Alyotech</a:t>
            </a:r>
            <a:endParaRPr lang="en-GB" u="sng" baseline="0" dirty="0" smtClean="0"/>
          </a:p>
          <a:p>
            <a:r>
              <a:rPr lang="en-GB" baseline="0" dirty="0" smtClean="0">
                <a:solidFill>
                  <a:schemeClr val="bg1">
                    <a:lumMod val="50000"/>
                  </a:schemeClr>
                </a:solidFill>
              </a:rPr>
              <a:t>Consulting in technology, including oceanographic modelling /  </a:t>
            </a:r>
          </a:p>
          <a:p>
            <a:r>
              <a:rPr lang="en-GB" baseline="0" dirty="0" smtClean="0">
                <a:solidFill>
                  <a:schemeClr val="bg1">
                    <a:lumMod val="50000"/>
                  </a:schemeClr>
                </a:solidFill>
              </a:rPr>
              <a:t>Modelling experience in blow-out &amp; gas dilution in marine environment  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89104" y="5962054"/>
            <a:ext cx="72508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baseline="0" dirty="0"/>
              <a:t>5</a:t>
            </a:r>
            <a:r>
              <a:rPr lang="en-GB" u="sng" baseline="0" dirty="0" smtClean="0"/>
              <a:t>. Belgian DG-Environment</a:t>
            </a:r>
          </a:p>
          <a:p>
            <a:r>
              <a:rPr lang="en-GB" baseline="0" dirty="0" smtClean="0">
                <a:solidFill>
                  <a:schemeClr val="bg1">
                    <a:lumMod val="50000"/>
                  </a:schemeClr>
                </a:solidFill>
              </a:rPr>
              <a:t>Belgian Maritime Authority / Outreach towards stakeholders including</a:t>
            </a:r>
          </a:p>
          <a:p>
            <a:r>
              <a:rPr lang="en-GB" baseline="0" dirty="0" smtClean="0">
                <a:solidFill>
                  <a:schemeClr val="bg1">
                    <a:lumMod val="50000"/>
                  </a:schemeClr>
                </a:solidFill>
              </a:rPr>
              <a:t>Bonn Agreement / End users of the HNS-MS decision-support tool.  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59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0" grpId="0"/>
      <p:bldP spid="31" grpId="0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Título"/>
          <p:cNvSpPr>
            <a:spLocks noGrp="1"/>
          </p:cNvSpPr>
          <p:nvPr>
            <p:ph type="title" idx="4294967295"/>
          </p:nvPr>
        </p:nvSpPr>
        <p:spPr>
          <a:xfrm>
            <a:off x="357158" y="-1143000"/>
            <a:ext cx="8229600" cy="1143000"/>
          </a:xfrm>
        </p:spPr>
        <p:txBody>
          <a:bodyPr/>
          <a:lstStyle/>
          <a:p>
            <a:r>
              <a:rPr lang="en-GB" dirty="0" smtClean="0"/>
              <a:t>Project resume</a:t>
            </a:r>
            <a:endParaRPr lang="en-GB" dirty="0"/>
          </a:p>
        </p:txBody>
      </p:sp>
      <p:pic>
        <p:nvPicPr>
          <p:cNvPr id="20" name="Picture 19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15" y="1124744"/>
            <a:ext cx="7513501" cy="566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457200" y="728700"/>
            <a:ext cx="8229600" cy="468052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 kern="1200" baseline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dirty="0" smtClean="0">
                <a:solidFill>
                  <a:schemeClr val="accent6"/>
                </a:solidFill>
              </a:rPr>
              <a:t>HNS-MS work flow</a:t>
            </a:r>
            <a:endParaRPr lang="en-GB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74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6"/>
                </a:solidFill>
              </a:rPr>
              <a:t>Task C – HNS at the sea surface</a:t>
            </a:r>
            <a:endParaRPr lang="en-GB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7941"/>
            <a:ext cx="8229600" cy="428133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  <a:defRPr/>
            </a:pPr>
            <a:r>
              <a:rPr lang="en-GB" sz="2400" dirty="0" smtClean="0"/>
              <a:t>Elaborate a list of the top 100 HNS for BA area and Bay of </a:t>
            </a:r>
            <a:r>
              <a:rPr lang="en-GB" sz="2400" dirty="0"/>
              <a:t>B</a:t>
            </a:r>
            <a:r>
              <a:rPr lang="en-GB" sz="2400" dirty="0" smtClean="0"/>
              <a:t>iscay taking into account traffic data, accidental data, hazard level and HNS characteristics as reported in previous work (BE-AWARE, MARCIS, GESAMP, MIDSIS-TROCS/REMPEC,…)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endParaRPr lang="en-GB" sz="2400" dirty="0" smtClean="0"/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GB" sz="2400" dirty="0" smtClean="0"/>
              <a:t>To </a:t>
            </a:r>
            <a:r>
              <a:rPr lang="en-GB" sz="2400" dirty="0"/>
              <a:t>experimentally characterise the fate of 20 </a:t>
            </a:r>
            <a:r>
              <a:rPr lang="en-GB" sz="2400" dirty="0" smtClean="0"/>
              <a:t>floaters and evaporators </a:t>
            </a:r>
            <a:endParaRPr lang="en-GB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870" y="4109384"/>
            <a:ext cx="6145634" cy="2703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939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5180999"/>
            <a:ext cx="8064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baseline="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400" baseline="0" dirty="0" smtClean="0"/>
              <a:t>To collect relevant observations to model HNS </a:t>
            </a:r>
            <a:r>
              <a:rPr lang="en-GB" sz="2400" baseline="0" dirty="0"/>
              <a:t>release from wrecks, including the characterization of HNS droplets </a:t>
            </a:r>
            <a:r>
              <a:rPr lang="en-GB" sz="2400" baseline="0" dirty="0" smtClean="0"/>
              <a:t>distribution</a:t>
            </a:r>
            <a:endParaRPr lang="en-GB" sz="2400" baseline="0" dirty="0"/>
          </a:p>
        </p:txBody>
      </p:sp>
      <p:sp>
        <p:nvSpPr>
          <p:cNvPr id="16393" name="ZoneTexte 1"/>
          <p:cNvSpPr txBox="1">
            <a:spLocks noChangeArrowheads="1"/>
          </p:cNvSpPr>
          <p:nvPr/>
        </p:nvSpPr>
        <p:spPr bwMode="auto">
          <a:xfrm>
            <a:off x="323528" y="694904"/>
            <a:ext cx="871296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fr-FR" b="1" baseline="0" dirty="0" smtClean="0">
                <a:solidFill>
                  <a:schemeClr val="accent6"/>
                </a:solidFill>
              </a:rPr>
              <a:t>Task D - Behaviour of a chemical compound in the sea water column</a:t>
            </a:r>
            <a:endParaRPr lang="en-GB" altLang="fr-FR" b="1" baseline="0" dirty="0">
              <a:solidFill>
                <a:schemeClr val="accent6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87356"/>
            <a:ext cx="4824536" cy="2397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511" y="2609767"/>
            <a:ext cx="1944216" cy="1555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Picture 2" descr="D:\A_Sauver\Thèses\Mélanie Fuhrer\photos\IMG_059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603268"/>
            <a:ext cx="1165443" cy="155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TextBox 71"/>
          <p:cNvSpPr txBox="1"/>
          <p:nvPr/>
        </p:nvSpPr>
        <p:spPr>
          <a:xfrm>
            <a:off x="205830" y="1661899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400" baseline="0" dirty="0"/>
              <a:t>To improve the understanding of HNS behaviour in the water column including dissolution processes </a:t>
            </a:r>
          </a:p>
        </p:txBody>
      </p:sp>
    </p:spTree>
    <p:extLst>
      <p:ext uri="{BB962C8B-B14F-4D97-AF65-F5344CB8AC3E}">
        <p14:creationId xmlns:p14="http://schemas.microsoft.com/office/powerpoint/2010/main" val="380562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6"/>
                </a:solidFill>
              </a:rPr>
              <a:t>TASK E – Field Experiment</a:t>
            </a:r>
            <a:endParaRPr lang="en-GB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8133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GB" dirty="0" smtClean="0"/>
              <a:t>To conduct 2 field experiments in order to </a:t>
            </a:r>
            <a:r>
              <a:rPr lang="en-GB" dirty="0"/>
              <a:t>produce a data set of HNS </a:t>
            </a:r>
            <a:r>
              <a:rPr lang="en-GB" dirty="0" smtClean="0"/>
              <a:t>behaviour </a:t>
            </a:r>
            <a:r>
              <a:rPr lang="en-GB" dirty="0"/>
              <a:t>at sea suitable for validation purpose. 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This data set will then be </a:t>
            </a:r>
            <a:r>
              <a:rPr lang="en-GB" dirty="0" smtClean="0"/>
              <a:t>used</a:t>
            </a:r>
          </a:p>
          <a:p>
            <a:pPr lvl="1"/>
            <a:r>
              <a:rPr lang="en-GB" dirty="0" smtClean="0"/>
              <a:t> </a:t>
            </a:r>
            <a:r>
              <a:rPr lang="en-GB" dirty="0"/>
              <a:t>to check the consistency of the observed HNS behaviour in Lab and in the field </a:t>
            </a:r>
            <a:endParaRPr lang="en-GB" dirty="0" smtClean="0"/>
          </a:p>
          <a:p>
            <a:pPr lvl="1"/>
            <a:r>
              <a:rPr lang="en-GB" dirty="0" smtClean="0"/>
              <a:t> </a:t>
            </a:r>
            <a:r>
              <a:rPr lang="en-GB" dirty="0"/>
              <a:t>to validate the model simulation against realistic </a:t>
            </a:r>
            <a:r>
              <a:rPr lang="en-GB" dirty="0" smtClean="0"/>
              <a:t>data.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474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712968" cy="936104"/>
          </a:xfrm>
        </p:spPr>
        <p:txBody>
          <a:bodyPr/>
          <a:lstStyle/>
          <a:p>
            <a:r>
              <a:rPr lang="en-GB" dirty="0" smtClean="0">
                <a:solidFill>
                  <a:schemeClr val="accent6"/>
                </a:solidFill>
              </a:rPr>
              <a:t>TASK F – Modelling HNS drift and fate at sea</a:t>
            </a:r>
            <a:endParaRPr lang="en-GB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281339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ü"/>
            </a:pPr>
            <a:r>
              <a:rPr lang="en-GB" dirty="0" smtClean="0"/>
              <a:t>To develop </a:t>
            </a:r>
            <a:r>
              <a:rPr lang="en-GB" dirty="0"/>
              <a:t>an advanced three-dimensional HNS spill drift and fate </a:t>
            </a:r>
            <a:r>
              <a:rPr lang="en-GB" dirty="0" smtClean="0"/>
              <a:t>model at the sea surface and the water column</a:t>
            </a:r>
          </a:p>
          <a:p>
            <a:pPr lvl="1"/>
            <a:r>
              <a:rPr lang="en-GB" dirty="0" smtClean="0"/>
              <a:t>General </a:t>
            </a:r>
            <a:r>
              <a:rPr lang="en-GB" dirty="0"/>
              <a:t>parameterisations of HNS </a:t>
            </a:r>
            <a:r>
              <a:rPr lang="en-GB" dirty="0" smtClean="0"/>
              <a:t>behaviour  (ARMINES)</a:t>
            </a:r>
          </a:p>
          <a:p>
            <a:pPr lvl="1"/>
            <a:r>
              <a:rPr lang="en-GB" dirty="0" smtClean="0"/>
              <a:t>Modelling </a:t>
            </a:r>
            <a:r>
              <a:rPr lang="en-GB" dirty="0"/>
              <a:t>HNS dissolution </a:t>
            </a:r>
            <a:r>
              <a:rPr lang="en-GB" dirty="0" smtClean="0"/>
              <a:t>(</a:t>
            </a:r>
            <a:r>
              <a:rPr lang="en-GB" dirty="0" err="1" smtClean="0"/>
              <a:t>Alyotech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Modelling sinkers behaviour (RBINS)</a:t>
            </a:r>
            <a:br>
              <a:rPr lang="en-GB" dirty="0" smtClean="0"/>
            </a:br>
            <a:endParaRPr lang="en-GB" dirty="0"/>
          </a:p>
          <a:p>
            <a:pPr>
              <a:buFont typeface="Wingdings" panose="05000000000000000000" pitchFamily="2" charset="2"/>
              <a:buChar char="ü"/>
            </a:pPr>
            <a:r>
              <a:rPr lang="en-GB" dirty="0" smtClean="0"/>
              <a:t>All these developments will be integrated into the OSERIT model (RBINS)</a:t>
            </a:r>
          </a:p>
        </p:txBody>
      </p:sp>
    </p:spTree>
    <p:extLst>
      <p:ext uri="{BB962C8B-B14F-4D97-AF65-F5344CB8AC3E}">
        <p14:creationId xmlns:p14="http://schemas.microsoft.com/office/powerpoint/2010/main" val="184522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14001</TotalTime>
  <Words>1168</Words>
  <Application>Microsoft Office PowerPoint</Application>
  <PresentationFormat>On-screen Show (4:3)</PresentationFormat>
  <Paragraphs>166</Paragraphs>
  <Slides>18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Tema de Office</vt:lpstr>
      <vt:lpstr>PowerPoint Presentation</vt:lpstr>
      <vt:lpstr> HNS = Harmful and Noxious Substances</vt:lpstr>
      <vt:lpstr>HNS-MS objective &amp; expected results    Developing an operational decision-support tool for HNS spills in the Bonn Agreement area and Bay of Biscay  </vt:lpstr>
      <vt:lpstr>HNS-MS Partnership</vt:lpstr>
      <vt:lpstr>Project resume</vt:lpstr>
      <vt:lpstr>Task C – HNS at the sea surface</vt:lpstr>
      <vt:lpstr>PowerPoint Presentation</vt:lpstr>
      <vt:lpstr>TASK E – Field Experiment</vt:lpstr>
      <vt:lpstr>TASK F – Modelling HNS drift and fate at sea</vt:lpstr>
      <vt:lpstr>Task G - Simulating the most likely HNS release scenarios in the marine system</vt:lpstr>
      <vt:lpstr>Task H - Atmospheric dispersion model</vt:lpstr>
      <vt:lpstr>PowerPoint Presentation</vt:lpstr>
      <vt:lpstr>Task J - Decision-support tool</vt:lpstr>
      <vt:lpstr>Deliverables and dates </vt:lpstr>
      <vt:lpstr>Deliverables and dates </vt:lpstr>
      <vt:lpstr>Deliverables and dates </vt:lpstr>
      <vt:lpstr>Follow up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SL</dc:creator>
  <cp:lastModifiedBy>SGOURDOPOULOU-KARRA Ioanna (ECHO)</cp:lastModifiedBy>
  <cp:revision>300</cp:revision>
  <dcterms:modified xsi:type="dcterms:W3CDTF">2015-01-19T12:22:51Z</dcterms:modified>
</cp:coreProperties>
</file>