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10234613" cy="7099300"/>
  <p:custDataLst>
    <p:tags r:id="rId13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  <a:srgbClr val="CC0066"/>
    <a:srgbClr val="FF66FF"/>
    <a:srgbClr val="FFCC66"/>
    <a:srgbClr val="66FF33"/>
    <a:srgbClr val="99C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241" autoAdjust="0"/>
  </p:normalViewPr>
  <p:slideViewPr>
    <p:cSldViewPr>
      <p:cViewPr>
        <p:scale>
          <a:sx n="75" d="100"/>
          <a:sy n="75" d="100"/>
        </p:scale>
        <p:origin x="-197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>
            <a:lvl1pPr defTabSz="990386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>
            <a:lvl1pPr algn="r" defTabSz="990386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5288"/>
            <a:ext cx="4437063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b" anchorCtr="0" compatLnSpc="1">
            <a:prstTxWarp prst="textNoShape">
              <a:avLst/>
            </a:prstTxWarp>
          </a:bodyPr>
          <a:lstStyle>
            <a:lvl1pPr defTabSz="990386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5288"/>
            <a:ext cx="4437063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b" anchorCtr="0" compatLnSpc="1">
            <a:prstTxWarp prst="textNoShape">
              <a:avLst/>
            </a:prstTxWarp>
          </a:bodyPr>
          <a:lstStyle>
            <a:lvl1pPr algn="r" defTabSz="990386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DBEEBAC-066A-41BE-B6CF-3DEEC222343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904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706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>
            <a:lvl1pPr defTabSz="990386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706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>
            <a:lvl1pPr algn="r" defTabSz="990386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1850"/>
            <a:ext cx="7507287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7063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b" anchorCtr="0" compatLnSpc="1">
            <a:prstTxWarp prst="textNoShape">
              <a:avLst/>
            </a:prstTxWarp>
          </a:bodyPr>
          <a:lstStyle>
            <a:lvl1pPr defTabSz="990386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5288"/>
            <a:ext cx="4437063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3" tIns="49522" rIns="99043" bIns="49522" numCol="1" anchor="b" anchorCtr="0" compatLnSpc="1">
            <a:prstTxWarp prst="textNoShape">
              <a:avLst/>
            </a:prstTxWarp>
          </a:bodyPr>
          <a:lstStyle>
            <a:lvl1pPr algn="r" defTabSz="990386" eaLnBrk="1" hangingPunct="1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37C1F69-C381-4525-A3A4-122AA2E3649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0993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04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77000" cy="1219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5" name="Picture 14" descr="seaAlarm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011788"/>
            <a:ext cx="1265339" cy="6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651694"/>
            <a:ext cx="1050966" cy="1309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766225"/>
            <a:ext cx="753120" cy="1080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79" y="5980535"/>
            <a:ext cx="1278807" cy="6519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936521"/>
            <a:ext cx="1158075" cy="9102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942995"/>
            <a:ext cx="1125658" cy="75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062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84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304800"/>
            <a:ext cx="16573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304800"/>
            <a:ext cx="48196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44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6629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447800"/>
            <a:ext cx="32385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24500" y="1447800"/>
            <a:ext cx="323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524500" y="4114800"/>
            <a:ext cx="32385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79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439472" cy="4248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buClrTx/>
              <a:defRPr sz="2000">
                <a:solidFill>
                  <a:schemeClr val="bg1">
                    <a:lumMod val="75000"/>
                  </a:schemeClr>
                </a:solidFill>
              </a:defRPr>
            </a:lvl2pPr>
            <a:lvl3pPr>
              <a:buClrTx/>
              <a:defRPr sz="2000">
                <a:solidFill>
                  <a:schemeClr val="bg1">
                    <a:lumMod val="75000"/>
                  </a:schemeClr>
                </a:solidFill>
              </a:defRPr>
            </a:lvl3pPr>
            <a:lvl4pPr>
              <a:buClrTx/>
              <a:defRPr sz="2000">
                <a:solidFill>
                  <a:schemeClr val="bg1">
                    <a:lumMod val="75000"/>
                  </a:schemeClr>
                </a:solidFill>
              </a:defRPr>
            </a:lvl4pPr>
            <a:lvl5pPr>
              <a:buClrTx/>
              <a:defRPr sz="2000">
                <a:solidFill>
                  <a:schemeClr val="bg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35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9602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447800"/>
            <a:ext cx="3238500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4500" y="1447800"/>
            <a:ext cx="3238500" cy="5181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7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944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88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510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37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68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3528" y="379136"/>
            <a:ext cx="8439472" cy="1172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700808"/>
            <a:ext cx="843947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138218" y="0"/>
            <a:ext cx="20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+mn-lt"/>
              </a:rPr>
              <a:t>EUROWA Module</a:t>
            </a:r>
            <a:endParaRPr lang="en-GB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5" name="Picture 14" descr="seaAlarm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093417"/>
            <a:ext cx="944131" cy="46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908210"/>
            <a:ext cx="784177" cy="9771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64595"/>
            <a:ext cx="561939" cy="8062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80" y="6070098"/>
            <a:ext cx="954180" cy="4864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9" y="6091661"/>
            <a:ext cx="864096" cy="6791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059551"/>
            <a:ext cx="839908" cy="565784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422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  <p:sldLayoutId id="2147484404" r:id="rId8"/>
    <p:sldLayoutId id="2147484405" r:id="rId9"/>
    <p:sldLayoutId id="2147484406" r:id="rId10"/>
    <p:sldLayoutId id="2147484407" r:id="rId11"/>
    <p:sldLayoutId id="2147484408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>
              <a:lumMod val="25000"/>
            </a:schemeClr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50000"/>
        </a:spcAft>
        <a:buClrTx/>
        <a:buSzPct val="70000"/>
        <a:buFont typeface="Wingdings" pitchFamily="2" charset="2"/>
        <a:buChar char="n"/>
        <a:defRPr sz="18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50000"/>
        </a:spcAft>
        <a:buClrTx/>
        <a:buSzPct val="70000"/>
        <a:buFont typeface="Wingdings" pitchFamily="2" charset="2"/>
        <a:buChar char="Ø"/>
        <a:defRPr sz="1800">
          <a:solidFill>
            <a:schemeClr val="bg1">
              <a:lumMod val="75000"/>
            </a:schemeClr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50000"/>
        </a:spcAft>
        <a:buClrTx/>
        <a:buSzPct val="70000"/>
        <a:buFont typeface="Wingdings" pitchFamily="2" charset="2"/>
        <a:buChar char="n"/>
        <a:defRPr sz="1800">
          <a:solidFill>
            <a:schemeClr val="bg1">
              <a:lumMod val="75000"/>
            </a:schemeClr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50000"/>
        </a:spcAft>
        <a:buClrTx/>
        <a:buSzPct val="70000"/>
        <a:buFont typeface="Wingdings" pitchFamily="2" charset="2"/>
        <a:buChar char="Ø"/>
        <a:defRPr sz="1800" b="1">
          <a:solidFill>
            <a:schemeClr val="bg1">
              <a:lumMod val="75000"/>
            </a:schemeClr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50000"/>
        </a:spcAft>
        <a:buClrTx/>
        <a:buSzPct val="70000"/>
        <a:buFont typeface="Wingdings" pitchFamily="2" charset="2"/>
        <a:buChar char="n"/>
        <a:defRPr sz="1800">
          <a:solidFill>
            <a:schemeClr val="bg1">
              <a:lumMod val="75000"/>
            </a:schemeClr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5000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5000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5000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5000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iledwildlife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smtClean="0"/>
              <a:t>EUROWA Module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European </a:t>
            </a:r>
            <a:r>
              <a:rPr lang="en-GB" dirty="0"/>
              <a:t>Module for Oiled Wildlife Emergency Response Assistance</a:t>
            </a:r>
          </a:p>
        </p:txBody>
      </p:sp>
    </p:spTree>
    <p:extLst>
      <p:ext uri="{BB962C8B-B14F-4D97-AF65-F5344CB8AC3E}">
        <p14:creationId xmlns:p14="http://schemas.microsoft.com/office/powerpoint/2010/main" val="1860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4248472"/>
          </a:xfrm>
        </p:spPr>
        <p:txBody>
          <a:bodyPr/>
          <a:lstStyle/>
          <a:p>
            <a:r>
              <a:rPr lang="en-GB" dirty="0" smtClean="0"/>
              <a:t>Build a Module (experts and their equipment) for oiled wildlife response</a:t>
            </a:r>
          </a:p>
          <a:p>
            <a:r>
              <a:rPr lang="en-GB" dirty="0" smtClean="0"/>
              <a:t>24 months duration</a:t>
            </a:r>
          </a:p>
          <a:p>
            <a:r>
              <a:rPr lang="en-GB" dirty="0" smtClean="0"/>
              <a:t>5 partners</a:t>
            </a:r>
          </a:p>
          <a:p>
            <a:r>
              <a:rPr lang="en-GB" dirty="0" smtClean="0"/>
              <a:t>Total eligible costs: € 410,821</a:t>
            </a:r>
          </a:p>
          <a:p>
            <a:r>
              <a:rPr lang="en-GB" dirty="0" smtClean="0"/>
              <a:t>EC Contribution (75%): € 304,946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86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 and beneficiaries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Coordination</a:t>
            </a:r>
          </a:p>
          <a:p>
            <a:pPr lvl="1"/>
            <a:r>
              <a:rPr lang="en-GB" dirty="0" smtClean="0"/>
              <a:t>Sea Alarm</a:t>
            </a:r>
          </a:p>
          <a:p>
            <a:r>
              <a:rPr lang="en-GB" dirty="0" smtClean="0"/>
              <a:t>Partners</a:t>
            </a:r>
          </a:p>
          <a:p>
            <a:pPr lvl="1"/>
            <a:r>
              <a:rPr lang="en-GB" dirty="0" smtClean="0"/>
              <a:t>Wildlife Rescue </a:t>
            </a:r>
            <a:r>
              <a:rPr lang="en-GB" dirty="0"/>
              <a:t>Centre Ostend (WRCO)-Belgium</a:t>
            </a:r>
          </a:p>
          <a:p>
            <a:pPr lvl="1"/>
            <a:r>
              <a:rPr lang="en-GB" dirty="0" smtClean="0"/>
              <a:t>Royal </a:t>
            </a:r>
            <a:r>
              <a:rPr lang="en-GB" dirty="0"/>
              <a:t>Society for the Prevention of Cruelty to Animals (RSPCA)- UK</a:t>
            </a:r>
          </a:p>
          <a:p>
            <a:pPr lvl="1"/>
            <a:r>
              <a:rPr lang="en-GB" dirty="0" smtClean="0"/>
              <a:t>World </a:t>
            </a:r>
            <a:r>
              <a:rPr lang="en-GB" dirty="0"/>
              <a:t>Wide Fund for Nature, Finland (WWF-Finland) - FI</a:t>
            </a:r>
          </a:p>
          <a:p>
            <a:pPr lvl="1"/>
            <a:r>
              <a:rPr lang="en-GB" dirty="0" err="1" smtClean="0"/>
              <a:t>ProBird</a:t>
            </a:r>
            <a:r>
              <a:rPr lang="en-GB" dirty="0" smtClean="0"/>
              <a:t>-DE</a:t>
            </a:r>
          </a:p>
          <a:p>
            <a:r>
              <a:rPr lang="en-GB" dirty="0" smtClean="0"/>
              <a:t>Subcontractors</a:t>
            </a:r>
          </a:p>
          <a:p>
            <a:pPr lvl="1"/>
            <a:r>
              <a:rPr lang="en-GB" dirty="0" smtClean="0"/>
              <a:t>Estonia Fund for Nature - EE</a:t>
            </a:r>
          </a:p>
          <a:p>
            <a:pPr lvl="1"/>
            <a:r>
              <a:rPr lang="en-GB" dirty="0" smtClean="0"/>
              <a:t>ONIRIS – Veterinary School Nantes - FR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3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Past experience</a:t>
            </a:r>
          </a:p>
          <a:p>
            <a:r>
              <a:rPr lang="en-GB" dirty="0" smtClean="0"/>
              <a:t>Incidental marine oil spills may affect wildlife</a:t>
            </a:r>
          </a:p>
          <a:p>
            <a:pPr lvl="1"/>
            <a:r>
              <a:rPr lang="en-GB" dirty="0" smtClean="0"/>
              <a:t>Hundreds to thousands animals may be affected in the course of days</a:t>
            </a:r>
          </a:p>
          <a:p>
            <a:pPr lvl="1"/>
            <a:r>
              <a:rPr lang="en-GB" dirty="0" smtClean="0"/>
              <a:t>Public interested in saving animals</a:t>
            </a:r>
          </a:p>
          <a:p>
            <a:pPr lvl="1"/>
            <a:r>
              <a:rPr lang="en-GB" dirty="0" smtClean="0"/>
              <a:t>Professional expertise needed, but often not locally available</a:t>
            </a:r>
          </a:p>
          <a:p>
            <a:pPr marL="0" indent="0">
              <a:buNone/>
            </a:pPr>
            <a:r>
              <a:rPr lang="en-GB" u="sng" dirty="0" smtClean="0"/>
              <a:t>Trends</a:t>
            </a:r>
          </a:p>
          <a:p>
            <a:r>
              <a:rPr lang="en-GB" dirty="0" smtClean="0"/>
              <a:t>Increasing density of maritime traffic</a:t>
            </a:r>
          </a:p>
          <a:p>
            <a:r>
              <a:rPr lang="en-GB" dirty="0" smtClean="0"/>
              <a:t>Governments looking for integration of wildlife response into oil spill preparedness</a:t>
            </a:r>
          </a:p>
          <a:p>
            <a:r>
              <a:rPr lang="en-GB" dirty="0" smtClean="0"/>
              <a:t>Mutual assistance for wildlife response as part of regional agreements</a:t>
            </a:r>
          </a:p>
          <a:p>
            <a:r>
              <a:rPr lang="en-GB" dirty="0" smtClean="0"/>
              <a:t>Professional wildlife response knowledge and tools increasingly available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2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Developing a Standard Operating Procedure (SOP) for Module</a:t>
            </a:r>
          </a:p>
          <a:p>
            <a:r>
              <a:rPr lang="en-GB" dirty="0" smtClean="0"/>
              <a:t>Developing a professional training course for Module functions</a:t>
            </a:r>
          </a:p>
          <a:p>
            <a:r>
              <a:rPr lang="en-GB" dirty="0" smtClean="0"/>
              <a:t>Providing the training course to European individuals</a:t>
            </a:r>
          </a:p>
          <a:p>
            <a:r>
              <a:rPr lang="en-GB" dirty="0" smtClean="0"/>
              <a:t>Maintain equipment and prepare for its mobilisation</a:t>
            </a:r>
          </a:p>
          <a:p>
            <a:r>
              <a:rPr lang="en-GB" dirty="0" smtClean="0"/>
              <a:t>Test the module via an international exercise</a:t>
            </a:r>
          </a:p>
          <a:p>
            <a:r>
              <a:rPr lang="en-GB" dirty="0" smtClean="0"/>
              <a:t>Submit the Module for registration in CECIS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9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and actions (A - H)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907127"/>
              </p:ext>
            </p:extLst>
          </p:nvPr>
        </p:nvGraphicFramePr>
        <p:xfrm>
          <a:off x="611560" y="1700808"/>
          <a:ext cx="8136904" cy="3671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1656184"/>
                <a:gridCol w="1224136"/>
                <a:gridCol w="1296144"/>
                <a:gridCol w="3456384"/>
              </a:tblGrid>
              <a:tr h="2032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Task ID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Task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Start Date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End Date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Actions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2357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</a:t>
                      </a:r>
                      <a:endParaRPr lang="en-GB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Project management and reporting to the commission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January 2015</a:t>
                      </a:r>
                      <a:endParaRPr lang="en-GB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31 December 2016</a:t>
                      </a:r>
                      <a:endParaRPr lang="en-GB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A1 – Project technical and financial Coordination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A2 – Kick-off meeting 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A3 – Second monitoring meeting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A4 – Progress and final reports preparation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A5 – Analysis of evaluation sheets and feedback from participants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596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Communications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January 2015</a:t>
                      </a:r>
                      <a:endParaRPr lang="en-GB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31 December 2016</a:t>
                      </a:r>
                      <a:endParaRPr lang="en-GB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B1 – Project website in </a:t>
                      </a:r>
                      <a:r>
                        <a:rPr lang="en-GB" sz="1000" u="sng" dirty="0">
                          <a:effectLst/>
                          <a:hlinkClick r:id="rId2"/>
                        </a:rPr>
                        <a:t>www.oiledwildlife.eu</a:t>
                      </a:r>
                      <a:r>
                        <a:rPr lang="en-GB" sz="1000" dirty="0">
                          <a:effectLst/>
                        </a:rPr>
                        <a:t> 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B2 – Project promotion in relevant events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B3 – Newsletter/layman/s report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501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SOP development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 February 2015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31 December 2016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C1 – Project Workshop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C2 – Develop draft SOP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C3 – Final SOP after evaluation project results 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C4 – Database with details on people and equipment</a:t>
                      </a:r>
                      <a:endParaRPr lang="en-GB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501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Training curriculum and course development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 March 2015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 July 2016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D1 – Veterinarian Training package development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D2 – Facility manager training package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D3 – Animal Care expert training package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D4 – Advanced Volunteer training package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D5 – E-learning package on tiered oiled wildlife response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D6 – Proposed accreditation guidelines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272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 and actions (A - H)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64986"/>
              </p:ext>
            </p:extLst>
          </p:nvPr>
        </p:nvGraphicFramePr>
        <p:xfrm>
          <a:off x="323528" y="1628800"/>
          <a:ext cx="8604448" cy="3259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788"/>
                <a:gridCol w="1948484"/>
                <a:gridCol w="1008112"/>
                <a:gridCol w="1112174"/>
                <a:gridCol w="4035890"/>
              </a:tblGrid>
              <a:tr h="21602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Task ID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Task</a:t>
                      </a:r>
                      <a:r>
                        <a:rPr lang="en-GB" sz="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Title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Start Date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End Date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Actions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630447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E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Equipment inspection, management and handbook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May 2015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 Nov 2016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E1 – Equipment inspection and maintenance in 2015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E2 – Equipment inspection and maintenance in 2016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E3 – Equipment handbook development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</a:tr>
              <a:tr h="107176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Training events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Oct 2015 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Dec 2016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F1 – Veterinarian &amp; facility manager training event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F2 – Animal Care expert training event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F3 – Advanced Volunteer training event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F4 – Team member training event 1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F5 – Team member training event 2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</a:tr>
              <a:tr h="630447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G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Exercises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October 2015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Oct 2016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G1 - Equipment mobilisation exercise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G2 - Team mobilisation exercise (table top)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G3 - Team mobilisation exercise (field exercise)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</a:tr>
              <a:tr h="630447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>
                          <a:effectLst/>
                        </a:rPr>
                        <a:t>H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Package material publication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 January 2016</a:t>
                      </a:r>
                      <a:endParaRPr lang="en-GB" sz="10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31 December 2016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H1 – Package design and specification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H2 -  Preparation of the high definition PDF format for paper publication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000" dirty="0">
                          <a:effectLst/>
                        </a:rPr>
                        <a:t>H3 – Printing and reproduction</a:t>
                      </a:r>
                      <a:endParaRPr lang="en-GB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2555" marR="4255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6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Deliverables (A – H)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004703"/>
              </p:ext>
            </p:extLst>
          </p:nvPr>
        </p:nvGraphicFramePr>
        <p:xfrm>
          <a:off x="683568" y="1628800"/>
          <a:ext cx="820891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777686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2"/>
                          </a:solidFill>
                        </a:rPr>
                        <a:t>A</a:t>
                      </a:r>
                      <a:endParaRPr lang="en-GB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2"/>
                          </a:solidFill>
                        </a:rPr>
                        <a:t>Meeting and</a:t>
                      </a:r>
                      <a:r>
                        <a:rPr lang="en-GB" b="0" baseline="0" dirty="0" smtClean="0">
                          <a:solidFill>
                            <a:schemeClr val="bg2"/>
                          </a:solidFill>
                        </a:rPr>
                        <a:t> progress reports</a:t>
                      </a:r>
                      <a:endParaRPr lang="en-GB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Webpage,</a:t>
                      </a:r>
                      <a:r>
                        <a:rPr lang="en-GB" baseline="0" dirty="0" smtClean="0"/>
                        <a:t> News articles, Advocacy, Layman’s report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Standard Operational Procedure,</a:t>
                      </a:r>
                      <a:r>
                        <a:rPr lang="en-GB" baseline="0" dirty="0" smtClean="0"/>
                        <a:t> Database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Training packages, e-learning package, proposal</a:t>
                      </a:r>
                      <a:r>
                        <a:rPr lang="en-GB" baseline="0" dirty="0" smtClean="0"/>
                        <a:t> on accreditation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Equipment</a:t>
                      </a:r>
                      <a:r>
                        <a:rPr lang="en-GB" baseline="0" dirty="0" smtClean="0"/>
                        <a:t> pack list and hand book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 training events, ~ 35 certified experts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Exercises</a:t>
                      </a:r>
                      <a:r>
                        <a:rPr lang="en-GB" baseline="0" dirty="0" smtClean="0"/>
                        <a:t> (equipment mobilisation, team mobilisation table top, module mobilisation field exercise)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Printed SOP, Printed training materials, Printed</a:t>
                      </a:r>
                      <a:r>
                        <a:rPr lang="en-GB" baseline="0" dirty="0" smtClean="0"/>
                        <a:t> Layman’s Report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78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Follow-up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712968" cy="4248472"/>
          </a:xfrm>
        </p:spPr>
        <p:txBody>
          <a:bodyPr/>
          <a:lstStyle/>
          <a:p>
            <a:r>
              <a:rPr lang="en-GB" dirty="0" smtClean="0"/>
              <a:t>Registration of Module in CESIS</a:t>
            </a:r>
          </a:p>
          <a:p>
            <a:r>
              <a:rPr lang="en-GB" dirty="0" smtClean="0"/>
              <a:t>Continued training of Module experts</a:t>
            </a:r>
          </a:p>
          <a:p>
            <a:r>
              <a:rPr lang="en-GB" dirty="0" smtClean="0"/>
              <a:t>(Basic) training of wildlife responders in each coastal EU Member State</a:t>
            </a:r>
          </a:p>
          <a:p>
            <a:r>
              <a:rPr lang="en-GB" dirty="0" smtClean="0"/>
              <a:t>Module’s 24/7 readiness (via BE/Sea Alarm)</a:t>
            </a:r>
          </a:p>
          <a:p>
            <a:r>
              <a:rPr lang="en-GB" dirty="0" smtClean="0"/>
              <a:t>Integration of Module into other systems of preparedness (e.g. industry)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0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46aa54d27af7c2c2bd0b983bf57786a1e2d647"/>
</p:tagLst>
</file>

<file path=ppt/theme/theme1.xml><?xml version="1.0" encoding="utf-8"?>
<a:theme xmlns:a="http://schemas.openxmlformats.org/drawingml/2006/main" name="SAF presentation white background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SAF presentation white background</Template>
  <TotalTime>952</TotalTime>
  <Words>675</Words>
  <Application>Microsoft Office PowerPoint</Application>
  <PresentationFormat>On-screen Show (4:3)</PresentationFormat>
  <Paragraphs>137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SAF presentation white background</vt:lpstr>
      <vt:lpstr>EUROWA Module</vt:lpstr>
      <vt:lpstr>Project facts</vt:lpstr>
      <vt:lpstr>Partners and beneficiaries</vt:lpstr>
      <vt:lpstr>Backgrounds</vt:lpstr>
      <vt:lpstr>Objectives</vt:lpstr>
      <vt:lpstr>Tasks and actions (A - H)</vt:lpstr>
      <vt:lpstr>Tasks and actions (A - H)</vt:lpstr>
      <vt:lpstr>Deliverables (A – H)</vt:lpstr>
      <vt:lpstr>Follow-up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Hugo Nijkamp</dc:creator>
  <cp:lastModifiedBy>SGOURDOPOULOU-KARRA Ioanna (ECHO)</cp:lastModifiedBy>
  <cp:revision>15</cp:revision>
  <cp:lastPrinted>2012-04-23T13:42:11Z</cp:lastPrinted>
  <dcterms:created xsi:type="dcterms:W3CDTF">2015-01-06T16:17:31Z</dcterms:created>
  <dcterms:modified xsi:type="dcterms:W3CDTF">2015-01-15T12:07:17Z</dcterms:modified>
</cp:coreProperties>
</file>