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63" r:id="rId5"/>
    <p:sldId id="258" r:id="rId6"/>
    <p:sldId id="262" r:id="rId7"/>
    <p:sldId id="264" r:id="rId8"/>
    <p:sldId id="259" r:id="rId9"/>
    <p:sldId id="268" r:id="rId10"/>
    <p:sldId id="266" r:id="rId11"/>
    <p:sldId id="269" r:id="rId1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279BC8BB-FB48-4C3A-8C2B-748153E9BE22}">
          <p14:sldIdLst>
            <p14:sldId id="256"/>
            <p14:sldId id="267"/>
            <p14:sldId id="257"/>
            <p14:sldId id="263"/>
            <p14:sldId id="258"/>
            <p14:sldId id="262"/>
            <p14:sldId id="264"/>
            <p14:sldId id="259"/>
            <p14:sldId id="268"/>
            <p14:sldId id="266"/>
            <p14:sldId id="269"/>
          </p14:sldIdLst>
        </p14:section>
        <p14:section name="Sezione senza titolo" id="{DAF1CC04-1548-4425-9B4C-E46D245747D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418" y="6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528D4B0-8FBE-46D0-A30C-7AAF8620739F}" type="datetimeFigureOut">
              <a:rPr lang="it-IT" smtClean="0"/>
              <a:t>13/01/2015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4BAE3B1-9F33-498C-AC34-62B1AA406445}" type="slidenum">
              <a:rPr lang="it-IT" smtClean="0"/>
              <a:t>‹#›</a:t>
            </a:fld>
            <a:endParaRPr lang="it-IT"/>
          </a:p>
        </p:txBody>
      </p:sp>
    </p:spTree>
    <p:extLst>
      <p:ext uri="{BB962C8B-B14F-4D97-AF65-F5344CB8AC3E}">
        <p14:creationId xmlns:p14="http://schemas.microsoft.com/office/powerpoint/2010/main" val="1359059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528D4B0-8FBE-46D0-A30C-7AAF8620739F}" type="datetimeFigureOut">
              <a:rPr lang="it-IT" smtClean="0"/>
              <a:t>13/01/2015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4BAE3B1-9F33-498C-AC34-62B1AA406445}" type="slidenum">
              <a:rPr lang="it-IT" smtClean="0"/>
              <a:t>‹#›</a:t>
            </a:fld>
            <a:endParaRPr lang="it-IT"/>
          </a:p>
        </p:txBody>
      </p:sp>
    </p:spTree>
    <p:extLst>
      <p:ext uri="{BB962C8B-B14F-4D97-AF65-F5344CB8AC3E}">
        <p14:creationId xmlns:p14="http://schemas.microsoft.com/office/powerpoint/2010/main" val="3786840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528D4B0-8FBE-46D0-A30C-7AAF8620739F}" type="datetimeFigureOut">
              <a:rPr lang="it-IT" smtClean="0"/>
              <a:t>13/01/2015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4BAE3B1-9F33-498C-AC34-62B1AA406445}" type="slidenum">
              <a:rPr lang="it-IT" smtClean="0"/>
              <a:t>‹#›</a:t>
            </a:fld>
            <a:endParaRPr lang="it-IT"/>
          </a:p>
        </p:txBody>
      </p:sp>
    </p:spTree>
    <p:extLst>
      <p:ext uri="{BB962C8B-B14F-4D97-AF65-F5344CB8AC3E}">
        <p14:creationId xmlns:p14="http://schemas.microsoft.com/office/powerpoint/2010/main" val="254171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528D4B0-8FBE-46D0-A30C-7AAF8620739F}" type="datetimeFigureOut">
              <a:rPr lang="it-IT" smtClean="0"/>
              <a:t>13/01/2015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4BAE3B1-9F33-498C-AC34-62B1AA406445}" type="slidenum">
              <a:rPr lang="it-IT" smtClean="0"/>
              <a:t>‹#›</a:t>
            </a:fld>
            <a:endParaRPr lang="it-IT"/>
          </a:p>
        </p:txBody>
      </p:sp>
    </p:spTree>
    <p:extLst>
      <p:ext uri="{BB962C8B-B14F-4D97-AF65-F5344CB8AC3E}">
        <p14:creationId xmlns:p14="http://schemas.microsoft.com/office/powerpoint/2010/main" val="645938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528D4B0-8FBE-46D0-A30C-7AAF8620739F}" type="datetimeFigureOut">
              <a:rPr lang="it-IT" smtClean="0"/>
              <a:t>13/01/2015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4BAE3B1-9F33-498C-AC34-62B1AA406445}" type="slidenum">
              <a:rPr lang="it-IT" smtClean="0"/>
              <a:t>‹#›</a:t>
            </a:fld>
            <a:endParaRPr lang="it-IT"/>
          </a:p>
        </p:txBody>
      </p:sp>
    </p:spTree>
    <p:extLst>
      <p:ext uri="{BB962C8B-B14F-4D97-AF65-F5344CB8AC3E}">
        <p14:creationId xmlns:p14="http://schemas.microsoft.com/office/powerpoint/2010/main" val="298076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528D4B0-8FBE-46D0-A30C-7AAF8620739F}" type="datetimeFigureOut">
              <a:rPr lang="it-IT" smtClean="0"/>
              <a:t>13/01/2015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4BAE3B1-9F33-498C-AC34-62B1AA406445}" type="slidenum">
              <a:rPr lang="it-IT" smtClean="0"/>
              <a:t>‹#›</a:t>
            </a:fld>
            <a:endParaRPr lang="it-IT"/>
          </a:p>
        </p:txBody>
      </p:sp>
    </p:spTree>
    <p:extLst>
      <p:ext uri="{BB962C8B-B14F-4D97-AF65-F5344CB8AC3E}">
        <p14:creationId xmlns:p14="http://schemas.microsoft.com/office/powerpoint/2010/main" val="3276256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528D4B0-8FBE-46D0-A30C-7AAF8620739F}" type="datetimeFigureOut">
              <a:rPr lang="it-IT" smtClean="0"/>
              <a:t>13/01/2015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4BAE3B1-9F33-498C-AC34-62B1AA406445}" type="slidenum">
              <a:rPr lang="it-IT" smtClean="0"/>
              <a:t>‹#›</a:t>
            </a:fld>
            <a:endParaRPr lang="it-IT"/>
          </a:p>
        </p:txBody>
      </p:sp>
    </p:spTree>
    <p:extLst>
      <p:ext uri="{BB962C8B-B14F-4D97-AF65-F5344CB8AC3E}">
        <p14:creationId xmlns:p14="http://schemas.microsoft.com/office/powerpoint/2010/main" val="2514986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528D4B0-8FBE-46D0-A30C-7AAF8620739F}" type="datetimeFigureOut">
              <a:rPr lang="it-IT" smtClean="0"/>
              <a:t>13/01/2015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4BAE3B1-9F33-498C-AC34-62B1AA406445}" type="slidenum">
              <a:rPr lang="it-IT" smtClean="0"/>
              <a:t>‹#›</a:t>
            </a:fld>
            <a:endParaRPr lang="it-IT"/>
          </a:p>
        </p:txBody>
      </p:sp>
    </p:spTree>
    <p:extLst>
      <p:ext uri="{BB962C8B-B14F-4D97-AF65-F5344CB8AC3E}">
        <p14:creationId xmlns:p14="http://schemas.microsoft.com/office/powerpoint/2010/main" val="1474178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528D4B0-8FBE-46D0-A30C-7AAF8620739F}" type="datetimeFigureOut">
              <a:rPr lang="it-IT" smtClean="0"/>
              <a:t>13/01/2015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4BAE3B1-9F33-498C-AC34-62B1AA406445}" type="slidenum">
              <a:rPr lang="it-IT" smtClean="0"/>
              <a:t>‹#›</a:t>
            </a:fld>
            <a:endParaRPr lang="it-IT"/>
          </a:p>
        </p:txBody>
      </p:sp>
    </p:spTree>
    <p:extLst>
      <p:ext uri="{BB962C8B-B14F-4D97-AF65-F5344CB8AC3E}">
        <p14:creationId xmlns:p14="http://schemas.microsoft.com/office/powerpoint/2010/main" val="1277908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528D4B0-8FBE-46D0-A30C-7AAF8620739F}" type="datetimeFigureOut">
              <a:rPr lang="it-IT" smtClean="0"/>
              <a:t>13/01/2015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4BAE3B1-9F33-498C-AC34-62B1AA406445}" type="slidenum">
              <a:rPr lang="it-IT" smtClean="0"/>
              <a:t>‹#›</a:t>
            </a:fld>
            <a:endParaRPr lang="it-IT"/>
          </a:p>
        </p:txBody>
      </p:sp>
    </p:spTree>
    <p:extLst>
      <p:ext uri="{BB962C8B-B14F-4D97-AF65-F5344CB8AC3E}">
        <p14:creationId xmlns:p14="http://schemas.microsoft.com/office/powerpoint/2010/main" val="3515435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528D4B0-8FBE-46D0-A30C-7AAF8620739F}" type="datetimeFigureOut">
              <a:rPr lang="it-IT" smtClean="0"/>
              <a:t>13/01/2015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4BAE3B1-9F33-498C-AC34-62B1AA406445}" type="slidenum">
              <a:rPr lang="it-IT" smtClean="0"/>
              <a:t>‹#›</a:t>
            </a:fld>
            <a:endParaRPr lang="it-IT"/>
          </a:p>
        </p:txBody>
      </p:sp>
    </p:spTree>
    <p:extLst>
      <p:ext uri="{BB962C8B-B14F-4D97-AF65-F5344CB8AC3E}">
        <p14:creationId xmlns:p14="http://schemas.microsoft.com/office/powerpoint/2010/main" val="1461772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alpha val="36000"/>
          </a:schemeClr>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28D4B0-8FBE-46D0-A30C-7AAF8620739F}" type="datetimeFigureOut">
              <a:rPr lang="it-IT" smtClean="0"/>
              <a:t>13/01/2015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BAE3B1-9F33-498C-AC34-62B1AA406445}" type="slidenum">
              <a:rPr lang="it-IT" smtClean="0"/>
              <a:t>‹#›</a:t>
            </a:fld>
            <a:endParaRPr lang="it-IT"/>
          </a:p>
        </p:txBody>
      </p:sp>
    </p:spTree>
    <p:extLst>
      <p:ext uri="{BB962C8B-B14F-4D97-AF65-F5344CB8AC3E}">
        <p14:creationId xmlns:p14="http://schemas.microsoft.com/office/powerpoint/2010/main" val="565267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epcsrl.eu/" TargetMode="Externa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260648"/>
            <a:ext cx="7772400" cy="2478137"/>
          </a:xfrm>
        </p:spPr>
        <p:txBody>
          <a:bodyPr>
            <a:normAutofit fontScale="90000"/>
          </a:bodyPr>
          <a:lstStyle/>
          <a:p>
            <a:r>
              <a:rPr lang="it-IT" dirty="0" smtClean="0"/>
              <a:t/>
            </a:r>
            <a:br>
              <a:rPr lang="it-IT" dirty="0" smtClean="0"/>
            </a:br>
            <a:r>
              <a:rPr lang="it-IT" dirty="0" smtClean="0"/>
              <a:t/>
            </a:r>
            <a:br>
              <a:rPr lang="it-IT" dirty="0" smtClean="0"/>
            </a:br>
            <a:r>
              <a:rPr lang="it-IT" dirty="0" smtClean="0"/>
              <a:t/>
            </a:r>
            <a:br>
              <a:rPr lang="it-IT" dirty="0" smtClean="0"/>
            </a:br>
            <a:r>
              <a:rPr lang="en-US" b="1" dirty="0" smtClean="0">
                <a:solidFill>
                  <a:schemeClr val="tx2"/>
                </a:solidFill>
              </a:rPr>
              <a:t>Civil Protection for All – CP4ALL</a:t>
            </a:r>
            <a:br>
              <a:rPr lang="en-US" b="1" dirty="0" smtClean="0">
                <a:solidFill>
                  <a:schemeClr val="tx2"/>
                </a:solidFill>
              </a:rPr>
            </a:br>
            <a:r>
              <a:rPr lang="en-US" b="1" dirty="0" smtClean="0">
                <a:solidFill>
                  <a:schemeClr val="tx2"/>
                </a:solidFill>
              </a:rPr>
              <a:t/>
            </a:r>
            <a:br>
              <a:rPr lang="en-US" b="1" dirty="0" smtClean="0">
                <a:solidFill>
                  <a:schemeClr val="tx2"/>
                </a:solidFill>
              </a:rPr>
            </a:br>
            <a:r>
              <a:rPr lang="en-US" sz="2200" b="1" dirty="0" smtClean="0">
                <a:solidFill>
                  <a:schemeClr val="tx2"/>
                </a:solidFill>
              </a:rPr>
              <a:t>Kick off meeting – Brussels, 20</a:t>
            </a:r>
            <a:r>
              <a:rPr lang="en-US" sz="2200" b="1" baseline="30000" dirty="0" smtClean="0">
                <a:solidFill>
                  <a:schemeClr val="tx2"/>
                </a:solidFill>
              </a:rPr>
              <a:t>th</a:t>
            </a:r>
            <a:r>
              <a:rPr lang="en-US" sz="2200" b="1" dirty="0" smtClean="0">
                <a:solidFill>
                  <a:schemeClr val="tx2"/>
                </a:solidFill>
              </a:rPr>
              <a:t> January 2015</a:t>
            </a:r>
            <a:endParaRPr lang="en-US" sz="2200" b="1" dirty="0">
              <a:solidFill>
                <a:schemeClr val="tx2"/>
              </a:solidFill>
            </a:endParaRPr>
          </a:p>
        </p:txBody>
      </p:sp>
      <p:sp>
        <p:nvSpPr>
          <p:cNvPr id="3" name="Sottotitolo 2"/>
          <p:cNvSpPr>
            <a:spLocks noGrp="1"/>
          </p:cNvSpPr>
          <p:nvPr>
            <p:ph type="subTitle" idx="1"/>
          </p:nvPr>
        </p:nvSpPr>
        <p:spPr>
          <a:xfrm>
            <a:off x="899592" y="2708920"/>
            <a:ext cx="7128792" cy="3240360"/>
          </a:xfrm>
        </p:spPr>
        <p:txBody>
          <a:bodyPr>
            <a:normAutofit/>
          </a:bodyPr>
          <a:lstStyle/>
          <a:p>
            <a:endParaRPr lang="it-IT" sz="2000" dirty="0">
              <a:solidFill>
                <a:schemeClr val="tx1"/>
              </a:solidFill>
            </a:endParaRPr>
          </a:p>
          <a:p>
            <a:endParaRPr lang="it-IT" sz="2000" dirty="0" smtClean="0">
              <a:solidFill>
                <a:schemeClr val="tx1"/>
              </a:solidFill>
            </a:endParaRPr>
          </a:p>
          <a:p>
            <a:endParaRPr lang="it-IT" sz="2000" dirty="0">
              <a:solidFill>
                <a:schemeClr val="tx1"/>
              </a:solidFill>
            </a:endParaRPr>
          </a:p>
          <a:p>
            <a:endParaRPr lang="it-IT" sz="2000" dirty="0">
              <a:solidFill>
                <a:schemeClr val="tx1"/>
              </a:solidFill>
            </a:endParaRPr>
          </a:p>
        </p:txBody>
      </p:sp>
      <p:graphicFrame>
        <p:nvGraphicFramePr>
          <p:cNvPr id="4" name="Tabella 3"/>
          <p:cNvGraphicFramePr>
            <a:graphicFrameLocks noGrp="1"/>
          </p:cNvGraphicFramePr>
          <p:nvPr>
            <p:extLst>
              <p:ext uri="{D42A27DB-BD31-4B8C-83A1-F6EECF244321}">
                <p14:modId xmlns:p14="http://schemas.microsoft.com/office/powerpoint/2010/main" val="1501993287"/>
              </p:ext>
            </p:extLst>
          </p:nvPr>
        </p:nvGraphicFramePr>
        <p:xfrm>
          <a:off x="1565275" y="548680"/>
          <a:ext cx="6012180" cy="914400"/>
        </p:xfrm>
        <a:graphic>
          <a:graphicData uri="http://schemas.openxmlformats.org/drawingml/2006/table">
            <a:tbl>
              <a:tblPr/>
              <a:tblGrid>
                <a:gridCol w="1511935"/>
                <a:gridCol w="4500245"/>
              </a:tblGrid>
              <a:tr h="914400">
                <a:tc>
                  <a:txBody>
                    <a:bodyPr/>
                    <a:lstStyle/>
                    <a:p>
                      <a:pPr marR="53975" algn="just">
                        <a:spcAft>
                          <a:spcPts val="0"/>
                        </a:spcAft>
                      </a:pPr>
                      <a:endParaRPr lang="en-GB" sz="1000" dirty="0">
                        <a:effectLst/>
                        <a:latin typeface="Arial"/>
                        <a:ea typeface="Times New Roman"/>
                        <a:cs typeface="Times New Roman"/>
                      </a:endParaRPr>
                    </a:p>
                  </a:txBody>
                  <a:tcPr marL="0" marR="0" marT="0" marB="0">
                    <a:lnL>
                      <a:noFill/>
                    </a:lnL>
                    <a:lnR>
                      <a:noFill/>
                    </a:lnR>
                    <a:lnT>
                      <a:noFill/>
                    </a:lnT>
                    <a:lnB>
                      <a:noFill/>
                    </a:lnB>
                  </a:tcPr>
                </a:tc>
                <a:tc>
                  <a:txBody>
                    <a:bodyPr/>
                    <a:lstStyle/>
                    <a:p>
                      <a:pPr marR="53975" algn="ctr">
                        <a:spcBef>
                          <a:spcPts val="450"/>
                        </a:spcBef>
                        <a:spcAft>
                          <a:spcPts val="0"/>
                        </a:spcAft>
                      </a:pPr>
                      <a:r>
                        <a:rPr lang="en-GB" sz="1200" dirty="0">
                          <a:solidFill>
                            <a:schemeClr val="tx2"/>
                          </a:solidFill>
                          <a:effectLst/>
                          <a:latin typeface="Arial"/>
                          <a:ea typeface="Times New Roman"/>
                          <a:cs typeface="Times New Roman"/>
                        </a:rPr>
                        <a:t>EUROPEAN COMMISSION</a:t>
                      </a:r>
                      <a:endParaRPr lang="it-IT" sz="1200" dirty="0">
                        <a:solidFill>
                          <a:schemeClr val="tx2"/>
                        </a:solidFill>
                        <a:effectLst/>
                        <a:latin typeface="Arial"/>
                        <a:ea typeface="Times New Roman"/>
                        <a:cs typeface="Times New Roman"/>
                      </a:endParaRPr>
                    </a:p>
                    <a:p>
                      <a:pPr marR="53975" algn="ctr">
                        <a:spcAft>
                          <a:spcPts val="0"/>
                        </a:spcAft>
                      </a:pPr>
                      <a:r>
                        <a:rPr lang="en-GB" sz="800" dirty="0">
                          <a:solidFill>
                            <a:schemeClr val="tx2"/>
                          </a:solidFill>
                          <a:effectLst/>
                          <a:latin typeface="Arial"/>
                          <a:ea typeface="Times New Roman"/>
                          <a:cs typeface="Times New Roman"/>
                        </a:rPr>
                        <a:t> </a:t>
                      </a:r>
                      <a:endParaRPr lang="it-IT" sz="800" dirty="0">
                        <a:solidFill>
                          <a:schemeClr val="tx2"/>
                        </a:solidFill>
                        <a:effectLst/>
                        <a:latin typeface="Arial"/>
                        <a:ea typeface="Times New Roman"/>
                        <a:cs typeface="Times New Roman"/>
                      </a:endParaRPr>
                    </a:p>
                    <a:p>
                      <a:pPr marR="53975" algn="ctr">
                        <a:spcAft>
                          <a:spcPts val="0"/>
                        </a:spcAft>
                      </a:pPr>
                      <a:r>
                        <a:rPr lang="en-GB" sz="800" dirty="0" smtClean="0">
                          <a:solidFill>
                            <a:schemeClr val="tx2"/>
                          </a:solidFill>
                          <a:effectLst/>
                          <a:latin typeface="Arial"/>
                          <a:ea typeface="Times New Roman"/>
                          <a:cs typeface="Times New Roman"/>
                        </a:rPr>
                        <a:t>DIRECTORATE-GENERAL </a:t>
                      </a:r>
                      <a:r>
                        <a:rPr lang="en-GB" sz="800" dirty="0">
                          <a:solidFill>
                            <a:schemeClr val="tx2"/>
                          </a:solidFill>
                          <a:effectLst/>
                          <a:latin typeface="Arial"/>
                          <a:ea typeface="Times New Roman"/>
                          <a:cs typeface="Times New Roman"/>
                        </a:rPr>
                        <a:t>HUMANITARIAN AID AND CIVIL PROTECTION - ECHO</a:t>
                      </a:r>
                      <a:endParaRPr lang="it-IT" sz="800" dirty="0">
                        <a:solidFill>
                          <a:schemeClr val="tx2"/>
                        </a:solidFill>
                        <a:effectLst/>
                        <a:latin typeface="Arial"/>
                        <a:ea typeface="Times New Roman"/>
                        <a:cs typeface="Times New Roman"/>
                      </a:endParaRPr>
                    </a:p>
                    <a:p>
                      <a:pPr marR="53975" algn="ctr">
                        <a:spcAft>
                          <a:spcPts val="0"/>
                        </a:spcAft>
                      </a:pPr>
                      <a:r>
                        <a:rPr lang="en-GB" sz="800" dirty="0">
                          <a:solidFill>
                            <a:schemeClr val="tx2"/>
                          </a:solidFill>
                          <a:effectLst/>
                          <a:latin typeface="Arial"/>
                          <a:ea typeface="Times New Roman"/>
                          <a:cs typeface="Times New Roman"/>
                        </a:rPr>
                        <a:t> </a:t>
                      </a:r>
                      <a:endParaRPr lang="it-IT" sz="800" dirty="0">
                        <a:solidFill>
                          <a:schemeClr val="tx2"/>
                        </a:solidFill>
                        <a:effectLst/>
                        <a:latin typeface="Arial"/>
                        <a:ea typeface="Times New Roman"/>
                        <a:cs typeface="Times New Roman"/>
                      </a:endParaRPr>
                    </a:p>
                  </a:txBody>
                  <a:tcPr marL="0" marR="0" marT="0" marB="0">
                    <a:lnL>
                      <a:noFill/>
                    </a:lnL>
                    <a:lnR>
                      <a:noFill/>
                    </a:lnR>
                    <a:lnT>
                      <a:noFill/>
                    </a:lnT>
                    <a:lnB>
                      <a:noFill/>
                    </a:lnB>
                  </a:tcPr>
                </a:tc>
              </a:tr>
            </a:tbl>
          </a:graphicData>
        </a:graphic>
      </p:graphicFrame>
      <p:pic>
        <p:nvPicPr>
          <p:cNvPr id="1025" name="Picture 1" descr="logo_ec_17_colors_300dp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7664" y="404664"/>
            <a:ext cx="1731640" cy="853795"/>
          </a:xfrm>
          <a:prstGeom prst="rect">
            <a:avLst/>
          </a:prstGeom>
          <a:noFill/>
          <a:extLst>
            <a:ext uri="{909E8E84-426E-40DD-AFC4-6F175D3DCCD1}">
              <a14:hiddenFill xmlns:a14="http://schemas.microsoft.com/office/drawing/2010/main">
                <a:solidFill>
                  <a:srgbClr val="FFFFFF"/>
                </a:solidFill>
              </a14:hiddenFill>
            </a:ext>
          </a:extLst>
        </p:spPr>
      </p:pic>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25822" y="3284984"/>
            <a:ext cx="3597939" cy="2698454"/>
          </a:xfrm>
          <a:prstGeom prst="rect">
            <a:avLst/>
          </a:prstGeom>
        </p:spPr>
      </p:pic>
    </p:spTree>
    <p:extLst>
      <p:ext uri="{BB962C8B-B14F-4D97-AF65-F5344CB8AC3E}">
        <p14:creationId xmlns:p14="http://schemas.microsoft.com/office/powerpoint/2010/main" val="17232754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chemeClr val="tx2"/>
                </a:solidFill>
              </a:rPr>
              <a:t>Follow-up</a:t>
            </a:r>
            <a:endParaRPr lang="it-IT" dirty="0">
              <a:solidFill>
                <a:schemeClr val="tx2"/>
              </a:solidFill>
            </a:endParaRPr>
          </a:p>
        </p:txBody>
      </p:sp>
      <p:sp>
        <p:nvSpPr>
          <p:cNvPr id="3" name="Segnaposto contenuto 2"/>
          <p:cNvSpPr>
            <a:spLocks noGrp="1"/>
          </p:cNvSpPr>
          <p:nvPr>
            <p:ph idx="1"/>
          </p:nvPr>
        </p:nvSpPr>
        <p:spPr>
          <a:xfrm>
            <a:off x="683568" y="1412776"/>
            <a:ext cx="7787208" cy="4320480"/>
          </a:xfrm>
        </p:spPr>
        <p:txBody>
          <a:bodyPr>
            <a:noAutofit/>
          </a:bodyPr>
          <a:lstStyle/>
          <a:p>
            <a:pPr marL="0" indent="0" algn="just">
              <a:buNone/>
            </a:pPr>
            <a:r>
              <a:rPr lang="en-US" sz="1400" dirty="0" smtClean="0">
                <a:solidFill>
                  <a:schemeClr val="tx2"/>
                </a:solidFill>
              </a:rPr>
              <a:t>1) Continue </a:t>
            </a:r>
            <a:r>
              <a:rPr lang="en-US" sz="1400" dirty="0">
                <a:solidFill>
                  <a:schemeClr val="tx2"/>
                </a:solidFill>
              </a:rPr>
              <a:t>promoting the skills and the </a:t>
            </a:r>
            <a:r>
              <a:rPr lang="en-US" sz="1400" dirty="0" smtClean="0">
                <a:solidFill>
                  <a:schemeClr val="tx2"/>
                </a:solidFill>
              </a:rPr>
              <a:t>availability </a:t>
            </a:r>
            <a:r>
              <a:rPr lang="en-US" sz="1400" dirty="0">
                <a:solidFill>
                  <a:schemeClr val="tx2"/>
                </a:solidFill>
              </a:rPr>
              <a:t>in case of emergency of the first CP4ALL recognized </a:t>
            </a:r>
            <a:r>
              <a:rPr lang="en-US" sz="1400" dirty="0" smtClean="0">
                <a:solidFill>
                  <a:schemeClr val="tx2"/>
                </a:solidFill>
              </a:rPr>
              <a:t>operators;</a:t>
            </a:r>
          </a:p>
          <a:p>
            <a:pPr marL="0" indent="0" algn="just">
              <a:buNone/>
            </a:pPr>
            <a:endParaRPr lang="en-US" sz="1400" dirty="0" smtClean="0">
              <a:solidFill>
                <a:schemeClr val="tx2"/>
              </a:solidFill>
            </a:endParaRPr>
          </a:p>
          <a:p>
            <a:pPr marL="0" indent="0" algn="just">
              <a:buNone/>
            </a:pPr>
            <a:r>
              <a:rPr lang="en-US" sz="1400" dirty="0" smtClean="0">
                <a:solidFill>
                  <a:schemeClr val="tx2"/>
                </a:solidFill>
              </a:rPr>
              <a:t>2) Organization of short refresher </a:t>
            </a:r>
            <a:r>
              <a:rPr lang="en-US" sz="1400" dirty="0">
                <a:solidFill>
                  <a:schemeClr val="tx2"/>
                </a:solidFill>
              </a:rPr>
              <a:t>training courses (so to attest their competences also after project end and in the </a:t>
            </a:r>
            <a:r>
              <a:rPr lang="en-US" sz="1400" dirty="0" smtClean="0">
                <a:solidFill>
                  <a:schemeClr val="tx2"/>
                </a:solidFill>
              </a:rPr>
              <a:t>following </a:t>
            </a:r>
            <a:r>
              <a:rPr lang="en-US" sz="1400" dirty="0">
                <a:solidFill>
                  <a:schemeClr val="tx2"/>
                </a:solidFill>
              </a:rPr>
              <a:t>years) for CP4ALL operators and individuate at least 1 specific organization per </a:t>
            </a:r>
            <a:r>
              <a:rPr lang="en-US" sz="1400" dirty="0" smtClean="0">
                <a:solidFill>
                  <a:schemeClr val="tx2"/>
                </a:solidFill>
              </a:rPr>
              <a:t>project </a:t>
            </a:r>
            <a:r>
              <a:rPr lang="en-US" sz="1400" dirty="0">
                <a:solidFill>
                  <a:schemeClr val="tx2"/>
                </a:solidFill>
              </a:rPr>
              <a:t>Country in charge of offering the training; </a:t>
            </a:r>
            <a:endParaRPr lang="en-US" sz="1400" dirty="0" smtClean="0">
              <a:solidFill>
                <a:schemeClr val="tx2"/>
              </a:solidFill>
            </a:endParaRPr>
          </a:p>
          <a:p>
            <a:pPr marL="0" indent="0" algn="just">
              <a:buNone/>
            </a:pPr>
            <a:endParaRPr lang="en-US" sz="1400" dirty="0" smtClean="0">
              <a:solidFill>
                <a:schemeClr val="tx2"/>
              </a:solidFill>
            </a:endParaRPr>
          </a:p>
          <a:p>
            <a:pPr marL="0" indent="0" algn="just">
              <a:buNone/>
            </a:pPr>
            <a:r>
              <a:rPr lang="en-US" sz="1400" dirty="0" smtClean="0">
                <a:solidFill>
                  <a:schemeClr val="tx2"/>
                </a:solidFill>
              </a:rPr>
              <a:t>3) Reinforcement of </a:t>
            </a:r>
            <a:r>
              <a:rPr lang="en-US" sz="1400" dirty="0">
                <a:solidFill>
                  <a:schemeClr val="tx2"/>
                </a:solidFill>
              </a:rPr>
              <a:t>the network </a:t>
            </a:r>
            <a:r>
              <a:rPr lang="en-US" sz="1400" dirty="0" smtClean="0">
                <a:solidFill>
                  <a:schemeClr val="tx2"/>
                </a:solidFill>
              </a:rPr>
              <a:t>of </a:t>
            </a:r>
            <a:r>
              <a:rPr lang="en-US" sz="1400" dirty="0">
                <a:solidFill>
                  <a:schemeClr val="tx2"/>
                </a:solidFill>
              </a:rPr>
              <a:t>vulnerable social groups working entities that are currently involved  in civil protection </a:t>
            </a:r>
            <a:r>
              <a:rPr lang="en-US" sz="1400" dirty="0" smtClean="0">
                <a:solidFill>
                  <a:schemeClr val="tx2"/>
                </a:solidFill>
              </a:rPr>
              <a:t>activities</a:t>
            </a:r>
            <a:r>
              <a:rPr lang="en-US" sz="1400" dirty="0">
                <a:solidFill>
                  <a:schemeClr val="tx2"/>
                </a:solidFill>
              </a:rPr>
              <a:t>; </a:t>
            </a:r>
            <a:endParaRPr lang="en-US" sz="1400" dirty="0" smtClean="0">
              <a:solidFill>
                <a:schemeClr val="tx2"/>
              </a:solidFill>
            </a:endParaRPr>
          </a:p>
          <a:p>
            <a:pPr marL="0" indent="0" algn="just">
              <a:buNone/>
            </a:pPr>
            <a:endParaRPr lang="en-US" sz="1400" dirty="0" smtClean="0">
              <a:solidFill>
                <a:schemeClr val="tx2"/>
              </a:solidFill>
            </a:endParaRPr>
          </a:p>
          <a:p>
            <a:pPr marL="0" indent="0" algn="just">
              <a:buNone/>
            </a:pPr>
            <a:r>
              <a:rPr lang="en-US" sz="1400" dirty="0" smtClean="0">
                <a:solidFill>
                  <a:schemeClr val="tx2"/>
                </a:solidFill>
              </a:rPr>
              <a:t>4) Encourage civil </a:t>
            </a:r>
            <a:r>
              <a:rPr lang="en-US" sz="1400" dirty="0">
                <a:solidFill>
                  <a:schemeClr val="tx2"/>
                </a:solidFill>
              </a:rPr>
              <a:t>protection authorities (at National, Regional and Local levels) to </a:t>
            </a:r>
            <a:r>
              <a:rPr lang="en-US" sz="1400" dirty="0" smtClean="0">
                <a:solidFill>
                  <a:schemeClr val="tx2"/>
                </a:solidFill>
              </a:rPr>
              <a:t>include </a:t>
            </a:r>
            <a:r>
              <a:rPr lang="en-US" sz="1400" dirty="0">
                <a:solidFill>
                  <a:schemeClr val="tx2"/>
                </a:solidFill>
              </a:rPr>
              <a:t>special plans (or elements in already existing plans) and procedures about those </a:t>
            </a:r>
            <a:r>
              <a:rPr lang="en-US" sz="1400" dirty="0" smtClean="0">
                <a:solidFill>
                  <a:schemeClr val="tx2"/>
                </a:solidFill>
              </a:rPr>
              <a:t>social </a:t>
            </a:r>
            <a:r>
              <a:rPr lang="en-US" sz="1400" dirty="0">
                <a:solidFill>
                  <a:schemeClr val="tx2"/>
                </a:solidFill>
              </a:rPr>
              <a:t>groups and how they will cooperate sufficiently in all phases of civil protection cycle; </a:t>
            </a:r>
            <a:endParaRPr lang="en-US" sz="1400" dirty="0" smtClean="0">
              <a:solidFill>
                <a:schemeClr val="tx2"/>
              </a:solidFill>
            </a:endParaRPr>
          </a:p>
          <a:p>
            <a:pPr marL="0" indent="0" algn="just">
              <a:buNone/>
            </a:pPr>
            <a:endParaRPr lang="en-US" sz="1400" dirty="0" smtClean="0">
              <a:solidFill>
                <a:schemeClr val="tx2"/>
              </a:solidFill>
            </a:endParaRPr>
          </a:p>
          <a:p>
            <a:pPr marL="0" indent="0" algn="just">
              <a:buNone/>
            </a:pPr>
            <a:r>
              <a:rPr lang="en-US" sz="1400" dirty="0" smtClean="0">
                <a:solidFill>
                  <a:schemeClr val="tx2"/>
                </a:solidFill>
              </a:rPr>
              <a:t>5) </a:t>
            </a:r>
            <a:r>
              <a:rPr lang="en-US" sz="1400" dirty="0">
                <a:solidFill>
                  <a:schemeClr val="tx2"/>
                </a:solidFill>
              </a:rPr>
              <a:t>A</a:t>
            </a:r>
            <a:r>
              <a:rPr lang="en-US" sz="1400" dirty="0" smtClean="0">
                <a:solidFill>
                  <a:schemeClr val="tx2"/>
                </a:solidFill>
              </a:rPr>
              <a:t>wareness raising of </a:t>
            </a:r>
            <a:r>
              <a:rPr lang="en-US" sz="1400" dirty="0">
                <a:solidFill>
                  <a:schemeClr val="tx2"/>
                </a:solidFill>
              </a:rPr>
              <a:t>European civil protection community on all parameters that affect </a:t>
            </a:r>
            <a:r>
              <a:rPr lang="en-US" sz="1400" dirty="0" smtClean="0">
                <a:solidFill>
                  <a:schemeClr val="tx2"/>
                </a:solidFill>
              </a:rPr>
              <a:t>vulnerable </a:t>
            </a:r>
            <a:r>
              <a:rPr lang="en-US" sz="1400" dirty="0">
                <a:solidFill>
                  <a:schemeClr val="tx2"/>
                </a:solidFill>
              </a:rPr>
              <a:t>groups during emergencies so that we work on future guidelines and directives on </a:t>
            </a:r>
            <a:r>
              <a:rPr lang="en-US" sz="1400" dirty="0" smtClean="0">
                <a:solidFill>
                  <a:schemeClr val="tx2"/>
                </a:solidFill>
              </a:rPr>
              <a:t>how </a:t>
            </a:r>
            <a:r>
              <a:rPr lang="en-US" sz="1400" dirty="0">
                <a:solidFill>
                  <a:schemeClr val="tx2"/>
                </a:solidFill>
              </a:rPr>
              <a:t>to be prepared on such issues. In such a framework, volunteer organizations that </a:t>
            </a:r>
            <a:r>
              <a:rPr lang="en-US" sz="1400" dirty="0" smtClean="0">
                <a:solidFill>
                  <a:schemeClr val="tx2"/>
                </a:solidFill>
              </a:rPr>
              <a:t>already </a:t>
            </a:r>
            <a:r>
              <a:rPr lang="en-US" sz="1400" dirty="0">
                <a:solidFill>
                  <a:schemeClr val="tx2"/>
                </a:solidFill>
              </a:rPr>
              <a:t>help civil </a:t>
            </a:r>
            <a:r>
              <a:rPr lang="en-US" sz="1400" dirty="0" smtClean="0">
                <a:solidFill>
                  <a:schemeClr val="tx2"/>
                </a:solidFill>
              </a:rPr>
              <a:t>protection professionals </a:t>
            </a:r>
            <a:r>
              <a:rPr lang="en-US" sz="1400" dirty="0">
                <a:solidFill>
                  <a:schemeClr val="tx2"/>
                </a:solidFill>
              </a:rPr>
              <a:t>can have a significant role in assuring continuation </a:t>
            </a:r>
            <a:r>
              <a:rPr lang="en-US" sz="1400" dirty="0" smtClean="0">
                <a:solidFill>
                  <a:schemeClr val="tx2"/>
                </a:solidFill>
              </a:rPr>
              <a:t>to </a:t>
            </a:r>
            <a:r>
              <a:rPr lang="en-US" sz="1400" dirty="0">
                <a:solidFill>
                  <a:schemeClr val="tx2"/>
                </a:solidFill>
              </a:rPr>
              <a:t>the big efforts done through CP4ALL. </a:t>
            </a:r>
            <a:endParaRPr lang="it-IT" sz="1400" dirty="0">
              <a:solidFill>
                <a:schemeClr val="tx2"/>
              </a:solidFill>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6309320"/>
            <a:ext cx="2305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863443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332656"/>
            <a:ext cx="8229600" cy="1143000"/>
          </a:xfrm>
        </p:spPr>
        <p:txBody>
          <a:bodyPr>
            <a:normAutofit/>
          </a:bodyPr>
          <a:lstStyle/>
          <a:p>
            <a:r>
              <a:rPr lang="it-IT" sz="3600" dirty="0" smtClean="0">
                <a:solidFill>
                  <a:schemeClr val="tx2"/>
                </a:solidFill>
              </a:rPr>
              <a:t>Project coordinator </a:t>
            </a:r>
            <a:r>
              <a:rPr lang="it-IT" sz="3600" dirty="0" err="1" smtClean="0">
                <a:solidFill>
                  <a:schemeClr val="tx2"/>
                </a:solidFill>
              </a:rPr>
              <a:t>contacts</a:t>
            </a:r>
            <a:endParaRPr lang="it-IT" sz="3600" dirty="0">
              <a:solidFill>
                <a:schemeClr val="tx2"/>
              </a:solidFill>
            </a:endParaRPr>
          </a:p>
        </p:txBody>
      </p:sp>
      <p:sp>
        <p:nvSpPr>
          <p:cNvPr id="3" name="Segnaposto contenuto 2"/>
          <p:cNvSpPr>
            <a:spLocks noGrp="1"/>
          </p:cNvSpPr>
          <p:nvPr>
            <p:ph idx="1"/>
          </p:nvPr>
        </p:nvSpPr>
        <p:spPr>
          <a:xfrm>
            <a:off x="457200" y="1412776"/>
            <a:ext cx="8229600" cy="4713387"/>
          </a:xfrm>
        </p:spPr>
        <p:txBody>
          <a:bodyPr>
            <a:normAutofit/>
          </a:bodyPr>
          <a:lstStyle/>
          <a:p>
            <a:pPr marL="0" indent="0" algn="just">
              <a:spcBef>
                <a:spcPts val="0"/>
              </a:spcBef>
              <a:buNone/>
            </a:pPr>
            <a:r>
              <a:rPr lang="it-IT" sz="2000" dirty="0" smtClean="0">
                <a:solidFill>
                  <a:schemeClr val="tx2"/>
                </a:solidFill>
              </a:rPr>
              <a:t>EPC srl – European Project Consulting srl</a:t>
            </a:r>
          </a:p>
          <a:p>
            <a:pPr marL="0" indent="0" algn="just">
              <a:spcBef>
                <a:spcPts val="0"/>
              </a:spcBef>
              <a:buNone/>
            </a:pPr>
            <a:r>
              <a:rPr lang="it-IT" sz="2000" dirty="0" smtClean="0">
                <a:solidFill>
                  <a:schemeClr val="tx2"/>
                </a:solidFill>
              </a:rPr>
              <a:t>Via Prati, 11 </a:t>
            </a:r>
          </a:p>
          <a:p>
            <a:pPr marL="0" indent="0" algn="just">
              <a:spcBef>
                <a:spcPts val="0"/>
              </a:spcBef>
              <a:buNone/>
            </a:pPr>
            <a:r>
              <a:rPr lang="it-IT" sz="2000" dirty="0" smtClean="0">
                <a:solidFill>
                  <a:schemeClr val="tx2"/>
                </a:solidFill>
              </a:rPr>
              <a:t>36031 Povolaro di Dueville (VI)</a:t>
            </a:r>
          </a:p>
          <a:p>
            <a:pPr marL="0" indent="0" algn="just">
              <a:spcBef>
                <a:spcPts val="0"/>
              </a:spcBef>
              <a:buNone/>
            </a:pPr>
            <a:r>
              <a:rPr lang="it-IT" sz="2000" dirty="0" smtClean="0">
                <a:solidFill>
                  <a:schemeClr val="tx2"/>
                </a:solidFill>
              </a:rPr>
              <a:t>Italy</a:t>
            </a:r>
          </a:p>
          <a:p>
            <a:pPr marL="0" indent="0" algn="just">
              <a:spcBef>
                <a:spcPts val="0"/>
              </a:spcBef>
              <a:buNone/>
            </a:pPr>
            <a:r>
              <a:rPr lang="it-IT" sz="2000" dirty="0" smtClean="0">
                <a:solidFill>
                  <a:schemeClr val="tx2"/>
                </a:solidFill>
              </a:rPr>
              <a:t>Tel. +39 0444169000</a:t>
            </a:r>
          </a:p>
          <a:p>
            <a:pPr marL="0" indent="0">
              <a:spcBef>
                <a:spcPts val="0"/>
              </a:spcBef>
              <a:buNone/>
            </a:pPr>
            <a:r>
              <a:rPr lang="it-IT" sz="2000" dirty="0" smtClean="0">
                <a:solidFill>
                  <a:schemeClr val="tx2"/>
                </a:solidFill>
                <a:hlinkClick r:id="rId2"/>
              </a:rPr>
              <a:t>www.epcsrl.eu</a:t>
            </a:r>
            <a:endParaRPr lang="it-IT" sz="2000" dirty="0" smtClean="0">
              <a:solidFill>
                <a:schemeClr val="tx2"/>
              </a:solidFill>
            </a:endParaRPr>
          </a:p>
          <a:p>
            <a:pPr marL="0" indent="0">
              <a:spcBef>
                <a:spcPts val="0"/>
              </a:spcBef>
              <a:buNone/>
            </a:pPr>
            <a:endParaRPr lang="it-IT" sz="2000" dirty="0" smtClean="0">
              <a:solidFill>
                <a:schemeClr val="tx2"/>
              </a:solidFill>
            </a:endParaRPr>
          </a:p>
          <a:p>
            <a:pPr marL="0" indent="0">
              <a:buNone/>
            </a:pPr>
            <a:r>
              <a:rPr lang="it-IT" sz="2000" dirty="0">
                <a:solidFill>
                  <a:schemeClr val="tx2"/>
                </a:solidFill>
              </a:rPr>
              <a:t> </a:t>
            </a:r>
            <a:r>
              <a:rPr lang="it-IT" sz="2000" dirty="0" smtClean="0">
                <a:solidFill>
                  <a:schemeClr val="tx2"/>
                </a:solidFill>
              </a:rPr>
              <a:t>      E.P.C</a:t>
            </a:r>
            <a:r>
              <a:rPr lang="it-IT" sz="2000" dirty="0">
                <a:solidFill>
                  <a:schemeClr val="tx2"/>
                </a:solidFill>
              </a:rPr>
              <a:t>. </a:t>
            </a:r>
            <a:r>
              <a:rPr lang="it-IT" sz="2000" dirty="0" err="1" smtClean="0">
                <a:solidFill>
                  <a:schemeClr val="tx2"/>
                </a:solidFill>
              </a:rPr>
              <a:t>srl</a:t>
            </a:r>
            <a:endParaRPr lang="it-IT" sz="2000" dirty="0" smtClean="0">
              <a:solidFill>
                <a:schemeClr val="tx2"/>
              </a:solidFill>
            </a:endParaRPr>
          </a:p>
          <a:p>
            <a:pPr marL="0" indent="0">
              <a:buNone/>
            </a:pPr>
            <a:r>
              <a:rPr lang="it-IT" sz="2000" dirty="0">
                <a:solidFill>
                  <a:schemeClr val="tx2"/>
                </a:solidFill>
              </a:rPr>
              <a:t> </a:t>
            </a:r>
            <a:r>
              <a:rPr lang="it-IT" sz="2000" dirty="0" smtClean="0">
                <a:solidFill>
                  <a:schemeClr val="tx2"/>
                </a:solidFill>
              </a:rPr>
              <a:t>       EPC </a:t>
            </a:r>
            <a:r>
              <a:rPr lang="it-IT" sz="2000" dirty="0" err="1">
                <a:solidFill>
                  <a:schemeClr val="tx2"/>
                </a:solidFill>
              </a:rPr>
              <a:t>srl</a:t>
            </a:r>
            <a:r>
              <a:rPr lang="it-IT" sz="2000" dirty="0">
                <a:solidFill>
                  <a:schemeClr val="tx2"/>
                </a:solidFill>
              </a:rPr>
              <a:t> - Progetti e Finanziamenti</a:t>
            </a:r>
          </a:p>
          <a:p>
            <a:pPr marL="0" indent="0">
              <a:buNone/>
            </a:pPr>
            <a:endParaRPr lang="en-US" sz="2000" b="1" dirty="0" smtClean="0">
              <a:solidFill>
                <a:schemeClr val="tx2"/>
              </a:solidFill>
            </a:endParaRPr>
          </a:p>
          <a:p>
            <a:pPr marL="0" indent="0">
              <a:buNone/>
            </a:pPr>
            <a:r>
              <a:rPr lang="en-US" sz="2000" b="1" dirty="0" smtClean="0">
                <a:solidFill>
                  <a:schemeClr val="tx2"/>
                </a:solidFill>
              </a:rPr>
              <a:t>Contacts:</a:t>
            </a:r>
          </a:p>
          <a:p>
            <a:pPr marL="0" indent="0">
              <a:buNone/>
            </a:pPr>
            <a:r>
              <a:rPr lang="it-IT" sz="2000" b="1" dirty="0" smtClean="0">
                <a:solidFill>
                  <a:schemeClr val="tx2"/>
                </a:solidFill>
              </a:rPr>
              <a:t>Federico Carollo: </a:t>
            </a:r>
            <a:r>
              <a:rPr lang="it-IT" sz="2000" u="sng" dirty="0" smtClean="0">
                <a:solidFill>
                  <a:schemeClr val="tx2"/>
                </a:solidFill>
              </a:rPr>
              <a:t>federico.carollo@epcsrl.eu</a:t>
            </a:r>
          </a:p>
          <a:p>
            <a:pPr marL="0" indent="0">
              <a:buNone/>
            </a:pPr>
            <a:r>
              <a:rPr lang="it-IT" sz="2000" b="1" dirty="0" smtClean="0">
                <a:solidFill>
                  <a:schemeClr val="tx2"/>
                </a:solidFill>
              </a:rPr>
              <a:t>Giovanna Brunelli: </a:t>
            </a:r>
            <a:r>
              <a:rPr lang="it-IT" sz="2000" u="sng" dirty="0" smtClean="0">
                <a:solidFill>
                  <a:schemeClr val="tx2"/>
                </a:solidFill>
              </a:rPr>
              <a:t>giovanna.brunelli@epcsrl.eu</a:t>
            </a:r>
            <a:endParaRPr lang="it-IT" sz="2000" u="sng" dirty="0">
              <a:solidFill>
                <a:schemeClr val="tx2"/>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5856" y="6309320"/>
            <a:ext cx="2305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Immagin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1024" y="3636466"/>
            <a:ext cx="351482" cy="351482"/>
          </a:xfrm>
          <a:prstGeom prst="rect">
            <a:avLst/>
          </a:prstGeom>
        </p:spPr>
      </p:pic>
      <p:pic>
        <p:nvPicPr>
          <p:cNvPr id="6" name="Immagin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7214" y="3987948"/>
            <a:ext cx="455292" cy="344116"/>
          </a:xfrm>
          <a:prstGeom prst="rect">
            <a:avLst/>
          </a:prstGeom>
        </p:spPr>
      </p:pic>
    </p:spTree>
    <p:extLst>
      <p:ext uri="{BB962C8B-B14F-4D97-AF65-F5344CB8AC3E}">
        <p14:creationId xmlns:p14="http://schemas.microsoft.com/office/powerpoint/2010/main" val="2062310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chemeClr val="tx2"/>
                </a:solidFill>
              </a:rPr>
              <a:t>Administrative overview</a:t>
            </a:r>
            <a:endParaRPr lang="it-IT" dirty="0">
              <a:solidFill>
                <a:schemeClr val="tx2"/>
              </a:solidFill>
            </a:endParaRPr>
          </a:p>
        </p:txBody>
      </p:sp>
      <p:sp>
        <p:nvSpPr>
          <p:cNvPr id="3" name="Segnaposto contenuto 2"/>
          <p:cNvSpPr>
            <a:spLocks noGrp="1"/>
          </p:cNvSpPr>
          <p:nvPr>
            <p:ph idx="1"/>
          </p:nvPr>
        </p:nvSpPr>
        <p:spPr/>
        <p:txBody>
          <a:bodyPr>
            <a:normAutofit/>
          </a:bodyPr>
          <a:lstStyle/>
          <a:p>
            <a:pPr marL="0" indent="0" algn="just">
              <a:spcBef>
                <a:spcPts val="0"/>
              </a:spcBef>
              <a:buNone/>
            </a:pPr>
            <a:r>
              <a:rPr lang="it-IT" sz="2400" b="1" dirty="0" smtClean="0">
                <a:solidFill>
                  <a:schemeClr val="tx2"/>
                </a:solidFill>
              </a:rPr>
              <a:t>Financial Instrument</a:t>
            </a:r>
          </a:p>
          <a:p>
            <a:pPr marL="0" indent="0" algn="just">
              <a:spcBef>
                <a:spcPts val="0"/>
              </a:spcBef>
              <a:buNone/>
            </a:pPr>
            <a:r>
              <a:rPr lang="it-IT" sz="2200" dirty="0" smtClean="0">
                <a:solidFill>
                  <a:schemeClr val="tx2"/>
                </a:solidFill>
              </a:rPr>
              <a:t>Preparedness and prevention projects in Civil Protection and Marine Pollution</a:t>
            </a:r>
          </a:p>
          <a:p>
            <a:pPr marL="0" indent="0" algn="just">
              <a:spcBef>
                <a:spcPts val="0"/>
              </a:spcBef>
              <a:buNone/>
            </a:pPr>
            <a:endParaRPr lang="it-IT" sz="2000" dirty="0" smtClean="0">
              <a:solidFill>
                <a:schemeClr val="tx2"/>
              </a:solidFill>
            </a:endParaRPr>
          </a:p>
          <a:p>
            <a:pPr marL="0" indent="0">
              <a:spcBef>
                <a:spcPts val="0"/>
              </a:spcBef>
              <a:buNone/>
            </a:pPr>
            <a:r>
              <a:rPr lang="en-US" sz="2400" b="1" dirty="0" smtClean="0">
                <a:solidFill>
                  <a:schemeClr val="tx2"/>
                </a:solidFill>
              </a:rPr>
              <a:t>Project duration</a:t>
            </a:r>
          </a:p>
          <a:p>
            <a:pPr marL="0" indent="0">
              <a:spcBef>
                <a:spcPts val="0"/>
              </a:spcBef>
              <a:buNone/>
            </a:pPr>
            <a:r>
              <a:rPr lang="en-US" sz="2200" dirty="0" smtClean="0">
                <a:solidFill>
                  <a:schemeClr val="tx2"/>
                </a:solidFill>
              </a:rPr>
              <a:t>1</a:t>
            </a:r>
            <a:r>
              <a:rPr lang="en-US" sz="2200" dirty="0">
                <a:solidFill>
                  <a:schemeClr val="tx2"/>
                </a:solidFill>
              </a:rPr>
              <a:t>° March 2015 – 28 February 2017 </a:t>
            </a:r>
            <a:r>
              <a:rPr lang="en-US" sz="2200" dirty="0" smtClean="0">
                <a:solidFill>
                  <a:schemeClr val="tx2"/>
                </a:solidFill>
              </a:rPr>
              <a:t>(24 months)</a:t>
            </a:r>
          </a:p>
          <a:p>
            <a:pPr marL="0" indent="0">
              <a:spcBef>
                <a:spcPts val="0"/>
              </a:spcBef>
              <a:buNone/>
            </a:pPr>
            <a:endParaRPr lang="en-US" sz="2400" dirty="0">
              <a:solidFill>
                <a:schemeClr val="tx2"/>
              </a:solidFill>
            </a:endParaRPr>
          </a:p>
          <a:p>
            <a:pPr marL="0" indent="0">
              <a:spcBef>
                <a:spcPts val="0"/>
              </a:spcBef>
              <a:buNone/>
            </a:pPr>
            <a:r>
              <a:rPr lang="en-US" sz="2400" b="1" dirty="0">
                <a:solidFill>
                  <a:schemeClr val="tx2"/>
                </a:solidFill>
              </a:rPr>
              <a:t>Total eligible </a:t>
            </a:r>
            <a:r>
              <a:rPr lang="en-US" sz="2400" b="1" dirty="0" smtClean="0">
                <a:solidFill>
                  <a:schemeClr val="tx2"/>
                </a:solidFill>
              </a:rPr>
              <a:t>costs</a:t>
            </a:r>
          </a:p>
          <a:p>
            <a:pPr marL="0" indent="0">
              <a:spcBef>
                <a:spcPts val="0"/>
              </a:spcBef>
              <a:buNone/>
            </a:pPr>
            <a:r>
              <a:rPr lang="en-US" sz="2200" dirty="0" smtClean="0">
                <a:solidFill>
                  <a:schemeClr val="tx2"/>
                </a:solidFill>
              </a:rPr>
              <a:t>479.763 EUR</a:t>
            </a:r>
          </a:p>
          <a:p>
            <a:pPr marL="0" indent="0">
              <a:spcBef>
                <a:spcPts val="0"/>
              </a:spcBef>
              <a:buNone/>
            </a:pPr>
            <a:endParaRPr lang="en-US" sz="2400" dirty="0">
              <a:solidFill>
                <a:schemeClr val="tx2"/>
              </a:solidFill>
            </a:endParaRPr>
          </a:p>
          <a:p>
            <a:pPr marL="0" indent="0">
              <a:lnSpc>
                <a:spcPct val="110000"/>
              </a:lnSpc>
              <a:spcBef>
                <a:spcPts val="0"/>
              </a:spcBef>
              <a:buNone/>
            </a:pPr>
            <a:r>
              <a:rPr lang="en-US" sz="2400" b="1" dirty="0">
                <a:solidFill>
                  <a:schemeClr val="tx2"/>
                </a:solidFill>
              </a:rPr>
              <a:t>EC </a:t>
            </a:r>
            <a:r>
              <a:rPr lang="en-US" sz="2400" b="1" dirty="0" smtClean="0">
                <a:solidFill>
                  <a:schemeClr val="tx2"/>
                </a:solidFill>
              </a:rPr>
              <a:t>Co-financing</a:t>
            </a:r>
          </a:p>
          <a:p>
            <a:pPr marL="0" indent="0">
              <a:lnSpc>
                <a:spcPct val="110000"/>
              </a:lnSpc>
              <a:spcBef>
                <a:spcPts val="0"/>
              </a:spcBef>
              <a:buNone/>
            </a:pPr>
            <a:r>
              <a:rPr lang="en-US" sz="2200" dirty="0" smtClean="0">
                <a:solidFill>
                  <a:schemeClr val="tx2"/>
                </a:solidFill>
              </a:rPr>
              <a:t>359.822 </a:t>
            </a:r>
            <a:r>
              <a:rPr lang="en-US" sz="2200" dirty="0">
                <a:solidFill>
                  <a:schemeClr val="tx2"/>
                </a:solidFill>
              </a:rPr>
              <a:t>EUR (75% of total eligible costs</a:t>
            </a:r>
            <a:r>
              <a:rPr lang="en-US" sz="2200" dirty="0" smtClean="0">
                <a:solidFill>
                  <a:schemeClr val="tx2"/>
                </a:solidFill>
              </a:rPr>
              <a:t>)</a:t>
            </a:r>
            <a:endParaRPr lang="en-US" sz="2200" dirty="0">
              <a:solidFill>
                <a:schemeClr val="tx2"/>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824" y="6352515"/>
            <a:ext cx="2305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03673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88640"/>
            <a:ext cx="7931224" cy="706090"/>
          </a:xfrm>
        </p:spPr>
        <p:txBody>
          <a:bodyPr>
            <a:normAutofit fontScale="90000"/>
          </a:bodyPr>
          <a:lstStyle/>
          <a:p>
            <a:r>
              <a:rPr lang="en-US" dirty="0" smtClean="0">
                <a:solidFill>
                  <a:schemeClr val="tx2"/>
                </a:solidFill>
              </a:rPr>
              <a:t>Coordinator and beneficiaries</a:t>
            </a:r>
            <a:r>
              <a:rPr lang="en-US" baseline="-25000" dirty="0" smtClean="0">
                <a:solidFill>
                  <a:schemeClr val="tx2"/>
                </a:solidFill>
              </a:rPr>
              <a:t>1</a:t>
            </a:r>
            <a:endParaRPr lang="en-US" baseline="-25000" dirty="0">
              <a:solidFill>
                <a:schemeClr val="tx2"/>
              </a:solidFill>
            </a:endParaRPr>
          </a:p>
        </p:txBody>
      </p:sp>
      <p:sp>
        <p:nvSpPr>
          <p:cNvPr id="3" name="Segnaposto contenuto 2"/>
          <p:cNvSpPr>
            <a:spLocks noGrp="1"/>
          </p:cNvSpPr>
          <p:nvPr>
            <p:ph idx="1"/>
          </p:nvPr>
        </p:nvSpPr>
        <p:spPr>
          <a:xfrm>
            <a:off x="467544" y="908720"/>
            <a:ext cx="8229600" cy="5328592"/>
          </a:xfrm>
        </p:spPr>
        <p:txBody>
          <a:bodyPr>
            <a:normAutofit fontScale="92500" lnSpcReduction="10000"/>
          </a:bodyPr>
          <a:lstStyle/>
          <a:p>
            <a:pPr marL="0" indent="0" algn="just">
              <a:buNone/>
            </a:pPr>
            <a:r>
              <a:rPr lang="en-US" sz="1600" b="1" dirty="0" smtClean="0">
                <a:solidFill>
                  <a:schemeClr val="tx2"/>
                </a:solidFill>
              </a:rPr>
              <a:t>1) COORDINATOR:</a:t>
            </a:r>
            <a:r>
              <a:rPr lang="en-US" sz="1600" dirty="0" smtClean="0">
                <a:solidFill>
                  <a:schemeClr val="tx2"/>
                </a:solidFill>
              </a:rPr>
              <a:t> </a:t>
            </a:r>
            <a:r>
              <a:rPr lang="en-US" sz="1600" b="1" dirty="0" smtClean="0">
                <a:solidFill>
                  <a:schemeClr val="tx2"/>
                </a:solidFill>
              </a:rPr>
              <a:t>EPC srl – European Project Consulting srl - Italy</a:t>
            </a:r>
          </a:p>
          <a:p>
            <a:pPr marL="0" indent="0" algn="just">
              <a:buNone/>
            </a:pPr>
            <a:r>
              <a:rPr lang="en-US" sz="1300" dirty="0" smtClean="0">
                <a:solidFill>
                  <a:schemeClr val="tx2"/>
                </a:solidFill>
              </a:rPr>
              <a:t>EPC is organized in 3 operational areas and divided into the following three internal divisions: Land and Environment, Laser Remote Sensing, Funding Research and Projects Development. EPC consists of young and dynamic professionals who are highly specialized and stand out in giving the ultimate quality in accordance with the directions of the international standard ISO 9001:2008 for what is certified and in service. Since 2007 EPC has operated successfully in several Italian regions and it has participated in many international cooperation projects.</a:t>
            </a:r>
          </a:p>
          <a:p>
            <a:pPr marL="0" indent="0" algn="just">
              <a:buNone/>
            </a:pPr>
            <a:endParaRPr lang="en-US" sz="1600" dirty="0" smtClean="0">
              <a:solidFill>
                <a:schemeClr val="tx2"/>
              </a:solidFill>
            </a:endParaRPr>
          </a:p>
          <a:p>
            <a:pPr marL="0" indent="0">
              <a:buNone/>
            </a:pPr>
            <a:r>
              <a:rPr lang="en-US" sz="1600" b="1" dirty="0" smtClean="0">
                <a:solidFill>
                  <a:schemeClr val="tx2"/>
                </a:solidFill>
              </a:rPr>
              <a:t>2) ASSOCIATED BENEFICIARY:</a:t>
            </a:r>
            <a:r>
              <a:rPr lang="en-US" sz="1600" dirty="0" smtClean="0">
                <a:solidFill>
                  <a:schemeClr val="tx2"/>
                </a:solidFill>
              </a:rPr>
              <a:t> </a:t>
            </a:r>
            <a:r>
              <a:rPr lang="en-US" sz="1600" b="1" dirty="0" smtClean="0">
                <a:solidFill>
                  <a:schemeClr val="tx2"/>
                </a:solidFill>
              </a:rPr>
              <a:t>Bulgarian Academy of Sciences – Bulgaria</a:t>
            </a:r>
          </a:p>
          <a:p>
            <a:pPr marL="0" indent="0" algn="just">
              <a:buNone/>
            </a:pPr>
            <a:r>
              <a:rPr lang="en-US" sz="1300" dirty="0">
                <a:solidFill>
                  <a:schemeClr val="tx2"/>
                </a:solidFill>
              </a:rPr>
              <a:t>The Institute of Information and Communication Technologies at the Bulgarian Academy of Sciences </a:t>
            </a:r>
            <a:r>
              <a:rPr lang="en-US" sz="1300" dirty="0" smtClean="0">
                <a:solidFill>
                  <a:schemeClr val="tx2"/>
                </a:solidFill>
              </a:rPr>
              <a:t>(</a:t>
            </a:r>
            <a:r>
              <a:rPr lang="en-US" sz="1300" dirty="0">
                <a:solidFill>
                  <a:schemeClr val="tx2"/>
                </a:solidFill>
              </a:rPr>
              <a:t>IICT) </a:t>
            </a:r>
            <a:r>
              <a:rPr lang="en-US" sz="1300" dirty="0" smtClean="0">
                <a:solidFill>
                  <a:schemeClr val="tx2"/>
                </a:solidFill>
              </a:rPr>
              <a:t>was </a:t>
            </a:r>
            <a:r>
              <a:rPr lang="en-US" sz="1300" dirty="0">
                <a:solidFill>
                  <a:schemeClr val="tx2"/>
                </a:solidFill>
              </a:rPr>
              <a:t>founded on </a:t>
            </a:r>
            <a:r>
              <a:rPr lang="en-US" sz="1300" dirty="0" smtClean="0">
                <a:solidFill>
                  <a:schemeClr val="tx2"/>
                </a:solidFill>
              </a:rPr>
              <a:t>1</a:t>
            </a:r>
            <a:r>
              <a:rPr lang="en-US" sz="1300" baseline="30000" dirty="0" smtClean="0">
                <a:solidFill>
                  <a:schemeClr val="tx2"/>
                </a:solidFill>
              </a:rPr>
              <a:t>st</a:t>
            </a:r>
            <a:r>
              <a:rPr lang="en-US" sz="1300" dirty="0" smtClean="0">
                <a:solidFill>
                  <a:schemeClr val="tx2"/>
                </a:solidFill>
              </a:rPr>
              <a:t> of </a:t>
            </a:r>
            <a:r>
              <a:rPr lang="en-US" sz="1300" dirty="0">
                <a:solidFill>
                  <a:schemeClr val="tx2"/>
                </a:solidFill>
              </a:rPr>
              <a:t>July 2010 as a successor of Institute for Parallel Processing (IPP), Institute of Information Technologies (IIT) and Institute of Computer and Communication Systems (ICCS). The Institute’s mission is to coordinate research efforts in computer science and computer technology, as well as to harmonize the scientific achievements of the Bulgarian Academy of Sciences, Bulgarian universities and the Bulgarian computer industry. </a:t>
            </a:r>
            <a:endParaRPr lang="en-US" sz="1300" dirty="0" smtClean="0">
              <a:solidFill>
                <a:schemeClr val="tx2"/>
              </a:solidFill>
            </a:endParaRPr>
          </a:p>
          <a:p>
            <a:pPr marL="0" indent="0" algn="just">
              <a:buNone/>
            </a:pPr>
            <a:endParaRPr lang="en-US" sz="1600" dirty="0" smtClean="0">
              <a:solidFill>
                <a:schemeClr val="tx2"/>
              </a:solidFill>
            </a:endParaRPr>
          </a:p>
          <a:p>
            <a:pPr marL="0" indent="0">
              <a:buNone/>
            </a:pPr>
            <a:r>
              <a:rPr lang="en-US" sz="1600" b="1" dirty="0" smtClean="0">
                <a:solidFill>
                  <a:schemeClr val="tx2"/>
                </a:solidFill>
              </a:rPr>
              <a:t>3) </a:t>
            </a:r>
            <a:r>
              <a:rPr lang="en-US" sz="1600" b="1" dirty="0">
                <a:solidFill>
                  <a:schemeClr val="tx2"/>
                </a:solidFill>
              </a:rPr>
              <a:t>ASSOCIATED </a:t>
            </a:r>
            <a:r>
              <a:rPr lang="en-US" sz="1600" b="1" dirty="0" smtClean="0">
                <a:solidFill>
                  <a:schemeClr val="tx2"/>
                </a:solidFill>
              </a:rPr>
              <a:t> BENEFICIARY:</a:t>
            </a:r>
            <a:r>
              <a:rPr lang="en-US" sz="1600" dirty="0" smtClean="0">
                <a:solidFill>
                  <a:schemeClr val="tx2"/>
                </a:solidFill>
              </a:rPr>
              <a:t> </a:t>
            </a:r>
            <a:r>
              <a:rPr lang="en-US" sz="1600" b="1" dirty="0" smtClean="0">
                <a:solidFill>
                  <a:schemeClr val="tx2"/>
                </a:solidFill>
              </a:rPr>
              <a:t>European University of Cyprus – Cyprus</a:t>
            </a:r>
          </a:p>
          <a:p>
            <a:pPr marL="0" indent="0" algn="just">
              <a:buNone/>
            </a:pPr>
            <a:r>
              <a:rPr lang="en-US" sz="1300" dirty="0">
                <a:solidFill>
                  <a:schemeClr val="tx2"/>
                </a:solidFill>
              </a:rPr>
              <a:t>European University </a:t>
            </a:r>
            <a:r>
              <a:rPr lang="en-US" sz="1300" dirty="0" smtClean="0">
                <a:solidFill>
                  <a:schemeClr val="tx2"/>
                </a:solidFill>
              </a:rPr>
              <a:t>of Cyprus </a:t>
            </a:r>
            <a:r>
              <a:rPr lang="en-US" sz="1300" dirty="0">
                <a:solidFill>
                  <a:schemeClr val="tx2"/>
                </a:solidFill>
              </a:rPr>
              <a:t>developed out of Cyprus College, which was founded in 1961 by Ioannis Gregoriou. Today EUC is a modern university, operating five Schools, namely, the School of Arts and Education Sciences, the School of Business Administration, the School of Humanities and Social Sciences, the School of </a:t>
            </a:r>
            <a:r>
              <a:rPr lang="en-US" sz="1300" dirty="0" smtClean="0">
                <a:solidFill>
                  <a:schemeClr val="tx2"/>
                </a:solidFill>
              </a:rPr>
              <a:t>Science, </a:t>
            </a:r>
            <a:r>
              <a:rPr lang="en-US" sz="1300" dirty="0">
                <a:solidFill>
                  <a:schemeClr val="tx2"/>
                </a:solidFill>
              </a:rPr>
              <a:t>and the Medical School. All undergraduate and postgraduate programs offered by European University Cyprus are </a:t>
            </a:r>
            <a:r>
              <a:rPr lang="en-US" sz="1300" dirty="0" smtClean="0">
                <a:solidFill>
                  <a:schemeClr val="tx2"/>
                </a:solidFill>
              </a:rPr>
              <a:t>recognized </a:t>
            </a:r>
            <a:r>
              <a:rPr lang="en-US" sz="1300" dirty="0">
                <a:solidFill>
                  <a:schemeClr val="tx2"/>
                </a:solidFill>
              </a:rPr>
              <a:t>nationally and internationally. With an emphasis on interdisciplinary approaches, EUC is one of the leading research institutions in Cyprus. </a:t>
            </a:r>
            <a:endParaRPr lang="en-US" sz="1300" dirty="0" smtClean="0">
              <a:solidFill>
                <a:schemeClr val="tx2"/>
              </a:solidFill>
            </a:endParaRPr>
          </a:p>
          <a:p>
            <a:pPr marL="0" indent="0" algn="just">
              <a:buNone/>
            </a:pPr>
            <a:endParaRPr lang="en-US" sz="1300" dirty="0" smtClean="0">
              <a:solidFill>
                <a:schemeClr val="tx2"/>
              </a:solidFill>
            </a:endParaRPr>
          </a:p>
          <a:p>
            <a:pPr marL="0" indent="0">
              <a:buNone/>
            </a:pPr>
            <a:r>
              <a:rPr lang="en-US" sz="1600" b="1" dirty="0" smtClean="0">
                <a:solidFill>
                  <a:schemeClr val="tx2"/>
                </a:solidFill>
              </a:rPr>
              <a:t>4) </a:t>
            </a:r>
            <a:r>
              <a:rPr lang="en-US" sz="1600" b="1" dirty="0">
                <a:solidFill>
                  <a:schemeClr val="tx2"/>
                </a:solidFill>
              </a:rPr>
              <a:t>ASSOCIATED </a:t>
            </a:r>
            <a:r>
              <a:rPr lang="en-US" sz="1600" b="1" dirty="0" smtClean="0">
                <a:solidFill>
                  <a:schemeClr val="tx2"/>
                </a:solidFill>
              </a:rPr>
              <a:t> BENEFICIARY:</a:t>
            </a:r>
            <a:r>
              <a:rPr lang="en-US" sz="1600" dirty="0" smtClean="0">
                <a:solidFill>
                  <a:schemeClr val="tx2"/>
                </a:solidFill>
              </a:rPr>
              <a:t> </a:t>
            </a:r>
            <a:r>
              <a:rPr lang="en-US" sz="1600" b="1" dirty="0" smtClean="0">
                <a:solidFill>
                  <a:schemeClr val="tx2"/>
                </a:solidFill>
              </a:rPr>
              <a:t>Municipality of Idrija – Slovenia</a:t>
            </a:r>
          </a:p>
          <a:p>
            <a:pPr marL="0" indent="0" algn="just">
              <a:buNone/>
            </a:pPr>
            <a:r>
              <a:rPr lang="en-US" sz="1300" dirty="0">
                <a:solidFill>
                  <a:schemeClr val="tx2"/>
                </a:solidFill>
              </a:rPr>
              <a:t>Municipality of Idrija has single administration so the team of employees who have skills and competence are working together on projects. The Director leads and coordinates the work of the Municipal Administration and </a:t>
            </a:r>
            <a:r>
              <a:rPr lang="en-US" sz="1300" dirty="0" smtClean="0">
                <a:solidFill>
                  <a:schemeClr val="tx2"/>
                </a:solidFill>
              </a:rPr>
              <a:t>a dedicated office which work in close contact with the Municipal Mayor, </a:t>
            </a:r>
            <a:r>
              <a:rPr lang="en-US" sz="1300" dirty="0">
                <a:solidFill>
                  <a:schemeClr val="tx2"/>
                </a:solidFill>
              </a:rPr>
              <a:t>delegates projects (work) to the employees. </a:t>
            </a:r>
            <a:endParaRPr lang="en-US" sz="1300" dirty="0" smtClean="0">
              <a:solidFill>
                <a:schemeClr val="tx2"/>
              </a:solidFill>
            </a:endParaRPr>
          </a:p>
          <a:p>
            <a:pPr>
              <a:buAutoNum type="arabicParenR"/>
            </a:pPr>
            <a:endParaRPr lang="en-US" sz="1400" dirty="0" smtClean="0"/>
          </a:p>
          <a:p>
            <a:pPr>
              <a:buAutoNum type="arabicParenR"/>
            </a:pPr>
            <a:endParaRPr lang="it-IT" sz="1400"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3848" y="6374501"/>
            <a:ext cx="2305050" cy="457200"/>
          </a:xfrm>
          <a:prstGeom prst="rect">
            <a:avLst/>
          </a:prstGeom>
        </p:spPr>
      </p:pic>
    </p:spTree>
    <p:extLst>
      <p:ext uri="{BB962C8B-B14F-4D97-AF65-F5344CB8AC3E}">
        <p14:creationId xmlns:p14="http://schemas.microsoft.com/office/powerpoint/2010/main" val="27280078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62074"/>
          </a:xfrm>
        </p:spPr>
        <p:txBody>
          <a:bodyPr>
            <a:normAutofit fontScale="90000"/>
          </a:bodyPr>
          <a:lstStyle/>
          <a:p>
            <a:r>
              <a:rPr lang="it-IT" dirty="0" smtClean="0">
                <a:solidFill>
                  <a:schemeClr val="tx2"/>
                </a:solidFill>
              </a:rPr>
              <a:t>Coordinator and </a:t>
            </a:r>
            <a:r>
              <a:rPr lang="en-US" dirty="0" smtClean="0">
                <a:solidFill>
                  <a:schemeClr val="tx2"/>
                </a:solidFill>
              </a:rPr>
              <a:t>beneficiaries</a:t>
            </a:r>
            <a:r>
              <a:rPr lang="en-US" baseline="-25000" dirty="0" smtClean="0">
                <a:solidFill>
                  <a:schemeClr val="tx2"/>
                </a:solidFill>
              </a:rPr>
              <a:t>2</a:t>
            </a:r>
            <a:endParaRPr lang="en-US" baseline="-25000" dirty="0">
              <a:solidFill>
                <a:schemeClr val="tx2"/>
              </a:solidFill>
            </a:endParaRPr>
          </a:p>
        </p:txBody>
      </p:sp>
      <p:sp>
        <p:nvSpPr>
          <p:cNvPr id="3" name="Segnaposto contenuto 2"/>
          <p:cNvSpPr>
            <a:spLocks noGrp="1"/>
          </p:cNvSpPr>
          <p:nvPr>
            <p:ph idx="1"/>
          </p:nvPr>
        </p:nvSpPr>
        <p:spPr>
          <a:xfrm>
            <a:off x="323528" y="1268760"/>
            <a:ext cx="8373616" cy="4032448"/>
          </a:xfrm>
        </p:spPr>
        <p:txBody>
          <a:bodyPr>
            <a:normAutofit lnSpcReduction="10000"/>
          </a:bodyPr>
          <a:lstStyle/>
          <a:p>
            <a:pPr marL="0" lvl="0" indent="0">
              <a:buNone/>
            </a:pPr>
            <a:r>
              <a:rPr lang="en-US" sz="1500" b="1" dirty="0">
                <a:solidFill>
                  <a:srgbClr val="1F497D"/>
                </a:solidFill>
              </a:rPr>
              <a:t>5) </a:t>
            </a:r>
            <a:r>
              <a:rPr lang="en-US" sz="1400" b="1" dirty="0">
                <a:solidFill>
                  <a:schemeClr val="tx2"/>
                </a:solidFill>
              </a:rPr>
              <a:t>ASSOCIATED </a:t>
            </a:r>
            <a:r>
              <a:rPr lang="en-US" sz="1500" b="1" dirty="0" smtClean="0">
                <a:solidFill>
                  <a:srgbClr val="1F497D"/>
                </a:solidFill>
              </a:rPr>
              <a:t>BENEFICIARY</a:t>
            </a:r>
            <a:r>
              <a:rPr lang="en-US" sz="1500" b="1" dirty="0">
                <a:solidFill>
                  <a:srgbClr val="1F497D"/>
                </a:solidFill>
              </a:rPr>
              <a:t>: Centre for Social Welfare of Region of Eastern Macedonia and Thrace – Greece</a:t>
            </a:r>
          </a:p>
          <a:p>
            <a:pPr marL="0" lvl="0" indent="0" algn="just">
              <a:buNone/>
            </a:pPr>
            <a:r>
              <a:rPr lang="en-GB" sz="1200" dirty="0">
                <a:solidFill>
                  <a:srgbClr val="1F497D"/>
                </a:solidFill>
              </a:rPr>
              <a:t>It is a Legal Entity that started its activities more than 40 years ago, providing shelter and organised hospitality to children with family problems (orphans, abused children, etc.) and people with chronic diseases. It employees specialised staff such as Social Scientists (psychologists, social workers), nurses, etc. and has a network of volunteers and volunteering families for the support of the children (have them for weekends in family environment, or </a:t>
            </a:r>
            <a:r>
              <a:rPr lang="en-GB" sz="1200" dirty="0" smtClean="0">
                <a:solidFill>
                  <a:srgbClr val="1F497D"/>
                </a:solidFill>
              </a:rPr>
              <a:t>organising/supporting </a:t>
            </a:r>
            <a:r>
              <a:rPr lang="en-GB" sz="1200" dirty="0">
                <a:solidFill>
                  <a:srgbClr val="1F497D"/>
                </a:solidFill>
              </a:rPr>
              <a:t>their after school activities, etc.) and people with chronic diseases.</a:t>
            </a:r>
            <a:endParaRPr lang="it-IT" sz="1200" dirty="0">
              <a:solidFill>
                <a:srgbClr val="1F497D"/>
              </a:solidFill>
            </a:endParaRPr>
          </a:p>
          <a:p>
            <a:pPr marL="0" lvl="0" indent="0">
              <a:buNone/>
            </a:pPr>
            <a:endParaRPr lang="en-US" sz="1200" dirty="0">
              <a:solidFill>
                <a:srgbClr val="1F497D"/>
              </a:solidFill>
            </a:endParaRPr>
          </a:p>
          <a:p>
            <a:pPr marL="0" lvl="0" indent="0">
              <a:buNone/>
            </a:pPr>
            <a:r>
              <a:rPr lang="en-US" sz="1500" b="1" dirty="0" smtClean="0">
                <a:solidFill>
                  <a:srgbClr val="1F497D"/>
                </a:solidFill>
              </a:rPr>
              <a:t>6) </a:t>
            </a:r>
            <a:r>
              <a:rPr lang="en-US" sz="1400" b="1" dirty="0">
                <a:solidFill>
                  <a:schemeClr val="tx2"/>
                </a:solidFill>
              </a:rPr>
              <a:t>ASSOCIATED </a:t>
            </a:r>
            <a:r>
              <a:rPr lang="en-US" sz="1500" b="1" dirty="0" smtClean="0">
                <a:solidFill>
                  <a:srgbClr val="1F497D"/>
                </a:solidFill>
              </a:rPr>
              <a:t>BENEFICIARY</a:t>
            </a:r>
            <a:r>
              <a:rPr lang="en-US" sz="1500" b="1" dirty="0">
                <a:solidFill>
                  <a:srgbClr val="1F497D"/>
                </a:solidFill>
              </a:rPr>
              <a:t>:</a:t>
            </a:r>
            <a:r>
              <a:rPr lang="en-US" sz="1500" dirty="0">
                <a:solidFill>
                  <a:srgbClr val="1F497D"/>
                </a:solidFill>
              </a:rPr>
              <a:t> </a:t>
            </a:r>
            <a:r>
              <a:rPr lang="en-US" sz="1500" b="1" dirty="0">
                <a:solidFill>
                  <a:srgbClr val="1F497D"/>
                </a:solidFill>
              </a:rPr>
              <a:t>Regional Centre for Study and Training for Prevention in Civil Protection – Italy</a:t>
            </a:r>
          </a:p>
          <a:p>
            <a:pPr marL="0" lvl="0" indent="0" algn="just">
              <a:buNone/>
            </a:pPr>
            <a:r>
              <a:rPr lang="en-US" sz="1200" dirty="0">
                <a:solidFill>
                  <a:srgbClr val="1F497D"/>
                </a:solidFill>
              </a:rPr>
              <a:t>The </a:t>
            </a:r>
            <a:r>
              <a:rPr lang="en-US" sz="1200" dirty="0" smtClean="0">
                <a:solidFill>
                  <a:srgbClr val="1F497D"/>
                </a:solidFill>
              </a:rPr>
              <a:t>Regional Centre for CP Training is a private entity which is directly linked to Veneto Region Civil Protection Department. The Regional Centre is in charge of organizing training courses for Civil Protection volunteers belonging to Veneto Region CP sections. The CRPC, </a:t>
            </a:r>
            <a:r>
              <a:rPr lang="en-US" sz="1200" dirty="0">
                <a:solidFill>
                  <a:srgbClr val="1F497D"/>
                </a:solidFill>
              </a:rPr>
              <a:t>in order to carry out their respective </a:t>
            </a:r>
            <a:r>
              <a:rPr lang="en-US" sz="1200" dirty="0" smtClean="0">
                <a:solidFill>
                  <a:srgbClr val="1F497D"/>
                </a:solidFill>
              </a:rPr>
              <a:t>mandates, </a:t>
            </a:r>
            <a:r>
              <a:rPr lang="en-US" sz="1200" dirty="0">
                <a:solidFill>
                  <a:srgbClr val="1F497D"/>
                </a:solidFill>
              </a:rPr>
              <a:t>employs teachers outside the structure</a:t>
            </a:r>
            <a:r>
              <a:rPr lang="en-US" sz="1200" dirty="0" smtClean="0">
                <a:solidFill>
                  <a:srgbClr val="1F497D"/>
                </a:solidFill>
              </a:rPr>
              <a:t>. The Regional Centre can moreover count on the cooperation of several CP organizations located in the regional territory.</a:t>
            </a:r>
          </a:p>
          <a:p>
            <a:pPr marL="0" lvl="0" indent="0" algn="just">
              <a:buNone/>
            </a:pPr>
            <a:endParaRPr lang="en-US" sz="1200" dirty="0">
              <a:solidFill>
                <a:srgbClr val="1F497D"/>
              </a:solidFill>
            </a:endParaRPr>
          </a:p>
          <a:p>
            <a:pPr marL="0" lvl="0" indent="0">
              <a:buNone/>
            </a:pPr>
            <a:r>
              <a:rPr lang="en-US" sz="1500" b="1" dirty="0" smtClean="0">
                <a:solidFill>
                  <a:srgbClr val="1F497D"/>
                </a:solidFill>
              </a:rPr>
              <a:t>7) </a:t>
            </a:r>
            <a:r>
              <a:rPr lang="en-US" sz="1400" b="1" dirty="0">
                <a:solidFill>
                  <a:schemeClr val="tx2"/>
                </a:solidFill>
              </a:rPr>
              <a:t>ASSOCIATED </a:t>
            </a:r>
            <a:r>
              <a:rPr lang="en-US" sz="1500" b="1" dirty="0" smtClean="0">
                <a:solidFill>
                  <a:srgbClr val="1F497D"/>
                </a:solidFill>
              </a:rPr>
              <a:t>BENEFICIARY</a:t>
            </a:r>
            <a:r>
              <a:rPr lang="en-US" sz="1500" b="1" dirty="0">
                <a:solidFill>
                  <a:srgbClr val="1F497D"/>
                </a:solidFill>
              </a:rPr>
              <a:t>:</a:t>
            </a:r>
            <a:r>
              <a:rPr lang="en-US" sz="1500" dirty="0">
                <a:solidFill>
                  <a:srgbClr val="1F497D"/>
                </a:solidFill>
              </a:rPr>
              <a:t> </a:t>
            </a:r>
            <a:r>
              <a:rPr lang="en-US" sz="1500" b="1" dirty="0">
                <a:solidFill>
                  <a:srgbClr val="1F497D"/>
                </a:solidFill>
              </a:rPr>
              <a:t>Mancomunidad Integral Sierra de San Pedro – Spain</a:t>
            </a:r>
          </a:p>
          <a:p>
            <a:pPr marL="0" lvl="0" indent="0" algn="just">
              <a:buNone/>
            </a:pPr>
            <a:r>
              <a:rPr lang="en-US" sz="1200" dirty="0" smtClean="0">
                <a:solidFill>
                  <a:schemeClr val="tx2"/>
                </a:solidFill>
              </a:rPr>
              <a:t>The Local Municipalities of Carbajo, Cedillo, Herrera de Alcantara,Herreruela, Membrio, Salorino, Santiago de Alcantara, Valencia de Alcantara and San Vincente de Alcantara located in the two Provinces of Caceres and Badajoz, in 1996 constituted themselves under a Volunteering Association of Local Entities for the organization and realization of common work, services and activities with specific aim of territorial development.</a:t>
            </a:r>
            <a:endParaRPr lang="en-US" sz="1200" dirty="0">
              <a:solidFill>
                <a:schemeClr val="tx2"/>
              </a:solidFill>
            </a:endParaRP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6208307"/>
            <a:ext cx="2088232" cy="414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79770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04664"/>
            <a:ext cx="8229600" cy="418058"/>
          </a:xfrm>
        </p:spPr>
        <p:txBody>
          <a:bodyPr>
            <a:normAutofit fontScale="90000"/>
          </a:bodyPr>
          <a:lstStyle/>
          <a:p>
            <a:r>
              <a:rPr lang="en-US" dirty="0" smtClean="0">
                <a:solidFill>
                  <a:schemeClr val="tx2"/>
                </a:solidFill>
              </a:rPr>
              <a:t>Context of the project</a:t>
            </a:r>
            <a:endParaRPr lang="en-US" dirty="0">
              <a:solidFill>
                <a:schemeClr val="tx2"/>
              </a:solidFill>
            </a:endParaRPr>
          </a:p>
        </p:txBody>
      </p:sp>
      <p:sp>
        <p:nvSpPr>
          <p:cNvPr id="3" name="Segnaposto contenuto 2"/>
          <p:cNvSpPr>
            <a:spLocks noGrp="1"/>
          </p:cNvSpPr>
          <p:nvPr>
            <p:ph idx="1"/>
          </p:nvPr>
        </p:nvSpPr>
        <p:spPr>
          <a:xfrm>
            <a:off x="467544" y="836712"/>
            <a:ext cx="8219256" cy="5112568"/>
          </a:xfrm>
        </p:spPr>
        <p:txBody>
          <a:bodyPr>
            <a:normAutofit/>
          </a:bodyPr>
          <a:lstStyle/>
          <a:p>
            <a:pPr marL="0" indent="0" algn="just">
              <a:lnSpc>
                <a:spcPct val="120000"/>
              </a:lnSpc>
              <a:buNone/>
            </a:pPr>
            <a:endParaRPr lang="en-US" sz="1600" dirty="0" smtClean="0">
              <a:solidFill>
                <a:schemeClr val="tx2"/>
              </a:solidFill>
            </a:endParaRPr>
          </a:p>
          <a:p>
            <a:pPr marL="0" indent="0" algn="just">
              <a:lnSpc>
                <a:spcPct val="120000"/>
              </a:lnSpc>
              <a:buNone/>
            </a:pPr>
            <a:r>
              <a:rPr lang="en-US" sz="1600" dirty="0" smtClean="0">
                <a:solidFill>
                  <a:schemeClr val="tx2"/>
                </a:solidFill>
              </a:rPr>
              <a:t>CP4ALL </a:t>
            </a:r>
            <a:r>
              <a:rPr lang="en-US" sz="1600" dirty="0">
                <a:solidFill>
                  <a:schemeClr val="tx2"/>
                </a:solidFill>
              </a:rPr>
              <a:t>has been developed starting from real needs expressed by Civil Protection organizations and local </a:t>
            </a:r>
            <a:r>
              <a:rPr lang="en-US" sz="1600" dirty="0" smtClean="0">
                <a:solidFill>
                  <a:schemeClr val="tx2"/>
                </a:solidFill>
              </a:rPr>
              <a:t>authorities </a:t>
            </a:r>
            <a:r>
              <a:rPr lang="en-US" sz="1600" dirty="0">
                <a:solidFill>
                  <a:schemeClr val="tx2"/>
                </a:solidFill>
              </a:rPr>
              <a:t>organizations, that have touched with their hands the lack of </a:t>
            </a:r>
            <a:r>
              <a:rPr lang="en-US" sz="1600" dirty="0" smtClean="0">
                <a:solidFill>
                  <a:schemeClr val="tx2"/>
                </a:solidFill>
              </a:rPr>
              <a:t>specialized </a:t>
            </a:r>
            <a:r>
              <a:rPr lang="en-US" sz="1600" dirty="0">
                <a:solidFill>
                  <a:schemeClr val="tx2"/>
                </a:solidFill>
              </a:rPr>
              <a:t>operators, officially </a:t>
            </a:r>
            <a:r>
              <a:rPr lang="en-US" sz="1600" dirty="0" smtClean="0">
                <a:solidFill>
                  <a:schemeClr val="tx2"/>
                </a:solidFill>
              </a:rPr>
              <a:t>entitled </a:t>
            </a:r>
            <a:r>
              <a:rPr lang="en-US" sz="1600" dirty="0">
                <a:solidFill>
                  <a:schemeClr val="tx2"/>
                </a:solidFill>
              </a:rPr>
              <a:t>to deal with kids, in particular when it comes to emergency situations and several volunteers arrive </a:t>
            </a:r>
            <a:r>
              <a:rPr lang="en-US" sz="1600" dirty="0" smtClean="0">
                <a:solidFill>
                  <a:schemeClr val="tx2"/>
                </a:solidFill>
              </a:rPr>
              <a:t>on </a:t>
            </a:r>
            <a:r>
              <a:rPr lang="en-US" sz="1600" dirty="0">
                <a:solidFill>
                  <a:schemeClr val="tx2"/>
                </a:solidFill>
              </a:rPr>
              <a:t>site and start supporting CP organizations. </a:t>
            </a:r>
            <a:endParaRPr lang="en-US" sz="1600" dirty="0" smtClean="0">
              <a:solidFill>
                <a:schemeClr val="tx2"/>
              </a:solidFill>
            </a:endParaRPr>
          </a:p>
          <a:p>
            <a:pPr marL="0" indent="0" algn="just">
              <a:lnSpc>
                <a:spcPct val="120000"/>
              </a:lnSpc>
              <a:buNone/>
            </a:pPr>
            <a:endParaRPr lang="en-US" sz="1600" dirty="0">
              <a:solidFill>
                <a:schemeClr val="tx2"/>
              </a:solidFill>
            </a:endParaRPr>
          </a:p>
          <a:p>
            <a:pPr marL="0" indent="0" algn="just">
              <a:lnSpc>
                <a:spcPct val="120000"/>
              </a:lnSpc>
              <a:buNone/>
            </a:pPr>
            <a:r>
              <a:rPr lang="en-US" sz="1600" b="1" dirty="0" smtClean="0">
                <a:solidFill>
                  <a:schemeClr val="tx2"/>
                </a:solidFill>
              </a:rPr>
              <a:t>The </a:t>
            </a:r>
            <a:r>
              <a:rPr lang="en-US" sz="1600" b="1" dirty="0">
                <a:solidFill>
                  <a:schemeClr val="tx2"/>
                </a:solidFill>
              </a:rPr>
              <a:t>common opinion of CP managers and central </a:t>
            </a:r>
            <a:r>
              <a:rPr lang="en-US" sz="1600" b="1" dirty="0" smtClean="0">
                <a:solidFill>
                  <a:schemeClr val="tx2"/>
                </a:solidFill>
              </a:rPr>
              <a:t>organization </a:t>
            </a:r>
            <a:r>
              <a:rPr lang="en-US" sz="1600" b="1" dirty="0">
                <a:solidFill>
                  <a:schemeClr val="tx2"/>
                </a:solidFill>
              </a:rPr>
              <a:t>is that volunteers are for sure a precious resource that needs to be managed and organized in </a:t>
            </a:r>
            <a:r>
              <a:rPr lang="en-US" sz="1600" b="1" dirty="0" smtClean="0">
                <a:solidFill>
                  <a:schemeClr val="tx2"/>
                </a:solidFill>
              </a:rPr>
              <a:t>a proper </a:t>
            </a:r>
            <a:r>
              <a:rPr lang="en-US" sz="1600" b="1" dirty="0">
                <a:solidFill>
                  <a:schemeClr val="tx2"/>
                </a:solidFill>
              </a:rPr>
              <a:t>way and to do so, prepared and trained operators are required. </a:t>
            </a:r>
            <a:endParaRPr lang="en-US" sz="1600" b="1" dirty="0" smtClean="0">
              <a:solidFill>
                <a:schemeClr val="tx2"/>
              </a:solidFill>
            </a:endParaRPr>
          </a:p>
          <a:p>
            <a:pPr marL="0" indent="0" algn="just">
              <a:lnSpc>
                <a:spcPct val="120000"/>
              </a:lnSpc>
              <a:buNone/>
            </a:pPr>
            <a:endParaRPr lang="en-US" sz="1600" dirty="0">
              <a:solidFill>
                <a:schemeClr val="tx2"/>
              </a:solidFill>
            </a:endParaRPr>
          </a:p>
          <a:p>
            <a:pPr marL="0" indent="0" algn="just">
              <a:lnSpc>
                <a:spcPct val="120000"/>
              </a:lnSpc>
              <a:spcBef>
                <a:spcPts val="0"/>
              </a:spcBef>
              <a:buNone/>
            </a:pPr>
            <a:r>
              <a:rPr lang="en-US" sz="1600" dirty="0" smtClean="0">
                <a:solidFill>
                  <a:schemeClr val="tx2"/>
                </a:solidFill>
              </a:rPr>
              <a:t>Besides </a:t>
            </a:r>
            <a:r>
              <a:rPr lang="en-US" sz="1600" dirty="0">
                <a:solidFill>
                  <a:schemeClr val="tx2"/>
                </a:solidFill>
              </a:rPr>
              <a:t>kids and their families, another category of people is directly involved in the post disaster phase and </a:t>
            </a:r>
            <a:r>
              <a:rPr lang="en-US" sz="1600" dirty="0" smtClean="0">
                <a:solidFill>
                  <a:schemeClr val="tx2"/>
                </a:solidFill>
              </a:rPr>
              <a:t>it </a:t>
            </a:r>
            <a:r>
              <a:rPr lang="en-US" sz="1600" dirty="0">
                <a:solidFill>
                  <a:schemeClr val="tx2"/>
                </a:solidFill>
              </a:rPr>
              <a:t>is represented by </a:t>
            </a:r>
            <a:r>
              <a:rPr lang="en-US" sz="1600" dirty="0" smtClean="0">
                <a:solidFill>
                  <a:schemeClr val="tx2"/>
                </a:solidFill>
              </a:rPr>
              <a:t>the operators </a:t>
            </a:r>
            <a:r>
              <a:rPr lang="en-US" sz="1600" dirty="0">
                <a:solidFill>
                  <a:schemeClr val="tx2"/>
                </a:solidFill>
              </a:rPr>
              <a:t>and volunteers belonging to Civil Protection and Red Cross </a:t>
            </a:r>
            <a:r>
              <a:rPr lang="en-US" sz="1600" dirty="0" smtClean="0">
                <a:solidFill>
                  <a:schemeClr val="tx2"/>
                </a:solidFill>
              </a:rPr>
              <a:t>organizations</a:t>
            </a:r>
            <a:r>
              <a:rPr lang="en-US" sz="1600" dirty="0">
                <a:solidFill>
                  <a:schemeClr val="tx2"/>
                </a:solidFill>
              </a:rPr>
              <a:t>, which intervene on site after a disaster to support affected citizens: their role is extremely </a:t>
            </a:r>
            <a:r>
              <a:rPr lang="en-US" sz="1600" dirty="0" smtClean="0">
                <a:solidFill>
                  <a:schemeClr val="tx2"/>
                </a:solidFill>
              </a:rPr>
              <a:t>important </a:t>
            </a:r>
            <a:r>
              <a:rPr lang="en-US" sz="1600" dirty="0">
                <a:solidFill>
                  <a:schemeClr val="tx2"/>
                </a:solidFill>
              </a:rPr>
              <a:t>due to the fact they are the first reference point after the disaster and those who, in the first </a:t>
            </a:r>
            <a:r>
              <a:rPr lang="en-US" sz="1600" dirty="0" smtClean="0">
                <a:solidFill>
                  <a:schemeClr val="tx2"/>
                </a:solidFill>
              </a:rPr>
              <a:t>instance</a:t>
            </a:r>
            <a:r>
              <a:rPr lang="en-US" sz="1600" dirty="0">
                <a:solidFill>
                  <a:schemeClr val="tx2"/>
                </a:solidFill>
              </a:rPr>
              <a:t>, are responsible to spread positive feelings and self-confidence. </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6237312"/>
            <a:ext cx="2305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47501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chemeClr val="tx2"/>
                </a:solidFill>
              </a:rPr>
              <a:t>Purpose of the project</a:t>
            </a:r>
            <a:endParaRPr lang="it-IT" dirty="0">
              <a:solidFill>
                <a:schemeClr val="tx2"/>
              </a:solidFill>
            </a:endParaRPr>
          </a:p>
        </p:txBody>
      </p:sp>
      <p:sp>
        <p:nvSpPr>
          <p:cNvPr id="3" name="Segnaposto contenuto 2"/>
          <p:cNvSpPr>
            <a:spLocks noGrp="1"/>
          </p:cNvSpPr>
          <p:nvPr>
            <p:ph idx="1"/>
          </p:nvPr>
        </p:nvSpPr>
        <p:spPr>
          <a:xfrm>
            <a:off x="457200" y="1340768"/>
            <a:ext cx="8229600" cy="4752528"/>
          </a:xfrm>
        </p:spPr>
        <p:txBody>
          <a:bodyPr>
            <a:normAutofit/>
          </a:bodyPr>
          <a:lstStyle/>
          <a:p>
            <a:pPr marL="0" lvl="0" indent="0" algn="just">
              <a:lnSpc>
                <a:spcPct val="150000"/>
              </a:lnSpc>
              <a:spcBef>
                <a:spcPts val="0"/>
              </a:spcBef>
              <a:buNone/>
            </a:pPr>
            <a:r>
              <a:rPr lang="en-US" sz="1400" dirty="0" smtClean="0">
                <a:solidFill>
                  <a:srgbClr val="1F497D"/>
                </a:solidFill>
              </a:rPr>
              <a:t>Thanks </a:t>
            </a:r>
            <a:r>
              <a:rPr lang="en-US" sz="1400" dirty="0">
                <a:solidFill>
                  <a:srgbClr val="1F497D"/>
                </a:solidFill>
              </a:rPr>
              <a:t>to CP Financial </a:t>
            </a:r>
            <a:r>
              <a:rPr lang="en-US" sz="1400" dirty="0" smtClean="0">
                <a:solidFill>
                  <a:srgbClr val="1F497D"/>
                </a:solidFill>
              </a:rPr>
              <a:t>Instrument, CP4ALL </a:t>
            </a:r>
            <a:r>
              <a:rPr lang="en-US" sz="1400" dirty="0">
                <a:solidFill>
                  <a:srgbClr val="1F497D"/>
                </a:solidFill>
              </a:rPr>
              <a:t>project aims to add one more contribution to all the important work done at international </a:t>
            </a:r>
            <a:r>
              <a:rPr lang="en-US" sz="1400" dirty="0" smtClean="0">
                <a:solidFill>
                  <a:srgbClr val="1F497D"/>
                </a:solidFill>
              </a:rPr>
              <a:t>level. </a:t>
            </a:r>
            <a:r>
              <a:rPr lang="en-US" sz="1400" b="1" dirty="0" smtClean="0">
                <a:solidFill>
                  <a:srgbClr val="1F497D"/>
                </a:solidFill>
              </a:rPr>
              <a:t>The actions will be focused </a:t>
            </a:r>
            <a:r>
              <a:rPr lang="en-US" sz="1400" b="1" dirty="0">
                <a:solidFill>
                  <a:srgbClr val="1F497D"/>
                </a:solidFill>
              </a:rPr>
              <a:t>on </a:t>
            </a:r>
            <a:r>
              <a:rPr lang="en-US" sz="1400" b="1" dirty="0" smtClean="0">
                <a:solidFill>
                  <a:srgbClr val="1F497D"/>
                </a:solidFill>
              </a:rPr>
              <a:t>the optimization of the preparedness </a:t>
            </a:r>
            <a:r>
              <a:rPr lang="en-US" sz="1400" b="1" dirty="0">
                <a:solidFill>
                  <a:srgbClr val="1F497D"/>
                </a:solidFill>
              </a:rPr>
              <a:t>activities in Civil Protection </a:t>
            </a:r>
            <a:r>
              <a:rPr lang="en-US" sz="1400" b="1" dirty="0" smtClean="0">
                <a:solidFill>
                  <a:srgbClr val="1F497D"/>
                </a:solidFill>
              </a:rPr>
              <a:t>in favor to vulnerable </a:t>
            </a:r>
            <a:r>
              <a:rPr lang="en-US" sz="1400" b="1" dirty="0">
                <a:solidFill>
                  <a:srgbClr val="1F497D"/>
                </a:solidFill>
              </a:rPr>
              <a:t>social groups in case of emergencies, in </a:t>
            </a:r>
            <a:r>
              <a:rPr lang="en-US" sz="1400" b="1" dirty="0" smtClean="0">
                <a:solidFill>
                  <a:srgbClr val="1F497D"/>
                </a:solidFill>
              </a:rPr>
              <a:t>particular </a:t>
            </a:r>
            <a:r>
              <a:rPr lang="en-US" sz="1400" b="1" dirty="0">
                <a:solidFill>
                  <a:srgbClr val="1F497D"/>
                </a:solidFill>
              </a:rPr>
              <a:t>right after the disaster happening, when citizens are often required to live in provisory camps, due to the temporary impossibility to stay at their houses </a:t>
            </a:r>
            <a:r>
              <a:rPr lang="en-US" sz="1400" dirty="0">
                <a:solidFill>
                  <a:srgbClr val="1F497D"/>
                </a:solidFill>
              </a:rPr>
              <a:t>(because of flooding, earthquakes, fires</a:t>
            </a:r>
            <a:r>
              <a:rPr lang="en-US" sz="1400" dirty="0" smtClean="0">
                <a:solidFill>
                  <a:srgbClr val="1F497D"/>
                </a:solidFill>
              </a:rPr>
              <a:t>,…). </a:t>
            </a:r>
          </a:p>
          <a:p>
            <a:pPr marL="0" lvl="0" indent="0" algn="just">
              <a:buNone/>
            </a:pPr>
            <a:endParaRPr lang="en-US" sz="1400" dirty="0" smtClean="0">
              <a:solidFill>
                <a:srgbClr val="1F497D"/>
              </a:solidFill>
            </a:endParaRPr>
          </a:p>
          <a:p>
            <a:pPr marL="0" lvl="0" indent="0" algn="just">
              <a:buNone/>
            </a:pPr>
            <a:endParaRPr lang="en-US" sz="1400" dirty="0">
              <a:solidFill>
                <a:srgbClr val="1F497D"/>
              </a:solidFill>
            </a:endParaRPr>
          </a:p>
          <a:p>
            <a:pPr marL="0" lvl="0" indent="0" algn="just">
              <a:lnSpc>
                <a:spcPct val="150000"/>
              </a:lnSpc>
              <a:buNone/>
            </a:pPr>
            <a:r>
              <a:rPr lang="en-US" sz="1400" b="1" dirty="0">
                <a:solidFill>
                  <a:srgbClr val="1F497D"/>
                </a:solidFill>
              </a:rPr>
              <a:t>CP4ALL aims to create </a:t>
            </a:r>
            <a:r>
              <a:rPr lang="en-US" sz="1400" b="1" dirty="0" smtClean="0">
                <a:solidFill>
                  <a:srgbClr val="1F497D"/>
                </a:solidFill>
              </a:rPr>
              <a:t>specific </a:t>
            </a:r>
            <a:r>
              <a:rPr lang="en-US" sz="1400" b="1" dirty="0">
                <a:solidFill>
                  <a:srgbClr val="1F497D"/>
                </a:solidFill>
              </a:rPr>
              <a:t>profiles that will operate together and/or inside Civil Protection and Red Cross organizations and which will be competent for dealing with kids in the post disaster phase. These profiles will be trained for working in an international environment so to be available not only during emergencies at national level but also in support to the other CP4ALL teams that will be trained in the other EU project Countries. </a:t>
            </a:r>
            <a:endParaRPr lang="en-US" sz="1400" dirty="0">
              <a:solidFill>
                <a:srgbClr val="1F497D"/>
              </a:solidFill>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1880" y="6237312"/>
            <a:ext cx="2305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787947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solidFill>
                  <a:schemeClr val="tx2"/>
                </a:solidFill>
              </a:rPr>
              <a:t>Planned actions</a:t>
            </a:r>
            <a:endParaRPr lang="en-US" dirty="0">
              <a:solidFill>
                <a:schemeClr val="tx2"/>
              </a:solidFill>
            </a:endParaRPr>
          </a:p>
        </p:txBody>
      </p:sp>
      <p:sp>
        <p:nvSpPr>
          <p:cNvPr id="3" name="Segnaposto contenuto 2"/>
          <p:cNvSpPr>
            <a:spLocks noGrp="1"/>
          </p:cNvSpPr>
          <p:nvPr>
            <p:ph idx="1"/>
          </p:nvPr>
        </p:nvSpPr>
        <p:spPr>
          <a:xfrm>
            <a:off x="457200" y="1268760"/>
            <a:ext cx="8229600" cy="4857403"/>
          </a:xfrm>
        </p:spPr>
        <p:txBody>
          <a:bodyPr>
            <a:normAutofit fontScale="47500" lnSpcReduction="20000"/>
          </a:bodyPr>
          <a:lstStyle/>
          <a:p>
            <a:pPr marL="0" indent="0" algn="just">
              <a:lnSpc>
                <a:spcPct val="120000"/>
              </a:lnSpc>
              <a:spcBef>
                <a:spcPts val="0"/>
              </a:spcBef>
              <a:buNone/>
            </a:pPr>
            <a:r>
              <a:rPr lang="en-US" dirty="0" smtClean="0">
                <a:solidFill>
                  <a:schemeClr val="tx2"/>
                </a:solidFill>
              </a:rPr>
              <a:t>1. </a:t>
            </a:r>
            <a:r>
              <a:rPr lang="en-US" b="1" dirty="0" smtClean="0">
                <a:solidFill>
                  <a:schemeClr val="tx2"/>
                </a:solidFill>
              </a:rPr>
              <a:t>Identify </a:t>
            </a:r>
            <a:r>
              <a:rPr lang="en-US" b="1" dirty="0">
                <a:solidFill>
                  <a:schemeClr val="tx2"/>
                </a:solidFill>
              </a:rPr>
              <a:t>best practices and lessons </a:t>
            </a:r>
            <a:r>
              <a:rPr lang="en-US" b="1" dirty="0" smtClean="0">
                <a:solidFill>
                  <a:schemeClr val="tx2"/>
                </a:solidFill>
              </a:rPr>
              <a:t>learnt</a:t>
            </a:r>
            <a:r>
              <a:rPr lang="en-US" dirty="0" smtClean="0">
                <a:solidFill>
                  <a:schemeClr val="tx2"/>
                </a:solidFill>
              </a:rPr>
              <a:t> </a:t>
            </a:r>
            <a:r>
              <a:rPr lang="en-US" b="1" dirty="0" smtClean="0">
                <a:solidFill>
                  <a:schemeClr val="tx2"/>
                </a:solidFill>
              </a:rPr>
              <a:t>related </a:t>
            </a:r>
            <a:r>
              <a:rPr lang="en-US" b="1" dirty="0">
                <a:solidFill>
                  <a:schemeClr val="tx2"/>
                </a:solidFill>
              </a:rPr>
              <a:t>to emergency preparedness </a:t>
            </a:r>
            <a:r>
              <a:rPr lang="en-US" dirty="0">
                <a:solidFill>
                  <a:schemeClr val="tx2"/>
                </a:solidFill>
              </a:rPr>
              <a:t>towards the involvement of </a:t>
            </a:r>
            <a:r>
              <a:rPr lang="en-US" dirty="0" smtClean="0">
                <a:solidFill>
                  <a:schemeClr val="tx2"/>
                </a:solidFill>
              </a:rPr>
              <a:t>vulnerable </a:t>
            </a:r>
            <a:r>
              <a:rPr lang="en-US" dirty="0">
                <a:solidFill>
                  <a:schemeClr val="tx2"/>
                </a:solidFill>
              </a:rPr>
              <a:t>categories in Europe and beyond, starting from previously financed prevention and preparedness </a:t>
            </a:r>
            <a:r>
              <a:rPr lang="en-US" dirty="0" smtClean="0">
                <a:solidFill>
                  <a:schemeClr val="tx2"/>
                </a:solidFill>
              </a:rPr>
              <a:t>projects;</a:t>
            </a:r>
          </a:p>
          <a:p>
            <a:pPr marL="0" indent="0" algn="just">
              <a:lnSpc>
                <a:spcPct val="120000"/>
              </a:lnSpc>
              <a:spcBef>
                <a:spcPts val="0"/>
              </a:spcBef>
              <a:buNone/>
            </a:pPr>
            <a:endParaRPr lang="en-US" dirty="0">
              <a:solidFill>
                <a:schemeClr val="tx2"/>
              </a:solidFill>
            </a:endParaRPr>
          </a:p>
          <a:p>
            <a:pPr marL="0" indent="0" algn="just">
              <a:lnSpc>
                <a:spcPct val="120000"/>
              </a:lnSpc>
              <a:spcBef>
                <a:spcPts val="0"/>
              </a:spcBef>
              <a:buNone/>
            </a:pPr>
            <a:r>
              <a:rPr lang="en-US" dirty="0">
                <a:solidFill>
                  <a:schemeClr val="tx2"/>
                </a:solidFill>
              </a:rPr>
              <a:t>2. </a:t>
            </a:r>
            <a:r>
              <a:rPr lang="en-US" b="1" dirty="0">
                <a:solidFill>
                  <a:schemeClr val="tx2"/>
                </a:solidFill>
              </a:rPr>
              <a:t>Training sessions design</a:t>
            </a:r>
            <a:r>
              <a:rPr lang="en-US" dirty="0">
                <a:solidFill>
                  <a:schemeClr val="tx2"/>
                </a:solidFill>
              </a:rPr>
              <a:t>, elaboration and implementation dedicated to the creation of specific teams of </a:t>
            </a:r>
            <a:r>
              <a:rPr lang="en-US" dirty="0" smtClean="0">
                <a:solidFill>
                  <a:schemeClr val="tx2"/>
                </a:solidFill>
              </a:rPr>
              <a:t>operators</a:t>
            </a:r>
            <a:r>
              <a:rPr lang="en-US" dirty="0">
                <a:solidFill>
                  <a:schemeClr val="tx2"/>
                </a:solidFill>
              </a:rPr>
              <a:t>, </a:t>
            </a:r>
            <a:r>
              <a:rPr lang="en-US" dirty="0" smtClean="0">
                <a:solidFill>
                  <a:schemeClr val="tx2"/>
                </a:solidFill>
              </a:rPr>
              <a:t>specialized </a:t>
            </a:r>
            <a:r>
              <a:rPr lang="en-US" dirty="0">
                <a:solidFill>
                  <a:schemeClr val="tx2"/>
                </a:solidFill>
              </a:rPr>
              <a:t>in vulnerable categories of citizens (small groups coming from different parts of </a:t>
            </a:r>
            <a:r>
              <a:rPr lang="en-US" dirty="0" smtClean="0">
                <a:solidFill>
                  <a:schemeClr val="tx2"/>
                </a:solidFill>
              </a:rPr>
              <a:t>one territory </a:t>
            </a:r>
            <a:r>
              <a:rPr lang="en-US" dirty="0">
                <a:solidFill>
                  <a:schemeClr val="tx2"/>
                </a:solidFill>
              </a:rPr>
              <a:t>that will train other people after their training</a:t>
            </a:r>
            <a:r>
              <a:rPr lang="en-US" dirty="0" smtClean="0">
                <a:solidFill>
                  <a:schemeClr val="tx2"/>
                </a:solidFill>
              </a:rPr>
              <a:t>);</a:t>
            </a:r>
          </a:p>
          <a:p>
            <a:pPr marL="0" indent="0" algn="just">
              <a:lnSpc>
                <a:spcPct val="120000"/>
              </a:lnSpc>
              <a:spcBef>
                <a:spcPts val="0"/>
              </a:spcBef>
              <a:buNone/>
            </a:pPr>
            <a:endParaRPr lang="en-US" dirty="0">
              <a:solidFill>
                <a:schemeClr val="tx2"/>
              </a:solidFill>
            </a:endParaRPr>
          </a:p>
          <a:p>
            <a:pPr marL="0" indent="0" algn="just">
              <a:lnSpc>
                <a:spcPct val="120000"/>
              </a:lnSpc>
              <a:spcBef>
                <a:spcPts val="0"/>
              </a:spcBef>
              <a:buNone/>
            </a:pPr>
            <a:r>
              <a:rPr lang="en-US" dirty="0">
                <a:solidFill>
                  <a:schemeClr val="tx2"/>
                </a:solidFill>
              </a:rPr>
              <a:t>3. </a:t>
            </a:r>
            <a:r>
              <a:rPr lang="en-US" b="1" dirty="0">
                <a:solidFill>
                  <a:schemeClr val="tx2"/>
                </a:solidFill>
              </a:rPr>
              <a:t>Establishment of a dynamic list of </a:t>
            </a:r>
            <a:r>
              <a:rPr lang="en-US" b="1" dirty="0" smtClean="0">
                <a:solidFill>
                  <a:schemeClr val="tx2"/>
                </a:solidFill>
              </a:rPr>
              <a:t>specialized </a:t>
            </a:r>
            <a:r>
              <a:rPr lang="en-US" b="1" dirty="0">
                <a:solidFill>
                  <a:schemeClr val="tx2"/>
                </a:solidFill>
              </a:rPr>
              <a:t>professionals and volunteers</a:t>
            </a:r>
            <a:r>
              <a:rPr lang="en-US" dirty="0">
                <a:solidFill>
                  <a:schemeClr val="tx2"/>
                </a:solidFill>
              </a:rPr>
              <a:t>, as well as </a:t>
            </a:r>
            <a:r>
              <a:rPr lang="en-US" b="1" dirty="0">
                <a:solidFill>
                  <a:schemeClr val="tx2"/>
                </a:solidFill>
              </a:rPr>
              <a:t>design and </a:t>
            </a:r>
            <a:r>
              <a:rPr lang="en-US" b="1" dirty="0" smtClean="0">
                <a:solidFill>
                  <a:schemeClr val="tx2"/>
                </a:solidFill>
              </a:rPr>
              <a:t>development </a:t>
            </a:r>
            <a:r>
              <a:rPr lang="en-US" b="1" dirty="0">
                <a:solidFill>
                  <a:schemeClr val="tx2"/>
                </a:solidFill>
              </a:rPr>
              <a:t>of a dynamic web based tool </a:t>
            </a:r>
            <a:r>
              <a:rPr lang="en-US" dirty="0">
                <a:solidFill>
                  <a:schemeClr val="tx2"/>
                </a:solidFill>
              </a:rPr>
              <a:t>(application – online platform) to be used during the training </a:t>
            </a:r>
            <a:r>
              <a:rPr lang="en-US" dirty="0" smtClean="0">
                <a:solidFill>
                  <a:schemeClr val="tx2"/>
                </a:solidFill>
              </a:rPr>
              <a:t>phase </a:t>
            </a:r>
            <a:r>
              <a:rPr lang="en-US" dirty="0">
                <a:solidFill>
                  <a:schemeClr val="tx2"/>
                </a:solidFill>
              </a:rPr>
              <a:t>and in case of emergencies, in relation to vulnerable social groups’ needs and challenges to be </a:t>
            </a:r>
            <a:r>
              <a:rPr lang="en-US" dirty="0" smtClean="0">
                <a:solidFill>
                  <a:schemeClr val="tx2"/>
                </a:solidFill>
              </a:rPr>
              <a:t>tackled</a:t>
            </a:r>
            <a:r>
              <a:rPr lang="en-US" dirty="0">
                <a:solidFill>
                  <a:schemeClr val="tx2"/>
                </a:solidFill>
              </a:rPr>
              <a:t>. The platform will remain available at the end of the project, for dissemination purpose, availability </a:t>
            </a:r>
            <a:r>
              <a:rPr lang="en-US" dirty="0" smtClean="0">
                <a:solidFill>
                  <a:schemeClr val="tx2"/>
                </a:solidFill>
              </a:rPr>
              <a:t>of the </a:t>
            </a:r>
            <a:r>
              <a:rPr lang="en-US" dirty="0">
                <a:solidFill>
                  <a:schemeClr val="tx2"/>
                </a:solidFill>
              </a:rPr>
              <a:t>trained operators and networking with Civil Protection and Red Cross organizations in </a:t>
            </a:r>
            <a:r>
              <a:rPr lang="en-US" dirty="0" smtClean="0">
                <a:solidFill>
                  <a:schemeClr val="tx2"/>
                </a:solidFill>
              </a:rPr>
              <a:t>Europe;</a:t>
            </a:r>
          </a:p>
          <a:p>
            <a:pPr marL="0" indent="0" algn="just">
              <a:lnSpc>
                <a:spcPct val="120000"/>
              </a:lnSpc>
              <a:spcBef>
                <a:spcPts val="0"/>
              </a:spcBef>
              <a:buNone/>
            </a:pPr>
            <a:endParaRPr lang="en-US" dirty="0">
              <a:solidFill>
                <a:schemeClr val="tx2"/>
              </a:solidFill>
            </a:endParaRPr>
          </a:p>
          <a:p>
            <a:pPr marL="0" indent="0" algn="just">
              <a:lnSpc>
                <a:spcPct val="120000"/>
              </a:lnSpc>
              <a:spcBef>
                <a:spcPts val="0"/>
              </a:spcBef>
              <a:buNone/>
            </a:pPr>
            <a:r>
              <a:rPr lang="en-US" dirty="0">
                <a:solidFill>
                  <a:schemeClr val="tx2"/>
                </a:solidFill>
              </a:rPr>
              <a:t>4. </a:t>
            </a:r>
            <a:r>
              <a:rPr lang="en-US" b="1" dirty="0">
                <a:solidFill>
                  <a:schemeClr val="tx2"/>
                </a:solidFill>
              </a:rPr>
              <a:t>Planning, organization and evaluation of small scale pilot exercise</a:t>
            </a:r>
            <a:r>
              <a:rPr lang="en-US" dirty="0">
                <a:solidFill>
                  <a:schemeClr val="tx2"/>
                </a:solidFill>
              </a:rPr>
              <a:t> that will implement project </a:t>
            </a:r>
            <a:r>
              <a:rPr lang="en-US" dirty="0" smtClean="0">
                <a:solidFill>
                  <a:schemeClr val="tx2"/>
                </a:solidFill>
              </a:rPr>
              <a:t>results in realistic </a:t>
            </a:r>
            <a:r>
              <a:rPr lang="en-US" dirty="0">
                <a:solidFill>
                  <a:schemeClr val="tx2"/>
                </a:solidFill>
              </a:rPr>
              <a:t>emergency simulation scenarios and evaluate </a:t>
            </a:r>
            <a:r>
              <a:rPr lang="en-US" dirty="0" smtClean="0">
                <a:solidFill>
                  <a:schemeClr val="tx2"/>
                </a:solidFill>
              </a:rPr>
              <a:t>them;</a:t>
            </a:r>
          </a:p>
          <a:p>
            <a:pPr marL="0" indent="0" algn="just">
              <a:lnSpc>
                <a:spcPct val="120000"/>
              </a:lnSpc>
              <a:spcBef>
                <a:spcPts val="0"/>
              </a:spcBef>
              <a:buNone/>
            </a:pPr>
            <a:endParaRPr lang="en-US" dirty="0">
              <a:solidFill>
                <a:schemeClr val="tx2"/>
              </a:solidFill>
            </a:endParaRPr>
          </a:p>
          <a:p>
            <a:pPr marL="0" indent="0" algn="just">
              <a:lnSpc>
                <a:spcPct val="120000"/>
              </a:lnSpc>
              <a:spcBef>
                <a:spcPts val="0"/>
              </a:spcBef>
              <a:buNone/>
            </a:pPr>
            <a:r>
              <a:rPr lang="en-US" dirty="0">
                <a:solidFill>
                  <a:schemeClr val="tx2"/>
                </a:solidFill>
              </a:rPr>
              <a:t>5. </a:t>
            </a:r>
            <a:r>
              <a:rPr lang="en-US" b="1" dirty="0">
                <a:solidFill>
                  <a:schemeClr val="tx2"/>
                </a:solidFill>
              </a:rPr>
              <a:t>Awareness-raising and dissemination campaign </a:t>
            </a:r>
            <a:r>
              <a:rPr lang="en-US" dirty="0">
                <a:solidFill>
                  <a:schemeClr val="tx2"/>
                </a:solidFill>
              </a:rPr>
              <a:t>for people employed in sectors such as health care of </a:t>
            </a:r>
            <a:r>
              <a:rPr lang="en-US" dirty="0" smtClean="0">
                <a:solidFill>
                  <a:schemeClr val="tx2"/>
                </a:solidFill>
              </a:rPr>
              <a:t>vulnerable </a:t>
            </a:r>
            <a:r>
              <a:rPr lang="en-US" dirty="0">
                <a:solidFill>
                  <a:schemeClr val="tx2"/>
                </a:solidFill>
              </a:rPr>
              <a:t>people, staff of civil protection, volunteers’ organization etc.</a:t>
            </a:r>
            <a:endParaRPr lang="it-IT" dirty="0">
              <a:solidFill>
                <a:schemeClr val="tx2"/>
              </a:solidFill>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6309320"/>
            <a:ext cx="2305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684855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16632"/>
            <a:ext cx="8229600" cy="648072"/>
          </a:xfrm>
        </p:spPr>
        <p:txBody>
          <a:bodyPr>
            <a:normAutofit fontScale="90000"/>
          </a:bodyPr>
          <a:lstStyle/>
          <a:p>
            <a:r>
              <a:rPr lang="en-US" dirty="0" smtClean="0">
                <a:solidFill>
                  <a:schemeClr val="tx2"/>
                </a:solidFill>
              </a:rPr>
              <a:t>Deliverables</a:t>
            </a:r>
            <a:endParaRPr lang="en-US" dirty="0">
              <a:solidFill>
                <a:schemeClr val="tx2"/>
              </a:solidFill>
            </a:endParaRP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609694354"/>
              </p:ext>
            </p:extLst>
          </p:nvPr>
        </p:nvGraphicFramePr>
        <p:xfrm>
          <a:off x="539552" y="764704"/>
          <a:ext cx="7931224" cy="5411590"/>
        </p:xfrm>
        <a:graphic>
          <a:graphicData uri="http://schemas.openxmlformats.org/drawingml/2006/table">
            <a:tbl>
              <a:tblPr firstRow="1" bandRow="1">
                <a:tableStyleId>{F5AB1C69-6EDB-4FF4-983F-18BD219EF322}</a:tableStyleId>
              </a:tblPr>
              <a:tblGrid>
                <a:gridCol w="2468179"/>
                <a:gridCol w="5463045"/>
              </a:tblGrid>
              <a:tr h="425290">
                <a:tc>
                  <a:txBody>
                    <a:bodyPr/>
                    <a:lstStyle/>
                    <a:p>
                      <a:pPr algn="ctr"/>
                      <a:r>
                        <a:rPr lang="it-IT" dirty="0" smtClean="0"/>
                        <a:t>DELIVERABLE DATES</a:t>
                      </a:r>
                      <a:endParaRPr lang="it-IT" dirty="0"/>
                    </a:p>
                  </a:txBody>
                  <a:tcPr>
                    <a:solidFill>
                      <a:srgbClr val="92D050"/>
                    </a:solidFill>
                  </a:tcPr>
                </a:tc>
                <a:tc>
                  <a:txBody>
                    <a:bodyPr/>
                    <a:lstStyle/>
                    <a:p>
                      <a:pPr algn="ctr"/>
                      <a:r>
                        <a:rPr lang="it-IT" dirty="0" smtClean="0"/>
                        <a:t>DELIVERABLE DESCRIPTION</a:t>
                      </a:r>
                      <a:endParaRPr lang="it-IT" dirty="0"/>
                    </a:p>
                  </a:txBody>
                  <a:tcPr>
                    <a:solidFill>
                      <a:srgbClr val="92D050"/>
                    </a:solidFill>
                  </a:tcPr>
                </a:tc>
              </a:tr>
              <a:tr h="425290">
                <a:tc>
                  <a:txBody>
                    <a:bodyPr/>
                    <a:lstStyle/>
                    <a:p>
                      <a:pPr algn="just"/>
                      <a:r>
                        <a:rPr lang="it-IT" sz="1400" dirty="0" smtClean="0"/>
                        <a:t>30/11/2015</a:t>
                      </a:r>
                    </a:p>
                    <a:p>
                      <a:pPr algn="just"/>
                      <a:endParaRPr lang="it-IT" sz="1400" dirty="0"/>
                    </a:p>
                  </a:txBody>
                  <a:tcPr/>
                </a:tc>
                <a:tc>
                  <a:txBody>
                    <a:bodyPr/>
                    <a:lstStyle/>
                    <a:p>
                      <a:pPr algn="just"/>
                      <a:r>
                        <a:rPr lang="en-US" sz="1400" baseline="0" noProof="0" dirty="0" smtClean="0"/>
                        <a:t>1 complete training sessions guide (in electronic dynamic form) including all topics identifies as priority, in an open format allowing inclusion of additional elements in the future</a:t>
                      </a:r>
                    </a:p>
                  </a:txBody>
                  <a:tcPr/>
                </a:tc>
              </a:tr>
              <a:tr h="425290">
                <a:tc>
                  <a:txBody>
                    <a:bodyPr/>
                    <a:lstStyle/>
                    <a:p>
                      <a:r>
                        <a:rPr lang="it-IT" sz="1400" dirty="0" smtClean="0"/>
                        <a:t>09/2015 – 06/2016</a:t>
                      </a:r>
                    </a:p>
                    <a:p>
                      <a:endParaRPr lang="it-IT" sz="1400" dirty="0" smtClean="0"/>
                    </a:p>
                  </a:txBody>
                  <a:tcPr/>
                </a:tc>
                <a:tc>
                  <a:txBody>
                    <a:bodyPr/>
                    <a:lstStyle/>
                    <a:p>
                      <a:pPr algn="just"/>
                      <a:r>
                        <a:rPr lang="en-US" sz="1400" dirty="0" smtClean="0"/>
                        <a:t>1 dedicated communication campaign to raise applications for CP4ALL training</a:t>
                      </a:r>
                    </a:p>
                    <a:p>
                      <a:pPr algn="just"/>
                      <a:r>
                        <a:rPr lang="en-US" sz="1400" dirty="0" smtClean="0"/>
                        <a:t>4 dedicated communication campaign for kids and families</a:t>
                      </a:r>
                    </a:p>
                    <a:p>
                      <a:pPr algn="just"/>
                      <a:endParaRPr lang="en-US" sz="1400" dirty="0" smtClean="0"/>
                    </a:p>
                  </a:txBody>
                  <a:tcPr/>
                </a:tc>
              </a:tr>
              <a:tr h="425290">
                <a:tc>
                  <a:txBody>
                    <a:bodyPr/>
                    <a:lstStyle/>
                    <a:p>
                      <a:r>
                        <a:rPr lang="en-US" sz="1400" dirty="0" smtClean="0"/>
                        <a:t>11/2015</a:t>
                      </a:r>
                    </a:p>
                    <a:p>
                      <a:r>
                        <a:rPr lang="en-US" sz="1400" dirty="0" smtClean="0"/>
                        <a:t>07/2016</a:t>
                      </a:r>
                    </a:p>
                    <a:p>
                      <a:r>
                        <a:rPr lang="en-US" sz="1400" dirty="0" smtClean="0"/>
                        <a:t>03/2017</a:t>
                      </a:r>
                    </a:p>
                    <a:p>
                      <a:endParaRPr lang="en-US" sz="1400" dirty="0" smtClean="0"/>
                    </a:p>
                  </a:txBody>
                  <a:tcPr/>
                </a:tc>
                <a:tc>
                  <a:txBody>
                    <a:bodyPr/>
                    <a:lstStyle/>
                    <a:p>
                      <a:pPr algn="just"/>
                      <a:r>
                        <a:rPr lang="en-US" sz="1400" dirty="0" smtClean="0"/>
                        <a:t>Progress and Final Reports to the Commission</a:t>
                      </a:r>
                    </a:p>
                    <a:p>
                      <a:pPr algn="just"/>
                      <a:r>
                        <a:rPr lang="en-US" sz="1400" dirty="0" smtClean="0"/>
                        <a:t>Layman’s Report</a:t>
                      </a:r>
                    </a:p>
                    <a:p>
                      <a:pPr algn="just"/>
                      <a:endParaRPr lang="en-US" sz="1400" dirty="0" smtClean="0"/>
                    </a:p>
                  </a:txBody>
                  <a:tcPr/>
                </a:tc>
              </a:tr>
              <a:tr h="690050">
                <a:tc>
                  <a:txBody>
                    <a:bodyPr/>
                    <a:lstStyle/>
                    <a:p>
                      <a:pPr algn="l"/>
                      <a:r>
                        <a:rPr lang="en-US" sz="1400" dirty="0" smtClean="0"/>
                        <a:t>30/04/2016</a:t>
                      </a:r>
                    </a:p>
                  </a:txBody>
                  <a:tcPr/>
                </a:tc>
                <a:tc>
                  <a:txBody>
                    <a:bodyPr/>
                    <a:lstStyle/>
                    <a:p>
                      <a:pPr algn="l"/>
                      <a:r>
                        <a:rPr lang="en-US" sz="1400" noProof="0" dirty="0" smtClean="0"/>
                        <a:t>1 fully tested and optimized On Line Training Platform ready for operational use</a:t>
                      </a:r>
                    </a:p>
                  </a:txBody>
                  <a:tcPr/>
                </a:tc>
              </a:tr>
              <a:tr h="425290">
                <a:tc>
                  <a:txBody>
                    <a:bodyPr/>
                    <a:lstStyle/>
                    <a:p>
                      <a:pPr algn="just"/>
                      <a:r>
                        <a:rPr lang="en-US" sz="1400" dirty="0" smtClean="0"/>
                        <a:t>31/10/2016</a:t>
                      </a:r>
                    </a:p>
                  </a:txBody>
                  <a:tcPr/>
                </a:tc>
                <a:tc>
                  <a:txBody>
                    <a:bodyPr/>
                    <a:lstStyle/>
                    <a:p>
                      <a:pPr algn="just"/>
                      <a:r>
                        <a:rPr lang="en-US" sz="1400" noProof="0" dirty="0" smtClean="0"/>
                        <a:t>1 final official list of CP4ALL operators</a:t>
                      </a:r>
                    </a:p>
                  </a:txBody>
                  <a:tcPr/>
                </a:tc>
              </a:tr>
              <a:tr h="425290">
                <a:tc>
                  <a:txBody>
                    <a:bodyPr/>
                    <a:lstStyle/>
                    <a:p>
                      <a:pPr algn="just"/>
                      <a:r>
                        <a:rPr lang="it-IT" sz="1400" dirty="0" smtClean="0"/>
                        <a:t>02/2017</a:t>
                      </a:r>
                    </a:p>
                    <a:p>
                      <a:pPr algn="just"/>
                      <a:endParaRPr lang="it-IT" sz="1400" dirty="0" smtClean="0"/>
                    </a:p>
                    <a:p>
                      <a:pPr algn="just"/>
                      <a:endParaRPr lang="it-IT" sz="1400" dirty="0"/>
                    </a:p>
                  </a:txBody>
                  <a:tcPr/>
                </a:tc>
                <a:tc>
                  <a:txBody>
                    <a:bodyPr/>
                    <a:lstStyle/>
                    <a:p>
                      <a:pPr algn="just"/>
                      <a:r>
                        <a:rPr lang="en-US" sz="1400" noProof="0" dirty="0" smtClean="0"/>
                        <a:t>1 EU funded projects network establishment</a:t>
                      </a:r>
                    </a:p>
                    <a:p>
                      <a:pPr algn="just"/>
                      <a:endParaRPr lang="en-US" sz="1400" noProof="0" dirty="0" smtClean="0"/>
                    </a:p>
                    <a:p>
                      <a:pPr algn="just"/>
                      <a:endParaRPr lang="en-US" sz="1400" noProof="0" dirty="0" smtClean="0"/>
                    </a:p>
                  </a:txBody>
                  <a:tcPr/>
                </a:tc>
              </a:tr>
              <a:tr h="425290">
                <a:tc>
                  <a:txBody>
                    <a:bodyPr/>
                    <a:lstStyle/>
                    <a:p>
                      <a:pPr algn="just"/>
                      <a:r>
                        <a:rPr lang="it-IT" sz="1400" dirty="0" smtClean="0"/>
                        <a:t>30/06/2017 </a:t>
                      </a:r>
                    </a:p>
                    <a:p>
                      <a:pPr algn="just"/>
                      <a:endParaRPr lang="it-IT" sz="1400" dirty="0"/>
                    </a:p>
                  </a:txBody>
                  <a:tcPr/>
                </a:tc>
                <a:tc>
                  <a:txBody>
                    <a:bodyPr/>
                    <a:lstStyle/>
                    <a:p>
                      <a:pPr algn="just"/>
                      <a:r>
                        <a:rPr lang="en-US" sz="1400" baseline="0" noProof="0" dirty="0" smtClean="0"/>
                        <a:t>1 Catalogue (“living document”) of Best Practices and Lessons Learnt Sources</a:t>
                      </a:r>
                    </a:p>
                  </a:txBody>
                  <a:tcPr/>
                </a:tc>
              </a:tr>
            </a:tbl>
          </a:graphicData>
        </a:graphic>
      </p:graphicFrame>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6309320"/>
            <a:ext cx="2305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578362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15616" y="116632"/>
            <a:ext cx="6840760" cy="864096"/>
          </a:xfrm>
        </p:spPr>
        <p:txBody>
          <a:bodyPr>
            <a:normAutofit/>
          </a:bodyPr>
          <a:lstStyle/>
          <a:p>
            <a:pPr fontAlgn="t"/>
            <a:r>
              <a:rPr lang="it-IT" dirty="0" smtClean="0">
                <a:solidFill>
                  <a:schemeClr val="tx2"/>
                </a:solidFill>
              </a:rPr>
              <a:t>Major Events</a:t>
            </a:r>
            <a:endParaRPr lang="it-IT" dirty="0">
              <a:solidFill>
                <a:schemeClr val="tx2"/>
              </a:solidFill>
            </a:endParaRP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824502395"/>
              </p:ext>
            </p:extLst>
          </p:nvPr>
        </p:nvGraphicFramePr>
        <p:xfrm>
          <a:off x="467544" y="980728"/>
          <a:ext cx="8301608" cy="4972616"/>
        </p:xfrm>
        <a:graphic>
          <a:graphicData uri="http://schemas.openxmlformats.org/drawingml/2006/table">
            <a:tbl>
              <a:tblPr firstRow="1" bandRow="1">
                <a:tableStyleId>{5C22544A-7EE6-4342-B048-85BDC9FD1C3A}</a:tableStyleId>
              </a:tblPr>
              <a:tblGrid>
                <a:gridCol w="4150804"/>
                <a:gridCol w="4150804"/>
              </a:tblGrid>
              <a:tr h="422640">
                <a:tc>
                  <a:txBody>
                    <a:bodyPr/>
                    <a:lstStyle/>
                    <a:p>
                      <a:pPr algn="ctr"/>
                      <a:r>
                        <a:rPr lang="it-IT" dirty="0" smtClean="0"/>
                        <a:t>DATE</a:t>
                      </a:r>
                      <a:endParaRPr lang="it-IT" dirty="0"/>
                    </a:p>
                  </a:txBody>
                  <a:tcPr>
                    <a:solidFill>
                      <a:schemeClr val="accent4"/>
                    </a:solidFill>
                  </a:tcPr>
                </a:tc>
                <a:tc>
                  <a:txBody>
                    <a:bodyPr/>
                    <a:lstStyle/>
                    <a:p>
                      <a:pPr algn="ctr"/>
                      <a:r>
                        <a:rPr lang="it-IT" dirty="0" smtClean="0"/>
                        <a:t>EVENT</a:t>
                      </a:r>
                      <a:r>
                        <a:rPr lang="it-IT" baseline="0" dirty="0" smtClean="0"/>
                        <a:t> DESCRIPTION</a:t>
                      </a:r>
                      <a:endParaRPr lang="it-IT" dirty="0"/>
                    </a:p>
                  </a:txBody>
                  <a:tcPr>
                    <a:solidFill>
                      <a:schemeClr val="accent4"/>
                    </a:solidFill>
                  </a:tcPr>
                </a:tc>
              </a:tr>
              <a:tr h="441456">
                <a:tc>
                  <a:txBody>
                    <a:bodyPr/>
                    <a:lstStyle/>
                    <a:p>
                      <a:r>
                        <a:rPr lang="en-US" sz="1400" dirty="0" smtClean="0"/>
                        <a:t>01/2015</a:t>
                      </a:r>
                    </a:p>
                  </a:txBody>
                  <a:tcPr/>
                </a:tc>
                <a:tc>
                  <a:txBody>
                    <a:bodyPr/>
                    <a:lstStyle/>
                    <a:p>
                      <a:pPr algn="just"/>
                      <a:r>
                        <a:rPr lang="en-US" sz="1400" dirty="0" smtClean="0"/>
                        <a:t>Kick-off Meeting in Brussels</a:t>
                      </a:r>
                    </a:p>
                  </a:txBody>
                  <a:tcPr/>
                </a:tc>
              </a:tr>
              <a:tr h="360040">
                <a:tc>
                  <a:txBody>
                    <a:bodyPr/>
                    <a:lstStyle/>
                    <a:p>
                      <a:pPr algn="l"/>
                      <a:r>
                        <a:rPr lang="it-IT" sz="1400" dirty="0" smtClean="0"/>
                        <a:t>03/2015</a:t>
                      </a:r>
                    </a:p>
                  </a:txBody>
                  <a:tcPr/>
                </a:tc>
                <a:tc>
                  <a:txBody>
                    <a:bodyPr/>
                    <a:lstStyle/>
                    <a:p>
                      <a:pPr algn="l"/>
                      <a:r>
                        <a:rPr lang="en-US" sz="1400" noProof="0" dirty="0" smtClean="0"/>
                        <a:t>I Partnership meetings in Idrija</a:t>
                      </a:r>
                      <a:r>
                        <a:rPr lang="en-US" sz="1400" baseline="0" noProof="0" dirty="0" smtClean="0"/>
                        <a:t> - Slovenia</a:t>
                      </a:r>
                      <a:endParaRPr lang="en-US" sz="1400" noProof="0" dirty="0"/>
                    </a:p>
                  </a:txBody>
                  <a:tcPr/>
                </a:tc>
              </a:tr>
              <a:tr h="360040">
                <a:tc>
                  <a:txBody>
                    <a:bodyPr/>
                    <a:lstStyle/>
                    <a:p>
                      <a:pPr algn="l"/>
                      <a:r>
                        <a:rPr lang="it-IT" sz="1400" dirty="0" smtClean="0"/>
                        <a:t>09/2015</a:t>
                      </a:r>
                    </a:p>
                  </a:txBody>
                  <a:tcPr/>
                </a:tc>
                <a:tc>
                  <a:txBody>
                    <a:bodyPr/>
                    <a:lstStyle/>
                    <a:p>
                      <a:pPr algn="l"/>
                      <a:r>
                        <a:rPr lang="en-US" sz="1400" noProof="0" dirty="0" smtClean="0"/>
                        <a:t>II Partnership meeting in Nicosia</a:t>
                      </a:r>
                      <a:r>
                        <a:rPr lang="en-US" sz="1400" baseline="0" noProof="0" dirty="0" smtClean="0"/>
                        <a:t> - Cyprus</a:t>
                      </a:r>
                      <a:endParaRPr lang="en-US" sz="1400" noProof="0" dirty="0"/>
                    </a:p>
                  </a:txBody>
                  <a:tcPr/>
                </a:tc>
              </a:tr>
              <a:tr h="432048">
                <a:tc>
                  <a:txBody>
                    <a:bodyPr/>
                    <a:lstStyle/>
                    <a:p>
                      <a:pPr algn="l"/>
                      <a:r>
                        <a:rPr lang="it-IT" sz="1400" dirty="0" smtClean="0"/>
                        <a:t>03/2016</a:t>
                      </a:r>
                    </a:p>
                    <a:p>
                      <a:pPr algn="l"/>
                      <a:endParaRPr lang="it-IT" sz="1400" dirty="0"/>
                    </a:p>
                  </a:txBody>
                  <a:tcPr/>
                </a:tc>
                <a:tc>
                  <a:txBody>
                    <a:bodyPr/>
                    <a:lstStyle/>
                    <a:p>
                      <a:pPr algn="l"/>
                      <a:r>
                        <a:rPr lang="en-US" sz="1400" noProof="0" dirty="0" smtClean="0"/>
                        <a:t>III Partnership meeting in Venice - Italy</a:t>
                      </a:r>
                      <a:endParaRPr lang="en-US" sz="1400" noProof="0" dirty="0"/>
                    </a:p>
                  </a:txBody>
                  <a:tcPr/>
                </a:tc>
              </a:tr>
              <a:tr h="561960">
                <a:tc>
                  <a:txBody>
                    <a:bodyPr/>
                    <a:lstStyle/>
                    <a:p>
                      <a:r>
                        <a:rPr lang="en-US" sz="1400" dirty="0" smtClean="0"/>
                        <a:t>Along project period</a:t>
                      </a:r>
                    </a:p>
                  </a:txBody>
                  <a:tcPr/>
                </a:tc>
                <a:tc>
                  <a:txBody>
                    <a:bodyPr/>
                    <a:lstStyle/>
                    <a:p>
                      <a:pPr algn="just"/>
                      <a:r>
                        <a:rPr lang="en-US" sz="1400" dirty="0" smtClean="0"/>
                        <a:t>5 National Events, organized by each country’s project partner.</a:t>
                      </a:r>
                    </a:p>
                  </a:txBody>
                  <a:tcPr/>
                </a:tc>
              </a:tr>
              <a:tr h="413232">
                <a:tc>
                  <a:txBody>
                    <a:bodyPr/>
                    <a:lstStyle/>
                    <a:p>
                      <a:r>
                        <a:rPr lang="it-IT" sz="1400" baseline="0" dirty="0" smtClean="0"/>
                        <a:t>15/01/2016 - 30/04/2016</a:t>
                      </a:r>
                    </a:p>
                    <a:p>
                      <a:endParaRPr lang="it-IT" sz="1400" dirty="0" smtClean="0"/>
                    </a:p>
                  </a:txBody>
                  <a:tcPr/>
                </a:tc>
                <a:tc>
                  <a:txBody>
                    <a:bodyPr/>
                    <a:lstStyle/>
                    <a:p>
                      <a:pPr algn="just"/>
                      <a:r>
                        <a:rPr lang="en-US" sz="1400" dirty="0" smtClean="0"/>
                        <a:t>5 complete training sessions (1 per operational partner)</a:t>
                      </a:r>
                    </a:p>
                    <a:p>
                      <a:pPr algn="just"/>
                      <a:endParaRPr lang="en-US" sz="1400" dirty="0" smtClean="0"/>
                    </a:p>
                  </a:txBody>
                  <a:tcPr/>
                </a:tc>
              </a:tr>
              <a:tr h="422640">
                <a:tc>
                  <a:txBody>
                    <a:bodyPr/>
                    <a:lstStyle/>
                    <a:p>
                      <a:r>
                        <a:rPr lang="it-IT" sz="1400" dirty="0" smtClean="0"/>
                        <a:t>04/2016</a:t>
                      </a:r>
                    </a:p>
                  </a:txBody>
                  <a:tcPr/>
                </a:tc>
                <a:tc>
                  <a:txBody>
                    <a:bodyPr/>
                    <a:lstStyle/>
                    <a:p>
                      <a:pPr algn="just"/>
                      <a:r>
                        <a:rPr lang="en-US" sz="1400" dirty="0" smtClean="0"/>
                        <a:t>1 international training event in Venice</a:t>
                      </a:r>
                    </a:p>
                  </a:txBody>
                  <a:tcPr/>
                </a:tc>
              </a:tr>
              <a:tr h="729488">
                <a:tc>
                  <a:txBody>
                    <a:bodyPr/>
                    <a:lstStyle/>
                    <a:p>
                      <a:r>
                        <a:rPr lang="en-US" sz="1400" dirty="0" smtClean="0"/>
                        <a:t>Between May and Oct 2016</a:t>
                      </a:r>
                    </a:p>
                    <a:p>
                      <a:endParaRPr lang="it-IT" sz="1400" dirty="0" smtClean="0"/>
                    </a:p>
                  </a:txBody>
                  <a:tcPr/>
                </a:tc>
                <a:tc>
                  <a:txBody>
                    <a:bodyPr/>
                    <a:lstStyle/>
                    <a:p>
                      <a:pPr algn="just"/>
                      <a:r>
                        <a:rPr lang="en-US" sz="1400" dirty="0" smtClean="0"/>
                        <a:t>2 Table Top Exercise in Preparation of Small Scale Exercise in Valencia and Kavala</a:t>
                      </a:r>
                    </a:p>
                    <a:p>
                      <a:pPr algn="just"/>
                      <a:r>
                        <a:rPr lang="en-US" sz="1400" dirty="0" smtClean="0"/>
                        <a:t>2 Small Scale Exercise in Valencia and Kavala</a:t>
                      </a:r>
                    </a:p>
                  </a:txBody>
                  <a:tcPr/>
                </a:tc>
              </a:tr>
              <a:tr h="422640">
                <a:tc>
                  <a:txBody>
                    <a:bodyPr/>
                    <a:lstStyle/>
                    <a:p>
                      <a:r>
                        <a:rPr lang="en-US" sz="1400" dirty="0" smtClean="0"/>
                        <a:t>02/2017</a:t>
                      </a:r>
                    </a:p>
                  </a:txBody>
                  <a:tcPr/>
                </a:tc>
                <a:tc>
                  <a:txBody>
                    <a:bodyPr/>
                    <a:lstStyle/>
                    <a:p>
                      <a:pPr algn="just"/>
                      <a:r>
                        <a:rPr lang="en-US" sz="1400" dirty="0" smtClean="0"/>
                        <a:t>1 Final Conference in Venice</a:t>
                      </a:r>
                    </a:p>
                  </a:txBody>
                  <a:tcPr/>
                </a:tc>
              </a:tr>
            </a:tbl>
          </a:graphicData>
        </a:graphic>
      </p:graphicFrame>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6320" y="6309320"/>
            <a:ext cx="2305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369524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TotalTime>
  <Words>1758</Words>
  <Application>Microsoft Office PowerPoint</Application>
  <PresentationFormat>On-screen Show (4:3)</PresentationFormat>
  <Paragraphs>129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Tema di Office</vt:lpstr>
      <vt:lpstr>   Civil Protection for All – CP4ALL  Kick off meeting – Brussels, 20th January 2015</vt:lpstr>
      <vt:lpstr>Administrative overview</vt:lpstr>
      <vt:lpstr>Coordinator and beneficiaries1</vt:lpstr>
      <vt:lpstr>Coordinator and beneficiaries2</vt:lpstr>
      <vt:lpstr>Context of the project</vt:lpstr>
      <vt:lpstr>Purpose of the project</vt:lpstr>
      <vt:lpstr>Planned actions</vt:lpstr>
      <vt:lpstr>Deliverables</vt:lpstr>
      <vt:lpstr>Major Events</vt:lpstr>
      <vt:lpstr>Follow-up</vt:lpstr>
      <vt:lpstr>Project coordinator contacts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Civil Protection for All – CP4ALL</dc:title>
  <dc:creator>Sara Diodato</dc:creator>
  <cp:lastModifiedBy>SGOURDOPOULOU-KARRA Ioanna (ECHO)</cp:lastModifiedBy>
  <cp:revision>41</cp:revision>
  <dcterms:created xsi:type="dcterms:W3CDTF">2015-01-09T16:14:44Z</dcterms:created>
  <dcterms:modified xsi:type="dcterms:W3CDTF">2015-01-13T10:45:19Z</dcterms:modified>
</cp:coreProperties>
</file>