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3" r:id="rId3"/>
    <p:sldId id="274" r:id="rId4"/>
    <p:sldId id="257" r:id="rId5"/>
    <p:sldId id="281" r:id="rId6"/>
    <p:sldId id="277" r:id="rId7"/>
    <p:sldId id="278" r:id="rId8"/>
    <p:sldId id="283" r:id="rId9"/>
    <p:sldId id="279" r:id="rId10"/>
    <p:sldId id="280" r:id="rId11"/>
    <p:sldId id="271" r:id="rId12"/>
    <p:sldId id="284" r:id="rId13"/>
    <p:sldId id="272" r:id="rId14"/>
    <p:sldId id="265" r:id="rId15"/>
    <p:sldId id="282" r:id="rId16"/>
  </p:sldIdLst>
  <p:sldSz cx="9144000" cy="6858000" type="screen4x3"/>
  <p:notesSz cx="6858000" cy="9144000"/>
  <p:defaultTextStyle>
    <a:defPPr>
      <a:defRPr lang="es-ES"/>
    </a:defPPr>
    <a:lvl1pPr algn="l" rtl="0" fontAlgn="base">
      <a:spcBef>
        <a:spcPct val="0"/>
      </a:spcBef>
      <a:spcAft>
        <a:spcPct val="0"/>
      </a:spcAft>
      <a:defRPr kern="1200" baseline="-25000">
        <a:solidFill>
          <a:schemeClr val="tx1"/>
        </a:solidFill>
        <a:latin typeface="Arial" charset="0"/>
        <a:ea typeface="+mn-ea"/>
        <a:cs typeface="+mn-cs"/>
      </a:defRPr>
    </a:lvl1pPr>
    <a:lvl2pPr marL="457200" algn="l" rtl="0" fontAlgn="base">
      <a:spcBef>
        <a:spcPct val="0"/>
      </a:spcBef>
      <a:spcAft>
        <a:spcPct val="0"/>
      </a:spcAft>
      <a:defRPr kern="1200" baseline="-25000">
        <a:solidFill>
          <a:schemeClr val="tx1"/>
        </a:solidFill>
        <a:latin typeface="Arial" charset="0"/>
        <a:ea typeface="+mn-ea"/>
        <a:cs typeface="+mn-cs"/>
      </a:defRPr>
    </a:lvl2pPr>
    <a:lvl3pPr marL="914400" algn="l" rtl="0" fontAlgn="base">
      <a:spcBef>
        <a:spcPct val="0"/>
      </a:spcBef>
      <a:spcAft>
        <a:spcPct val="0"/>
      </a:spcAft>
      <a:defRPr kern="1200" baseline="-25000">
        <a:solidFill>
          <a:schemeClr val="tx1"/>
        </a:solidFill>
        <a:latin typeface="Arial" charset="0"/>
        <a:ea typeface="+mn-ea"/>
        <a:cs typeface="+mn-cs"/>
      </a:defRPr>
    </a:lvl3pPr>
    <a:lvl4pPr marL="1371600" algn="l" rtl="0" fontAlgn="base">
      <a:spcBef>
        <a:spcPct val="0"/>
      </a:spcBef>
      <a:spcAft>
        <a:spcPct val="0"/>
      </a:spcAft>
      <a:defRPr kern="1200" baseline="-25000">
        <a:solidFill>
          <a:schemeClr val="tx1"/>
        </a:solidFill>
        <a:latin typeface="Arial" charset="0"/>
        <a:ea typeface="+mn-ea"/>
        <a:cs typeface="+mn-cs"/>
      </a:defRPr>
    </a:lvl4pPr>
    <a:lvl5pPr marL="1828800" algn="l" rtl="0" fontAlgn="base">
      <a:spcBef>
        <a:spcPct val="0"/>
      </a:spcBef>
      <a:spcAft>
        <a:spcPct val="0"/>
      </a:spcAft>
      <a:defRPr kern="1200" baseline="-25000">
        <a:solidFill>
          <a:schemeClr val="tx1"/>
        </a:solidFill>
        <a:latin typeface="Arial" charset="0"/>
        <a:ea typeface="+mn-ea"/>
        <a:cs typeface="+mn-cs"/>
      </a:defRPr>
    </a:lvl5pPr>
    <a:lvl6pPr marL="2286000" algn="l" defTabSz="914400" rtl="0" eaLnBrk="1" latinLnBrk="0" hangingPunct="1">
      <a:defRPr kern="1200" baseline="-25000">
        <a:solidFill>
          <a:schemeClr val="tx1"/>
        </a:solidFill>
        <a:latin typeface="Arial" charset="0"/>
        <a:ea typeface="+mn-ea"/>
        <a:cs typeface="+mn-cs"/>
      </a:defRPr>
    </a:lvl6pPr>
    <a:lvl7pPr marL="2743200" algn="l" defTabSz="914400" rtl="0" eaLnBrk="1" latinLnBrk="0" hangingPunct="1">
      <a:defRPr kern="1200" baseline="-25000">
        <a:solidFill>
          <a:schemeClr val="tx1"/>
        </a:solidFill>
        <a:latin typeface="Arial" charset="0"/>
        <a:ea typeface="+mn-ea"/>
        <a:cs typeface="+mn-cs"/>
      </a:defRPr>
    </a:lvl7pPr>
    <a:lvl8pPr marL="3200400" algn="l" defTabSz="914400" rtl="0" eaLnBrk="1" latinLnBrk="0" hangingPunct="1">
      <a:defRPr kern="1200" baseline="-25000">
        <a:solidFill>
          <a:schemeClr val="tx1"/>
        </a:solidFill>
        <a:latin typeface="Arial" charset="0"/>
        <a:ea typeface="+mn-ea"/>
        <a:cs typeface="+mn-cs"/>
      </a:defRPr>
    </a:lvl8pPr>
    <a:lvl9pPr marL="3657600" algn="l" defTabSz="914400" rtl="0" eaLnBrk="1" latinLnBrk="0" hangingPunct="1">
      <a:defRPr kern="1200" baseline="-250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56" autoAdjust="0"/>
    <p:restoredTop sz="92308" autoAdjust="0"/>
  </p:normalViewPr>
  <p:slideViewPr>
    <p:cSldViewPr>
      <p:cViewPr varScale="1">
        <p:scale>
          <a:sx n="85" d="100"/>
          <a:sy n="85" d="100"/>
        </p:scale>
        <p:origin x="191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6" d="100"/>
          <a:sy n="56" d="100"/>
        </p:scale>
        <p:origin x="-181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aseline="0">
                <a:latin typeface="+mn-lt"/>
              </a:defRPr>
            </a:lvl1pPr>
          </a:lstStyle>
          <a:p>
            <a:pPr>
              <a:defRPr/>
            </a:pPr>
            <a:endParaRPr lang="en-GB"/>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aseline="0" smtClean="0">
                <a:latin typeface="+mn-lt"/>
              </a:defRPr>
            </a:lvl1pPr>
          </a:lstStyle>
          <a:p>
            <a:pPr>
              <a:defRPr/>
            </a:pPr>
            <a:fld id="{BACA19FA-00D0-4744-81C4-05A0CB6C76C5}" type="datetimeFigureOut">
              <a:rPr lang="es-ES"/>
              <a:pPr>
                <a:defRPr/>
              </a:pPr>
              <a:t>22/01/2014</a:t>
            </a:fld>
            <a:endParaRPr lang="en-GB"/>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n-GB"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aseline="0">
                <a:latin typeface="+mn-lt"/>
              </a:defRPr>
            </a:lvl1pPr>
          </a:lstStyle>
          <a:p>
            <a:pPr>
              <a:defRPr/>
            </a:pPr>
            <a:endParaRPr lang="en-GB"/>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aseline="0" smtClean="0">
                <a:latin typeface="+mn-lt"/>
              </a:defRPr>
            </a:lvl1pPr>
          </a:lstStyle>
          <a:p>
            <a:pPr>
              <a:defRPr/>
            </a:pPr>
            <a:fld id="{417A4F02-B716-4F10-AD20-F9BCBEE1C62E}" type="slidenum">
              <a:rPr lang="en-GB"/>
              <a:pPr>
                <a:defRPr/>
              </a:pPr>
              <a:t>‹Nº›</a:t>
            </a:fld>
            <a:endParaRPr lang="en-GB"/>
          </a:p>
        </p:txBody>
      </p:sp>
    </p:spTree>
    <p:extLst>
      <p:ext uri="{BB962C8B-B14F-4D97-AF65-F5344CB8AC3E}">
        <p14:creationId xmlns:p14="http://schemas.microsoft.com/office/powerpoint/2010/main" val="29669073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Marcador de imagen de diapositiva"/>
          <p:cNvSpPr>
            <a:spLocks noGrp="1" noRot="1" noChangeAspect="1"/>
          </p:cNvSpPr>
          <p:nvPr>
            <p:ph type="sldImg"/>
          </p:nvPr>
        </p:nvSpPr>
        <p:spPr bwMode="auto">
          <a:noFill/>
          <a:ln>
            <a:solidFill>
              <a:srgbClr val="000000"/>
            </a:solidFill>
            <a:miter lim="800000"/>
            <a:headEnd/>
            <a:tailEnd/>
          </a:ln>
        </p:spPr>
      </p:sp>
      <p:sp>
        <p:nvSpPr>
          <p:cNvPr id="1536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Portada</a:t>
            </a:r>
          </a:p>
        </p:txBody>
      </p:sp>
      <p:sp>
        <p:nvSpPr>
          <p:cNvPr id="1536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2E200B-B7A4-4508-AFD2-BAEE3BF4FC9A}" type="slidenum">
              <a:rPr lang="en-GB"/>
              <a:pPr fontAlgn="base">
                <a:spcBef>
                  <a:spcPct val="0"/>
                </a:spcBef>
                <a:spcAft>
                  <a:spcPct val="0"/>
                </a:spcAft>
              </a:pPr>
              <a:t>1</a:t>
            </a:fld>
            <a:endParaRPr lang="en-GB"/>
          </a:p>
        </p:txBody>
      </p:sp>
    </p:spTree>
    <p:extLst>
      <p:ext uri="{BB962C8B-B14F-4D97-AF65-F5344CB8AC3E}">
        <p14:creationId xmlns:p14="http://schemas.microsoft.com/office/powerpoint/2010/main" val="1149263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Marcador de imagen de diapositiva"/>
          <p:cNvSpPr>
            <a:spLocks noGrp="1" noRot="1" noChangeAspect="1"/>
          </p:cNvSpPr>
          <p:nvPr>
            <p:ph type="sldImg"/>
          </p:nvPr>
        </p:nvSpPr>
        <p:spPr bwMode="auto">
          <a:noFill/>
          <a:ln>
            <a:solidFill>
              <a:srgbClr val="000000"/>
            </a:solidFill>
            <a:miter lim="800000"/>
            <a:headEnd/>
            <a:tailEnd/>
          </a:ln>
        </p:spPr>
      </p:sp>
      <p:sp>
        <p:nvSpPr>
          <p:cNvPr id="2048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2048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1E8CC2-FFB1-4447-B65D-6E4D3EFA82F8}" type="slidenum">
              <a:rPr lang="en-GB"/>
              <a:pPr fontAlgn="base">
                <a:spcBef>
                  <a:spcPct val="0"/>
                </a:spcBef>
                <a:spcAft>
                  <a:spcPct val="0"/>
                </a:spcAft>
              </a:pPr>
              <a:t>4</a:t>
            </a:fld>
            <a:endParaRPr lang="en-GB"/>
          </a:p>
        </p:txBody>
      </p:sp>
    </p:spTree>
    <p:extLst>
      <p:ext uri="{BB962C8B-B14F-4D97-AF65-F5344CB8AC3E}">
        <p14:creationId xmlns:p14="http://schemas.microsoft.com/office/powerpoint/2010/main" val="1921006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417A4F02-B716-4F10-AD20-F9BCBEE1C62E}" type="slidenum">
              <a:rPr lang="en-GB" smtClean="0"/>
              <a:pPr>
                <a:defRPr/>
              </a:pPr>
              <a:t>5</a:t>
            </a:fld>
            <a:endParaRPr lang="en-GB"/>
          </a:p>
        </p:txBody>
      </p:sp>
    </p:spTree>
    <p:extLst>
      <p:ext uri="{BB962C8B-B14F-4D97-AF65-F5344CB8AC3E}">
        <p14:creationId xmlns:p14="http://schemas.microsoft.com/office/powerpoint/2010/main" val="3444856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417A4F02-B716-4F10-AD20-F9BCBEE1C62E}" type="slidenum">
              <a:rPr lang="en-GB" smtClean="0"/>
              <a:pPr>
                <a:defRPr/>
              </a:pPr>
              <a:t>6</a:t>
            </a:fld>
            <a:endParaRPr lang="en-GB"/>
          </a:p>
        </p:txBody>
      </p:sp>
    </p:spTree>
    <p:extLst>
      <p:ext uri="{BB962C8B-B14F-4D97-AF65-F5344CB8AC3E}">
        <p14:creationId xmlns:p14="http://schemas.microsoft.com/office/powerpoint/2010/main" val="3297047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GB" dirty="0"/>
          </a:p>
        </p:txBody>
      </p:sp>
      <p:sp>
        <p:nvSpPr>
          <p:cNvPr id="4" name="3 Marcador de número de diapositiva"/>
          <p:cNvSpPr>
            <a:spLocks noGrp="1"/>
          </p:cNvSpPr>
          <p:nvPr>
            <p:ph type="sldNum" sz="quarter" idx="10"/>
          </p:nvPr>
        </p:nvSpPr>
        <p:spPr/>
        <p:txBody>
          <a:bodyPr/>
          <a:lstStyle/>
          <a:p>
            <a:pPr>
              <a:defRPr/>
            </a:pPr>
            <a:fld id="{417A4F02-B716-4F10-AD20-F9BCBEE1C62E}" type="slidenum">
              <a:rPr lang="en-GB" smtClean="0"/>
              <a:pPr>
                <a:defRPr/>
              </a:pPr>
              <a:t>9</a:t>
            </a:fld>
            <a:endParaRPr lang="en-GB"/>
          </a:p>
        </p:txBody>
      </p:sp>
    </p:spTree>
    <p:extLst>
      <p:ext uri="{BB962C8B-B14F-4D97-AF65-F5344CB8AC3E}">
        <p14:creationId xmlns:p14="http://schemas.microsoft.com/office/powerpoint/2010/main" val="3247649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Marcador de imagen de diapositiva"/>
          <p:cNvSpPr>
            <a:spLocks noGrp="1" noRot="1" noChangeAspect="1"/>
          </p:cNvSpPr>
          <p:nvPr>
            <p:ph type="sldImg"/>
          </p:nvPr>
        </p:nvSpPr>
        <p:spPr bwMode="auto">
          <a:noFill/>
          <a:ln>
            <a:solidFill>
              <a:srgbClr val="000000"/>
            </a:solidFill>
            <a:miter lim="800000"/>
            <a:headEnd/>
            <a:tailEnd/>
          </a:ln>
        </p:spPr>
      </p:sp>
      <p:sp>
        <p:nvSpPr>
          <p:cNvPr id="24578"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457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378C5B-6EA4-48F2-91FD-104B8103EEB3}" type="slidenum">
              <a:rPr lang="en-GB"/>
              <a:pPr fontAlgn="base">
                <a:spcBef>
                  <a:spcPct val="0"/>
                </a:spcBef>
                <a:spcAft>
                  <a:spcPct val="0"/>
                </a:spcAft>
              </a:pPr>
              <a:t>11</a:t>
            </a:fld>
            <a:endParaRPr lang="en-GB"/>
          </a:p>
        </p:txBody>
      </p:sp>
    </p:spTree>
    <p:extLst>
      <p:ext uri="{BB962C8B-B14F-4D97-AF65-F5344CB8AC3E}">
        <p14:creationId xmlns:p14="http://schemas.microsoft.com/office/powerpoint/2010/main" val="2436823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9A3F9EA3-7D91-409D-A7B3-667BAEDCB79C}" type="datetimeFigureOut">
              <a:rPr lang="es-ES"/>
              <a:pPr>
                <a:defRPr/>
              </a:pPr>
              <a:t>22/01/2014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7CFCFC8-F36A-4D46-80FB-00B9C4B1ACED}"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0C25E9DA-873F-4BBE-9D3A-6009FF7379FB}" type="datetimeFigureOut">
              <a:rPr lang="es-ES"/>
              <a:pPr>
                <a:defRPr/>
              </a:pPr>
              <a:t>22/01/2014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B5249C5-FD50-488D-81E0-E74991506745}"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4F504B66-BC37-4CDB-9B22-4C5CF4463933}" type="datetimeFigureOut">
              <a:rPr lang="es-ES"/>
              <a:pPr>
                <a:defRPr/>
              </a:pPr>
              <a:t>22/01/2014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C23E2BC9-7431-4B9D-BFE5-8978F0DD99AF}"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71E1C58F-1254-4A9E-9299-355371B853D1}" type="datetimeFigureOut">
              <a:rPr lang="es-ES"/>
              <a:pPr>
                <a:defRPr/>
              </a:pPr>
              <a:t>22/01/2014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EAC90D0E-FC0B-468B-89AE-A0F78B3EBA85}"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782CB2B5-C706-46CA-9496-4DEF5DB50587}" type="datetimeFigureOut">
              <a:rPr lang="es-ES"/>
              <a:pPr>
                <a:defRPr/>
              </a:pPr>
              <a:t>22/01/2014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98E9C7C-5577-4E1E-8096-58BD2FE5C9B1}"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B4331E02-7A9D-451D-9973-D0E6A5298C50}" type="datetimeFigureOut">
              <a:rPr lang="es-ES"/>
              <a:pPr>
                <a:defRPr/>
              </a:pPr>
              <a:t>22/01/2014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D860BCB9-BF4B-4ACD-B356-8E0AF485CB2E}"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30CF2FEA-5BEA-49A9-98AC-F277DEDF50C7}" type="datetimeFigureOut">
              <a:rPr lang="es-ES"/>
              <a:pPr>
                <a:defRPr/>
              </a:pPr>
              <a:t>22/01/2014</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F5D3D0BF-1C76-454F-8473-FA07819AEB6C}"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CEDD36CE-C7E9-49CD-9FB1-F73DE5341F2F}" type="datetimeFigureOut">
              <a:rPr lang="es-ES"/>
              <a:pPr>
                <a:defRPr/>
              </a:pPr>
              <a:t>22/01/2014</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217BFB78-E35A-4B4A-AE9D-1F7256815D0D}"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C6C4C505-E0C1-43EF-B938-2DB80DBD3D1D}" type="datetimeFigureOut">
              <a:rPr lang="es-ES"/>
              <a:pPr>
                <a:defRPr/>
              </a:pPr>
              <a:t>22/01/2014</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CAE04F1C-6F5F-4BCF-8738-75308E3EBF5F}"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4282D46E-193C-46F4-A9E9-A192B24BA644}" type="datetimeFigureOut">
              <a:rPr lang="es-ES"/>
              <a:pPr>
                <a:defRPr/>
              </a:pPr>
              <a:t>22/01/2014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C84B4B0F-9B9A-4188-A884-909F8AF45C05}"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791185B-05E7-40D6-9CF4-F891D19BE8BC}" type="datetimeFigureOut">
              <a:rPr lang="es-ES"/>
              <a:pPr>
                <a:defRPr/>
              </a:pPr>
              <a:t>22/01/2014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7992970B-79CA-4DBF-9F26-7396963F491F}"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aseline="0" smtClean="0">
                <a:solidFill>
                  <a:schemeClr val="tx1">
                    <a:tint val="75000"/>
                  </a:schemeClr>
                </a:solidFill>
                <a:latin typeface="+mn-lt"/>
              </a:defRPr>
            </a:lvl1pPr>
          </a:lstStyle>
          <a:p>
            <a:pPr>
              <a:defRPr/>
            </a:pPr>
            <a:fld id="{8EFF8E56-7B73-4A7A-B3B4-6C90CF66A358}" type="datetimeFigureOut">
              <a:rPr lang="es-ES"/>
              <a:pPr>
                <a:defRPr/>
              </a:pPr>
              <a:t>22/01/2014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aseline="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aseline="0" smtClean="0">
                <a:solidFill>
                  <a:schemeClr val="tx1">
                    <a:tint val="75000"/>
                  </a:schemeClr>
                </a:solidFill>
                <a:latin typeface="+mn-lt"/>
              </a:defRPr>
            </a:lvl1pPr>
          </a:lstStyle>
          <a:p>
            <a:pPr>
              <a:defRPr/>
            </a:pPr>
            <a:fld id="{E97E5EA8-0E8D-42E7-9E0D-EFE485AA6B77}"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3.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2.jpe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1.png"/><Relationship Id="rId5" Type="http://schemas.openxmlformats.org/officeDocument/2006/relationships/image" Target="../media/image46.png"/><Relationship Id="rId10" Type="http://schemas.openxmlformats.org/officeDocument/2006/relationships/image" Target="../media/image9.jpeg"/><Relationship Id="rId4" Type="http://schemas.openxmlformats.org/officeDocument/2006/relationships/image" Target="../media/image45.jpeg"/><Relationship Id="rId9" Type="http://schemas.openxmlformats.org/officeDocument/2006/relationships/image" Target="../media/image50.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gif"/><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9.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eg"/><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9.jpeg"/><Relationship Id="rId10" Type="http://schemas.openxmlformats.org/officeDocument/2006/relationships/image" Target="../media/image20.jpeg"/><Relationship Id="rId4" Type="http://schemas.openxmlformats.org/officeDocument/2006/relationships/image" Target="../media/image15.png"/><Relationship Id="rId9" Type="http://schemas.openxmlformats.org/officeDocument/2006/relationships/image" Target="../media/image19.jpeg"/><Relationship Id="rId14" Type="http://schemas.openxmlformats.org/officeDocument/2006/relationships/image" Target="../media/image24.jpe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9.jpeg"/><Relationship Id="rId7"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5 Título"/>
          <p:cNvSpPr>
            <a:spLocks noGrp="1"/>
          </p:cNvSpPr>
          <p:nvPr>
            <p:ph type="ctrTitle"/>
          </p:nvPr>
        </p:nvSpPr>
        <p:spPr>
          <a:xfrm>
            <a:off x="428625" y="-1470025"/>
            <a:ext cx="7772400" cy="1470025"/>
          </a:xfrm>
        </p:spPr>
        <p:txBody>
          <a:bodyPr/>
          <a:lstStyle/>
          <a:p>
            <a:r>
              <a:rPr lang="en-GB" dirty="0" err="1" smtClean="0"/>
              <a:t>Portada</a:t>
            </a:r>
            <a:endParaRPr lang="en-GB" dirty="0" smtClean="0"/>
          </a:p>
        </p:txBody>
      </p:sp>
      <p:sp>
        <p:nvSpPr>
          <p:cNvPr id="14338" name="6 CuadroTexto"/>
          <p:cNvSpPr txBox="1">
            <a:spLocks noChangeArrowheads="1"/>
          </p:cNvSpPr>
          <p:nvPr/>
        </p:nvSpPr>
        <p:spPr bwMode="auto">
          <a:xfrm>
            <a:off x="42870" y="3882940"/>
            <a:ext cx="8748713" cy="427038"/>
          </a:xfrm>
          <a:prstGeom prst="rect">
            <a:avLst/>
          </a:prstGeom>
          <a:noFill/>
          <a:ln w="9525">
            <a:noFill/>
            <a:miter lim="800000"/>
            <a:headEnd/>
            <a:tailEnd/>
          </a:ln>
        </p:spPr>
        <p:txBody>
          <a:bodyPr>
            <a:spAutoFit/>
          </a:bodyPr>
          <a:lstStyle/>
          <a:p>
            <a:pPr algn="ctr"/>
            <a:r>
              <a:rPr lang="en-GB" sz="2200" baseline="0" dirty="0">
                <a:solidFill>
                  <a:srgbClr val="777777"/>
                </a:solidFill>
                <a:effectLst>
                  <a:outerShdw blurRad="38100" dist="38100" dir="2700000" algn="tl">
                    <a:srgbClr val="000000">
                      <a:alpha val="43137"/>
                    </a:srgbClr>
                  </a:outerShdw>
                </a:effectLst>
                <a:latin typeface="Calibri" pitchFamily="34" charset="0"/>
              </a:rPr>
              <a:t>2013 CALL FOR PROPOSAL PREVENTION AND PREPAREDNESS</a:t>
            </a:r>
          </a:p>
        </p:txBody>
      </p:sp>
      <p:sp>
        <p:nvSpPr>
          <p:cNvPr id="14339" name="7 CuadroTexto"/>
          <p:cNvSpPr txBox="1">
            <a:spLocks noChangeArrowheads="1"/>
          </p:cNvSpPr>
          <p:nvPr/>
        </p:nvSpPr>
        <p:spPr bwMode="auto">
          <a:xfrm>
            <a:off x="2241948" y="4301401"/>
            <a:ext cx="4625177" cy="369332"/>
          </a:xfrm>
          <a:prstGeom prst="rect">
            <a:avLst/>
          </a:prstGeom>
          <a:noFill/>
          <a:ln w="9525">
            <a:noFill/>
            <a:miter lim="800000"/>
            <a:headEnd/>
            <a:tailEnd/>
          </a:ln>
        </p:spPr>
        <p:txBody>
          <a:bodyPr wrap="none">
            <a:spAutoFit/>
          </a:bodyPr>
          <a:lstStyle/>
          <a:p>
            <a:r>
              <a:rPr lang="en-GB" baseline="0" dirty="0" smtClean="0">
                <a:effectLst>
                  <a:outerShdw blurRad="38100" dist="38100" dir="2700000" algn="tl">
                    <a:srgbClr val="000000">
                      <a:alpha val="43137"/>
                    </a:srgbClr>
                  </a:outerShdw>
                </a:effectLst>
                <a:latin typeface="Calibri" pitchFamily="34" charset="0"/>
              </a:rPr>
              <a:t>Agreement Number – ECHO/SUB/2013/661056</a:t>
            </a:r>
          </a:p>
        </p:txBody>
      </p:sp>
      <p:sp>
        <p:nvSpPr>
          <p:cNvPr id="14340" name="8 CuadroTexto"/>
          <p:cNvSpPr txBox="1">
            <a:spLocks noChangeArrowheads="1"/>
          </p:cNvSpPr>
          <p:nvPr/>
        </p:nvSpPr>
        <p:spPr bwMode="auto">
          <a:xfrm>
            <a:off x="323850" y="1407972"/>
            <a:ext cx="8208963" cy="1815882"/>
          </a:xfrm>
          <a:prstGeom prst="rect">
            <a:avLst/>
          </a:prstGeom>
          <a:noFill/>
          <a:ln w="9525">
            <a:noFill/>
            <a:miter lim="800000"/>
            <a:headEnd/>
            <a:tailEnd/>
          </a:ln>
        </p:spPr>
        <p:txBody>
          <a:bodyPr>
            <a:spAutoFit/>
          </a:bodyPr>
          <a:lstStyle/>
          <a:p>
            <a:pPr algn="ctr"/>
            <a:r>
              <a:rPr lang="en-GB" sz="4000" b="1" baseline="0" dirty="0">
                <a:solidFill>
                  <a:schemeClr val="accent1">
                    <a:lumMod val="75000"/>
                  </a:schemeClr>
                </a:solidFill>
                <a:effectLst>
                  <a:outerShdw blurRad="38100" dist="38100" dir="2700000" algn="tl">
                    <a:srgbClr val="000000">
                      <a:alpha val="43137"/>
                    </a:srgbClr>
                  </a:outerShdw>
                </a:effectLst>
                <a:latin typeface="Calibri" pitchFamily="34" charset="0"/>
              </a:rPr>
              <a:t>Autonomous Underwater Vehicles Ready for Preparedness of Oil Spill</a:t>
            </a:r>
          </a:p>
          <a:p>
            <a:pPr algn="ctr"/>
            <a:r>
              <a:rPr lang="en-GB" sz="2800" b="1" baseline="0" dirty="0">
                <a:solidFill>
                  <a:schemeClr val="accent1">
                    <a:lumMod val="75000"/>
                  </a:schemeClr>
                </a:solidFill>
                <a:effectLst>
                  <a:outerShdw blurRad="38100" dist="38100" dir="2700000" algn="tl">
                    <a:srgbClr val="000000">
                      <a:alpha val="43137"/>
                    </a:srgbClr>
                  </a:outerShdw>
                </a:effectLst>
                <a:latin typeface="Calibri" pitchFamily="34" charset="0"/>
              </a:rPr>
              <a:t>(</a:t>
            </a:r>
            <a:r>
              <a:rPr lang="en-GB" sz="2800" b="1" baseline="0" dirty="0" smtClean="0">
                <a:solidFill>
                  <a:schemeClr val="accent1">
                    <a:lumMod val="75000"/>
                  </a:schemeClr>
                </a:solidFill>
                <a:effectLst>
                  <a:outerShdw blurRad="38100" dist="38100" dir="2700000" algn="tl">
                    <a:srgbClr val="000000">
                      <a:alpha val="43137"/>
                    </a:srgbClr>
                  </a:outerShdw>
                </a:effectLst>
                <a:latin typeface="Calibri" pitchFamily="34" charset="0"/>
              </a:rPr>
              <a:t>URready4OS)</a:t>
            </a:r>
            <a:endParaRPr lang="en-GB" sz="2800" b="1" baseline="0" dirty="0">
              <a:solidFill>
                <a:schemeClr val="accent1">
                  <a:lumMod val="75000"/>
                </a:schemeClr>
              </a:solidFill>
              <a:effectLst>
                <a:outerShdw blurRad="38100" dist="38100" dir="2700000" algn="tl">
                  <a:srgbClr val="000000">
                    <a:alpha val="43137"/>
                  </a:srgbClr>
                </a:outerShdw>
              </a:effectLst>
              <a:latin typeface="Calibri" pitchFamily="34" charset="0"/>
            </a:endParaRPr>
          </a:p>
        </p:txBody>
      </p:sp>
      <p:sp>
        <p:nvSpPr>
          <p:cNvPr id="14341" name="9 CuadroTexto"/>
          <p:cNvSpPr txBox="1">
            <a:spLocks noChangeArrowheads="1"/>
          </p:cNvSpPr>
          <p:nvPr/>
        </p:nvSpPr>
        <p:spPr bwMode="auto">
          <a:xfrm>
            <a:off x="1403648" y="5661248"/>
            <a:ext cx="7488832" cy="707886"/>
          </a:xfrm>
          <a:prstGeom prst="rect">
            <a:avLst/>
          </a:prstGeom>
          <a:noFill/>
          <a:ln w="9525">
            <a:noFill/>
            <a:miter lim="800000"/>
            <a:headEnd/>
            <a:tailEnd/>
          </a:ln>
        </p:spPr>
        <p:txBody>
          <a:bodyPr wrap="square">
            <a:spAutoFit/>
          </a:bodyPr>
          <a:lstStyle/>
          <a:p>
            <a:r>
              <a:rPr lang="en-GB" sz="2000" baseline="0" dirty="0" smtClean="0">
                <a:solidFill>
                  <a:srgbClr val="777777"/>
                </a:solidFill>
                <a:effectLst>
                  <a:outerShdw blurRad="38100" dist="38100" dir="2700000" algn="tl">
                    <a:srgbClr val="000000">
                      <a:alpha val="43137"/>
                    </a:srgbClr>
                  </a:outerShdw>
                </a:effectLst>
                <a:latin typeface="Calibri" pitchFamily="34" charset="0"/>
              </a:rPr>
              <a:t>Javier Gilabert Ph.D.</a:t>
            </a:r>
          </a:p>
          <a:p>
            <a:r>
              <a:rPr lang="en-GB" sz="2000" baseline="0" dirty="0" smtClean="0">
                <a:solidFill>
                  <a:srgbClr val="777777"/>
                </a:solidFill>
                <a:effectLst>
                  <a:outerShdw blurRad="38100" dist="38100" dir="2700000" algn="tl">
                    <a:srgbClr val="000000">
                      <a:alpha val="43137"/>
                    </a:srgbClr>
                  </a:outerShdw>
                </a:effectLst>
                <a:latin typeface="Calibri" pitchFamily="34" charset="0"/>
              </a:rPr>
              <a:t>Universidad </a:t>
            </a:r>
            <a:r>
              <a:rPr lang="en-GB" sz="2000" baseline="0" dirty="0" err="1">
                <a:solidFill>
                  <a:srgbClr val="777777"/>
                </a:solidFill>
                <a:effectLst>
                  <a:outerShdw blurRad="38100" dist="38100" dir="2700000" algn="tl">
                    <a:srgbClr val="000000">
                      <a:alpha val="43137"/>
                    </a:srgbClr>
                  </a:outerShdw>
                </a:effectLst>
                <a:latin typeface="Calibri" pitchFamily="34" charset="0"/>
              </a:rPr>
              <a:t>Politécnica</a:t>
            </a:r>
            <a:r>
              <a:rPr lang="en-GB" sz="2000" baseline="0" dirty="0">
                <a:solidFill>
                  <a:srgbClr val="777777"/>
                </a:solidFill>
                <a:effectLst>
                  <a:outerShdw blurRad="38100" dist="38100" dir="2700000" algn="tl">
                    <a:srgbClr val="000000">
                      <a:alpha val="43137"/>
                    </a:srgbClr>
                  </a:outerShdw>
                </a:effectLst>
                <a:latin typeface="Calibri" pitchFamily="34" charset="0"/>
              </a:rPr>
              <a:t> de </a:t>
            </a:r>
            <a:r>
              <a:rPr lang="en-GB" sz="2000" baseline="0" dirty="0" smtClean="0">
                <a:solidFill>
                  <a:srgbClr val="777777"/>
                </a:solidFill>
                <a:effectLst>
                  <a:outerShdw blurRad="38100" dist="38100" dir="2700000" algn="tl">
                    <a:srgbClr val="000000">
                      <a:alpha val="43137"/>
                    </a:srgbClr>
                  </a:outerShdw>
                </a:effectLst>
                <a:latin typeface="Calibri" pitchFamily="34" charset="0"/>
              </a:rPr>
              <a:t>Cartagena - UPCT</a:t>
            </a:r>
            <a:endParaRPr lang="en-GB" sz="2000" baseline="0" dirty="0">
              <a:solidFill>
                <a:srgbClr val="777777"/>
              </a:solidFill>
              <a:effectLst>
                <a:outerShdw blurRad="38100" dist="38100" dir="2700000" algn="tl">
                  <a:srgbClr val="000000">
                    <a:alpha val="43137"/>
                  </a:srgbClr>
                </a:outerShdw>
              </a:effectLst>
              <a:latin typeface="Calibri" pitchFamily="34" charset="0"/>
            </a:endParaRPr>
          </a:p>
        </p:txBody>
      </p:sp>
      <p:sp>
        <p:nvSpPr>
          <p:cNvPr id="14343" name="Rectangle 7"/>
          <p:cNvSpPr>
            <a:spLocks noChangeArrowheads="1"/>
          </p:cNvSpPr>
          <p:nvPr/>
        </p:nvSpPr>
        <p:spPr bwMode="auto">
          <a:xfrm>
            <a:off x="107950" y="908050"/>
            <a:ext cx="8893175" cy="73025"/>
          </a:xfrm>
          <a:prstGeom prst="rect">
            <a:avLst/>
          </a:prstGeom>
          <a:solidFill>
            <a:schemeClr val="accent1"/>
          </a:solidFill>
          <a:ln w="9525">
            <a:noFill/>
            <a:miter lim="800000"/>
            <a:headEnd/>
            <a:tailEnd/>
          </a:ln>
          <a:effectLst/>
        </p:spPr>
        <p:txBody>
          <a:bodyPr wrap="none" anchor="ctr"/>
          <a:lstStyle/>
          <a:p>
            <a:pPr algn="ctr"/>
            <a:endParaRPr lang="es-ES" baseline="0"/>
          </a:p>
        </p:txBody>
      </p:sp>
      <p:sp>
        <p:nvSpPr>
          <p:cNvPr id="14344" name="Rectangle 8"/>
          <p:cNvSpPr>
            <a:spLocks noChangeArrowheads="1"/>
          </p:cNvSpPr>
          <p:nvPr/>
        </p:nvSpPr>
        <p:spPr bwMode="auto">
          <a:xfrm>
            <a:off x="348555" y="367277"/>
            <a:ext cx="1792222" cy="461665"/>
          </a:xfrm>
          <a:prstGeom prst="rect">
            <a:avLst/>
          </a:prstGeom>
          <a:noFill/>
          <a:ln w="9525">
            <a:noFill/>
            <a:miter lim="800000"/>
            <a:headEnd/>
            <a:tailEnd/>
          </a:ln>
          <a:effectLst/>
        </p:spPr>
        <p:txBody>
          <a:bodyPr wrap="none">
            <a:spAutoFit/>
          </a:bodyPr>
          <a:lstStyle/>
          <a:p>
            <a:r>
              <a:rPr lang="en-GB" sz="2400" b="1" baseline="0" dirty="0">
                <a:solidFill>
                  <a:schemeClr val="accent1">
                    <a:lumMod val="75000"/>
                  </a:schemeClr>
                </a:solidFill>
                <a:effectLst>
                  <a:outerShdw blurRad="38100" dist="38100" dir="2700000" algn="tl">
                    <a:srgbClr val="000000">
                      <a:alpha val="43137"/>
                    </a:srgbClr>
                  </a:outerShdw>
                </a:effectLst>
                <a:latin typeface="+mn-lt"/>
              </a:rPr>
              <a:t>URready4OS</a:t>
            </a:r>
          </a:p>
        </p:txBody>
      </p:sp>
      <p:pic>
        <p:nvPicPr>
          <p:cNvPr id="14346" name="Picture 10" descr="image-alcid-nantes-131111-190850"/>
          <p:cNvPicPr>
            <a:picLocks noChangeAspect="1" noChangeArrowheads="1"/>
          </p:cNvPicPr>
          <p:nvPr/>
        </p:nvPicPr>
        <p:blipFill>
          <a:blip r:embed="rId3" cstate="print"/>
          <a:srcRect b="26649"/>
          <a:stretch>
            <a:fillRect/>
          </a:stretch>
        </p:blipFill>
        <p:spPr bwMode="auto">
          <a:xfrm>
            <a:off x="7164388" y="68263"/>
            <a:ext cx="1657350" cy="839787"/>
          </a:xfrm>
          <a:prstGeom prst="rect">
            <a:avLst/>
          </a:prstGeom>
          <a:noFill/>
        </p:spPr>
      </p:pic>
      <p:pic>
        <p:nvPicPr>
          <p:cNvPr id="10" name="Picture 12" descr="escudo"/>
          <p:cNvPicPr>
            <a:picLocks noChangeAspect="1" noChangeArrowheads="1"/>
          </p:cNvPicPr>
          <p:nvPr/>
        </p:nvPicPr>
        <p:blipFill>
          <a:blip r:embed="rId4" cstate="print"/>
          <a:srcRect/>
          <a:stretch>
            <a:fillRect/>
          </a:stretch>
        </p:blipFill>
        <p:spPr bwMode="auto">
          <a:xfrm>
            <a:off x="552965" y="5670241"/>
            <a:ext cx="718740" cy="718740"/>
          </a:xfrm>
          <a:prstGeom prst="rect">
            <a:avLst/>
          </a:prstGeom>
          <a:noFill/>
        </p:spPr>
      </p:pic>
      <p:sp>
        <p:nvSpPr>
          <p:cNvPr id="2" name="Rectángulo 1"/>
          <p:cNvSpPr/>
          <p:nvPr/>
        </p:nvSpPr>
        <p:spPr>
          <a:xfrm>
            <a:off x="3001861" y="4713462"/>
            <a:ext cx="2752228" cy="369332"/>
          </a:xfrm>
          <a:prstGeom prst="rect">
            <a:avLst/>
          </a:prstGeom>
        </p:spPr>
        <p:txBody>
          <a:bodyPr wrap="none">
            <a:spAutoFit/>
          </a:bodyPr>
          <a:lstStyle/>
          <a:p>
            <a:pPr algn="ctr"/>
            <a:r>
              <a:rPr lang="en-GB" baseline="0" dirty="0">
                <a:solidFill>
                  <a:srgbClr val="777777"/>
                </a:solidFill>
                <a:effectLst>
                  <a:outerShdw blurRad="38100" dist="38100" dir="2700000" algn="tl">
                    <a:srgbClr val="000000">
                      <a:alpha val="43137"/>
                    </a:srgbClr>
                  </a:outerShdw>
                </a:effectLst>
                <a:latin typeface="Calibri" pitchFamily="34" charset="0"/>
              </a:rPr>
              <a:t>Brussels, January 22</a:t>
            </a:r>
            <a:r>
              <a:rPr lang="en-GB" baseline="30000" dirty="0">
                <a:solidFill>
                  <a:srgbClr val="777777"/>
                </a:solidFill>
                <a:effectLst>
                  <a:outerShdw blurRad="38100" dist="38100" dir="2700000" algn="tl">
                    <a:srgbClr val="000000">
                      <a:alpha val="43137"/>
                    </a:srgbClr>
                  </a:outerShdw>
                </a:effectLst>
                <a:latin typeface="Calibri" pitchFamily="34" charset="0"/>
              </a:rPr>
              <a:t>nd</a:t>
            </a:r>
            <a:r>
              <a:rPr lang="en-GB" baseline="0" dirty="0">
                <a:solidFill>
                  <a:srgbClr val="777777"/>
                </a:solidFill>
                <a:effectLst>
                  <a:outerShdw blurRad="38100" dist="38100" dir="2700000" algn="tl">
                    <a:srgbClr val="000000">
                      <a:alpha val="43137"/>
                    </a:srgbClr>
                  </a:outerShdw>
                </a:effectLst>
                <a:latin typeface="Calibri" pitchFamily="34" charset="0"/>
              </a:rPr>
              <a:t> 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a:srcRect/>
          <a:stretch>
            <a:fillRect/>
          </a:stretch>
        </p:blipFill>
        <p:spPr bwMode="auto">
          <a:xfrm>
            <a:off x="132477" y="4813128"/>
            <a:ext cx="2306487" cy="1208160"/>
          </a:xfrm>
          <a:prstGeom prst="rect">
            <a:avLst/>
          </a:prstGeom>
          <a:noFill/>
          <a:ln w="9525">
            <a:noFill/>
            <a:miter lim="800000"/>
            <a:headEnd/>
            <a:tailEnd/>
          </a:ln>
          <a:effectLst/>
        </p:spPr>
      </p:pic>
      <p:pic>
        <p:nvPicPr>
          <p:cNvPr id="15362" name="Picture 2"/>
          <p:cNvPicPr>
            <a:picLocks noChangeAspect="1" noChangeArrowheads="1"/>
          </p:cNvPicPr>
          <p:nvPr/>
        </p:nvPicPr>
        <p:blipFill>
          <a:blip r:embed="rId3"/>
          <a:srcRect/>
          <a:stretch>
            <a:fillRect/>
          </a:stretch>
        </p:blipFill>
        <p:spPr bwMode="auto">
          <a:xfrm>
            <a:off x="1454326" y="3501008"/>
            <a:ext cx="1893538" cy="1337344"/>
          </a:xfrm>
          <a:prstGeom prst="rect">
            <a:avLst/>
          </a:prstGeom>
          <a:noFill/>
          <a:ln w="9525">
            <a:noFill/>
            <a:miter lim="800000"/>
            <a:headEnd/>
            <a:tailEnd/>
          </a:ln>
          <a:effectLst/>
        </p:spPr>
      </p:pic>
      <p:pic>
        <p:nvPicPr>
          <p:cNvPr id="15361" name="Picture 1"/>
          <p:cNvPicPr>
            <a:picLocks noChangeAspect="1" noChangeArrowheads="1"/>
          </p:cNvPicPr>
          <p:nvPr/>
        </p:nvPicPr>
        <p:blipFill>
          <a:blip r:embed="rId4" cstate="print"/>
          <a:srcRect/>
          <a:stretch>
            <a:fillRect/>
          </a:stretch>
        </p:blipFill>
        <p:spPr bwMode="auto">
          <a:xfrm>
            <a:off x="5148064" y="3510319"/>
            <a:ext cx="2000634" cy="1327670"/>
          </a:xfrm>
          <a:prstGeom prst="rect">
            <a:avLst/>
          </a:prstGeom>
          <a:noFill/>
          <a:ln w="9525">
            <a:noFill/>
            <a:miter lim="800000"/>
            <a:headEnd/>
            <a:tailEnd/>
          </a:ln>
          <a:effectLst/>
        </p:spPr>
      </p:pic>
      <p:pic>
        <p:nvPicPr>
          <p:cNvPr id="15367" name="Picture 7"/>
          <p:cNvPicPr>
            <a:picLocks noChangeAspect="1" noChangeArrowheads="1"/>
          </p:cNvPicPr>
          <p:nvPr/>
        </p:nvPicPr>
        <p:blipFill>
          <a:blip r:embed="rId5"/>
          <a:srcRect/>
          <a:stretch>
            <a:fillRect/>
          </a:stretch>
        </p:blipFill>
        <p:spPr bwMode="auto">
          <a:xfrm>
            <a:off x="6441596" y="4365104"/>
            <a:ext cx="2522892" cy="1656184"/>
          </a:xfrm>
          <a:prstGeom prst="rect">
            <a:avLst/>
          </a:prstGeom>
          <a:noFill/>
          <a:ln w="9525">
            <a:noFill/>
            <a:miter lim="800000"/>
            <a:headEnd/>
            <a:tailEnd/>
          </a:ln>
          <a:effectLst/>
        </p:spPr>
      </p:pic>
      <p:pic>
        <p:nvPicPr>
          <p:cNvPr id="15363" name="Picture 3"/>
          <p:cNvPicPr>
            <a:picLocks noChangeAspect="1" noChangeArrowheads="1"/>
          </p:cNvPicPr>
          <p:nvPr/>
        </p:nvPicPr>
        <p:blipFill>
          <a:blip r:embed="rId6" cstate="print"/>
          <a:srcRect/>
          <a:stretch>
            <a:fillRect/>
          </a:stretch>
        </p:blipFill>
        <p:spPr bwMode="auto">
          <a:xfrm>
            <a:off x="5134587" y="4662240"/>
            <a:ext cx="2763724" cy="1359048"/>
          </a:xfrm>
          <a:prstGeom prst="rect">
            <a:avLst/>
          </a:prstGeom>
          <a:noFill/>
          <a:ln w="9525">
            <a:noFill/>
            <a:miter lim="800000"/>
            <a:headEnd/>
            <a:tailEnd/>
          </a:ln>
          <a:effectLst/>
        </p:spPr>
      </p:pic>
      <p:pic>
        <p:nvPicPr>
          <p:cNvPr id="15365" name="Picture 5"/>
          <p:cNvPicPr>
            <a:picLocks noChangeAspect="1" noChangeArrowheads="1"/>
          </p:cNvPicPr>
          <p:nvPr/>
        </p:nvPicPr>
        <p:blipFill>
          <a:blip r:embed="rId7" cstate="print"/>
          <a:srcRect/>
          <a:stretch>
            <a:fillRect/>
          </a:stretch>
        </p:blipFill>
        <p:spPr bwMode="auto">
          <a:xfrm>
            <a:off x="3055129" y="3487112"/>
            <a:ext cx="2092935" cy="1382048"/>
          </a:xfrm>
          <a:prstGeom prst="rect">
            <a:avLst/>
          </a:prstGeom>
          <a:noFill/>
          <a:ln w="9525">
            <a:noFill/>
            <a:miter lim="800000"/>
            <a:headEnd/>
            <a:tailEnd/>
          </a:ln>
          <a:effectLst/>
        </p:spPr>
      </p:pic>
      <p:pic>
        <p:nvPicPr>
          <p:cNvPr id="15366" name="Picture 6"/>
          <p:cNvPicPr>
            <a:picLocks noChangeAspect="1" noChangeArrowheads="1"/>
          </p:cNvPicPr>
          <p:nvPr/>
        </p:nvPicPr>
        <p:blipFill>
          <a:blip r:embed="rId8"/>
          <a:srcRect/>
          <a:stretch>
            <a:fillRect/>
          </a:stretch>
        </p:blipFill>
        <p:spPr bwMode="auto">
          <a:xfrm>
            <a:off x="7097821" y="2760870"/>
            <a:ext cx="1866667" cy="1882576"/>
          </a:xfrm>
          <a:prstGeom prst="rect">
            <a:avLst/>
          </a:prstGeom>
          <a:noFill/>
          <a:ln w="9525">
            <a:noFill/>
            <a:miter lim="800000"/>
            <a:headEnd/>
            <a:tailEnd/>
          </a:ln>
          <a:effectLst/>
        </p:spPr>
      </p:pic>
      <p:grpSp>
        <p:nvGrpSpPr>
          <p:cNvPr id="17" name="16 Grupo"/>
          <p:cNvGrpSpPr/>
          <p:nvPr/>
        </p:nvGrpSpPr>
        <p:grpSpPr>
          <a:xfrm>
            <a:off x="4262558" y="4662240"/>
            <a:ext cx="1853895" cy="1364517"/>
            <a:chOff x="5148263" y="4227513"/>
            <a:chExt cx="2590800" cy="1865312"/>
          </a:xfrm>
        </p:grpSpPr>
        <p:pic>
          <p:nvPicPr>
            <p:cNvPr id="18" name="Picture 18" descr="20120508_RhodamineGE1"/>
            <p:cNvPicPr>
              <a:picLocks noChangeAspect="1" noChangeArrowheads="1"/>
            </p:cNvPicPr>
            <p:nvPr/>
          </p:nvPicPr>
          <p:blipFill>
            <a:blip r:embed="rId9" cstate="print"/>
            <a:srcRect/>
            <a:stretch>
              <a:fillRect/>
            </a:stretch>
          </p:blipFill>
          <p:spPr bwMode="auto">
            <a:xfrm>
              <a:off x="5219700" y="4227513"/>
              <a:ext cx="2519363" cy="1865312"/>
            </a:xfrm>
            <a:prstGeom prst="rect">
              <a:avLst/>
            </a:prstGeom>
            <a:noFill/>
          </p:spPr>
        </p:pic>
        <p:sp>
          <p:nvSpPr>
            <p:cNvPr id="19" name="Text Box 21"/>
            <p:cNvSpPr txBox="1">
              <a:spLocks noChangeArrowheads="1"/>
            </p:cNvSpPr>
            <p:nvPr/>
          </p:nvSpPr>
          <p:spPr bwMode="auto">
            <a:xfrm>
              <a:off x="5148263" y="5848350"/>
              <a:ext cx="740908" cy="200055"/>
            </a:xfrm>
            <a:prstGeom prst="rect">
              <a:avLst/>
            </a:prstGeom>
            <a:noFill/>
            <a:ln w="9525">
              <a:noFill/>
              <a:miter lim="800000"/>
              <a:headEnd/>
              <a:tailEnd/>
            </a:ln>
            <a:effectLst/>
          </p:spPr>
          <p:txBody>
            <a:bodyPr wrap="none">
              <a:spAutoFit/>
            </a:bodyPr>
            <a:lstStyle/>
            <a:p>
              <a:r>
                <a:rPr lang="es-ES" sz="700" baseline="0" dirty="0">
                  <a:solidFill>
                    <a:schemeClr val="bg1"/>
                  </a:solidFill>
                </a:rPr>
                <a:t>Figure: UCSD</a:t>
              </a:r>
            </a:p>
          </p:txBody>
        </p:sp>
      </p:grpSp>
      <p:sp>
        <p:nvSpPr>
          <p:cNvPr id="2" name="Rectangle 6"/>
          <p:cNvSpPr>
            <a:spLocks noChangeArrowheads="1"/>
          </p:cNvSpPr>
          <p:nvPr/>
        </p:nvSpPr>
        <p:spPr bwMode="auto">
          <a:xfrm>
            <a:off x="107950" y="6164263"/>
            <a:ext cx="8893175" cy="73025"/>
          </a:xfrm>
          <a:prstGeom prst="rect">
            <a:avLst/>
          </a:prstGeom>
          <a:solidFill>
            <a:schemeClr val="accent1"/>
          </a:solidFill>
          <a:ln w="9525">
            <a:noFill/>
            <a:miter lim="800000"/>
            <a:headEnd/>
            <a:tailEnd/>
          </a:ln>
          <a:effectLst/>
        </p:spPr>
        <p:txBody>
          <a:bodyPr wrap="none" anchor="ctr"/>
          <a:lstStyle/>
          <a:p>
            <a:pPr algn="ctr"/>
            <a:endParaRPr lang="es-ES" baseline="0"/>
          </a:p>
        </p:txBody>
      </p:sp>
      <p:sp>
        <p:nvSpPr>
          <p:cNvPr id="3" name="Rectangle 8"/>
          <p:cNvSpPr>
            <a:spLocks noChangeArrowheads="1"/>
          </p:cNvSpPr>
          <p:nvPr/>
        </p:nvSpPr>
        <p:spPr bwMode="auto">
          <a:xfrm>
            <a:off x="179512" y="6340879"/>
            <a:ext cx="1525097" cy="400110"/>
          </a:xfrm>
          <a:prstGeom prst="rect">
            <a:avLst/>
          </a:prstGeom>
          <a:noFill/>
          <a:ln w="9525">
            <a:noFill/>
            <a:miter lim="800000"/>
            <a:headEnd/>
            <a:tailEnd/>
          </a:ln>
          <a:effectLst/>
        </p:spPr>
        <p:txBody>
          <a:bodyPr wrap="none">
            <a:spAutoFit/>
          </a:bodyPr>
          <a:lstStyle/>
          <a:p>
            <a:r>
              <a:rPr lang="en-GB" sz="2000" b="1" baseline="0" dirty="0">
                <a:solidFill>
                  <a:schemeClr val="accent1">
                    <a:lumMod val="75000"/>
                  </a:schemeClr>
                </a:solidFill>
                <a:effectLst>
                  <a:outerShdw blurRad="38100" dist="38100" dir="2700000" algn="tl">
                    <a:srgbClr val="000000">
                      <a:alpha val="43137"/>
                    </a:srgbClr>
                  </a:outerShdw>
                </a:effectLst>
                <a:latin typeface="+mn-lt"/>
              </a:rPr>
              <a:t>URready4OS</a:t>
            </a:r>
          </a:p>
        </p:txBody>
      </p:sp>
      <p:pic>
        <p:nvPicPr>
          <p:cNvPr id="4" name="Picture 10" descr="image-alcid-nantes-131111-190850"/>
          <p:cNvPicPr>
            <a:picLocks noChangeAspect="1" noChangeArrowheads="1"/>
          </p:cNvPicPr>
          <p:nvPr/>
        </p:nvPicPr>
        <p:blipFill>
          <a:blip r:embed="rId10" cstate="print"/>
          <a:srcRect b="26649"/>
          <a:stretch>
            <a:fillRect/>
          </a:stretch>
        </p:blipFill>
        <p:spPr bwMode="auto">
          <a:xfrm>
            <a:off x="8028384" y="6269994"/>
            <a:ext cx="929526" cy="470995"/>
          </a:xfrm>
          <a:prstGeom prst="rect">
            <a:avLst/>
          </a:prstGeom>
          <a:noFill/>
        </p:spPr>
      </p:pic>
      <p:sp>
        <p:nvSpPr>
          <p:cNvPr id="5" name="4 Título"/>
          <p:cNvSpPr>
            <a:spLocks noGrp="1"/>
          </p:cNvSpPr>
          <p:nvPr>
            <p:ph type="title" idx="4294967295"/>
          </p:nvPr>
        </p:nvSpPr>
        <p:spPr>
          <a:xfrm>
            <a:off x="285720" y="-1143000"/>
            <a:ext cx="8229600" cy="1143000"/>
          </a:xfrm>
        </p:spPr>
        <p:txBody>
          <a:bodyPr/>
          <a:lstStyle/>
          <a:p>
            <a:r>
              <a:rPr lang="en-GB" sz="4400" kern="1200" dirty="0" smtClean="0">
                <a:solidFill>
                  <a:schemeClr val="tx1"/>
                </a:solidFill>
                <a:latin typeface="+mj-lt"/>
                <a:ea typeface="+mj-ea"/>
                <a:cs typeface="+mj-cs"/>
              </a:rPr>
              <a:t>Action4.</a:t>
            </a:r>
            <a:r>
              <a:rPr lang="en-GB" dirty="0" smtClean="0"/>
              <a:t>Demostrative experiment</a:t>
            </a:r>
            <a:endParaRPr lang="en-GB" dirty="0"/>
          </a:p>
        </p:txBody>
      </p:sp>
      <p:sp>
        <p:nvSpPr>
          <p:cNvPr id="7" name="10 CuadroTexto"/>
          <p:cNvSpPr txBox="1">
            <a:spLocks noChangeArrowheads="1"/>
          </p:cNvSpPr>
          <p:nvPr/>
        </p:nvSpPr>
        <p:spPr bwMode="auto">
          <a:xfrm>
            <a:off x="375211" y="673532"/>
            <a:ext cx="4268797" cy="523220"/>
          </a:xfrm>
          <a:prstGeom prst="rect">
            <a:avLst/>
          </a:prstGeom>
          <a:noFill/>
          <a:ln w="9525">
            <a:noFill/>
            <a:miter lim="800000"/>
            <a:headEnd/>
            <a:tailEnd/>
          </a:ln>
        </p:spPr>
        <p:txBody>
          <a:bodyPr wrap="none">
            <a:spAutoFit/>
          </a:bodyPr>
          <a:lstStyle/>
          <a:p>
            <a:r>
              <a:rPr lang="en-GB" sz="2800" b="1" baseline="0" dirty="0" smtClean="0">
                <a:solidFill>
                  <a:schemeClr val="accent1">
                    <a:lumMod val="75000"/>
                  </a:schemeClr>
                </a:solidFill>
                <a:latin typeface="Calibri" pitchFamily="34" charset="0"/>
              </a:rPr>
              <a:t>Demonstrative experiment </a:t>
            </a:r>
            <a:endParaRPr lang="en-GB" sz="2800" b="1" baseline="0" dirty="0">
              <a:solidFill>
                <a:schemeClr val="accent1">
                  <a:lumMod val="75000"/>
                </a:schemeClr>
              </a:solidFill>
              <a:latin typeface="Calibri" pitchFamily="34" charset="0"/>
            </a:endParaRPr>
          </a:p>
        </p:txBody>
      </p:sp>
      <p:pic>
        <p:nvPicPr>
          <p:cNvPr id="8" name="Picture 12" descr="escudo"/>
          <p:cNvPicPr>
            <a:picLocks noChangeAspect="1" noChangeArrowheads="1"/>
          </p:cNvPicPr>
          <p:nvPr/>
        </p:nvPicPr>
        <p:blipFill>
          <a:blip r:embed="rId11" cstate="print"/>
          <a:srcRect/>
          <a:stretch>
            <a:fillRect/>
          </a:stretch>
        </p:blipFill>
        <p:spPr bwMode="auto">
          <a:xfrm>
            <a:off x="7594801" y="331121"/>
            <a:ext cx="1009647" cy="1009647"/>
          </a:xfrm>
          <a:prstGeom prst="rect">
            <a:avLst/>
          </a:prstGeom>
          <a:noFill/>
        </p:spPr>
      </p:pic>
      <p:sp>
        <p:nvSpPr>
          <p:cNvPr id="9" name="Rectangle 13"/>
          <p:cNvSpPr>
            <a:spLocks noChangeArrowheads="1"/>
          </p:cNvSpPr>
          <p:nvPr/>
        </p:nvSpPr>
        <p:spPr bwMode="auto">
          <a:xfrm>
            <a:off x="4786313" y="724634"/>
            <a:ext cx="2024055" cy="400110"/>
          </a:xfrm>
          <a:prstGeom prst="rect">
            <a:avLst/>
          </a:prstGeom>
          <a:noFill/>
          <a:ln w="9525">
            <a:noFill/>
            <a:miter lim="800000"/>
            <a:headEnd/>
            <a:tailEnd/>
          </a:ln>
          <a:effectLst/>
        </p:spPr>
        <p:txBody>
          <a:bodyPr wrap="square">
            <a:spAutoFit/>
          </a:bodyPr>
          <a:lstStyle/>
          <a:p>
            <a:r>
              <a:rPr lang="en-GB" sz="2000" baseline="0" dirty="0" smtClean="0">
                <a:solidFill>
                  <a:schemeClr val="accent1">
                    <a:lumMod val="75000"/>
                  </a:schemeClr>
                </a:solidFill>
                <a:latin typeface="+mn-lt"/>
              </a:rPr>
              <a:t>Spain, May-2015</a:t>
            </a:r>
            <a:endParaRPr lang="es-ES" sz="2000" baseline="0" dirty="0">
              <a:solidFill>
                <a:schemeClr val="accent1">
                  <a:lumMod val="75000"/>
                </a:schemeClr>
              </a:solidFill>
              <a:latin typeface="+mn-lt"/>
            </a:endParaRPr>
          </a:p>
        </p:txBody>
      </p:sp>
      <p:grpSp>
        <p:nvGrpSpPr>
          <p:cNvPr id="14" name="13 Grupo"/>
          <p:cNvGrpSpPr/>
          <p:nvPr/>
        </p:nvGrpSpPr>
        <p:grpSpPr>
          <a:xfrm>
            <a:off x="2313042" y="4662240"/>
            <a:ext cx="2016688" cy="1376023"/>
            <a:chOff x="5715008" y="3714752"/>
            <a:chExt cx="2808287" cy="1573213"/>
          </a:xfrm>
        </p:grpSpPr>
        <p:pic>
          <p:nvPicPr>
            <p:cNvPr id="10" name="Picture 15" descr="ca6e8e_ac50023574ff5542589e0a8064d5f490"/>
            <p:cNvPicPr>
              <a:picLocks noChangeAspect="1" noChangeArrowheads="1"/>
            </p:cNvPicPr>
            <p:nvPr/>
          </p:nvPicPr>
          <p:blipFill>
            <a:blip r:embed="rId12"/>
            <a:srcRect/>
            <a:stretch>
              <a:fillRect/>
            </a:stretch>
          </p:blipFill>
          <p:spPr bwMode="auto">
            <a:xfrm>
              <a:off x="5715008" y="3714752"/>
              <a:ext cx="2808287" cy="1573213"/>
            </a:xfrm>
            <a:prstGeom prst="rect">
              <a:avLst/>
            </a:prstGeom>
            <a:noFill/>
          </p:spPr>
        </p:pic>
        <p:sp>
          <p:nvSpPr>
            <p:cNvPr id="11" name="Text Box 16"/>
            <p:cNvSpPr txBox="1">
              <a:spLocks noChangeArrowheads="1"/>
            </p:cNvSpPr>
            <p:nvPr/>
          </p:nvSpPr>
          <p:spPr bwMode="auto">
            <a:xfrm>
              <a:off x="7046432" y="5072074"/>
              <a:ext cx="899605" cy="200054"/>
            </a:xfrm>
            <a:prstGeom prst="rect">
              <a:avLst/>
            </a:prstGeom>
            <a:noFill/>
            <a:ln w="9525">
              <a:noFill/>
              <a:miter lim="800000"/>
              <a:headEnd/>
              <a:tailEnd/>
            </a:ln>
            <a:effectLst/>
          </p:spPr>
          <p:txBody>
            <a:bodyPr wrap="none">
              <a:spAutoFit/>
            </a:bodyPr>
            <a:lstStyle/>
            <a:p>
              <a:r>
                <a:rPr lang="es-ES" sz="700" baseline="0" dirty="0">
                  <a:solidFill>
                    <a:schemeClr val="bg1"/>
                  </a:solidFill>
                </a:rPr>
                <a:t>Picture: </a:t>
              </a:r>
              <a:r>
                <a:rPr lang="es-ES" sz="700" baseline="0" dirty="0" err="1">
                  <a:solidFill>
                    <a:schemeClr val="bg1"/>
                  </a:solidFill>
                </a:rPr>
                <a:t>Hydrosoft</a:t>
              </a:r>
              <a:endParaRPr lang="es-ES" sz="700" baseline="0" dirty="0">
                <a:solidFill>
                  <a:schemeClr val="bg1"/>
                </a:solidFill>
              </a:endParaRPr>
            </a:p>
          </p:txBody>
        </p:sp>
      </p:grpSp>
      <p:sp>
        <p:nvSpPr>
          <p:cNvPr id="13" name="Rectangle 20"/>
          <p:cNvSpPr>
            <a:spLocks noChangeArrowheads="1"/>
          </p:cNvSpPr>
          <p:nvPr/>
        </p:nvSpPr>
        <p:spPr bwMode="auto">
          <a:xfrm>
            <a:off x="214282" y="1571612"/>
            <a:ext cx="8750206" cy="1323439"/>
          </a:xfrm>
          <a:prstGeom prst="rect">
            <a:avLst/>
          </a:prstGeom>
          <a:noFill/>
          <a:ln w="9525">
            <a:noFill/>
            <a:miter lim="800000"/>
            <a:headEnd/>
            <a:tailEnd/>
          </a:ln>
          <a:effectLst/>
        </p:spPr>
        <p:txBody>
          <a:bodyPr wrap="square">
            <a:spAutoFit/>
          </a:bodyPr>
          <a:lstStyle/>
          <a:p>
            <a:pPr eaLnBrk="0" hangingPunct="0">
              <a:buFontTx/>
              <a:buChar char="•"/>
            </a:pPr>
            <a:r>
              <a:rPr lang="en-US" sz="2400" baseline="0" dirty="0" smtClean="0">
                <a:solidFill>
                  <a:schemeClr val="accent1">
                    <a:lumMod val="75000"/>
                  </a:schemeClr>
                </a:solidFill>
                <a:latin typeface="+mn-lt"/>
              </a:rPr>
              <a:t> Check </a:t>
            </a:r>
            <a:r>
              <a:rPr lang="en-US" sz="2400" baseline="0" dirty="0">
                <a:solidFill>
                  <a:schemeClr val="accent1">
                    <a:lumMod val="75000"/>
                  </a:schemeClr>
                </a:solidFill>
                <a:latin typeface="+mn-lt"/>
              </a:rPr>
              <a:t>the validity of protocols, </a:t>
            </a:r>
            <a:r>
              <a:rPr lang="en-US" sz="2400" baseline="0" dirty="0" err="1">
                <a:solidFill>
                  <a:schemeClr val="accent1">
                    <a:lumMod val="75000"/>
                  </a:schemeClr>
                </a:solidFill>
                <a:latin typeface="+mn-lt"/>
              </a:rPr>
              <a:t>ConOps</a:t>
            </a:r>
            <a:r>
              <a:rPr lang="en-US" sz="2400" baseline="0" dirty="0">
                <a:solidFill>
                  <a:schemeClr val="accent1">
                    <a:lumMod val="75000"/>
                  </a:schemeClr>
                </a:solidFill>
                <a:latin typeface="+mn-lt"/>
              </a:rPr>
              <a:t> and software </a:t>
            </a:r>
            <a:r>
              <a:rPr lang="en-US" sz="2400" baseline="0" dirty="0" smtClean="0">
                <a:solidFill>
                  <a:schemeClr val="accent1">
                    <a:lumMod val="75000"/>
                  </a:schemeClr>
                </a:solidFill>
                <a:latin typeface="+mn-lt"/>
              </a:rPr>
              <a:t>developed</a:t>
            </a:r>
            <a:endParaRPr lang="en-US" sz="2400" baseline="0" dirty="0">
              <a:solidFill>
                <a:schemeClr val="accent1">
                  <a:lumMod val="75000"/>
                </a:schemeClr>
              </a:solidFill>
              <a:latin typeface="+mn-lt"/>
            </a:endParaRPr>
          </a:p>
          <a:p>
            <a:pPr eaLnBrk="0" hangingPunct="0">
              <a:buFontTx/>
              <a:buChar char="•"/>
            </a:pPr>
            <a:endParaRPr lang="en-US" sz="800" baseline="0" dirty="0">
              <a:solidFill>
                <a:schemeClr val="accent1">
                  <a:lumMod val="75000"/>
                </a:schemeClr>
              </a:solidFill>
              <a:latin typeface="+mn-lt"/>
            </a:endParaRPr>
          </a:p>
          <a:p>
            <a:pPr eaLnBrk="0" hangingPunct="0">
              <a:buFontTx/>
              <a:buChar char="•"/>
            </a:pPr>
            <a:r>
              <a:rPr lang="en-US" sz="2400" baseline="0" dirty="0" smtClean="0">
                <a:solidFill>
                  <a:schemeClr val="accent1">
                    <a:lumMod val="75000"/>
                  </a:schemeClr>
                </a:solidFill>
                <a:latin typeface="+mn-lt"/>
              </a:rPr>
              <a:t> Demonstrate </a:t>
            </a:r>
            <a:r>
              <a:rPr lang="en-US" sz="2400" baseline="0" dirty="0">
                <a:solidFill>
                  <a:schemeClr val="accent1">
                    <a:lumMod val="75000"/>
                  </a:schemeClr>
                </a:solidFill>
                <a:latin typeface="+mn-lt"/>
              </a:rPr>
              <a:t>the capabilities acquired to European National </a:t>
            </a:r>
            <a:r>
              <a:rPr lang="en-US" sz="2400" baseline="0" dirty="0" smtClean="0">
                <a:solidFill>
                  <a:schemeClr val="accent1">
                    <a:lumMod val="75000"/>
                  </a:schemeClr>
                </a:solidFill>
                <a:latin typeface="+mn-lt"/>
              </a:rPr>
              <a:t>Civil</a:t>
            </a:r>
          </a:p>
          <a:p>
            <a:pPr eaLnBrk="0" hangingPunct="0"/>
            <a:r>
              <a:rPr lang="en-US" sz="2400" baseline="0" dirty="0">
                <a:solidFill>
                  <a:schemeClr val="accent1">
                    <a:lumMod val="75000"/>
                  </a:schemeClr>
                </a:solidFill>
                <a:latin typeface="+mn-lt"/>
              </a:rPr>
              <a:t> </a:t>
            </a:r>
            <a:r>
              <a:rPr lang="en-US" sz="2400" baseline="0" dirty="0" smtClean="0">
                <a:solidFill>
                  <a:schemeClr val="accent1">
                    <a:lumMod val="75000"/>
                  </a:schemeClr>
                </a:solidFill>
                <a:latin typeface="+mn-lt"/>
              </a:rPr>
              <a:t>  Protection authorities and other decision makers. </a:t>
            </a:r>
            <a:endParaRPr lang="en-US" sz="2400" baseline="0" dirty="0">
              <a:solidFill>
                <a:schemeClr val="accent1">
                  <a:lumMod val="75000"/>
                </a:schemeClr>
              </a:solidFill>
              <a:latin typeface="+mn-lt"/>
            </a:endParaRPr>
          </a:p>
        </p:txBody>
      </p:sp>
      <p:pic>
        <p:nvPicPr>
          <p:cNvPr id="15364" name="Picture 4"/>
          <p:cNvPicPr>
            <a:picLocks noChangeAspect="1" noChangeArrowheads="1"/>
          </p:cNvPicPr>
          <p:nvPr/>
        </p:nvPicPr>
        <p:blipFill>
          <a:blip r:embed="rId13"/>
          <a:srcRect/>
          <a:stretch>
            <a:fillRect/>
          </a:stretch>
        </p:blipFill>
        <p:spPr bwMode="auto">
          <a:xfrm>
            <a:off x="120570" y="3284984"/>
            <a:ext cx="1576307" cy="1766446"/>
          </a:xfrm>
          <a:prstGeom prst="rect">
            <a:avLst/>
          </a:prstGeom>
          <a:noFill/>
          <a:ln w="9525">
            <a:noFill/>
            <a:miter lim="800000"/>
            <a:headEnd/>
            <a:tailEnd/>
          </a:ln>
          <a:effectLst/>
        </p:spPr>
      </p:pic>
      <p:sp>
        <p:nvSpPr>
          <p:cNvPr id="25" name="24 Rectángulo"/>
          <p:cNvSpPr/>
          <p:nvPr/>
        </p:nvSpPr>
        <p:spPr>
          <a:xfrm>
            <a:off x="395536" y="169476"/>
            <a:ext cx="1415772" cy="523220"/>
          </a:xfrm>
          <a:prstGeom prst="rect">
            <a:avLst/>
          </a:prstGeom>
        </p:spPr>
        <p:txBody>
          <a:bodyPr wrap="none">
            <a:spAutoFit/>
          </a:bodyPr>
          <a:lstStyle/>
          <a:p>
            <a:r>
              <a:rPr lang="en-GB" sz="2800" b="1" baseline="0" dirty="0" smtClean="0">
                <a:solidFill>
                  <a:schemeClr val="accent1">
                    <a:lumMod val="75000"/>
                  </a:schemeClr>
                </a:solidFill>
                <a:effectLst>
                  <a:outerShdw blurRad="38100" dist="38100" dir="2700000" algn="tl">
                    <a:srgbClr val="000000">
                      <a:alpha val="43137"/>
                    </a:srgbClr>
                  </a:outerShdw>
                </a:effectLst>
                <a:latin typeface="Calibri" pitchFamily="34" charset="0"/>
              </a:rPr>
              <a:t>Action 6</a:t>
            </a:r>
          </a:p>
        </p:txBody>
      </p:sp>
    </p:spTree>
    <p:extLst>
      <p:ext uri="{BB962C8B-B14F-4D97-AF65-F5344CB8AC3E}">
        <p14:creationId xmlns:p14="http://schemas.microsoft.com/office/powerpoint/2010/main" val="3233785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2 Título"/>
          <p:cNvSpPr>
            <a:spLocks noGrp="1"/>
          </p:cNvSpPr>
          <p:nvPr>
            <p:ph type="ctrTitle"/>
          </p:nvPr>
        </p:nvSpPr>
        <p:spPr>
          <a:xfrm>
            <a:off x="714375" y="-1470025"/>
            <a:ext cx="7772400" cy="1470025"/>
          </a:xfrm>
        </p:spPr>
        <p:txBody>
          <a:bodyPr/>
          <a:lstStyle/>
          <a:p>
            <a:r>
              <a:rPr lang="es-ES" sz="1100" dirty="0" err="1" smtClean="0">
                <a:ea typeface="Calibri" pitchFamily="34" charset="0"/>
                <a:cs typeface="Times New Roman" pitchFamily="18" charset="0"/>
              </a:rPr>
              <a:t>Deliverables</a:t>
            </a:r>
            <a:r>
              <a:rPr lang="es-ES" sz="1100" dirty="0" smtClean="0">
                <a:ea typeface="Calibri" pitchFamily="34" charset="0"/>
                <a:cs typeface="Times New Roman" pitchFamily="18" charset="0"/>
              </a:rPr>
              <a:t> and dates</a:t>
            </a:r>
            <a:br>
              <a:rPr lang="es-ES" sz="1100" dirty="0" smtClean="0">
                <a:ea typeface="Calibri" pitchFamily="34" charset="0"/>
                <a:cs typeface="Times New Roman" pitchFamily="18" charset="0"/>
              </a:rPr>
            </a:br>
            <a:endParaRPr lang="en-GB" dirty="0" smtClean="0">
              <a:ea typeface="Calibri" pitchFamily="34" charset="0"/>
              <a:cs typeface="Times New Roman" pitchFamily="18" charset="0"/>
            </a:endParaRPr>
          </a:p>
        </p:txBody>
      </p:sp>
      <p:graphicFrame>
        <p:nvGraphicFramePr>
          <p:cNvPr id="23605" name="Group 53"/>
          <p:cNvGraphicFramePr>
            <a:graphicFrameLocks noGrp="1"/>
          </p:cNvGraphicFramePr>
          <p:nvPr>
            <p:extLst>
              <p:ext uri="{D42A27DB-BD31-4B8C-83A1-F6EECF244321}">
                <p14:modId xmlns:p14="http://schemas.microsoft.com/office/powerpoint/2010/main" val="1220477482"/>
              </p:ext>
            </p:extLst>
          </p:nvPr>
        </p:nvGraphicFramePr>
        <p:xfrm>
          <a:off x="214282" y="1188559"/>
          <a:ext cx="8743628" cy="4336516"/>
        </p:xfrm>
        <a:graphic>
          <a:graphicData uri="http://schemas.openxmlformats.org/drawingml/2006/table">
            <a:tbl>
              <a:tblPr/>
              <a:tblGrid>
                <a:gridCol w="2040957"/>
                <a:gridCol w="6702671"/>
              </a:tblGrid>
              <a:tr h="4272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Calibri" pitchFamily="34" charset="0"/>
                        </a:rPr>
                        <a:t>02/01/14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600" kern="1200" baseline="0" dirty="0" smtClean="0">
                          <a:solidFill>
                            <a:srgbClr val="0070C0"/>
                          </a:solidFill>
                          <a:latin typeface="+mn-lt"/>
                          <a:ea typeface="+mn-ea"/>
                          <a:cs typeface="+mn-cs"/>
                        </a:rPr>
                        <a:t>Webpage of the project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549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0000"/>
                          </a:solidFill>
                          <a:effectLst/>
                          <a:latin typeface="Calibri" pitchFamily="34" charset="0"/>
                        </a:rPr>
                        <a:t>03/10/14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600" kern="1200" baseline="0" dirty="0" smtClean="0">
                          <a:solidFill>
                            <a:srgbClr val="0070C0"/>
                          </a:solidFill>
                          <a:latin typeface="+mn-lt"/>
                          <a:ea typeface="+mn-ea"/>
                          <a:cs typeface="+mn-cs"/>
                        </a:rPr>
                        <a:t>AUVs enable to detect oil-in water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533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0000"/>
                          </a:solidFill>
                          <a:effectLst/>
                          <a:latin typeface="Calibri" pitchFamily="34" charset="0"/>
                        </a:rPr>
                        <a:t>07/01/14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600" kern="1200" baseline="0" smtClean="0">
                          <a:solidFill>
                            <a:srgbClr val="0070C0"/>
                          </a:solidFill>
                          <a:latin typeface="+mn-lt"/>
                          <a:ea typeface="+mn-ea"/>
                          <a:cs typeface="+mn-cs"/>
                        </a:rPr>
                        <a:t>1st progress report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821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Calibri" pitchFamily="34" charset="0"/>
                        </a:rPr>
                        <a:t>10/30/14</a:t>
                      </a:r>
                      <a:endParaRPr kumimoji="0" lang="en-GB" sz="16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600" kern="1200" baseline="0" dirty="0" smtClean="0">
                          <a:solidFill>
                            <a:srgbClr val="0070C0"/>
                          </a:solidFill>
                          <a:latin typeface="+mn-lt"/>
                          <a:ea typeface="+mn-ea"/>
                          <a:cs typeface="+mn-cs"/>
                        </a:rPr>
                        <a:t>Preliminary experiment report</a:t>
                      </a:r>
                      <a:endParaRPr lang="en-GB" sz="1600" kern="1200" baseline="0" dirty="0" smtClean="0">
                        <a:solidFill>
                          <a:srgbClr val="0070C0"/>
                        </a:solidFill>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lang="en-GB" sz="1600" kern="1200" baseline="0" dirty="0" smtClean="0">
                          <a:solidFill>
                            <a:srgbClr val="0070C0"/>
                          </a:solidFill>
                          <a:latin typeface="+mn-lt"/>
                          <a:ea typeface="+mn-ea"/>
                          <a:cs typeface="+mn-cs"/>
                        </a:rPr>
                        <a:t>Multimedia records of operations and Web and social media coverage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5490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cap="none" normalizeH="0" baseline="0" dirty="0" smtClean="0">
                          <a:ln>
                            <a:noFill/>
                          </a:ln>
                          <a:solidFill>
                            <a:srgbClr val="000000"/>
                          </a:solidFill>
                          <a:effectLst/>
                          <a:latin typeface="Calibri" pitchFamily="34" charset="0"/>
                        </a:rPr>
                        <a:t>06/20/15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600" kern="1200" baseline="0" dirty="0" smtClean="0">
                          <a:solidFill>
                            <a:srgbClr val="0070C0"/>
                          </a:solidFill>
                          <a:latin typeface="+mn-lt"/>
                          <a:ea typeface="+mn-ea"/>
                          <a:cs typeface="+mn-cs"/>
                        </a:rPr>
                        <a:t>Demonstrative experiment report</a:t>
                      </a:r>
                    </a:p>
                    <a:p>
                      <a:pPr marL="0" marR="0" lvl="0" indent="0" algn="l" defTabSz="914400" rtl="0" eaLnBrk="1" fontAlgn="base" latinLnBrk="0" hangingPunct="1">
                        <a:lnSpc>
                          <a:spcPct val="100000"/>
                        </a:lnSpc>
                        <a:spcBef>
                          <a:spcPct val="0"/>
                        </a:spcBef>
                        <a:spcAft>
                          <a:spcPct val="0"/>
                        </a:spcAft>
                        <a:buClrTx/>
                        <a:buSzTx/>
                        <a:buFontTx/>
                        <a:buNone/>
                        <a:tabLst/>
                      </a:pPr>
                      <a:r>
                        <a:rPr lang="en-GB" sz="1600" kern="1200" baseline="0" dirty="0" smtClean="0">
                          <a:solidFill>
                            <a:srgbClr val="0070C0"/>
                          </a:solidFill>
                          <a:latin typeface="+mn-lt"/>
                          <a:ea typeface="+mn-ea"/>
                          <a:cs typeface="+mn-cs"/>
                        </a:rPr>
                        <a:t>Multimedia records of operations and Web and social media coverage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56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cap="none" normalizeH="0" baseline="0" dirty="0" smtClean="0">
                          <a:ln>
                            <a:noFill/>
                          </a:ln>
                          <a:solidFill>
                            <a:srgbClr val="000000"/>
                          </a:solidFill>
                          <a:effectLst/>
                          <a:latin typeface="Calibri" pitchFamily="34" charset="0"/>
                        </a:rPr>
                        <a:t>07/01/15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600" kern="1200" baseline="0" dirty="0" smtClean="0">
                          <a:solidFill>
                            <a:srgbClr val="0070C0"/>
                          </a:solidFill>
                          <a:latin typeface="+mn-lt"/>
                          <a:ea typeface="+mn-ea"/>
                          <a:cs typeface="+mn-cs"/>
                        </a:rPr>
                        <a:t>2nd progress report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0801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0000"/>
                          </a:solidFill>
                          <a:effectLst/>
                          <a:latin typeface="Calibri" pitchFamily="34" charset="0"/>
                        </a:rPr>
                        <a:t>12/01/15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600" kern="1200" baseline="0" dirty="0" smtClean="0">
                          <a:solidFill>
                            <a:srgbClr val="0070C0"/>
                          </a:solidFill>
                          <a:latin typeface="+mn-lt"/>
                          <a:ea typeface="+mn-ea"/>
                          <a:cs typeface="+mn-cs"/>
                        </a:rPr>
                        <a:t>Protocols for collaborative operations (</a:t>
                      </a:r>
                      <a:r>
                        <a:rPr lang="en-GB" sz="1600" kern="1200" baseline="0" dirty="0" err="1" smtClean="0">
                          <a:solidFill>
                            <a:srgbClr val="0070C0"/>
                          </a:solidFill>
                          <a:latin typeface="+mn-lt"/>
                          <a:ea typeface="+mn-ea"/>
                          <a:cs typeface="+mn-cs"/>
                        </a:rPr>
                        <a:t>ConOps</a:t>
                      </a:r>
                      <a:r>
                        <a:rPr lang="en-GB" sz="1600" kern="1200" baseline="0" dirty="0" smtClean="0">
                          <a:solidFill>
                            <a:srgbClr val="0070C0"/>
                          </a:solidFill>
                          <a:latin typeface="+mn-lt"/>
                          <a:ea typeface="+mn-ea"/>
                          <a:cs typeface="+mn-cs"/>
                        </a:rPr>
                        <a:t>) between agents (AUVs, UAVs and USVs)</a:t>
                      </a:r>
                    </a:p>
                    <a:p>
                      <a:pPr marL="0" marR="0" lvl="0" indent="0" algn="l" defTabSz="914400" rtl="0" eaLnBrk="1" fontAlgn="base" latinLnBrk="0" hangingPunct="1">
                        <a:lnSpc>
                          <a:spcPct val="100000"/>
                        </a:lnSpc>
                        <a:spcBef>
                          <a:spcPct val="0"/>
                        </a:spcBef>
                        <a:spcAft>
                          <a:spcPct val="0"/>
                        </a:spcAft>
                        <a:buClrTx/>
                        <a:buSzTx/>
                        <a:buFontTx/>
                        <a:buNone/>
                        <a:tabLst/>
                      </a:pPr>
                      <a:r>
                        <a:rPr lang="en-GB" sz="1600" kern="1200" baseline="0" dirty="0" smtClean="0">
                          <a:solidFill>
                            <a:srgbClr val="0070C0"/>
                          </a:solidFill>
                          <a:latin typeface="+mn-lt"/>
                          <a:ea typeface="+mn-ea"/>
                          <a:cs typeface="+mn-cs"/>
                        </a:rPr>
                        <a:t>Software for collaborative navigation and communications</a:t>
                      </a:r>
                    </a:p>
                    <a:p>
                      <a:pPr marL="0" marR="0" lvl="0" indent="0" algn="l" defTabSz="914400" rtl="0" eaLnBrk="1" fontAlgn="base" latinLnBrk="0" hangingPunct="1">
                        <a:lnSpc>
                          <a:spcPct val="100000"/>
                        </a:lnSpc>
                        <a:spcBef>
                          <a:spcPct val="0"/>
                        </a:spcBef>
                        <a:spcAft>
                          <a:spcPct val="0"/>
                        </a:spcAft>
                        <a:buClrTx/>
                        <a:buSzTx/>
                        <a:buFontTx/>
                        <a:buNone/>
                        <a:tabLst/>
                      </a:pPr>
                      <a:r>
                        <a:rPr lang="en-GB" sz="1600" kern="1200" baseline="0" dirty="0" smtClean="0">
                          <a:solidFill>
                            <a:srgbClr val="0070C0"/>
                          </a:solidFill>
                          <a:latin typeface="+mn-lt"/>
                          <a:ea typeface="+mn-ea"/>
                          <a:cs typeface="+mn-cs"/>
                        </a:rPr>
                        <a:t>Software for integration of AUVs trajectories, field data and external sources</a:t>
                      </a:r>
                    </a:p>
                    <a:p>
                      <a:pPr marL="0" marR="0" lvl="0" indent="0" algn="l" defTabSz="914400" rtl="0" eaLnBrk="1" fontAlgn="base" latinLnBrk="0" hangingPunct="1">
                        <a:lnSpc>
                          <a:spcPct val="100000"/>
                        </a:lnSpc>
                        <a:spcBef>
                          <a:spcPct val="0"/>
                        </a:spcBef>
                        <a:spcAft>
                          <a:spcPct val="0"/>
                        </a:spcAft>
                        <a:buClrTx/>
                        <a:buSzTx/>
                        <a:buFontTx/>
                        <a:buNone/>
                        <a:tabLst/>
                      </a:pPr>
                      <a:r>
                        <a:rPr lang="en-GB" sz="1600" kern="1200" baseline="0" dirty="0" smtClean="0">
                          <a:solidFill>
                            <a:srgbClr val="0070C0"/>
                          </a:solidFill>
                          <a:latin typeface="+mn-lt"/>
                          <a:ea typeface="+mn-ea"/>
                          <a:cs typeface="+mn-cs"/>
                        </a:rPr>
                        <a:t>White paper for oil-in water tracking with agents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533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Calibri" pitchFamily="34" charset="0"/>
                        </a:rPr>
                        <a:t>12/31/15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600" kern="1200" baseline="0" dirty="0" smtClean="0">
                          <a:solidFill>
                            <a:srgbClr val="0070C0"/>
                          </a:solidFill>
                          <a:latin typeface="+mn-lt"/>
                          <a:ea typeface="+mn-ea"/>
                          <a:cs typeface="+mn-cs"/>
                        </a:rPr>
                        <a:t>Layman´s report and Project Multimedia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23606" name="4 CuadroTexto"/>
          <p:cNvSpPr txBox="1">
            <a:spLocks noChangeArrowheads="1"/>
          </p:cNvSpPr>
          <p:nvPr/>
        </p:nvSpPr>
        <p:spPr bwMode="auto">
          <a:xfrm>
            <a:off x="214282" y="357166"/>
            <a:ext cx="3541713" cy="519113"/>
          </a:xfrm>
          <a:prstGeom prst="rect">
            <a:avLst/>
          </a:prstGeom>
          <a:noFill/>
          <a:ln w="9525">
            <a:noFill/>
            <a:miter lim="800000"/>
            <a:headEnd/>
            <a:tailEnd/>
          </a:ln>
        </p:spPr>
        <p:txBody>
          <a:bodyPr wrap="none">
            <a:spAutoFit/>
          </a:bodyPr>
          <a:lstStyle/>
          <a:p>
            <a:r>
              <a:rPr lang="en-GB" sz="2800" b="1" baseline="0" dirty="0">
                <a:solidFill>
                  <a:schemeClr val="accent1">
                    <a:lumMod val="75000"/>
                  </a:schemeClr>
                </a:solidFill>
                <a:effectLst>
                  <a:outerShdw blurRad="38100" dist="38100" dir="2700000" algn="tl">
                    <a:srgbClr val="000000">
                      <a:alpha val="43137"/>
                    </a:srgbClr>
                  </a:outerShdw>
                </a:effectLst>
                <a:latin typeface="Calibri" pitchFamily="34" charset="0"/>
              </a:rPr>
              <a:t>Deliverables and dates</a:t>
            </a:r>
          </a:p>
        </p:txBody>
      </p:sp>
      <p:sp>
        <p:nvSpPr>
          <p:cNvPr id="12" name="Rectangle 6"/>
          <p:cNvSpPr>
            <a:spLocks noChangeArrowheads="1"/>
          </p:cNvSpPr>
          <p:nvPr/>
        </p:nvSpPr>
        <p:spPr bwMode="auto">
          <a:xfrm>
            <a:off x="107950" y="6164263"/>
            <a:ext cx="8893175" cy="73025"/>
          </a:xfrm>
          <a:prstGeom prst="rect">
            <a:avLst/>
          </a:prstGeom>
          <a:solidFill>
            <a:schemeClr val="accent1"/>
          </a:solidFill>
          <a:ln w="9525">
            <a:noFill/>
            <a:miter lim="800000"/>
            <a:headEnd/>
            <a:tailEnd/>
          </a:ln>
          <a:effectLst/>
        </p:spPr>
        <p:txBody>
          <a:bodyPr wrap="none" anchor="ctr"/>
          <a:lstStyle/>
          <a:p>
            <a:pPr algn="ctr"/>
            <a:endParaRPr lang="es-ES" baseline="0"/>
          </a:p>
        </p:txBody>
      </p:sp>
      <p:sp>
        <p:nvSpPr>
          <p:cNvPr id="13" name="Rectangle 8"/>
          <p:cNvSpPr>
            <a:spLocks noChangeArrowheads="1"/>
          </p:cNvSpPr>
          <p:nvPr/>
        </p:nvSpPr>
        <p:spPr bwMode="auto">
          <a:xfrm>
            <a:off x="179512" y="6340879"/>
            <a:ext cx="1525097" cy="400110"/>
          </a:xfrm>
          <a:prstGeom prst="rect">
            <a:avLst/>
          </a:prstGeom>
          <a:noFill/>
          <a:ln w="9525">
            <a:noFill/>
            <a:miter lim="800000"/>
            <a:headEnd/>
            <a:tailEnd/>
          </a:ln>
          <a:effectLst/>
        </p:spPr>
        <p:txBody>
          <a:bodyPr wrap="none">
            <a:spAutoFit/>
          </a:bodyPr>
          <a:lstStyle/>
          <a:p>
            <a:r>
              <a:rPr lang="en-GB" sz="2000" b="1" baseline="0" dirty="0">
                <a:solidFill>
                  <a:schemeClr val="accent1">
                    <a:lumMod val="75000"/>
                  </a:schemeClr>
                </a:solidFill>
                <a:effectLst>
                  <a:outerShdw blurRad="38100" dist="38100" dir="2700000" algn="tl">
                    <a:srgbClr val="000000">
                      <a:alpha val="43137"/>
                    </a:srgbClr>
                  </a:outerShdw>
                </a:effectLst>
                <a:latin typeface="+mn-lt"/>
              </a:rPr>
              <a:t>URready4OS</a:t>
            </a:r>
          </a:p>
        </p:txBody>
      </p:sp>
      <p:pic>
        <p:nvPicPr>
          <p:cNvPr id="14" name="Picture 10" descr="image-alcid-nantes-131111-190850"/>
          <p:cNvPicPr>
            <a:picLocks noChangeAspect="1" noChangeArrowheads="1"/>
          </p:cNvPicPr>
          <p:nvPr/>
        </p:nvPicPr>
        <p:blipFill>
          <a:blip r:embed="rId3" cstate="print"/>
          <a:srcRect b="26649"/>
          <a:stretch>
            <a:fillRect/>
          </a:stretch>
        </p:blipFill>
        <p:spPr bwMode="auto">
          <a:xfrm>
            <a:off x="8028384" y="6269994"/>
            <a:ext cx="929526" cy="47099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532524" y="404664"/>
            <a:ext cx="8143932" cy="4524406"/>
          </a:xfrm>
          <a:prstGeom prst="rect">
            <a:avLst/>
          </a:prstGeom>
          <a:noFill/>
          <a:ln w="9525">
            <a:noFill/>
            <a:miter lim="800000"/>
            <a:headEnd/>
            <a:tailEnd/>
          </a:ln>
          <a:effectLst/>
        </p:spPr>
      </p:pic>
      <p:sp>
        <p:nvSpPr>
          <p:cNvPr id="3" name="31 Rectángulo"/>
          <p:cNvSpPr/>
          <p:nvPr/>
        </p:nvSpPr>
        <p:spPr>
          <a:xfrm>
            <a:off x="576704" y="5373216"/>
            <a:ext cx="2255810" cy="369332"/>
          </a:xfrm>
          <a:prstGeom prst="rect">
            <a:avLst/>
          </a:prstGeom>
        </p:spPr>
        <p:txBody>
          <a:bodyPr wrap="none">
            <a:spAutoFit/>
          </a:bodyPr>
          <a:lstStyle/>
          <a:p>
            <a:r>
              <a:rPr lang="en-GB" baseline="0" dirty="0" smtClean="0">
                <a:solidFill>
                  <a:schemeClr val="accent1">
                    <a:lumMod val="75000"/>
                  </a:schemeClr>
                </a:solidFill>
              </a:rPr>
              <a:t>www.upct.es/~ur4os</a:t>
            </a:r>
            <a:endParaRPr lang="en-GB" dirty="0">
              <a:solidFill>
                <a:schemeClr val="accent1">
                  <a:lumMod val="75000"/>
                </a:schemeClr>
              </a:solidFill>
            </a:endParaRPr>
          </a:p>
        </p:txBody>
      </p:sp>
      <p:sp>
        <p:nvSpPr>
          <p:cNvPr id="4" name="Rectangle 6"/>
          <p:cNvSpPr>
            <a:spLocks noChangeArrowheads="1"/>
          </p:cNvSpPr>
          <p:nvPr/>
        </p:nvSpPr>
        <p:spPr bwMode="auto">
          <a:xfrm>
            <a:off x="107950" y="6164263"/>
            <a:ext cx="8893175" cy="73025"/>
          </a:xfrm>
          <a:prstGeom prst="rect">
            <a:avLst/>
          </a:prstGeom>
          <a:solidFill>
            <a:schemeClr val="accent1"/>
          </a:solidFill>
          <a:ln w="9525">
            <a:noFill/>
            <a:miter lim="800000"/>
            <a:headEnd/>
            <a:tailEnd/>
          </a:ln>
          <a:effectLst/>
        </p:spPr>
        <p:txBody>
          <a:bodyPr wrap="none" anchor="ctr"/>
          <a:lstStyle/>
          <a:p>
            <a:pPr algn="ctr"/>
            <a:endParaRPr lang="es-ES" baseline="0"/>
          </a:p>
        </p:txBody>
      </p:sp>
      <p:sp>
        <p:nvSpPr>
          <p:cNvPr id="5" name="Rectangle 8"/>
          <p:cNvSpPr>
            <a:spLocks noChangeArrowheads="1"/>
          </p:cNvSpPr>
          <p:nvPr/>
        </p:nvSpPr>
        <p:spPr bwMode="auto">
          <a:xfrm>
            <a:off x="179512" y="6340879"/>
            <a:ext cx="1525097" cy="400110"/>
          </a:xfrm>
          <a:prstGeom prst="rect">
            <a:avLst/>
          </a:prstGeom>
          <a:noFill/>
          <a:ln w="9525">
            <a:noFill/>
            <a:miter lim="800000"/>
            <a:headEnd/>
            <a:tailEnd/>
          </a:ln>
          <a:effectLst/>
        </p:spPr>
        <p:txBody>
          <a:bodyPr wrap="none">
            <a:spAutoFit/>
          </a:bodyPr>
          <a:lstStyle/>
          <a:p>
            <a:r>
              <a:rPr lang="en-GB" sz="2000" b="1" baseline="0" dirty="0">
                <a:solidFill>
                  <a:schemeClr val="accent1">
                    <a:lumMod val="75000"/>
                  </a:schemeClr>
                </a:solidFill>
                <a:effectLst>
                  <a:outerShdw blurRad="38100" dist="38100" dir="2700000" algn="tl">
                    <a:srgbClr val="000000">
                      <a:alpha val="43137"/>
                    </a:srgbClr>
                  </a:outerShdw>
                </a:effectLst>
                <a:latin typeface="+mn-lt"/>
              </a:rPr>
              <a:t>URready4OS</a:t>
            </a:r>
          </a:p>
        </p:txBody>
      </p:sp>
      <p:pic>
        <p:nvPicPr>
          <p:cNvPr id="6" name="Picture 10" descr="image-alcid-nantes-131111-190850"/>
          <p:cNvPicPr>
            <a:picLocks noChangeAspect="1" noChangeArrowheads="1"/>
          </p:cNvPicPr>
          <p:nvPr/>
        </p:nvPicPr>
        <p:blipFill>
          <a:blip r:embed="rId3" cstate="print"/>
          <a:srcRect b="26649"/>
          <a:stretch>
            <a:fillRect/>
          </a:stretch>
        </p:blipFill>
        <p:spPr bwMode="auto">
          <a:xfrm>
            <a:off x="8028384" y="6269994"/>
            <a:ext cx="929526" cy="470995"/>
          </a:xfrm>
          <a:prstGeom prst="rect">
            <a:avLst/>
          </a:prstGeom>
          <a:noFill/>
        </p:spPr>
      </p:pic>
    </p:spTree>
    <p:extLst>
      <p:ext uri="{BB962C8B-B14F-4D97-AF65-F5344CB8AC3E}">
        <p14:creationId xmlns:p14="http://schemas.microsoft.com/office/powerpoint/2010/main" val="218022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3 Título"/>
          <p:cNvSpPr>
            <a:spLocks noGrp="1"/>
          </p:cNvSpPr>
          <p:nvPr>
            <p:ph type="ctrTitle"/>
          </p:nvPr>
        </p:nvSpPr>
        <p:spPr>
          <a:xfrm>
            <a:off x="500063" y="-1470025"/>
            <a:ext cx="7772400" cy="1470025"/>
          </a:xfrm>
        </p:spPr>
        <p:txBody>
          <a:bodyPr/>
          <a:lstStyle/>
          <a:p>
            <a:r>
              <a:rPr lang="es-ES" sz="1100" dirty="0" err="1" smtClean="0">
                <a:ea typeface="Calibri" pitchFamily="34" charset="0"/>
                <a:cs typeface="Times New Roman" pitchFamily="18" charset="0"/>
              </a:rPr>
              <a:t>Expected</a:t>
            </a:r>
            <a:r>
              <a:rPr lang="es-ES" sz="1100" dirty="0" smtClean="0">
                <a:ea typeface="Calibri" pitchFamily="34" charset="0"/>
                <a:cs typeface="Times New Roman" pitchFamily="18" charset="0"/>
              </a:rPr>
              <a:t> </a:t>
            </a:r>
            <a:r>
              <a:rPr lang="es-ES" sz="1100" dirty="0" err="1" smtClean="0">
                <a:ea typeface="Calibri" pitchFamily="34" charset="0"/>
                <a:cs typeface="Times New Roman" pitchFamily="18" charset="0"/>
              </a:rPr>
              <a:t>results</a:t>
            </a:r>
            <a:r>
              <a:rPr lang="es-ES" sz="1100" dirty="0" smtClean="0">
                <a:ea typeface="Calibri" pitchFamily="34" charset="0"/>
                <a:cs typeface="Times New Roman" pitchFamily="18" charset="0"/>
              </a:rPr>
              <a:t/>
            </a:r>
            <a:br>
              <a:rPr lang="es-ES" sz="1100" dirty="0" smtClean="0">
                <a:ea typeface="Calibri" pitchFamily="34" charset="0"/>
                <a:cs typeface="Times New Roman" pitchFamily="18" charset="0"/>
              </a:rPr>
            </a:br>
            <a:endParaRPr lang="en-GB" dirty="0" smtClean="0">
              <a:ea typeface="Calibri" pitchFamily="34" charset="0"/>
              <a:cs typeface="Times New Roman" pitchFamily="18" charset="0"/>
            </a:endParaRPr>
          </a:p>
        </p:txBody>
      </p:sp>
      <p:sp>
        <p:nvSpPr>
          <p:cNvPr id="21506" name="8 CuadroTexto"/>
          <p:cNvSpPr txBox="1">
            <a:spLocks noChangeArrowheads="1"/>
          </p:cNvSpPr>
          <p:nvPr/>
        </p:nvSpPr>
        <p:spPr bwMode="auto">
          <a:xfrm>
            <a:off x="744612" y="1124744"/>
            <a:ext cx="7643812" cy="1569660"/>
          </a:xfrm>
          <a:prstGeom prst="rect">
            <a:avLst/>
          </a:prstGeom>
          <a:noFill/>
          <a:ln w="9525">
            <a:noFill/>
            <a:miter lim="800000"/>
            <a:headEnd/>
            <a:tailEnd/>
          </a:ln>
        </p:spPr>
        <p:txBody>
          <a:bodyPr>
            <a:spAutoFit/>
          </a:bodyPr>
          <a:lstStyle/>
          <a:p>
            <a:pPr algn="just"/>
            <a:r>
              <a:rPr lang="en-US" sz="2400" baseline="0" dirty="0">
                <a:solidFill>
                  <a:schemeClr val="accent1">
                    <a:lumMod val="75000"/>
                  </a:schemeClr>
                </a:solidFill>
                <a:latin typeface="Arial Narrow" panose="020B0606020202030204" pitchFamily="34" charset="0"/>
              </a:rPr>
              <a:t>● </a:t>
            </a:r>
            <a:r>
              <a:rPr lang="en-GB" sz="2400" baseline="0" dirty="0" smtClean="0">
                <a:solidFill>
                  <a:schemeClr val="accent1">
                    <a:lumMod val="75000"/>
                  </a:schemeClr>
                </a:solidFill>
                <a:latin typeface="+mn-lt"/>
              </a:rPr>
              <a:t>Write a “White Paper” </a:t>
            </a:r>
            <a:r>
              <a:rPr lang="en-GB" sz="2400" baseline="0" dirty="0">
                <a:solidFill>
                  <a:schemeClr val="accent1">
                    <a:lumMod val="75000"/>
                  </a:schemeClr>
                </a:solidFill>
                <a:latin typeface="+mn-lt"/>
              </a:rPr>
              <a:t>containing detailed guidance and protocols for rapid deployments and operation of a multivehicle collaborative </a:t>
            </a:r>
            <a:r>
              <a:rPr lang="en-GB" sz="2400" baseline="0" dirty="0" smtClean="0">
                <a:solidFill>
                  <a:schemeClr val="accent1">
                    <a:lumMod val="75000"/>
                  </a:schemeClr>
                </a:solidFill>
                <a:latin typeface="+mn-lt"/>
              </a:rPr>
              <a:t>fleet </a:t>
            </a:r>
            <a:r>
              <a:rPr lang="en-GB" sz="2400" baseline="0" dirty="0">
                <a:solidFill>
                  <a:schemeClr val="accent1">
                    <a:lumMod val="75000"/>
                  </a:schemeClr>
                </a:solidFill>
                <a:latin typeface="+mn-lt"/>
              </a:rPr>
              <a:t>of AUVs to track </a:t>
            </a:r>
            <a:r>
              <a:rPr lang="en-GB" sz="2400" baseline="0" dirty="0" smtClean="0">
                <a:solidFill>
                  <a:schemeClr val="accent1">
                    <a:lumMod val="75000"/>
                  </a:schemeClr>
                </a:solidFill>
                <a:latin typeface="+mn-lt"/>
              </a:rPr>
              <a:t>oil-in water</a:t>
            </a:r>
            <a:endParaRPr lang="en-GB" sz="2400" b="1" baseline="0" dirty="0">
              <a:solidFill>
                <a:schemeClr val="accent1">
                  <a:lumMod val="75000"/>
                </a:schemeClr>
              </a:solidFill>
              <a:latin typeface="Calibri" pitchFamily="34" charset="0"/>
            </a:endParaRPr>
          </a:p>
          <a:p>
            <a:endParaRPr lang="en-GB" sz="2400" b="1" baseline="0" dirty="0">
              <a:solidFill>
                <a:schemeClr val="accent1">
                  <a:lumMod val="75000"/>
                </a:schemeClr>
              </a:solidFill>
              <a:latin typeface="Calibri" pitchFamily="34" charset="0"/>
            </a:endParaRPr>
          </a:p>
        </p:txBody>
      </p:sp>
      <p:sp>
        <p:nvSpPr>
          <p:cNvPr id="21507" name="9 CuadroTexto"/>
          <p:cNvSpPr txBox="1">
            <a:spLocks noChangeArrowheads="1"/>
          </p:cNvSpPr>
          <p:nvPr/>
        </p:nvSpPr>
        <p:spPr bwMode="auto">
          <a:xfrm>
            <a:off x="744612" y="2460220"/>
            <a:ext cx="7705725" cy="1569660"/>
          </a:xfrm>
          <a:prstGeom prst="rect">
            <a:avLst/>
          </a:prstGeom>
          <a:noFill/>
          <a:ln w="9525">
            <a:noFill/>
            <a:miter lim="800000"/>
            <a:headEnd/>
            <a:tailEnd/>
          </a:ln>
        </p:spPr>
        <p:txBody>
          <a:bodyPr>
            <a:spAutoFit/>
          </a:bodyPr>
          <a:lstStyle/>
          <a:p>
            <a:pPr algn="just"/>
            <a:r>
              <a:rPr lang="en-US" sz="2400" baseline="0" dirty="0">
                <a:solidFill>
                  <a:schemeClr val="accent1">
                    <a:lumMod val="75000"/>
                  </a:schemeClr>
                </a:solidFill>
                <a:latin typeface="Arial Narrow" panose="020B0606020202030204" pitchFamily="34" charset="0"/>
              </a:rPr>
              <a:t>● </a:t>
            </a:r>
            <a:r>
              <a:rPr lang="en-US" sz="2400" baseline="0" dirty="0" smtClean="0">
                <a:solidFill>
                  <a:schemeClr val="accent1">
                    <a:lumMod val="75000"/>
                  </a:schemeClr>
                </a:solidFill>
                <a:latin typeface="Arial Narrow" panose="020B0606020202030204" pitchFamily="34" charset="0"/>
              </a:rPr>
              <a:t>I</a:t>
            </a:r>
            <a:r>
              <a:rPr lang="en-US" sz="2400" baseline="0" dirty="0" smtClean="0">
                <a:solidFill>
                  <a:schemeClr val="accent1">
                    <a:lumMod val="75000"/>
                  </a:schemeClr>
                </a:solidFill>
                <a:latin typeface="+mn-lt"/>
              </a:rPr>
              <a:t>ncrease </a:t>
            </a:r>
            <a:r>
              <a:rPr lang="en-US" sz="2400" baseline="0" dirty="0">
                <a:solidFill>
                  <a:schemeClr val="accent1">
                    <a:lumMod val="75000"/>
                  </a:schemeClr>
                </a:solidFill>
                <a:latin typeface="+mn-lt"/>
              </a:rPr>
              <a:t>preparedness </a:t>
            </a:r>
            <a:r>
              <a:rPr lang="en-US" sz="2400" baseline="0" dirty="0" smtClean="0">
                <a:solidFill>
                  <a:schemeClr val="accent1">
                    <a:lumMod val="75000"/>
                  </a:schemeClr>
                </a:solidFill>
                <a:latin typeface="+mn-lt"/>
              </a:rPr>
              <a:t>against oil </a:t>
            </a:r>
            <a:r>
              <a:rPr lang="en-US" sz="2400" baseline="0" dirty="0">
                <a:solidFill>
                  <a:schemeClr val="accent1">
                    <a:lumMod val="75000"/>
                  </a:schemeClr>
                </a:solidFill>
                <a:latin typeface="+mn-lt"/>
              </a:rPr>
              <a:t>spill by decreasing the response time </a:t>
            </a:r>
            <a:r>
              <a:rPr lang="en-US" sz="2400" baseline="0" dirty="0" smtClean="0">
                <a:solidFill>
                  <a:schemeClr val="accent1">
                    <a:lumMod val="75000"/>
                  </a:schemeClr>
                </a:solidFill>
                <a:latin typeface="+mn-lt"/>
              </a:rPr>
              <a:t>using </a:t>
            </a:r>
            <a:r>
              <a:rPr lang="en-US" sz="2400" baseline="0" dirty="0">
                <a:solidFill>
                  <a:schemeClr val="accent1">
                    <a:lumMod val="75000"/>
                  </a:schemeClr>
                </a:solidFill>
                <a:latin typeface="+mn-lt"/>
              </a:rPr>
              <a:t>underwater robotics technology </a:t>
            </a:r>
            <a:r>
              <a:rPr lang="en-US" sz="2400" baseline="0" dirty="0" smtClean="0">
                <a:solidFill>
                  <a:schemeClr val="accent1">
                    <a:lumMod val="75000"/>
                  </a:schemeClr>
                </a:solidFill>
                <a:latin typeface="+mn-lt"/>
              </a:rPr>
              <a:t>together with a rapid</a:t>
            </a:r>
            <a:r>
              <a:rPr lang="en-US" sz="2400" baseline="0" dirty="0">
                <a:solidFill>
                  <a:schemeClr val="accent1">
                    <a:lumMod val="75000"/>
                  </a:schemeClr>
                </a:solidFill>
                <a:latin typeface="+mn-lt"/>
              </a:rPr>
              <a:t>, flexible, expandable and integrative decision support system</a:t>
            </a:r>
            <a:endParaRPr lang="en-GB" sz="2400" baseline="0" dirty="0">
              <a:solidFill>
                <a:schemeClr val="accent1">
                  <a:lumMod val="75000"/>
                </a:schemeClr>
              </a:solidFill>
              <a:latin typeface="+mn-lt"/>
            </a:endParaRPr>
          </a:p>
        </p:txBody>
      </p:sp>
      <p:sp>
        <p:nvSpPr>
          <p:cNvPr id="21508" name="10 CuadroTexto"/>
          <p:cNvSpPr txBox="1">
            <a:spLocks noChangeArrowheads="1"/>
          </p:cNvSpPr>
          <p:nvPr/>
        </p:nvSpPr>
        <p:spPr bwMode="auto">
          <a:xfrm>
            <a:off x="744612" y="4228622"/>
            <a:ext cx="7600430" cy="1200329"/>
          </a:xfrm>
          <a:prstGeom prst="rect">
            <a:avLst/>
          </a:prstGeom>
          <a:noFill/>
          <a:ln w="9525">
            <a:noFill/>
            <a:miter lim="800000"/>
            <a:headEnd/>
            <a:tailEnd/>
          </a:ln>
        </p:spPr>
        <p:txBody>
          <a:bodyPr wrap="square">
            <a:spAutoFit/>
          </a:bodyPr>
          <a:lstStyle/>
          <a:p>
            <a:pPr algn="just"/>
            <a:r>
              <a:rPr lang="en-US" sz="2400" baseline="0" dirty="0">
                <a:solidFill>
                  <a:schemeClr val="accent1">
                    <a:lumMod val="75000"/>
                  </a:schemeClr>
                </a:solidFill>
                <a:latin typeface="Arial Narrow" panose="020B0606020202030204" pitchFamily="34" charset="0"/>
              </a:rPr>
              <a:t>● </a:t>
            </a:r>
            <a:r>
              <a:rPr lang="en-GB" sz="2400" baseline="0" dirty="0" smtClean="0">
                <a:solidFill>
                  <a:schemeClr val="accent1">
                    <a:lumMod val="75000"/>
                  </a:schemeClr>
                </a:solidFill>
                <a:latin typeface="+mn-lt"/>
              </a:rPr>
              <a:t>Make </a:t>
            </a:r>
            <a:r>
              <a:rPr lang="en-GB" sz="2400" baseline="0" dirty="0">
                <a:solidFill>
                  <a:schemeClr val="accent1">
                    <a:lumMod val="75000"/>
                  </a:schemeClr>
                </a:solidFill>
                <a:latin typeface="+mn-lt"/>
              </a:rPr>
              <a:t>available to European Civil Protection Authorities a trained fleet of AUVs, UAVs, and USVs with operational capability ready to rapid </a:t>
            </a:r>
            <a:r>
              <a:rPr lang="en-GB" sz="2400" baseline="0" dirty="0" smtClean="0">
                <a:solidFill>
                  <a:schemeClr val="accent1">
                    <a:lumMod val="75000"/>
                  </a:schemeClr>
                </a:solidFill>
                <a:latin typeface="+mn-lt"/>
              </a:rPr>
              <a:t>intervention</a:t>
            </a:r>
            <a:endParaRPr lang="en-GB" sz="2400" baseline="0" dirty="0">
              <a:solidFill>
                <a:schemeClr val="accent1">
                  <a:lumMod val="75000"/>
                </a:schemeClr>
              </a:solidFill>
              <a:latin typeface="+mn-lt"/>
            </a:endParaRPr>
          </a:p>
        </p:txBody>
      </p:sp>
      <p:sp>
        <p:nvSpPr>
          <p:cNvPr id="21516" name="4 CuadroTexto"/>
          <p:cNvSpPr txBox="1">
            <a:spLocks noChangeArrowheads="1"/>
          </p:cNvSpPr>
          <p:nvPr/>
        </p:nvSpPr>
        <p:spPr bwMode="auto">
          <a:xfrm>
            <a:off x="670768" y="461616"/>
            <a:ext cx="2605088" cy="519112"/>
          </a:xfrm>
          <a:prstGeom prst="rect">
            <a:avLst/>
          </a:prstGeom>
          <a:noFill/>
          <a:ln w="9525">
            <a:noFill/>
            <a:miter lim="800000"/>
            <a:headEnd/>
            <a:tailEnd/>
          </a:ln>
        </p:spPr>
        <p:txBody>
          <a:bodyPr wrap="none">
            <a:spAutoFit/>
          </a:bodyPr>
          <a:lstStyle/>
          <a:p>
            <a:r>
              <a:rPr lang="en-GB" sz="2800" b="1" baseline="0" dirty="0">
                <a:solidFill>
                  <a:schemeClr val="accent1">
                    <a:lumMod val="75000"/>
                  </a:schemeClr>
                </a:solidFill>
                <a:effectLst>
                  <a:outerShdw blurRad="38100" dist="38100" dir="2700000" algn="tl">
                    <a:srgbClr val="000000">
                      <a:alpha val="43137"/>
                    </a:srgbClr>
                  </a:outerShdw>
                </a:effectLst>
                <a:latin typeface="Calibri" pitchFamily="34" charset="0"/>
              </a:rPr>
              <a:t>Expected results</a:t>
            </a:r>
          </a:p>
        </p:txBody>
      </p:sp>
      <p:sp>
        <p:nvSpPr>
          <p:cNvPr id="13" name="Rectangle 6"/>
          <p:cNvSpPr>
            <a:spLocks noChangeArrowheads="1"/>
          </p:cNvSpPr>
          <p:nvPr/>
        </p:nvSpPr>
        <p:spPr bwMode="auto">
          <a:xfrm>
            <a:off x="107950" y="6164263"/>
            <a:ext cx="8893175" cy="73025"/>
          </a:xfrm>
          <a:prstGeom prst="rect">
            <a:avLst/>
          </a:prstGeom>
          <a:solidFill>
            <a:schemeClr val="accent1"/>
          </a:solidFill>
          <a:ln w="9525">
            <a:noFill/>
            <a:miter lim="800000"/>
            <a:headEnd/>
            <a:tailEnd/>
          </a:ln>
          <a:effectLst/>
        </p:spPr>
        <p:txBody>
          <a:bodyPr wrap="none" anchor="ctr"/>
          <a:lstStyle/>
          <a:p>
            <a:pPr algn="ctr"/>
            <a:endParaRPr lang="es-ES" baseline="0"/>
          </a:p>
        </p:txBody>
      </p:sp>
      <p:sp>
        <p:nvSpPr>
          <p:cNvPr id="14" name="Rectangle 8"/>
          <p:cNvSpPr>
            <a:spLocks noChangeArrowheads="1"/>
          </p:cNvSpPr>
          <p:nvPr/>
        </p:nvSpPr>
        <p:spPr bwMode="auto">
          <a:xfrm>
            <a:off x="179512" y="6340879"/>
            <a:ext cx="1525097" cy="400110"/>
          </a:xfrm>
          <a:prstGeom prst="rect">
            <a:avLst/>
          </a:prstGeom>
          <a:noFill/>
          <a:ln w="9525">
            <a:noFill/>
            <a:miter lim="800000"/>
            <a:headEnd/>
            <a:tailEnd/>
          </a:ln>
          <a:effectLst/>
        </p:spPr>
        <p:txBody>
          <a:bodyPr wrap="none">
            <a:spAutoFit/>
          </a:bodyPr>
          <a:lstStyle/>
          <a:p>
            <a:r>
              <a:rPr lang="en-GB" sz="2000" b="1" baseline="0" dirty="0">
                <a:solidFill>
                  <a:schemeClr val="accent1">
                    <a:lumMod val="75000"/>
                  </a:schemeClr>
                </a:solidFill>
                <a:effectLst>
                  <a:outerShdw blurRad="38100" dist="38100" dir="2700000" algn="tl">
                    <a:srgbClr val="000000">
                      <a:alpha val="43137"/>
                    </a:srgbClr>
                  </a:outerShdw>
                </a:effectLst>
                <a:latin typeface="+mn-lt"/>
              </a:rPr>
              <a:t>URready4OS</a:t>
            </a:r>
          </a:p>
        </p:txBody>
      </p:sp>
      <p:pic>
        <p:nvPicPr>
          <p:cNvPr id="15" name="Picture 10" descr="image-alcid-nantes-131111-190850"/>
          <p:cNvPicPr>
            <a:picLocks noChangeAspect="1" noChangeArrowheads="1"/>
          </p:cNvPicPr>
          <p:nvPr/>
        </p:nvPicPr>
        <p:blipFill>
          <a:blip r:embed="rId2" cstate="print"/>
          <a:srcRect b="26649"/>
          <a:stretch>
            <a:fillRect/>
          </a:stretch>
        </p:blipFill>
        <p:spPr bwMode="auto">
          <a:xfrm>
            <a:off x="8028384" y="6269994"/>
            <a:ext cx="929526" cy="47099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Título"/>
          <p:cNvSpPr>
            <a:spLocks noGrp="1"/>
          </p:cNvSpPr>
          <p:nvPr>
            <p:ph type="ctrTitle"/>
          </p:nvPr>
        </p:nvSpPr>
        <p:spPr>
          <a:xfrm>
            <a:off x="3643313" y="-369888"/>
            <a:ext cx="2028825" cy="369888"/>
          </a:xfrm>
        </p:spPr>
        <p:txBody>
          <a:bodyPr/>
          <a:lstStyle/>
          <a:p>
            <a:r>
              <a:rPr lang="en-US" sz="1100" dirty="0" smtClean="0">
                <a:ea typeface="Calibri" pitchFamily="34" charset="0"/>
                <a:cs typeface="Times New Roman" pitchFamily="18" charset="0"/>
              </a:rPr>
              <a:t>Follow up</a:t>
            </a:r>
            <a:r>
              <a:rPr lang="es-ES" sz="1100" dirty="0" smtClean="0">
                <a:ea typeface="Calibri" pitchFamily="34" charset="0"/>
                <a:cs typeface="Times New Roman" pitchFamily="18" charset="0"/>
              </a:rPr>
              <a:t/>
            </a:r>
            <a:br>
              <a:rPr lang="es-ES" sz="1100" dirty="0" smtClean="0">
                <a:ea typeface="Calibri" pitchFamily="34" charset="0"/>
                <a:cs typeface="Times New Roman" pitchFamily="18" charset="0"/>
              </a:rPr>
            </a:br>
            <a:endParaRPr lang="en-GB" dirty="0" smtClean="0">
              <a:ea typeface="Calibri" pitchFamily="34" charset="0"/>
              <a:cs typeface="Times New Roman" pitchFamily="18" charset="0"/>
            </a:endParaRPr>
          </a:p>
        </p:txBody>
      </p:sp>
      <p:sp>
        <p:nvSpPr>
          <p:cNvPr id="29705" name="4 CuadroTexto"/>
          <p:cNvSpPr txBox="1">
            <a:spLocks noChangeArrowheads="1"/>
          </p:cNvSpPr>
          <p:nvPr/>
        </p:nvSpPr>
        <p:spPr bwMode="auto">
          <a:xfrm>
            <a:off x="684213" y="620713"/>
            <a:ext cx="1630362" cy="519112"/>
          </a:xfrm>
          <a:prstGeom prst="rect">
            <a:avLst/>
          </a:prstGeom>
          <a:noFill/>
          <a:ln w="9525">
            <a:noFill/>
            <a:miter lim="800000"/>
            <a:headEnd/>
            <a:tailEnd/>
          </a:ln>
        </p:spPr>
        <p:txBody>
          <a:bodyPr wrap="none">
            <a:spAutoFit/>
          </a:bodyPr>
          <a:lstStyle/>
          <a:p>
            <a:r>
              <a:rPr lang="en-GB" sz="2800" b="1" baseline="0" dirty="0">
                <a:solidFill>
                  <a:schemeClr val="accent1">
                    <a:lumMod val="75000"/>
                  </a:schemeClr>
                </a:solidFill>
                <a:effectLst>
                  <a:outerShdw blurRad="38100" dist="38100" dir="2700000" algn="tl">
                    <a:srgbClr val="000000">
                      <a:alpha val="43137"/>
                    </a:srgbClr>
                  </a:outerShdw>
                </a:effectLst>
                <a:latin typeface="Calibri" pitchFamily="34" charset="0"/>
              </a:rPr>
              <a:t>Follow up</a:t>
            </a:r>
          </a:p>
        </p:txBody>
      </p:sp>
      <p:sp>
        <p:nvSpPr>
          <p:cNvPr id="29706" name="8 CuadroTexto"/>
          <p:cNvSpPr txBox="1">
            <a:spLocks noChangeArrowheads="1"/>
          </p:cNvSpPr>
          <p:nvPr/>
        </p:nvSpPr>
        <p:spPr bwMode="auto">
          <a:xfrm>
            <a:off x="611188" y="1484313"/>
            <a:ext cx="8064500" cy="2677656"/>
          </a:xfrm>
          <a:prstGeom prst="rect">
            <a:avLst/>
          </a:prstGeom>
          <a:noFill/>
          <a:ln w="9525">
            <a:noFill/>
            <a:miter lim="800000"/>
            <a:headEnd/>
            <a:tailEnd/>
          </a:ln>
        </p:spPr>
        <p:txBody>
          <a:bodyPr>
            <a:spAutoFit/>
          </a:bodyPr>
          <a:lstStyle/>
          <a:p>
            <a:pPr algn="just"/>
            <a:r>
              <a:rPr lang="en-US" sz="2400" baseline="0" dirty="0" smtClean="0">
                <a:solidFill>
                  <a:schemeClr val="accent1">
                    <a:lumMod val="75000"/>
                  </a:schemeClr>
                </a:solidFill>
                <a:latin typeface="+mn-lt"/>
              </a:rPr>
              <a:t>●  </a:t>
            </a:r>
            <a:r>
              <a:rPr lang="en-GB" sz="2400" baseline="0" dirty="0" smtClean="0">
                <a:solidFill>
                  <a:schemeClr val="accent1">
                    <a:lumMod val="75000"/>
                  </a:schemeClr>
                </a:solidFill>
                <a:latin typeface="+mn-lt"/>
              </a:rPr>
              <a:t>Keep </a:t>
            </a:r>
            <a:r>
              <a:rPr lang="en-GB" sz="2400" baseline="0" dirty="0">
                <a:solidFill>
                  <a:schemeClr val="accent1">
                    <a:lumMod val="75000"/>
                  </a:schemeClr>
                </a:solidFill>
                <a:latin typeface="+mn-lt"/>
              </a:rPr>
              <a:t>a fleet of assets </a:t>
            </a:r>
            <a:r>
              <a:rPr lang="en-GB" sz="2400" baseline="0" dirty="0" smtClean="0">
                <a:solidFill>
                  <a:schemeClr val="accent1">
                    <a:lumMod val="75000"/>
                  </a:schemeClr>
                </a:solidFill>
                <a:latin typeface="+mn-lt"/>
              </a:rPr>
              <a:t>trained </a:t>
            </a:r>
            <a:r>
              <a:rPr lang="en-GB" sz="2400" baseline="0" dirty="0">
                <a:solidFill>
                  <a:schemeClr val="accent1">
                    <a:lumMod val="75000"/>
                  </a:schemeClr>
                </a:solidFill>
                <a:latin typeface="+mn-lt"/>
              </a:rPr>
              <a:t>and ready to </a:t>
            </a:r>
            <a:r>
              <a:rPr lang="en-GB" sz="2400" baseline="0" dirty="0" smtClean="0">
                <a:solidFill>
                  <a:schemeClr val="accent1">
                    <a:lumMod val="75000"/>
                  </a:schemeClr>
                </a:solidFill>
                <a:latin typeface="+mn-lt"/>
              </a:rPr>
              <a:t>rapid intervention</a:t>
            </a:r>
          </a:p>
          <a:p>
            <a:pPr algn="just"/>
            <a:endParaRPr lang="en-US" sz="800" baseline="0" dirty="0" smtClean="0">
              <a:solidFill>
                <a:schemeClr val="accent1">
                  <a:lumMod val="75000"/>
                </a:schemeClr>
              </a:solidFill>
              <a:latin typeface="+mn-lt"/>
            </a:endParaRPr>
          </a:p>
          <a:p>
            <a:pPr algn="just"/>
            <a:r>
              <a:rPr lang="en-US" sz="2400" baseline="0" dirty="0" smtClean="0">
                <a:solidFill>
                  <a:schemeClr val="accent1">
                    <a:lumMod val="75000"/>
                  </a:schemeClr>
                </a:solidFill>
                <a:latin typeface="+mn-lt"/>
              </a:rPr>
              <a:t>●  </a:t>
            </a:r>
            <a:r>
              <a:rPr lang="en-GB" sz="2400" baseline="0" dirty="0" smtClean="0">
                <a:solidFill>
                  <a:schemeClr val="accent1">
                    <a:lumMod val="75000"/>
                  </a:schemeClr>
                </a:solidFill>
                <a:latin typeface="+mn-lt"/>
              </a:rPr>
              <a:t>Increase </a:t>
            </a:r>
            <a:r>
              <a:rPr lang="en-GB" sz="2400" baseline="0" dirty="0">
                <a:solidFill>
                  <a:schemeClr val="accent1">
                    <a:lumMod val="75000"/>
                  </a:schemeClr>
                </a:solidFill>
                <a:latin typeface="+mn-lt"/>
              </a:rPr>
              <a:t>the fleet of agents to other EU countries and </a:t>
            </a:r>
            <a:r>
              <a:rPr lang="en-GB" sz="2400" baseline="0" dirty="0" smtClean="0">
                <a:solidFill>
                  <a:schemeClr val="accent1">
                    <a:lumMod val="75000"/>
                  </a:schemeClr>
                </a:solidFill>
                <a:latin typeface="+mn-lt"/>
              </a:rPr>
              <a:t>seas</a:t>
            </a:r>
          </a:p>
          <a:p>
            <a:pPr algn="just"/>
            <a:endParaRPr lang="en-GB" sz="800" baseline="0" dirty="0">
              <a:solidFill>
                <a:schemeClr val="accent1">
                  <a:lumMod val="75000"/>
                </a:schemeClr>
              </a:solidFill>
              <a:latin typeface="+mn-lt"/>
            </a:endParaRPr>
          </a:p>
          <a:p>
            <a:pPr algn="just"/>
            <a:r>
              <a:rPr lang="en-US" sz="2400" baseline="0" dirty="0">
                <a:solidFill>
                  <a:schemeClr val="accent1">
                    <a:lumMod val="75000"/>
                  </a:schemeClr>
                </a:solidFill>
                <a:latin typeface="+mn-lt"/>
              </a:rPr>
              <a:t>● </a:t>
            </a:r>
            <a:r>
              <a:rPr lang="en-US" sz="2400" baseline="0" dirty="0" smtClean="0">
                <a:solidFill>
                  <a:schemeClr val="accent1">
                    <a:lumMod val="75000"/>
                  </a:schemeClr>
                </a:solidFill>
                <a:latin typeface="+mn-lt"/>
              </a:rPr>
              <a:t> </a:t>
            </a:r>
            <a:r>
              <a:rPr lang="en-GB" sz="2400" baseline="0" dirty="0" smtClean="0">
                <a:solidFill>
                  <a:schemeClr val="accent1">
                    <a:lumMod val="75000"/>
                  </a:schemeClr>
                </a:solidFill>
                <a:latin typeface="+mn-lt"/>
              </a:rPr>
              <a:t>Increase </a:t>
            </a:r>
            <a:r>
              <a:rPr lang="en-GB" sz="2400" baseline="0" dirty="0">
                <a:solidFill>
                  <a:schemeClr val="accent1">
                    <a:lumMod val="75000"/>
                  </a:schemeClr>
                </a:solidFill>
                <a:latin typeface="+mn-lt"/>
              </a:rPr>
              <a:t>capabilities to reach deep waters</a:t>
            </a:r>
          </a:p>
          <a:p>
            <a:pPr algn="just"/>
            <a:endParaRPr lang="en-GB" sz="800" baseline="0" dirty="0" smtClean="0">
              <a:solidFill>
                <a:schemeClr val="accent1">
                  <a:lumMod val="75000"/>
                </a:schemeClr>
              </a:solidFill>
              <a:latin typeface="+mn-lt"/>
            </a:endParaRPr>
          </a:p>
          <a:p>
            <a:pPr algn="just"/>
            <a:r>
              <a:rPr lang="en-US" sz="2400" baseline="0" dirty="0">
                <a:solidFill>
                  <a:schemeClr val="accent1">
                    <a:lumMod val="75000"/>
                  </a:schemeClr>
                </a:solidFill>
                <a:latin typeface="+mn-lt"/>
              </a:rPr>
              <a:t>● </a:t>
            </a:r>
            <a:r>
              <a:rPr lang="en-US" sz="2400" baseline="0" dirty="0" smtClean="0">
                <a:solidFill>
                  <a:schemeClr val="accent1">
                    <a:lumMod val="75000"/>
                  </a:schemeClr>
                </a:solidFill>
                <a:latin typeface="+mn-lt"/>
              </a:rPr>
              <a:t> Create an open consortium of </a:t>
            </a:r>
            <a:r>
              <a:rPr lang="en-GB" sz="2400" baseline="0" dirty="0" smtClean="0">
                <a:solidFill>
                  <a:schemeClr val="accent1">
                    <a:lumMod val="75000"/>
                  </a:schemeClr>
                </a:solidFill>
                <a:latin typeface="+mn-lt"/>
              </a:rPr>
              <a:t>institutions with some legal</a:t>
            </a:r>
          </a:p>
          <a:p>
            <a:pPr algn="just"/>
            <a:r>
              <a:rPr lang="en-GB" sz="2400" baseline="0" dirty="0">
                <a:solidFill>
                  <a:schemeClr val="accent1">
                    <a:lumMod val="75000"/>
                  </a:schemeClr>
                </a:solidFill>
                <a:latin typeface="+mn-lt"/>
              </a:rPr>
              <a:t> </a:t>
            </a:r>
            <a:r>
              <a:rPr lang="en-GB" sz="2400" baseline="0" dirty="0" smtClean="0">
                <a:solidFill>
                  <a:schemeClr val="accent1">
                    <a:lumMod val="75000"/>
                  </a:schemeClr>
                </a:solidFill>
                <a:latin typeface="+mn-lt"/>
              </a:rPr>
              <a:t>    coverage in order to facilitate the contact with the Civil</a:t>
            </a:r>
          </a:p>
          <a:p>
            <a:pPr algn="just"/>
            <a:r>
              <a:rPr lang="en-GB" sz="2400" baseline="0" dirty="0" smtClean="0">
                <a:solidFill>
                  <a:schemeClr val="accent1">
                    <a:lumMod val="75000"/>
                  </a:schemeClr>
                </a:solidFill>
                <a:latin typeface="+mn-lt"/>
              </a:rPr>
              <a:t>     Protection Authorities requesting our immediate service.</a:t>
            </a:r>
            <a:endParaRPr lang="en-GB" sz="2400" baseline="0" dirty="0">
              <a:solidFill>
                <a:schemeClr val="accent1">
                  <a:lumMod val="75000"/>
                </a:schemeClr>
              </a:solidFill>
              <a:latin typeface="+mn-lt"/>
            </a:endParaRPr>
          </a:p>
        </p:txBody>
      </p:sp>
      <p:sp>
        <p:nvSpPr>
          <p:cNvPr id="11" name="Rectangle 6"/>
          <p:cNvSpPr>
            <a:spLocks noChangeArrowheads="1"/>
          </p:cNvSpPr>
          <p:nvPr/>
        </p:nvSpPr>
        <p:spPr bwMode="auto">
          <a:xfrm>
            <a:off x="107950" y="6164263"/>
            <a:ext cx="8893175" cy="73025"/>
          </a:xfrm>
          <a:prstGeom prst="rect">
            <a:avLst/>
          </a:prstGeom>
          <a:solidFill>
            <a:schemeClr val="accent1"/>
          </a:solidFill>
          <a:ln w="9525">
            <a:noFill/>
            <a:miter lim="800000"/>
            <a:headEnd/>
            <a:tailEnd/>
          </a:ln>
          <a:effectLst/>
        </p:spPr>
        <p:txBody>
          <a:bodyPr wrap="none" anchor="ctr"/>
          <a:lstStyle/>
          <a:p>
            <a:pPr algn="ctr"/>
            <a:endParaRPr lang="es-ES" baseline="0"/>
          </a:p>
        </p:txBody>
      </p:sp>
      <p:sp>
        <p:nvSpPr>
          <p:cNvPr id="12" name="Rectangle 8"/>
          <p:cNvSpPr>
            <a:spLocks noChangeArrowheads="1"/>
          </p:cNvSpPr>
          <p:nvPr/>
        </p:nvSpPr>
        <p:spPr bwMode="auto">
          <a:xfrm>
            <a:off x="179512" y="6340879"/>
            <a:ext cx="1525097" cy="400110"/>
          </a:xfrm>
          <a:prstGeom prst="rect">
            <a:avLst/>
          </a:prstGeom>
          <a:noFill/>
          <a:ln w="9525">
            <a:noFill/>
            <a:miter lim="800000"/>
            <a:headEnd/>
            <a:tailEnd/>
          </a:ln>
          <a:effectLst/>
        </p:spPr>
        <p:txBody>
          <a:bodyPr wrap="none">
            <a:spAutoFit/>
          </a:bodyPr>
          <a:lstStyle/>
          <a:p>
            <a:r>
              <a:rPr lang="en-GB" sz="2000" b="1" baseline="0" dirty="0">
                <a:solidFill>
                  <a:schemeClr val="accent1">
                    <a:lumMod val="75000"/>
                  </a:schemeClr>
                </a:solidFill>
                <a:effectLst>
                  <a:outerShdw blurRad="38100" dist="38100" dir="2700000" algn="tl">
                    <a:srgbClr val="000000">
                      <a:alpha val="43137"/>
                    </a:srgbClr>
                  </a:outerShdw>
                </a:effectLst>
                <a:latin typeface="+mn-lt"/>
              </a:rPr>
              <a:t>URready4OS</a:t>
            </a:r>
          </a:p>
        </p:txBody>
      </p:sp>
      <p:pic>
        <p:nvPicPr>
          <p:cNvPr id="13" name="Picture 10" descr="image-alcid-nantes-131111-190850"/>
          <p:cNvPicPr>
            <a:picLocks noChangeAspect="1" noChangeArrowheads="1"/>
          </p:cNvPicPr>
          <p:nvPr/>
        </p:nvPicPr>
        <p:blipFill>
          <a:blip r:embed="rId2" cstate="print"/>
          <a:srcRect b="26649"/>
          <a:stretch>
            <a:fillRect/>
          </a:stretch>
        </p:blipFill>
        <p:spPr bwMode="auto">
          <a:xfrm>
            <a:off x="8028384" y="6269994"/>
            <a:ext cx="929526" cy="47099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07950" y="6164263"/>
            <a:ext cx="8893175" cy="73025"/>
          </a:xfrm>
          <a:prstGeom prst="rect">
            <a:avLst/>
          </a:prstGeom>
          <a:solidFill>
            <a:schemeClr val="accent1"/>
          </a:solidFill>
          <a:ln w="9525">
            <a:noFill/>
            <a:miter lim="800000"/>
            <a:headEnd/>
            <a:tailEnd/>
          </a:ln>
          <a:effectLst/>
        </p:spPr>
        <p:txBody>
          <a:bodyPr wrap="none" anchor="ctr"/>
          <a:lstStyle/>
          <a:p>
            <a:pPr algn="ctr"/>
            <a:endParaRPr lang="es-ES" baseline="0"/>
          </a:p>
        </p:txBody>
      </p:sp>
      <p:sp>
        <p:nvSpPr>
          <p:cNvPr id="3" name="Rectangle 8"/>
          <p:cNvSpPr>
            <a:spLocks noChangeArrowheads="1"/>
          </p:cNvSpPr>
          <p:nvPr/>
        </p:nvSpPr>
        <p:spPr bwMode="auto">
          <a:xfrm>
            <a:off x="179512" y="6340879"/>
            <a:ext cx="1525097" cy="400110"/>
          </a:xfrm>
          <a:prstGeom prst="rect">
            <a:avLst/>
          </a:prstGeom>
          <a:noFill/>
          <a:ln w="9525">
            <a:noFill/>
            <a:miter lim="800000"/>
            <a:headEnd/>
            <a:tailEnd/>
          </a:ln>
          <a:effectLst/>
        </p:spPr>
        <p:txBody>
          <a:bodyPr wrap="none">
            <a:spAutoFit/>
          </a:bodyPr>
          <a:lstStyle/>
          <a:p>
            <a:r>
              <a:rPr lang="en-GB" sz="2000" b="1" baseline="0" dirty="0">
                <a:solidFill>
                  <a:schemeClr val="accent1">
                    <a:lumMod val="75000"/>
                  </a:schemeClr>
                </a:solidFill>
                <a:effectLst>
                  <a:outerShdw blurRad="38100" dist="38100" dir="2700000" algn="tl">
                    <a:srgbClr val="000000">
                      <a:alpha val="43137"/>
                    </a:srgbClr>
                  </a:outerShdw>
                </a:effectLst>
                <a:latin typeface="+mn-lt"/>
              </a:rPr>
              <a:t>URready4OS</a:t>
            </a:r>
          </a:p>
        </p:txBody>
      </p:sp>
      <p:pic>
        <p:nvPicPr>
          <p:cNvPr id="4" name="Picture 10" descr="image-alcid-nantes-131111-190850"/>
          <p:cNvPicPr>
            <a:picLocks noChangeAspect="1" noChangeArrowheads="1"/>
          </p:cNvPicPr>
          <p:nvPr/>
        </p:nvPicPr>
        <p:blipFill>
          <a:blip r:embed="rId2" cstate="print"/>
          <a:srcRect b="26649"/>
          <a:stretch>
            <a:fillRect/>
          </a:stretch>
        </p:blipFill>
        <p:spPr bwMode="auto">
          <a:xfrm>
            <a:off x="8028384" y="6269994"/>
            <a:ext cx="929526" cy="470995"/>
          </a:xfrm>
          <a:prstGeom prst="rect">
            <a:avLst/>
          </a:prstGeom>
          <a:noFill/>
        </p:spPr>
      </p:pic>
      <p:sp>
        <p:nvSpPr>
          <p:cNvPr id="5" name="4 CuadroTexto"/>
          <p:cNvSpPr txBox="1">
            <a:spLocks noChangeArrowheads="1"/>
          </p:cNvSpPr>
          <p:nvPr/>
        </p:nvSpPr>
        <p:spPr bwMode="auto">
          <a:xfrm>
            <a:off x="4136109" y="5157192"/>
            <a:ext cx="4468339" cy="523220"/>
          </a:xfrm>
          <a:prstGeom prst="rect">
            <a:avLst/>
          </a:prstGeom>
          <a:noFill/>
          <a:ln w="9525">
            <a:noFill/>
            <a:miter lim="800000"/>
            <a:headEnd/>
            <a:tailEnd/>
          </a:ln>
        </p:spPr>
        <p:txBody>
          <a:bodyPr wrap="none">
            <a:spAutoFit/>
          </a:bodyPr>
          <a:lstStyle/>
          <a:p>
            <a:r>
              <a:rPr lang="en-GB" sz="2800" b="1" baseline="0" dirty="0" smtClean="0">
                <a:solidFill>
                  <a:schemeClr val="accent1">
                    <a:lumMod val="75000"/>
                  </a:schemeClr>
                </a:solidFill>
                <a:effectLst>
                  <a:outerShdw blurRad="38100" dist="38100" dir="2700000" algn="tl">
                    <a:srgbClr val="000000">
                      <a:alpha val="43137"/>
                    </a:srgbClr>
                  </a:outerShdw>
                </a:effectLst>
                <a:latin typeface="Calibri" pitchFamily="34" charset="0"/>
              </a:rPr>
              <a:t>Thank you for your attention</a:t>
            </a:r>
            <a:endParaRPr lang="en-GB" sz="2800" b="1" baseline="0" dirty="0">
              <a:solidFill>
                <a:schemeClr val="accent1">
                  <a:lumMod val="75000"/>
                </a:schemeClr>
              </a:solidFill>
              <a:effectLst>
                <a:outerShdw blurRad="38100" dist="38100" dir="2700000" algn="tl">
                  <a:srgbClr val="000000">
                    <a:alpha val="43137"/>
                  </a:srgbClr>
                </a:outerShdw>
              </a:effectLst>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upo 22"/>
          <p:cNvGrpSpPr/>
          <p:nvPr/>
        </p:nvGrpSpPr>
        <p:grpSpPr>
          <a:xfrm>
            <a:off x="2843808" y="2420888"/>
            <a:ext cx="5719888" cy="3593510"/>
            <a:chOff x="1155982" y="1497962"/>
            <a:chExt cx="7613297" cy="4513522"/>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1399" y="1497962"/>
              <a:ext cx="2601698" cy="882748"/>
            </a:xfrm>
            <a:prstGeom prst="rect">
              <a:avLst/>
            </a:prstGeom>
          </p:spPr>
        </p:pic>
        <p:pic>
          <p:nvPicPr>
            <p:cNvPr id="7" name="Picture 4" descr="Cyprus Oceanography Center"/>
            <p:cNvPicPr>
              <a:picLocks noChangeAspect="1" noChangeArrowheads="1"/>
            </p:cNvPicPr>
            <p:nvPr/>
          </p:nvPicPr>
          <p:blipFill>
            <a:blip r:embed="rId3"/>
            <a:srcRect/>
            <a:stretch>
              <a:fillRect/>
            </a:stretch>
          </p:blipFill>
          <p:spPr bwMode="auto">
            <a:xfrm>
              <a:off x="5470465" y="4676951"/>
              <a:ext cx="941751" cy="914052"/>
            </a:xfrm>
            <a:prstGeom prst="rect">
              <a:avLst/>
            </a:prstGeom>
            <a:noFill/>
            <a:ln w="9525">
              <a:noFill/>
              <a:miter lim="800000"/>
              <a:headEnd/>
              <a:tailEnd/>
            </a:ln>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2216" y="4806607"/>
              <a:ext cx="2357063" cy="654740"/>
            </a:xfrm>
            <a:prstGeom prst="rect">
              <a:avLst/>
            </a:prstGeom>
          </p:spPr>
        </p:pic>
        <p:pic>
          <p:nvPicPr>
            <p:cNvPr id="9" name="Picture 16" descr="u_zagreb_logo"/>
            <p:cNvPicPr>
              <a:picLocks noChangeAspect="1" noChangeArrowheads="1"/>
            </p:cNvPicPr>
            <p:nvPr/>
          </p:nvPicPr>
          <p:blipFill>
            <a:blip r:embed="rId5" cstate="print"/>
            <a:srcRect/>
            <a:stretch>
              <a:fillRect/>
            </a:stretch>
          </p:blipFill>
          <p:spPr bwMode="auto">
            <a:xfrm>
              <a:off x="5511399" y="3573016"/>
              <a:ext cx="936105" cy="936105"/>
            </a:xfrm>
            <a:prstGeom prst="rect">
              <a:avLst/>
            </a:prstGeom>
            <a:noFill/>
          </p:spPr>
        </p:pic>
        <p:pic>
          <p:nvPicPr>
            <p:cNvPr id="11" name="Imagen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9761" y="2664207"/>
              <a:ext cx="1876401" cy="620778"/>
            </a:xfrm>
            <a:prstGeom prst="rect">
              <a:avLst/>
            </a:prstGeom>
          </p:spPr>
        </p:pic>
        <p:pic>
          <p:nvPicPr>
            <p:cNvPr id="12" name="Imagen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78010" y="2479227"/>
              <a:ext cx="983665" cy="949773"/>
            </a:xfrm>
            <a:prstGeom prst="rect">
              <a:avLst/>
            </a:prstGeom>
          </p:spPr>
        </p:pic>
        <p:sp>
          <p:nvSpPr>
            <p:cNvPr id="13" name="CuadroTexto 12"/>
            <p:cNvSpPr txBox="1"/>
            <p:nvPr/>
          </p:nvSpPr>
          <p:spPr>
            <a:xfrm>
              <a:off x="1155982" y="1497962"/>
              <a:ext cx="4104455" cy="1322082"/>
            </a:xfrm>
            <a:prstGeom prst="rect">
              <a:avLst/>
            </a:prstGeom>
            <a:noFill/>
          </p:spPr>
          <p:txBody>
            <a:bodyPr wrap="square" rtlCol="0">
              <a:spAutoFit/>
            </a:bodyPr>
            <a:lstStyle/>
            <a:p>
              <a:pPr lvl="0">
                <a:spcBef>
                  <a:spcPct val="20000"/>
                </a:spcBef>
              </a:pPr>
              <a:r>
                <a:rPr lang="es-ES" b="1" baseline="0" dirty="0" err="1" smtClean="0">
                  <a:solidFill>
                    <a:schemeClr val="accent1">
                      <a:lumMod val="75000"/>
                    </a:schemeClr>
                  </a:solidFill>
                  <a:effectLst>
                    <a:outerShdw blurRad="38100" dist="38100" dir="2700000" algn="tl">
                      <a:srgbClr val="000000">
                        <a:alpha val="43137"/>
                      </a:srgbClr>
                    </a:outerShdw>
                  </a:effectLst>
                  <a:latin typeface="Calibri" pitchFamily="34" charset="0"/>
                </a:rPr>
                <a:t>Technical</a:t>
              </a:r>
              <a:r>
                <a:rPr lang="es-ES" b="1" baseline="0" dirty="0" smtClean="0">
                  <a:solidFill>
                    <a:schemeClr val="accent1">
                      <a:lumMod val="75000"/>
                    </a:schemeClr>
                  </a:solidFill>
                  <a:effectLst>
                    <a:outerShdw blurRad="38100" dist="38100" dir="2700000" algn="tl">
                      <a:srgbClr val="000000">
                        <a:alpha val="43137"/>
                      </a:srgbClr>
                    </a:outerShdw>
                  </a:effectLst>
                  <a:latin typeface="Calibri" pitchFamily="34" charset="0"/>
                </a:rPr>
                <a:t> </a:t>
              </a:r>
              <a:r>
                <a:rPr lang="es-ES" b="1" baseline="0" dirty="0" err="1" smtClean="0">
                  <a:solidFill>
                    <a:schemeClr val="accent1">
                      <a:lumMod val="75000"/>
                    </a:schemeClr>
                  </a:solidFill>
                  <a:effectLst>
                    <a:outerShdw blurRad="38100" dist="38100" dir="2700000" algn="tl">
                      <a:srgbClr val="000000">
                        <a:alpha val="43137"/>
                      </a:srgbClr>
                    </a:outerShdw>
                  </a:effectLst>
                  <a:latin typeface="Calibri" pitchFamily="34" charset="0"/>
                </a:rPr>
                <a:t>University</a:t>
              </a:r>
              <a:r>
                <a:rPr lang="es-ES" b="1" baseline="0" dirty="0" smtClean="0">
                  <a:solidFill>
                    <a:schemeClr val="accent1">
                      <a:lumMod val="75000"/>
                    </a:schemeClr>
                  </a:solidFill>
                  <a:effectLst>
                    <a:outerShdw blurRad="38100" dist="38100" dir="2700000" algn="tl">
                      <a:srgbClr val="000000">
                        <a:alpha val="43137"/>
                      </a:srgbClr>
                    </a:outerShdw>
                  </a:effectLst>
                  <a:latin typeface="Calibri" pitchFamily="34" charset="0"/>
                </a:rPr>
                <a:t> of Cartagena </a:t>
              </a:r>
              <a:r>
                <a:rPr lang="es-ES" baseline="0" dirty="0">
                  <a:solidFill>
                    <a:schemeClr val="accent1">
                      <a:lumMod val="75000"/>
                    </a:schemeClr>
                  </a:solidFill>
                  <a:effectLst>
                    <a:outerShdw blurRad="38100" dist="38100" dir="2700000" algn="tl">
                      <a:srgbClr val="000000">
                        <a:alpha val="43137"/>
                      </a:srgbClr>
                    </a:outerShdw>
                  </a:effectLst>
                  <a:latin typeface="Calibri" pitchFamily="34" charset="0"/>
                </a:rPr>
                <a:t>(</a:t>
              </a:r>
              <a:r>
                <a:rPr lang="es-ES" baseline="0" dirty="0" err="1">
                  <a:solidFill>
                    <a:schemeClr val="accent1">
                      <a:lumMod val="75000"/>
                    </a:schemeClr>
                  </a:solidFill>
                  <a:effectLst>
                    <a:outerShdw blurRad="38100" dist="38100" dir="2700000" algn="tl">
                      <a:srgbClr val="000000">
                        <a:alpha val="43137"/>
                      </a:srgbClr>
                    </a:outerShdw>
                  </a:effectLst>
                  <a:latin typeface="Calibri" pitchFamily="34" charset="0"/>
                </a:rPr>
                <a:t>Spain</a:t>
              </a:r>
              <a:r>
                <a:rPr lang="es-ES" baseline="0" dirty="0" smtClean="0">
                  <a:solidFill>
                    <a:schemeClr val="accent1">
                      <a:lumMod val="75000"/>
                    </a:schemeClr>
                  </a:solidFill>
                  <a:effectLst>
                    <a:outerShdw blurRad="38100" dist="38100" dir="2700000" algn="tl">
                      <a:srgbClr val="000000">
                        <a:alpha val="43137"/>
                      </a:srgbClr>
                    </a:outerShdw>
                  </a:effectLst>
                  <a:latin typeface="Calibri" pitchFamily="34" charset="0"/>
                </a:rPr>
                <a:t>)</a:t>
              </a:r>
              <a:endParaRPr lang="es-ES" sz="1600" baseline="0" dirty="0" smtClean="0">
                <a:solidFill>
                  <a:schemeClr val="accent1">
                    <a:lumMod val="75000"/>
                  </a:schemeClr>
                </a:solidFill>
                <a:latin typeface="Calibri" pitchFamily="34" charset="0"/>
              </a:endParaRPr>
            </a:p>
            <a:p>
              <a:pPr lvl="0">
                <a:spcBef>
                  <a:spcPct val="20000"/>
                </a:spcBef>
              </a:pPr>
              <a:r>
                <a:rPr lang="es-ES" sz="1200" baseline="0" dirty="0" smtClean="0">
                  <a:solidFill>
                    <a:schemeClr val="accent1">
                      <a:lumMod val="75000"/>
                    </a:schemeClr>
                  </a:solidFill>
                  <a:latin typeface="Calibri" pitchFamily="34" charset="0"/>
                </a:rPr>
                <a:t>Prof. Javier Gilabert </a:t>
              </a:r>
              <a:r>
                <a:rPr lang="es-ES" sz="1200" baseline="0" dirty="0" err="1" smtClean="0">
                  <a:solidFill>
                    <a:schemeClr val="accent1">
                      <a:lumMod val="75000"/>
                    </a:schemeClr>
                  </a:solidFill>
                  <a:latin typeface="Calibri" pitchFamily="34" charset="0"/>
                </a:rPr>
                <a:t>Ph.D</a:t>
              </a:r>
              <a:r>
                <a:rPr lang="es-ES" sz="1200" baseline="0" dirty="0">
                  <a:solidFill>
                    <a:schemeClr val="accent1">
                      <a:lumMod val="75000"/>
                    </a:schemeClr>
                  </a:solidFill>
                  <a:latin typeface="Calibri" pitchFamily="34" charset="0"/>
                </a:rPr>
                <a:t>. </a:t>
              </a:r>
              <a:r>
                <a:rPr lang="es-ES" sz="1200" baseline="0" dirty="0" smtClean="0">
                  <a:solidFill>
                    <a:schemeClr val="accent1">
                      <a:lumMod val="75000"/>
                    </a:schemeClr>
                  </a:solidFill>
                  <a:latin typeface="Calibri" pitchFamily="34" charset="0"/>
                </a:rPr>
                <a:t>-  </a:t>
              </a:r>
              <a:r>
                <a:rPr lang="es-ES" sz="1200" baseline="0" dirty="0" err="1" smtClean="0">
                  <a:solidFill>
                    <a:schemeClr val="accent1">
                      <a:lumMod val="75000"/>
                    </a:schemeClr>
                  </a:solidFill>
                  <a:latin typeface="Calibri" pitchFamily="34" charset="0"/>
                </a:rPr>
                <a:t>Coordinator</a:t>
              </a:r>
              <a:endParaRPr lang="es-ES" sz="1600" baseline="0" dirty="0">
                <a:solidFill>
                  <a:schemeClr val="accent1">
                    <a:lumMod val="75000"/>
                  </a:schemeClr>
                </a:solidFill>
                <a:latin typeface="Calibri" pitchFamily="34" charset="0"/>
              </a:endParaRPr>
            </a:p>
            <a:p>
              <a:pPr algn="r"/>
              <a:endParaRPr lang="es-ES" dirty="0">
                <a:solidFill>
                  <a:schemeClr val="accent1">
                    <a:lumMod val="75000"/>
                  </a:schemeClr>
                </a:solidFill>
              </a:endParaRPr>
            </a:p>
          </p:txBody>
        </p:sp>
        <p:sp>
          <p:nvSpPr>
            <p:cNvPr id="15" name="CuadroTexto 14"/>
            <p:cNvSpPr txBox="1"/>
            <p:nvPr/>
          </p:nvSpPr>
          <p:spPr>
            <a:xfrm>
              <a:off x="1197909" y="3715011"/>
              <a:ext cx="4023696" cy="742221"/>
            </a:xfrm>
            <a:prstGeom prst="rect">
              <a:avLst/>
            </a:prstGeom>
            <a:noFill/>
          </p:spPr>
          <p:txBody>
            <a:bodyPr wrap="square" rtlCol="0">
              <a:spAutoFit/>
            </a:bodyPr>
            <a:lstStyle/>
            <a:p>
              <a:pPr lvl="0">
                <a:spcBef>
                  <a:spcPct val="20000"/>
                </a:spcBef>
              </a:pPr>
              <a:r>
                <a:rPr lang="en-GB" b="1" baseline="0" dirty="0">
                  <a:solidFill>
                    <a:schemeClr val="accent1">
                      <a:lumMod val="75000"/>
                    </a:schemeClr>
                  </a:solidFill>
                  <a:effectLst>
                    <a:outerShdw blurRad="38100" dist="38100" dir="2700000" algn="tl">
                      <a:srgbClr val="000000">
                        <a:alpha val="43137"/>
                      </a:srgbClr>
                    </a:outerShdw>
                  </a:effectLst>
                  <a:latin typeface="+mn-lt"/>
                </a:rPr>
                <a:t>University of Zagreb </a:t>
              </a:r>
              <a:r>
                <a:rPr lang="en-GB" baseline="0" dirty="0" smtClean="0">
                  <a:solidFill>
                    <a:schemeClr val="accent1">
                      <a:lumMod val="75000"/>
                    </a:schemeClr>
                  </a:solidFill>
                  <a:effectLst>
                    <a:outerShdw blurRad="38100" dist="38100" dir="2700000" algn="tl">
                      <a:srgbClr val="000000">
                        <a:alpha val="43137"/>
                      </a:srgbClr>
                    </a:outerShdw>
                  </a:effectLst>
                  <a:latin typeface="+mn-lt"/>
                </a:rPr>
                <a:t>(</a:t>
              </a:r>
              <a:r>
                <a:rPr lang="en-GB" baseline="0" dirty="0">
                  <a:solidFill>
                    <a:schemeClr val="accent1">
                      <a:lumMod val="75000"/>
                    </a:schemeClr>
                  </a:solidFill>
                  <a:effectLst>
                    <a:outerShdw blurRad="38100" dist="38100" dir="2700000" algn="tl">
                      <a:srgbClr val="000000">
                        <a:alpha val="43137"/>
                      </a:srgbClr>
                    </a:outerShdw>
                  </a:effectLst>
                  <a:latin typeface="+mn-lt"/>
                </a:rPr>
                <a:t>Croatia</a:t>
              </a:r>
              <a:r>
                <a:rPr lang="en-GB" baseline="0" dirty="0" smtClean="0">
                  <a:solidFill>
                    <a:schemeClr val="accent1">
                      <a:lumMod val="75000"/>
                    </a:schemeClr>
                  </a:solidFill>
                  <a:effectLst>
                    <a:outerShdw blurRad="38100" dist="38100" dir="2700000" algn="tl">
                      <a:srgbClr val="000000">
                        <a:alpha val="43137"/>
                      </a:srgbClr>
                    </a:outerShdw>
                  </a:effectLst>
                  <a:latin typeface="+mn-lt"/>
                </a:rPr>
                <a:t>)</a:t>
              </a:r>
            </a:p>
            <a:p>
              <a:pPr lvl="0">
                <a:spcBef>
                  <a:spcPct val="20000"/>
                </a:spcBef>
              </a:pPr>
              <a:r>
                <a:rPr lang="en-GB" sz="1200" baseline="0" dirty="0" err="1">
                  <a:solidFill>
                    <a:schemeClr val="accent1">
                      <a:lumMod val="75000"/>
                    </a:schemeClr>
                  </a:solidFill>
                  <a:latin typeface="+mn-lt"/>
                </a:rPr>
                <a:t>Prof.</a:t>
              </a:r>
              <a:r>
                <a:rPr lang="en-GB" sz="1200" baseline="0" dirty="0">
                  <a:solidFill>
                    <a:schemeClr val="accent1">
                      <a:lumMod val="75000"/>
                    </a:schemeClr>
                  </a:solidFill>
                  <a:latin typeface="+mn-lt"/>
                </a:rPr>
                <a:t> Zoran </a:t>
              </a:r>
              <a:r>
                <a:rPr lang="en-GB" sz="1200" baseline="0" dirty="0" err="1" smtClean="0">
                  <a:solidFill>
                    <a:schemeClr val="accent1">
                      <a:lumMod val="75000"/>
                    </a:schemeClr>
                  </a:solidFill>
                  <a:latin typeface="+mn-lt"/>
                </a:rPr>
                <a:t>Vukic</a:t>
              </a:r>
              <a:r>
                <a:rPr lang="en-GB" sz="1200" baseline="0" dirty="0">
                  <a:solidFill>
                    <a:schemeClr val="accent1">
                      <a:lumMod val="75000"/>
                    </a:schemeClr>
                  </a:solidFill>
                  <a:latin typeface="+mn-lt"/>
                </a:rPr>
                <a:t> Ph.D.</a:t>
              </a:r>
              <a:endParaRPr lang="es-ES" dirty="0">
                <a:solidFill>
                  <a:schemeClr val="accent1">
                    <a:lumMod val="75000"/>
                  </a:schemeClr>
                </a:solidFill>
                <a:latin typeface="+mn-lt"/>
              </a:endParaRPr>
            </a:p>
          </p:txBody>
        </p:sp>
        <p:sp>
          <p:nvSpPr>
            <p:cNvPr id="16" name="CuadroTexto 15"/>
            <p:cNvSpPr txBox="1"/>
            <p:nvPr/>
          </p:nvSpPr>
          <p:spPr>
            <a:xfrm>
              <a:off x="1285641" y="4573430"/>
              <a:ext cx="4007320" cy="1438054"/>
            </a:xfrm>
            <a:prstGeom prst="rect">
              <a:avLst/>
            </a:prstGeom>
            <a:noFill/>
          </p:spPr>
          <p:txBody>
            <a:bodyPr wrap="square" rtlCol="0">
              <a:spAutoFit/>
            </a:bodyPr>
            <a:lstStyle/>
            <a:p>
              <a:pPr lvl="0">
                <a:spcBef>
                  <a:spcPct val="20000"/>
                </a:spcBef>
              </a:pPr>
              <a:r>
                <a:rPr lang="en-GB" b="1" baseline="0" dirty="0">
                  <a:solidFill>
                    <a:schemeClr val="accent1">
                      <a:lumMod val="75000"/>
                    </a:schemeClr>
                  </a:solidFill>
                  <a:effectLst>
                    <a:outerShdw blurRad="38100" dist="38100" dir="2700000" algn="tl">
                      <a:srgbClr val="000000">
                        <a:alpha val="43137"/>
                      </a:srgbClr>
                    </a:outerShdw>
                  </a:effectLst>
                  <a:latin typeface="+mn-lt"/>
                </a:rPr>
                <a:t>Oceanographic </a:t>
              </a:r>
              <a:r>
                <a:rPr lang="en-GB" b="1" baseline="0" dirty="0" err="1">
                  <a:solidFill>
                    <a:schemeClr val="accent1">
                      <a:lumMod val="75000"/>
                    </a:schemeClr>
                  </a:solidFill>
                  <a:effectLst>
                    <a:outerShdw blurRad="38100" dist="38100" dir="2700000" algn="tl">
                      <a:srgbClr val="000000">
                        <a:alpha val="43137"/>
                      </a:srgbClr>
                    </a:outerShdw>
                  </a:effectLst>
                  <a:latin typeface="+mn-lt"/>
                </a:rPr>
                <a:t>Center</a:t>
              </a:r>
              <a:endParaRPr lang="en-GB" b="1" baseline="0" dirty="0">
                <a:solidFill>
                  <a:schemeClr val="accent1">
                    <a:lumMod val="75000"/>
                  </a:schemeClr>
                </a:solidFill>
                <a:effectLst>
                  <a:outerShdw blurRad="38100" dist="38100" dir="2700000" algn="tl">
                    <a:srgbClr val="000000">
                      <a:alpha val="43137"/>
                    </a:srgbClr>
                  </a:outerShdw>
                </a:effectLst>
                <a:latin typeface="+mn-lt"/>
              </a:endParaRPr>
            </a:p>
            <a:p>
              <a:pPr lvl="0">
                <a:spcBef>
                  <a:spcPct val="20000"/>
                </a:spcBef>
              </a:pPr>
              <a:r>
                <a:rPr lang="en-GB" b="1" baseline="0" dirty="0">
                  <a:solidFill>
                    <a:schemeClr val="accent1">
                      <a:lumMod val="75000"/>
                    </a:schemeClr>
                  </a:solidFill>
                  <a:effectLst>
                    <a:outerShdw blurRad="38100" dist="38100" dir="2700000" algn="tl">
                      <a:srgbClr val="000000">
                        <a:alpha val="43137"/>
                      </a:srgbClr>
                    </a:outerShdw>
                  </a:effectLst>
                  <a:latin typeface="+mn-lt"/>
                </a:rPr>
                <a:t>University of </a:t>
              </a:r>
              <a:r>
                <a:rPr lang="en-GB" b="1" baseline="0" dirty="0" smtClean="0">
                  <a:solidFill>
                    <a:schemeClr val="accent1">
                      <a:lumMod val="75000"/>
                    </a:schemeClr>
                  </a:solidFill>
                  <a:effectLst>
                    <a:outerShdw blurRad="38100" dist="38100" dir="2700000" algn="tl">
                      <a:srgbClr val="000000">
                        <a:alpha val="43137"/>
                      </a:srgbClr>
                    </a:outerShdw>
                  </a:effectLst>
                  <a:latin typeface="+mn-lt"/>
                </a:rPr>
                <a:t>Cyprus </a:t>
              </a:r>
              <a:r>
                <a:rPr lang="en-GB" baseline="0" dirty="0" smtClean="0">
                  <a:solidFill>
                    <a:schemeClr val="accent1">
                      <a:lumMod val="75000"/>
                    </a:schemeClr>
                  </a:solidFill>
                  <a:effectLst>
                    <a:outerShdw blurRad="38100" dist="38100" dir="2700000" algn="tl">
                      <a:srgbClr val="000000">
                        <a:alpha val="43137"/>
                      </a:srgbClr>
                    </a:outerShdw>
                  </a:effectLst>
                  <a:latin typeface="+mn-lt"/>
                </a:rPr>
                <a:t>(</a:t>
              </a:r>
              <a:r>
                <a:rPr lang="en-GB" baseline="0" dirty="0">
                  <a:solidFill>
                    <a:schemeClr val="accent1">
                      <a:lumMod val="75000"/>
                    </a:schemeClr>
                  </a:solidFill>
                  <a:effectLst>
                    <a:outerShdw blurRad="38100" dist="38100" dir="2700000" algn="tl">
                      <a:srgbClr val="000000">
                        <a:alpha val="43137"/>
                      </a:srgbClr>
                    </a:outerShdw>
                  </a:effectLst>
                  <a:latin typeface="+mn-lt"/>
                </a:rPr>
                <a:t>Cyprus</a:t>
              </a:r>
              <a:r>
                <a:rPr lang="en-GB" baseline="0" dirty="0" smtClean="0">
                  <a:solidFill>
                    <a:schemeClr val="accent1">
                      <a:lumMod val="75000"/>
                    </a:schemeClr>
                  </a:solidFill>
                  <a:effectLst>
                    <a:outerShdw blurRad="38100" dist="38100" dir="2700000" algn="tl">
                      <a:srgbClr val="000000">
                        <a:alpha val="43137"/>
                      </a:srgbClr>
                    </a:outerShdw>
                  </a:effectLst>
                  <a:latin typeface="+mn-lt"/>
                </a:rPr>
                <a:t>)</a:t>
              </a:r>
            </a:p>
            <a:p>
              <a:pPr lvl="0">
                <a:spcBef>
                  <a:spcPct val="20000"/>
                </a:spcBef>
              </a:pPr>
              <a:r>
                <a:rPr lang="en-GB" sz="1200" baseline="0" dirty="0" err="1">
                  <a:solidFill>
                    <a:schemeClr val="accent1">
                      <a:lumMod val="75000"/>
                    </a:schemeClr>
                  </a:solidFill>
                  <a:latin typeface="+mn-lt"/>
                </a:rPr>
                <a:t>Prof</a:t>
              </a:r>
              <a:r>
                <a:rPr lang="en-GB" sz="1200" baseline="0" dirty="0" err="1" smtClean="0">
                  <a:solidFill>
                    <a:schemeClr val="accent1">
                      <a:lumMod val="75000"/>
                    </a:schemeClr>
                  </a:solidFill>
                  <a:latin typeface="+mn-lt"/>
                </a:rPr>
                <a:t>.</a:t>
              </a:r>
              <a:r>
                <a:rPr lang="en-GB" sz="1200" baseline="0" dirty="0" smtClean="0">
                  <a:solidFill>
                    <a:schemeClr val="accent1">
                      <a:lumMod val="75000"/>
                    </a:schemeClr>
                  </a:solidFill>
                  <a:latin typeface="+mn-lt"/>
                </a:rPr>
                <a:t> Georgios </a:t>
              </a:r>
              <a:r>
                <a:rPr lang="en-GB" sz="1200" baseline="0" dirty="0" err="1" smtClean="0">
                  <a:solidFill>
                    <a:schemeClr val="accent1">
                      <a:lumMod val="75000"/>
                    </a:schemeClr>
                  </a:solidFill>
                  <a:latin typeface="+mn-lt"/>
                </a:rPr>
                <a:t>Georgiu</a:t>
              </a:r>
              <a:r>
                <a:rPr lang="en-GB" sz="1200" baseline="0" dirty="0">
                  <a:solidFill>
                    <a:schemeClr val="accent1">
                      <a:lumMod val="75000"/>
                    </a:schemeClr>
                  </a:solidFill>
                  <a:latin typeface="+mn-lt"/>
                </a:rPr>
                <a:t> Ph.D.</a:t>
              </a:r>
              <a:endParaRPr lang="es-ES" dirty="0">
                <a:solidFill>
                  <a:schemeClr val="accent1">
                    <a:lumMod val="75000"/>
                  </a:schemeClr>
                </a:solidFill>
                <a:latin typeface="+mn-lt"/>
              </a:endParaRPr>
            </a:p>
            <a:p>
              <a:endParaRPr lang="es-ES" dirty="0">
                <a:solidFill>
                  <a:schemeClr val="accent1">
                    <a:lumMod val="75000"/>
                  </a:schemeClr>
                </a:solidFill>
              </a:endParaRPr>
            </a:p>
          </p:txBody>
        </p:sp>
        <p:sp>
          <p:nvSpPr>
            <p:cNvPr id="17" name="CuadroTexto 16"/>
            <p:cNvSpPr txBox="1"/>
            <p:nvPr/>
          </p:nvSpPr>
          <p:spPr>
            <a:xfrm>
              <a:off x="1157530" y="2700683"/>
              <a:ext cx="3960440" cy="742221"/>
            </a:xfrm>
            <a:prstGeom prst="rect">
              <a:avLst/>
            </a:prstGeom>
            <a:noFill/>
          </p:spPr>
          <p:txBody>
            <a:bodyPr wrap="square" rtlCol="0">
              <a:spAutoFit/>
            </a:bodyPr>
            <a:lstStyle/>
            <a:p>
              <a:pPr lvl="0">
                <a:spcBef>
                  <a:spcPct val="20000"/>
                </a:spcBef>
              </a:pPr>
              <a:r>
                <a:rPr lang="en-GB" b="1" baseline="0" dirty="0">
                  <a:solidFill>
                    <a:schemeClr val="accent1">
                      <a:lumMod val="75000"/>
                    </a:schemeClr>
                  </a:solidFill>
                  <a:effectLst>
                    <a:outerShdw blurRad="38100" dist="38100" dir="2700000" algn="tl">
                      <a:srgbClr val="000000">
                        <a:alpha val="43137"/>
                      </a:srgbClr>
                    </a:outerShdw>
                  </a:effectLst>
                  <a:latin typeface="+mn-lt"/>
                </a:rPr>
                <a:t>University </a:t>
              </a:r>
              <a:r>
                <a:rPr lang="es-ES" b="1" baseline="0" dirty="0" smtClean="0">
                  <a:solidFill>
                    <a:schemeClr val="accent1">
                      <a:lumMod val="75000"/>
                    </a:schemeClr>
                  </a:solidFill>
                  <a:effectLst>
                    <a:outerShdw blurRad="38100" dist="38100" dir="2700000" algn="tl">
                      <a:srgbClr val="000000">
                        <a:alpha val="43137"/>
                      </a:srgbClr>
                    </a:outerShdw>
                  </a:effectLst>
                  <a:latin typeface="+mn-lt"/>
                </a:rPr>
                <a:t>of Porto </a:t>
              </a:r>
              <a:r>
                <a:rPr lang="es-ES" baseline="0" dirty="0" smtClean="0">
                  <a:solidFill>
                    <a:schemeClr val="accent1">
                      <a:lumMod val="75000"/>
                    </a:schemeClr>
                  </a:solidFill>
                  <a:effectLst>
                    <a:outerShdw blurRad="38100" dist="38100" dir="2700000" algn="tl">
                      <a:srgbClr val="000000">
                        <a:alpha val="43137"/>
                      </a:srgbClr>
                    </a:outerShdw>
                  </a:effectLst>
                  <a:latin typeface="+mn-lt"/>
                </a:rPr>
                <a:t>(Portugal)</a:t>
              </a:r>
            </a:p>
            <a:p>
              <a:pPr lvl="0">
                <a:spcBef>
                  <a:spcPct val="20000"/>
                </a:spcBef>
              </a:pPr>
              <a:r>
                <a:rPr lang="es-ES" sz="1200" baseline="0" dirty="0" smtClean="0">
                  <a:solidFill>
                    <a:schemeClr val="accent1">
                      <a:lumMod val="75000"/>
                    </a:schemeClr>
                  </a:solidFill>
                  <a:latin typeface="+mn-lt"/>
                </a:rPr>
                <a:t>Prof. Joao Sousa </a:t>
              </a:r>
              <a:r>
                <a:rPr lang="es-ES" sz="1200" baseline="0" dirty="0" err="1" smtClean="0">
                  <a:solidFill>
                    <a:schemeClr val="accent1">
                      <a:lumMod val="75000"/>
                    </a:schemeClr>
                  </a:solidFill>
                  <a:latin typeface="+mn-lt"/>
                </a:rPr>
                <a:t>Ph.D</a:t>
              </a:r>
              <a:r>
                <a:rPr lang="es-ES" sz="1200" baseline="0" dirty="0" smtClean="0">
                  <a:solidFill>
                    <a:schemeClr val="accent1">
                      <a:lumMod val="75000"/>
                    </a:schemeClr>
                  </a:solidFill>
                  <a:latin typeface="+mn-lt"/>
                </a:rPr>
                <a:t>.</a:t>
              </a:r>
              <a:endParaRPr lang="es-ES" baseline="0" dirty="0" smtClean="0">
                <a:solidFill>
                  <a:schemeClr val="accent1">
                    <a:lumMod val="75000"/>
                  </a:schemeClr>
                </a:solidFill>
                <a:latin typeface="+mn-lt"/>
              </a:endParaRPr>
            </a:p>
          </p:txBody>
        </p:sp>
      </p:grpSp>
      <p:sp>
        <p:nvSpPr>
          <p:cNvPr id="18" name="CuadroTexto 17"/>
          <p:cNvSpPr txBox="1"/>
          <p:nvPr/>
        </p:nvSpPr>
        <p:spPr>
          <a:xfrm>
            <a:off x="539552" y="436458"/>
            <a:ext cx="7851573" cy="1692771"/>
          </a:xfrm>
          <a:prstGeom prst="rect">
            <a:avLst/>
          </a:prstGeom>
          <a:noFill/>
        </p:spPr>
        <p:txBody>
          <a:bodyPr wrap="none" rtlCol="0" anchor="ctr">
            <a:spAutoFit/>
          </a:bodyPr>
          <a:lstStyle/>
          <a:p>
            <a:pPr>
              <a:lnSpc>
                <a:spcPct val="150000"/>
              </a:lnSpc>
            </a:pPr>
            <a:r>
              <a:rPr lang="es-ES" sz="2400" b="1" dirty="0" smtClean="0">
                <a:solidFill>
                  <a:schemeClr val="accent1">
                    <a:lumMod val="75000"/>
                  </a:schemeClr>
                </a:solidFill>
                <a:effectLst>
                  <a:outerShdw blurRad="38100" dist="38100" dir="2700000" algn="tl">
                    <a:srgbClr val="000000">
                      <a:alpha val="43137"/>
                    </a:srgbClr>
                  </a:outerShdw>
                </a:effectLst>
              </a:rPr>
              <a:t>●</a:t>
            </a:r>
            <a:r>
              <a:rPr lang="es-ES" sz="2400" b="1" baseline="0" dirty="0" smtClean="0">
                <a:solidFill>
                  <a:schemeClr val="accent1">
                    <a:lumMod val="75000"/>
                  </a:schemeClr>
                </a:solidFill>
                <a:effectLst>
                  <a:outerShdw blurRad="38100" dist="38100" dir="2700000" algn="tl">
                    <a:srgbClr val="000000">
                      <a:alpha val="43137"/>
                    </a:srgbClr>
                  </a:outerShdw>
                </a:effectLst>
              </a:rPr>
              <a:t>  </a:t>
            </a:r>
            <a:r>
              <a:rPr lang="es-ES" sz="3200" b="1" dirty="0" smtClean="0">
                <a:solidFill>
                  <a:schemeClr val="accent1">
                    <a:lumMod val="75000"/>
                  </a:schemeClr>
                </a:solidFill>
                <a:effectLst>
                  <a:outerShdw blurRad="38100" dist="38100" dir="2700000" algn="tl">
                    <a:srgbClr val="000000">
                      <a:alpha val="43137"/>
                    </a:srgbClr>
                  </a:outerShdw>
                </a:effectLst>
                <a:latin typeface="+mn-lt"/>
              </a:rPr>
              <a:t>24 </a:t>
            </a:r>
            <a:r>
              <a:rPr lang="es-ES" sz="3200" b="1" dirty="0" err="1" smtClean="0">
                <a:solidFill>
                  <a:schemeClr val="accent1">
                    <a:lumMod val="75000"/>
                  </a:schemeClr>
                </a:solidFill>
                <a:effectLst>
                  <a:outerShdw blurRad="38100" dist="38100" dir="2700000" algn="tl">
                    <a:srgbClr val="000000">
                      <a:alpha val="43137"/>
                    </a:srgbClr>
                  </a:outerShdw>
                </a:effectLst>
                <a:latin typeface="+mn-lt"/>
              </a:rPr>
              <a:t>months</a:t>
            </a:r>
            <a:r>
              <a:rPr lang="es-ES" sz="3200" b="1" dirty="0" smtClean="0">
                <a:solidFill>
                  <a:schemeClr val="accent1">
                    <a:lumMod val="75000"/>
                  </a:schemeClr>
                </a:solidFill>
                <a:effectLst>
                  <a:outerShdw blurRad="38100" dist="38100" dir="2700000" algn="tl">
                    <a:srgbClr val="000000">
                      <a:alpha val="43137"/>
                    </a:srgbClr>
                  </a:outerShdw>
                </a:effectLst>
                <a:latin typeface="+mn-lt"/>
              </a:rPr>
              <a:t> </a:t>
            </a:r>
            <a:r>
              <a:rPr lang="es-ES" sz="3200" b="1" dirty="0" err="1" smtClean="0">
                <a:solidFill>
                  <a:schemeClr val="accent1">
                    <a:lumMod val="75000"/>
                  </a:schemeClr>
                </a:solidFill>
                <a:effectLst>
                  <a:outerShdw blurRad="38100" dist="38100" dir="2700000" algn="tl">
                    <a:srgbClr val="000000">
                      <a:alpha val="43137"/>
                    </a:srgbClr>
                  </a:outerShdw>
                </a:effectLst>
                <a:latin typeface="+mn-lt"/>
              </a:rPr>
              <a:t>duration</a:t>
            </a:r>
            <a:r>
              <a:rPr lang="es-ES" sz="3200" b="1" dirty="0" smtClean="0">
                <a:solidFill>
                  <a:schemeClr val="accent1">
                    <a:lumMod val="75000"/>
                  </a:schemeClr>
                </a:solidFill>
                <a:effectLst>
                  <a:outerShdw blurRad="38100" dist="38100" dir="2700000" algn="tl">
                    <a:srgbClr val="000000">
                      <a:alpha val="43137"/>
                    </a:srgbClr>
                  </a:outerShdw>
                </a:effectLst>
                <a:latin typeface="+mn-lt"/>
              </a:rPr>
              <a:t> (01/01/2014 – 01/01/2016)</a:t>
            </a:r>
          </a:p>
          <a:p>
            <a:pPr>
              <a:lnSpc>
                <a:spcPct val="150000"/>
              </a:lnSpc>
            </a:pPr>
            <a:r>
              <a:rPr lang="es-ES" sz="2400" b="1" dirty="0">
                <a:solidFill>
                  <a:schemeClr val="accent1">
                    <a:lumMod val="75000"/>
                  </a:schemeClr>
                </a:solidFill>
                <a:effectLst>
                  <a:outerShdw blurRad="38100" dist="38100" dir="2700000" algn="tl">
                    <a:srgbClr val="000000">
                      <a:alpha val="43137"/>
                    </a:srgbClr>
                  </a:outerShdw>
                </a:effectLst>
              </a:rPr>
              <a:t>● </a:t>
            </a:r>
            <a:r>
              <a:rPr lang="es-ES" sz="2400" b="1" dirty="0" smtClean="0">
                <a:solidFill>
                  <a:schemeClr val="accent1">
                    <a:lumMod val="75000"/>
                  </a:schemeClr>
                </a:solidFill>
                <a:effectLst>
                  <a:outerShdw blurRad="38100" dist="38100" dir="2700000" algn="tl">
                    <a:srgbClr val="000000">
                      <a:alpha val="43137"/>
                    </a:srgbClr>
                  </a:outerShdw>
                </a:effectLst>
              </a:rPr>
              <a:t>  </a:t>
            </a:r>
            <a:r>
              <a:rPr lang="es-ES" sz="3200" b="1" dirty="0" smtClean="0">
                <a:solidFill>
                  <a:schemeClr val="accent1">
                    <a:lumMod val="75000"/>
                  </a:schemeClr>
                </a:solidFill>
                <a:effectLst>
                  <a:outerShdw blurRad="38100" dist="38100" dir="2700000" algn="tl">
                    <a:srgbClr val="000000">
                      <a:alpha val="43137"/>
                    </a:srgbClr>
                  </a:outerShdw>
                </a:effectLst>
                <a:latin typeface="+mn-lt"/>
              </a:rPr>
              <a:t>Total </a:t>
            </a:r>
            <a:r>
              <a:rPr lang="es-ES" sz="3200" b="1" dirty="0" err="1">
                <a:solidFill>
                  <a:schemeClr val="accent1">
                    <a:lumMod val="75000"/>
                  </a:schemeClr>
                </a:solidFill>
                <a:effectLst>
                  <a:outerShdw blurRad="38100" dist="38100" dir="2700000" algn="tl">
                    <a:srgbClr val="000000">
                      <a:alpha val="43137"/>
                    </a:srgbClr>
                  </a:outerShdw>
                </a:effectLst>
                <a:latin typeface="+mn-lt"/>
              </a:rPr>
              <a:t>cost</a:t>
            </a:r>
            <a:r>
              <a:rPr lang="es-ES" sz="3200" b="1" dirty="0">
                <a:solidFill>
                  <a:schemeClr val="accent1">
                    <a:lumMod val="75000"/>
                  </a:schemeClr>
                </a:solidFill>
                <a:effectLst>
                  <a:outerShdw blurRad="38100" dist="38100" dir="2700000" algn="tl">
                    <a:srgbClr val="000000">
                      <a:alpha val="43137"/>
                    </a:srgbClr>
                  </a:outerShdw>
                </a:effectLst>
                <a:latin typeface="+mn-lt"/>
              </a:rPr>
              <a:t>: 579.569 </a:t>
            </a:r>
            <a:r>
              <a:rPr lang="es-ES" sz="3200" b="1" dirty="0" smtClean="0">
                <a:solidFill>
                  <a:schemeClr val="accent1">
                    <a:lumMod val="75000"/>
                  </a:schemeClr>
                </a:solidFill>
                <a:effectLst>
                  <a:outerShdw blurRad="38100" dist="38100" dir="2700000" algn="tl">
                    <a:srgbClr val="000000">
                      <a:alpha val="43137"/>
                    </a:srgbClr>
                  </a:outerShdw>
                </a:effectLst>
                <a:latin typeface="+mn-lt"/>
              </a:rPr>
              <a:t>€ [EC </a:t>
            </a:r>
            <a:r>
              <a:rPr lang="es-ES" sz="3200" b="1" dirty="0" err="1">
                <a:solidFill>
                  <a:schemeClr val="accent1">
                    <a:lumMod val="75000"/>
                  </a:schemeClr>
                </a:solidFill>
                <a:effectLst>
                  <a:outerShdw blurRad="38100" dist="38100" dir="2700000" algn="tl">
                    <a:srgbClr val="000000">
                      <a:alpha val="43137"/>
                    </a:srgbClr>
                  </a:outerShdw>
                </a:effectLst>
                <a:latin typeface="+mn-lt"/>
              </a:rPr>
              <a:t>financial</a:t>
            </a:r>
            <a:r>
              <a:rPr lang="es-ES" sz="3200" b="1" dirty="0">
                <a:solidFill>
                  <a:schemeClr val="accent1">
                    <a:lumMod val="75000"/>
                  </a:schemeClr>
                </a:solidFill>
                <a:effectLst>
                  <a:outerShdw blurRad="38100" dist="38100" dir="2700000" algn="tl">
                    <a:srgbClr val="000000">
                      <a:alpha val="43137"/>
                    </a:srgbClr>
                  </a:outerShdw>
                </a:effectLst>
                <a:latin typeface="+mn-lt"/>
              </a:rPr>
              <a:t> </a:t>
            </a:r>
            <a:r>
              <a:rPr lang="es-ES" sz="3200" b="1" dirty="0" err="1">
                <a:solidFill>
                  <a:schemeClr val="accent1">
                    <a:lumMod val="75000"/>
                  </a:schemeClr>
                </a:solidFill>
                <a:effectLst>
                  <a:outerShdw blurRad="38100" dist="38100" dir="2700000" algn="tl">
                    <a:srgbClr val="000000">
                      <a:alpha val="43137"/>
                    </a:srgbClr>
                  </a:outerShdw>
                </a:effectLst>
                <a:latin typeface="+mn-lt"/>
              </a:rPr>
              <a:t>contribution</a:t>
            </a:r>
            <a:r>
              <a:rPr lang="es-ES" sz="3200" b="1" dirty="0">
                <a:solidFill>
                  <a:schemeClr val="accent1">
                    <a:lumMod val="75000"/>
                  </a:schemeClr>
                </a:solidFill>
                <a:effectLst>
                  <a:outerShdw blurRad="38100" dist="38100" dir="2700000" algn="tl">
                    <a:srgbClr val="000000">
                      <a:alpha val="43137"/>
                    </a:srgbClr>
                  </a:outerShdw>
                </a:effectLst>
                <a:latin typeface="+mn-lt"/>
              </a:rPr>
              <a:t>: 434.228 € (75 </a:t>
            </a:r>
            <a:r>
              <a:rPr lang="es-ES" sz="3200" b="1" dirty="0" smtClean="0">
                <a:solidFill>
                  <a:schemeClr val="accent1">
                    <a:lumMod val="75000"/>
                  </a:schemeClr>
                </a:solidFill>
                <a:effectLst>
                  <a:outerShdw blurRad="38100" dist="38100" dir="2700000" algn="tl">
                    <a:srgbClr val="000000">
                      <a:alpha val="43137"/>
                    </a:srgbClr>
                  </a:outerShdw>
                </a:effectLst>
                <a:latin typeface="+mn-lt"/>
              </a:rPr>
              <a:t>%)]</a:t>
            </a:r>
            <a:endParaRPr lang="es-ES" sz="3200" b="1" dirty="0">
              <a:solidFill>
                <a:schemeClr val="accent1">
                  <a:lumMod val="75000"/>
                </a:schemeClr>
              </a:solidFill>
              <a:effectLst>
                <a:outerShdw blurRad="38100" dist="38100" dir="2700000" algn="tl">
                  <a:srgbClr val="000000">
                    <a:alpha val="43137"/>
                  </a:srgbClr>
                </a:outerShdw>
              </a:effectLst>
              <a:latin typeface="+mn-lt"/>
            </a:endParaRPr>
          </a:p>
          <a:p>
            <a:pPr>
              <a:lnSpc>
                <a:spcPct val="150000"/>
              </a:lnSpc>
            </a:pPr>
            <a:r>
              <a:rPr lang="es-ES" sz="2400" b="1" dirty="0">
                <a:solidFill>
                  <a:schemeClr val="accent1">
                    <a:lumMod val="75000"/>
                  </a:schemeClr>
                </a:solidFill>
                <a:effectLst>
                  <a:outerShdw blurRad="38100" dist="38100" dir="2700000" algn="tl">
                    <a:srgbClr val="000000">
                      <a:alpha val="43137"/>
                    </a:srgbClr>
                  </a:outerShdw>
                </a:effectLst>
              </a:rPr>
              <a:t>●</a:t>
            </a:r>
            <a:r>
              <a:rPr lang="es-ES" sz="2400" b="1" baseline="0" dirty="0">
                <a:solidFill>
                  <a:schemeClr val="accent1">
                    <a:lumMod val="75000"/>
                  </a:schemeClr>
                </a:solidFill>
                <a:effectLst>
                  <a:outerShdw blurRad="38100" dist="38100" dir="2700000" algn="tl">
                    <a:srgbClr val="000000">
                      <a:alpha val="43137"/>
                    </a:srgbClr>
                  </a:outerShdw>
                </a:effectLst>
              </a:rPr>
              <a:t>  </a:t>
            </a:r>
            <a:r>
              <a:rPr lang="es-ES" sz="3200" b="1" dirty="0">
                <a:solidFill>
                  <a:schemeClr val="accent1">
                    <a:lumMod val="75000"/>
                  </a:schemeClr>
                </a:solidFill>
                <a:effectLst>
                  <a:outerShdw blurRad="38100" dist="38100" dir="2700000" algn="tl">
                    <a:srgbClr val="000000">
                      <a:alpha val="43137"/>
                    </a:srgbClr>
                  </a:outerShdw>
                </a:effectLst>
                <a:latin typeface="+mn-lt"/>
              </a:rPr>
              <a:t>4 </a:t>
            </a:r>
            <a:r>
              <a:rPr lang="es-ES" sz="3200" b="1" dirty="0" err="1">
                <a:solidFill>
                  <a:schemeClr val="accent1">
                    <a:lumMod val="75000"/>
                  </a:schemeClr>
                </a:solidFill>
                <a:effectLst>
                  <a:outerShdw blurRad="38100" dist="38100" dir="2700000" algn="tl">
                    <a:srgbClr val="000000">
                      <a:alpha val="43137"/>
                    </a:srgbClr>
                  </a:outerShdw>
                </a:effectLst>
                <a:latin typeface="+mn-lt"/>
              </a:rPr>
              <a:t>Mediterranean</a:t>
            </a:r>
            <a:r>
              <a:rPr lang="es-ES" sz="3200" b="1" dirty="0">
                <a:solidFill>
                  <a:schemeClr val="accent1">
                    <a:lumMod val="75000"/>
                  </a:schemeClr>
                </a:solidFill>
                <a:effectLst>
                  <a:outerShdw blurRad="38100" dist="38100" dir="2700000" algn="tl">
                    <a:srgbClr val="000000">
                      <a:alpha val="43137"/>
                    </a:srgbClr>
                  </a:outerShdw>
                </a:effectLst>
                <a:latin typeface="+mn-lt"/>
              </a:rPr>
              <a:t> </a:t>
            </a:r>
            <a:r>
              <a:rPr lang="es-ES" sz="3200" b="1" dirty="0" err="1">
                <a:solidFill>
                  <a:schemeClr val="accent1">
                    <a:lumMod val="75000"/>
                  </a:schemeClr>
                </a:solidFill>
                <a:effectLst>
                  <a:outerShdw blurRad="38100" dist="38100" dir="2700000" algn="tl">
                    <a:srgbClr val="000000">
                      <a:alpha val="43137"/>
                    </a:srgbClr>
                  </a:outerShdw>
                </a:effectLst>
                <a:latin typeface="+mn-lt"/>
              </a:rPr>
              <a:t>Countries</a:t>
            </a:r>
            <a:r>
              <a:rPr lang="es-ES" sz="3200" b="1" dirty="0">
                <a:solidFill>
                  <a:schemeClr val="accent1">
                    <a:lumMod val="75000"/>
                  </a:schemeClr>
                </a:solidFill>
                <a:effectLst>
                  <a:outerShdw blurRad="38100" dist="38100" dir="2700000" algn="tl">
                    <a:srgbClr val="000000">
                      <a:alpha val="43137"/>
                    </a:srgbClr>
                  </a:outerShdw>
                </a:effectLst>
                <a:latin typeface="+mn-lt"/>
              </a:rPr>
              <a:t> </a:t>
            </a:r>
            <a:r>
              <a:rPr lang="es-ES" sz="3200" b="1" dirty="0" err="1" smtClean="0">
                <a:solidFill>
                  <a:schemeClr val="accent1">
                    <a:lumMod val="75000"/>
                  </a:schemeClr>
                </a:solidFill>
                <a:effectLst>
                  <a:outerShdw blurRad="38100" dist="38100" dir="2700000" algn="tl">
                    <a:srgbClr val="000000">
                      <a:alpha val="43137"/>
                    </a:srgbClr>
                  </a:outerShdw>
                </a:effectLst>
                <a:latin typeface="+mn-lt"/>
              </a:rPr>
              <a:t>Participating</a:t>
            </a:r>
            <a:endParaRPr lang="es-ES" sz="3200" b="1" dirty="0">
              <a:solidFill>
                <a:schemeClr val="accent1">
                  <a:lumMod val="75000"/>
                </a:schemeClr>
              </a:solidFill>
              <a:effectLst>
                <a:outerShdw blurRad="38100" dist="38100" dir="2700000" algn="tl">
                  <a:srgbClr val="000000">
                    <a:alpha val="43137"/>
                  </a:srgbClr>
                </a:outerShdw>
              </a:effectLst>
              <a:latin typeface="+mn-lt"/>
            </a:endParaRPr>
          </a:p>
        </p:txBody>
      </p:sp>
      <p:sp>
        <p:nvSpPr>
          <p:cNvPr id="25" name="Rectangle 6"/>
          <p:cNvSpPr>
            <a:spLocks noChangeArrowheads="1"/>
          </p:cNvSpPr>
          <p:nvPr/>
        </p:nvSpPr>
        <p:spPr bwMode="auto">
          <a:xfrm>
            <a:off x="107950" y="6164263"/>
            <a:ext cx="8893175" cy="73025"/>
          </a:xfrm>
          <a:prstGeom prst="rect">
            <a:avLst/>
          </a:prstGeom>
          <a:solidFill>
            <a:schemeClr val="accent1"/>
          </a:solidFill>
          <a:ln w="9525">
            <a:noFill/>
            <a:miter lim="800000"/>
            <a:headEnd/>
            <a:tailEnd/>
          </a:ln>
          <a:effectLst/>
        </p:spPr>
        <p:txBody>
          <a:bodyPr wrap="none" anchor="ctr"/>
          <a:lstStyle/>
          <a:p>
            <a:pPr algn="ctr"/>
            <a:endParaRPr lang="es-ES" baseline="0"/>
          </a:p>
        </p:txBody>
      </p:sp>
      <p:sp>
        <p:nvSpPr>
          <p:cNvPr id="26" name="Rectangle 8"/>
          <p:cNvSpPr>
            <a:spLocks noChangeArrowheads="1"/>
          </p:cNvSpPr>
          <p:nvPr/>
        </p:nvSpPr>
        <p:spPr bwMode="auto">
          <a:xfrm>
            <a:off x="179512" y="6340879"/>
            <a:ext cx="1525097" cy="400110"/>
          </a:xfrm>
          <a:prstGeom prst="rect">
            <a:avLst/>
          </a:prstGeom>
          <a:noFill/>
          <a:ln w="9525">
            <a:noFill/>
            <a:miter lim="800000"/>
            <a:headEnd/>
            <a:tailEnd/>
          </a:ln>
          <a:effectLst/>
        </p:spPr>
        <p:txBody>
          <a:bodyPr wrap="none">
            <a:spAutoFit/>
          </a:bodyPr>
          <a:lstStyle/>
          <a:p>
            <a:r>
              <a:rPr lang="en-GB" sz="2000" b="1" baseline="0" dirty="0">
                <a:solidFill>
                  <a:schemeClr val="accent1">
                    <a:lumMod val="75000"/>
                  </a:schemeClr>
                </a:solidFill>
                <a:effectLst>
                  <a:outerShdw blurRad="38100" dist="38100" dir="2700000" algn="tl">
                    <a:srgbClr val="000000">
                      <a:alpha val="43137"/>
                    </a:srgbClr>
                  </a:outerShdw>
                </a:effectLst>
                <a:latin typeface="+mn-lt"/>
              </a:rPr>
              <a:t>URready4OS</a:t>
            </a:r>
          </a:p>
        </p:txBody>
      </p:sp>
      <p:pic>
        <p:nvPicPr>
          <p:cNvPr id="27" name="Picture 10" descr="image-alcid-nantes-131111-190850"/>
          <p:cNvPicPr>
            <a:picLocks noChangeAspect="1" noChangeArrowheads="1"/>
          </p:cNvPicPr>
          <p:nvPr/>
        </p:nvPicPr>
        <p:blipFill>
          <a:blip r:embed="rId8" cstate="print"/>
          <a:srcRect b="26649"/>
          <a:stretch>
            <a:fillRect/>
          </a:stretch>
        </p:blipFill>
        <p:spPr bwMode="auto">
          <a:xfrm>
            <a:off x="8028384" y="6269994"/>
            <a:ext cx="929526" cy="470995"/>
          </a:xfrm>
          <a:prstGeom prst="rect">
            <a:avLst/>
          </a:prstGeom>
          <a:noFill/>
        </p:spPr>
      </p:pic>
      <p:sp>
        <p:nvSpPr>
          <p:cNvPr id="19" name="18 Título"/>
          <p:cNvSpPr>
            <a:spLocks noGrp="1"/>
          </p:cNvSpPr>
          <p:nvPr>
            <p:ph type="title" idx="4294967295"/>
          </p:nvPr>
        </p:nvSpPr>
        <p:spPr>
          <a:xfrm>
            <a:off x="357158" y="-1143000"/>
            <a:ext cx="8229600" cy="1143000"/>
          </a:xfrm>
        </p:spPr>
        <p:txBody>
          <a:bodyPr/>
          <a:lstStyle/>
          <a:p>
            <a:r>
              <a:rPr lang="en-GB" dirty="0" smtClean="0"/>
              <a:t>Project resume</a:t>
            </a:r>
            <a:endParaRPr lang="en-GB" dirty="0"/>
          </a:p>
        </p:txBody>
      </p:sp>
    </p:spTree>
    <p:extLst>
      <p:ext uri="{BB962C8B-B14F-4D97-AF65-F5344CB8AC3E}">
        <p14:creationId xmlns:p14="http://schemas.microsoft.com/office/powerpoint/2010/main" val="2961595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07950" y="6164263"/>
            <a:ext cx="8893175" cy="73025"/>
          </a:xfrm>
          <a:prstGeom prst="rect">
            <a:avLst/>
          </a:prstGeom>
          <a:solidFill>
            <a:schemeClr val="accent1"/>
          </a:solidFill>
          <a:ln w="9525">
            <a:noFill/>
            <a:miter lim="800000"/>
            <a:headEnd/>
            <a:tailEnd/>
          </a:ln>
          <a:effectLst/>
        </p:spPr>
        <p:txBody>
          <a:bodyPr wrap="none" anchor="ctr"/>
          <a:lstStyle/>
          <a:p>
            <a:pPr algn="ctr"/>
            <a:endParaRPr lang="es-ES" baseline="0"/>
          </a:p>
        </p:txBody>
      </p:sp>
      <p:sp>
        <p:nvSpPr>
          <p:cNvPr id="3" name="Rectangle 8"/>
          <p:cNvSpPr>
            <a:spLocks noChangeArrowheads="1"/>
          </p:cNvSpPr>
          <p:nvPr/>
        </p:nvSpPr>
        <p:spPr bwMode="auto">
          <a:xfrm>
            <a:off x="179512" y="6340879"/>
            <a:ext cx="1525097" cy="400110"/>
          </a:xfrm>
          <a:prstGeom prst="rect">
            <a:avLst/>
          </a:prstGeom>
          <a:noFill/>
          <a:ln w="9525">
            <a:noFill/>
            <a:miter lim="800000"/>
            <a:headEnd/>
            <a:tailEnd/>
          </a:ln>
          <a:effectLst/>
        </p:spPr>
        <p:txBody>
          <a:bodyPr wrap="none">
            <a:spAutoFit/>
          </a:bodyPr>
          <a:lstStyle/>
          <a:p>
            <a:r>
              <a:rPr lang="en-GB" sz="2000" b="1" baseline="0" dirty="0">
                <a:solidFill>
                  <a:schemeClr val="accent1">
                    <a:lumMod val="75000"/>
                  </a:schemeClr>
                </a:solidFill>
                <a:effectLst>
                  <a:outerShdw blurRad="38100" dist="38100" dir="2700000" algn="tl">
                    <a:srgbClr val="000000">
                      <a:alpha val="43137"/>
                    </a:srgbClr>
                  </a:outerShdw>
                </a:effectLst>
                <a:latin typeface="+mn-lt"/>
              </a:rPr>
              <a:t>URready4OS</a:t>
            </a:r>
          </a:p>
        </p:txBody>
      </p:sp>
      <p:pic>
        <p:nvPicPr>
          <p:cNvPr id="4" name="Picture 10" descr="image-alcid-nantes-131111-190850"/>
          <p:cNvPicPr>
            <a:picLocks noChangeAspect="1" noChangeArrowheads="1"/>
          </p:cNvPicPr>
          <p:nvPr/>
        </p:nvPicPr>
        <p:blipFill>
          <a:blip r:embed="rId2" cstate="print"/>
          <a:srcRect b="26649"/>
          <a:stretch>
            <a:fillRect/>
          </a:stretch>
        </p:blipFill>
        <p:spPr bwMode="auto">
          <a:xfrm>
            <a:off x="8028384" y="6269994"/>
            <a:ext cx="929526" cy="470995"/>
          </a:xfrm>
          <a:prstGeom prst="rect">
            <a:avLst/>
          </a:prstGeom>
          <a:noFill/>
        </p:spPr>
      </p:pic>
      <p:sp>
        <p:nvSpPr>
          <p:cNvPr id="5" name="4 CuadroTexto"/>
          <p:cNvSpPr txBox="1">
            <a:spLocks noChangeArrowheads="1"/>
          </p:cNvSpPr>
          <p:nvPr/>
        </p:nvSpPr>
        <p:spPr bwMode="auto">
          <a:xfrm>
            <a:off x="611560" y="476672"/>
            <a:ext cx="1745863" cy="523220"/>
          </a:xfrm>
          <a:prstGeom prst="rect">
            <a:avLst/>
          </a:prstGeom>
          <a:noFill/>
          <a:ln w="9525">
            <a:noFill/>
            <a:miter lim="800000"/>
            <a:headEnd/>
            <a:tailEnd/>
          </a:ln>
        </p:spPr>
        <p:txBody>
          <a:bodyPr wrap="none">
            <a:spAutoFit/>
          </a:bodyPr>
          <a:lstStyle/>
          <a:p>
            <a:r>
              <a:rPr lang="en-GB" sz="2800" b="1" baseline="0" dirty="0" smtClean="0">
                <a:solidFill>
                  <a:schemeClr val="accent1">
                    <a:lumMod val="75000"/>
                  </a:schemeClr>
                </a:solidFill>
                <a:effectLst>
                  <a:outerShdw blurRad="38100" dist="38100" dir="2700000" algn="tl">
                    <a:srgbClr val="000000">
                      <a:alpha val="43137"/>
                    </a:srgbClr>
                  </a:outerShdw>
                </a:effectLst>
                <a:latin typeface="Calibri" pitchFamily="34" charset="0"/>
              </a:rPr>
              <a:t>Objectives</a:t>
            </a:r>
            <a:endParaRPr lang="en-GB" sz="2800" b="1" baseline="0" dirty="0">
              <a:solidFill>
                <a:schemeClr val="accent1">
                  <a:lumMod val="75000"/>
                </a:schemeClr>
              </a:solidFill>
              <a:effectLst>
                <a:outerShdw blurRad="38100" dist="38100" dir="2700000" algn="tl">
                  <a:srgbClr val="000000">
                    <a:alpha val="43137"/>
                  </a:srgbClr>
                </a:outerShdw>
              </a:effectLst>
              <a:latin typeface="Calibri" pitchFamily="34" charset="0"/>
            </a:endParaRPr>
          </a:p>
        </p:txBody>
      </p:sp>
      <p:sp>
        <p:nvSpPr>
          <p:cNvPr id="6" name="Rectángulo 5"/>
          <p:cNvSpPr/>
          <p:nvPr/>
        </p:nvSpPr>
        <p:spPr>
          <a:xfrm>
            <a:off x="827584" y="1269335"/>
            <a:ext cx="7542579" cy="4031873"/>
          </a:xfrm>
          <a:prstGeom prst="rect">
            <a:avLst/>
          </a:prstGeom>
        </p:spPr>
        <p:txBody>
          <a:bodyPr wrap="square" anchor="ctr">
            <a:spAutoFit/>
          </a:bodyPr>
          <a:lstStyle/>
          <a:p>
            <a:r>
              <a:rPr lang="en-US" sz="2400" baseline="0" dirty="0" smtClean="0">
                <a:solidFill>
                  <a:schemeClr val="accent1">
                    <a:lumMod val="75000"/>
                  </a:schemeClr>
                </a:solidFill>
                <a:latin typeface="Arial Narrow" panose="020B0606020202030204" pitchFamily="34" charset="0"/>
              </a:rPr>
              <a:t>● </a:t>
            </a:r>
            <a:r>
              <a:rPr lang="en-US" sz="2400" baseline="0" dirty="0" smtClean="0">
                <a:solidFill>
                  <a:schemeClr val="accent1">
                    <a:lumMod val="75000"/>
                  </a:schemeClr>
                </a:solidFill>
                <a:latin typeface="+mn-lt"/>
              </a:rPr>
              <a:t>To make </a:t>
            </a:r>
            <a:r>
              <a:rPr lang="en-US" sz="2400" baseline="0" dirty="0">
                <a:solidFill>
                  <a:schemeClr val="accent1">
                    <a:lumMod val="75000"/>
                  </a:schemeClr>
                </a:solidFill>
                <a:latin typeface="+mn-lt"/>
              </a:rPr>
              <a:t>available to </a:t>
            </a:r>
            <a:r>
              <a:rPr lang="en-US" sz="2400" baseline="0" dirty="0" smtClean="0">
                <a:solidFill>
                  <a:schemeClr val="accent1">
                    <a:lumMod val="75000"/>
                  </a:schemeClr>
                </a:solidFill>
                <a:latin typeface="+mn-lt"/>
              </a:rPr>
              <a:t>European </a:t>
            </a:r>
            <a:r>
              <a:rPr lang="en-US" sz="2400" baseline="0" dirty="0">
                <a:solidFill>
                  <a:schemeClr val="accent1">
                    <a:lumMod val="75000"/>
                  </a:schemeClr>
                </a:solidFill>
                <a:latin typeface="+mn-lt"/>
              </a:rPr>
              <a:t>Civil Protection a fleet </a:t>
            </a:r>
            <a:r>
              <a:rPr lang="en-US" sz="2400" baseline="0" dirty="0" smtClean="0">
                <a:solidFill>
                  <a:schemeClr val="accent1">
                    <a:lumMod val="75000"/>
                  </a:schemeClr>
                </a:solidFill>
                <a:latin typeface="+mn-lt"/>
              </a:rPr>
              <a:t>of </a:t>
            </a:r>
            <a:r>
              <a:rPr lang="es-ES" sz="2400" baseline="0" dirty="0" err="1" smtClean="0">
                <a:solidFill>
                  <a:schemeClr val="accent1">
                    <a:lumMod val="75000"/>
                  </a:schemeClr>
                </a:solidFill>
                <a:latin typeface="+mn-lt"/>
              </a:rPr>
              <a:t>autonomous</a:t>
            </a:r>
            <a:r>
              <a:rPr lang="es-ES" sz="2400" baseline="0" dirty="0" smtClean="0">
                <a:solidFill>
                  <a:schemeClr val="accent1">
                    <a:lumMod val="75000"/>
                  </a:schemeClr>
                </a:solidFill>
                <a:latin typeface="+mn-lt"/>
              </a:rPr>
              <a:t> </a:t>
            </a:r>
            <a:r>
              <a:rPr lang="es-ES" sz="2400" baseline="0" dirty="0" err="1">
                <a:solidFill>
                  <a:schemeClr val="accent1">
                    <a:lumMod val="75000"/>
                  </a:schemeClr>
                </a:solidFill>
                <a:latin typeface="+mn-lt"/>
              </a:rPr>
              <a:t>underwater</a:t>
            </a:r>
            <a:r>
              <a:rPr lang="es-ES" sz="2400" baseline="0" dirty="0">
                <a:solidFill>
                  <a:schemeClr val="accent1">
                    <a:lumMod val="75000"/>
                  </a:schemeClr>
                </a:solidFill>
                <a:latin typeface="+mn-lt"/>
              </a:rPr>
              <a:t> </a:t>
            </a:r>
            <a:r>
              <a:rPr lang="es-ES" sz="2400" baseline="0" dirty="0" err="1" smtClean="0">
                <a:solidFill>
                  <a:schemeClr val="accent1">
                    <a:lumMod val="75000"/>
                  </a:schemeClr>
                </a:solidFill>
                <a:latin typeface="+mn-lt"/>
              </a:rPr>
              <a:t>vehicles</a:t>
            </a:r>
            <a:r>
              <a:rPr lang="es-ES" sz="2400" baseline="0" dirty="0" smtClean="0">
                <a:solidFill>
                  <a:schemeClr val="accent1">
                    <a:lumMod val="75000"/>
                  </a:schemeClr>
                </a:solidFill>
                <a:latin typeface="+mn-lt"/>
              </a:rPr>
              <a:t> (</a:t>
            </a:r>
            <a:r>
              <a:rPr lang="es-ES" sz="2400" baseline="0" dirty="0" err="1" smtClean="0">
                <a:solidFill>
                  <a:schemeClr val="accent1">
                    <a:lumMod val="75000"/>
                  </a:schemeClr>
                </a:solidFill>
                <a:latin typeface="+mn-lt"/>
              </a:rPr>
              <a:t>AUVs</a:t>
            </a:r>
            <a:r>
              <a:rPr lang="es-ES" sz="2400" baseline="0" dirty="0">
                <a:solidFill>
                  <a:schemeClr val="accent1">
                    <a:lumMod val="75000"/>
                  </a:schemeClr>
                </a:solidFill>
                <a:latin typeface="+mn-lt"/>
              </a:rPr>
              <a:t>), </a:t>
            </a:r>
            <a:r>
              <a:rPr lang="es-ES" sz="2400" baseline="0" dirty="0" err="1">
                <a:solidFill>
                  <a:schemeClr val="accent1">
                    <a:lumMod val="75000"/>
                  </a:schemeClr>
                </a:solidFill>
                <a:latin typeface="+mn-lt"/>
              </a:rPr>
              <a:t>unmanned</a:t>
            </a:r>
            <a:r>
              <a:rPr lang="es-ES" sz="2400" baseline="0" dirty="0">
                <a:solidFill>
                  <a:schemeClr val="accent1">
                    <a:lumMod val="75000"/>
                  </a:schemeClr>
                </a:solidFill>
                <a:latin typeface="+mn-lt"/>
              </a:rPr>
              <a:t> </a:t>
            </a:r>
            <a:r>
              <a:rPr lang="es-ES" sz="2400" baseline="0" dirty="0" err="1">
                <a:solidFill>
                  <a:schemeClr val="accent1">
                    <a:lumMod val="75000"/>
                  </a:schemeClr>
                </a:solidFill>
                <a:latin typeface="+mn-lt"/>
              </a:rPr>
              <a:t>aerial</a:t>
            </a:r>
            <a:r>
              <a:rPr lang="es-ES" sz="2400" baseline="0" dirty="0">
                <a:solidFill>
                  <a:schemeClr val="accent1">
                    <a:lumMod val="75000"/>
                  </a:schemeClr>
                </a:solidFill>
                <a:latin typeface="+mn-lt"/>
              </a:rPr>
              <a:t> </a:t>
            </a:r>
            <a:r>
              <a:rPr lang="es-ES" sz="2400" baseline="0" dirty="0" err="1">
                <a:solidFill>
                  <a:schemeClr val="accent1">
                    <a:lumMod val="75000"/>
                  </a:schemeClr>
                </a:solidFill>
                <a:latin typeface="+mn-lt"/>
              </a:rPr>
              <a:t>vehicles</a:t>
            </a:r>
            <a:r>
              <a:rPr lang="es-ES" sz="2400" baseline="0" dirty="0">
                <a:solidFill>
                  <a:schemeClr val="accent1">
                    <a:lumMod val="75000"/>
                  </a:schemeClr>
                </a:solidFill>
                <a:latin typeface="+mn-lt"/>
              </a:rPr>
              <a:t> (</a:t>
            </a:r>
            <a:r>
              <a:rPr lang="es-ES" sz="2400" baseline="0" dirty="0" err="1">
                <a:solidFill>
                  <a:schemeClr val="accent1">
                    <a:lumMod val="75000"/>
                  </a:schemeClr>
                </a:solidFill>
                <a:latin typeface="+mn-lt"/>
              </a:rPr>
              <a:t>UAVs</a:t>
            </a:r>
            <a:r>
              <a:rPr lang="es-ES" sz="2400" baseline="0" dirty="0">
                <a:solidFill>
                  <a:schemeClr val="accent1">
                    <a:lumMod val="75000"/>
                  </a:schemeClr>
                </a:solidFill>
                <a:latin typeface="+mn-lt"/>
              </a:rPr>
              <a:t>) and </a:t>
            </a:r>
            <a:r>
              <a:rPr lang="es-ES" sz="2400" baseline="0" dirty="0" err="1">
                <a:solidFill>
                  <a:schemeClr val="accent1">
                    <a:lumMod val="75000"/>
                  </a:schemeClr>
                </a:solidFill>
                <a:latin typeface="+mn-lt"/>
              </a:rPr>
              <a:t>unmanned</a:t>
            </a:r>
            <a:r>
              <a:rPr lang="es-ES" sz="2400" baseline="0" dirty="0">
                <a:solidFill>
                  <a:schemeClr val="accent1">
                    <a:lumMod val="75000"/>
                  </a:schemeClr>
                </a:solidFill>
                <a:latin typeface="+mn-lt"/>
              </a:rPr>
              <a:t> </a:t>
            </a:r>
            <a:r>
              <a:rPr lang="es-ES" sz="2400" baseline="0" dirty="0" err="1">
                <a:solidFill>
                  <a:schemeClr val="accent1">
                    <a:lumMod val="75000"/>
                  </a:schemeClr>
                </a:solidFill>
                <a:latin typeface="+mn-lt"/>
              </a:rPr>
              <a:t>surface</a:t>
            </a:r>
            <a:r>
              <a:rPr lang="es-ES" sz="2400" baseline="0" dirty="0">
                <a:solidFill>
                  <a:schemeClr val="accent1">
                    <a:lumMod val="75000"/>
                  </a:schemeClr>
                </a:solidFill>
                <a:latin typeface="+mn-lt"/>
              </a:rPr>
              <a:t> </a:t>
            </a:r>
            <a:r>
              <a:rPr lang="es-ES" sz="2400" baseline="0" dirty="0" err="1" smtClean="0">
                <a:solidFill>
                  <a:schemeClr val="accent1">
                    <a:lumMod val="75000"/>
                  </a:schemeClr>
                </a:solidFill>
                <a:latin typeface="+mn-lt"/>
              </a:rPr>
              <a:t>vehicles</a:t>
            </a:r>
            <a:r>
              <a:rPr lang="es-ES" sz="2400" baseline="0" dirty="0" smtClean="0">
                <a:solidFill>
                  <a:schemeClr val="accent1">
                    <a:lumMod val="75000"/>
                  </a:schemeClr>
                </a:solidFill>
                <a:latin typeface="+mn-lt"/>
              </a:rPr>
              <a:t> </a:t>
            </a:r>
            <a:r>
              <a:rPr lang="en-US" sz="2400" baseline="0" dirty="0" smtClean="0">
                <a:solidFill>
                  <a:schemeClr val="accent1">
                    <a:lumMod val="75000"/>
                  </a:schemeClr>
                </a:solidFill>
                <a:latin typeface="+mn-lt"/>
              </a:rPr>
              <a:t>(USVs</a:t>
            </a:r>
            <a:r>
              <a:rPr lang="en-US" sz="2400" baseline="0" dirty="0">
                <a:solidFill>
                  <a:schemeClr val="accent1">
                    <a:lumMod val="75000"/>
                  </a:schemeClr>
                </a:solidFill>
                <a:latin typeface="+mn-lt"/>
              </a:rPr>
              <a:t>) with operational capability to intervene against oil spills </a:t>
            </a:r>
            <a:r>
              <a:rPr lang="en-US" sz="2400" baseline="0" dirty="0" smtClean="0">
                <a:solidFill>
                  <a:schemeClr val="accent1">
                    <a:lumMod val="75000"/>
                  </a:schemeClr>
                </a:solidFill>
                <a:latin typeface="+mn-lt"/>
              </a:rPr>
              <a:t>in European </a:t>
            </a:r>
            <a:r>
              <a:rPr lang="en-US" sz="2400" baseline="0" dirty="0">
                <a:solidFill>
                  <a:schemeClr val="accent1">
                    <a:lumMod val="75000"/>
                  </a:schemeClr>
                </a:solidFill>
                <a:latin typeface="+mn-lt"/>
              </a:rPr>
              <a:t>Seas using </a:t>
            </a:r>
            <a:r>
              <a:rPr lang="en-US" sz="2400" baseline="0" dirty="0" smtClean="0">
                <a:solidFill>
                  <a:schemeClr val="accent1">
                    <a:lumMod val="75000"/>
                  </a:schemeClr>
                </a:solidFill>
                <a:latin typeface="+mn-lt"/>
              </a:rPr>
              <a:t>new cooperative </a:t>
            </a:r>
            <a:r>
              <a:rPr lang="es-ES" sz="2400" baseline="0" dirty="0" err="1" smtClean="0">
                <a:solidFill>
                  <a:schemeClr val="accent1">
                    <a:lumMod val="75000"/>
                  </a:schemeClr>
                </a:solidFill>
                <a:latin typeface="+mn-lt"/>
              </a:rPr>
              <a:t>multivehicle</a:t>
            </a:r>
            <a:r>
              <a:rPr lang="es-ES" sz="2400" baseline="0" dirty="0" smtClean="0">
                <a:solidFill>
                  <a:schemeClr val="accent1">
                    <a:lumMod val="75000"/>
                  </a:schemeClr>
                </a:solidFill>
                <a:latin typeface="+mn-lt"/>
              </a:rPr>
              <a:t> </a:t>
            </a:r>
            <a:r>
              <a:rPr lang="es-ES" sz="2400" baseline="0" dirty="0" err="1" smtClean="0">
                <a:solidFill>
                  <a:schemeClr val="accent1">
                    <a:lumMod val="75000"/>
                  </a:schemeClr>
                </a:solidFill>
                <a:latin typeface="+mn-lt"/>
              </a:rPr>
              <a:t>robotic</a:t>
            </a:r>
            <a:r>
              <a:rPr lang="es-ES" sz="2400" baseline="0" dirty="0" smtClean="0">
                <a:solidFill>
                  <a:schemeClr val="accent1">
                    <a:lumMod val="75000"/>
                  </a:schemeClr>
                </a:solidFill>
                <a:latin typeface="+mn-lt"/>
              </a:rPr>
              <a:t> </a:t>
            </a:r>
            <a:r>
              <a:rPr lang="es-ES" sz="2400" baseline="0" dirty="0" err="1" smtClean="0">
                <a:solidFill>
                  <a:schemeClr val="accent1">
                    <a:lumMod val="75000"/>
                  </a:schemeClr>
                </a:solidFill>
                <a:latin typeface="+mn-lt"/>
              </a:rPr>
              <a:t>technologies</a:t>
            </a:r>
            <a:r>
              <a:rPr lang="es-ES" sz="2400" baseline="0" dirty="0" smtClean="0">
                <a:solidFill>
                  <a:schemeClr val="accent1">
                    <a:lumMod val="75000"/>
                  </a:schemeClr>
                </a:solidFill>
                <a:latin typeface="+mn-lt"/>
              </a:rPr>
              <a:t>.</a:t>
            </a:r>
          </a:p>
          <a:p>
            <a:endParaRPr lang="es-ES" sz="2400" dirty="0">
              <a:solidFill>
                <a:schemeClr val="accent1">
                  <a:lumMod val="75000"/>
                </a:schemeClr>
              </a:solidFill>
              <a:latin typeface="+mj-lt"/>
            </a:endParaRPr>
          </a:p>
          <a:p>
            <a:r>
              <a:rPr lang="en-US" sz="2400" baseline="0" dirty="0" smtClean="0">
                <a:solidFill>
                  <a:schemeClr val="accent1">
                    <a:lumMod val="75000"/>
                  </a:schemeClr>
                </a:solidFill>
                <a:latin typeface="Arial Narrow" panose="020B0606020202030204" pitchFamily="34" charset="0"/>
              </a:rPr>
              <a:t>●</a:t>
            </a:r>
            <a:r>
              <a:rPr lang="en-US" sz="2400" baseline="0" dirty="0" smtClean="0">
                <a:solidFill>
                  <a:schemeClr val="accent1">
                    <a:lumMod val="75000"/>
                  </a:schemeClr>
                </a:solidFill>
                <a:latin typeface="+mn-lt"/>
              </a:rPr>
              <a:t>  Set </a:t>
            </a:r>
            <a:r>
              <a:rPr lang="en-US" sz="2400" baseline="0" dirty="0">
                <a:solidFill>
                  <a:schemeClr val="accent1">
                    <a:lumMod val="75000"/>
                  </a:schemeClr>
                </a:solidFill>
                <a:latin typeface="+mn-lt"/>
              </a:rPr>
              <a:t>up a cheap, flexible, expandable, precise and rapid decision support system </a:t>
            </a:r>
            <a:r>
              <a:rPr lang="en-US" sz="2400" baseline="0" dirty="0" smtClean="0">
                <a:solidFill>
                  <a:schemeClr val="accent1">
                    <a:lumMod val="75000"/>
                  </a:schemeClr>
                </a:solidFill>
                <a:latin typeface="+mn-lt"/>
              </a:rPr>
              <a:t>tool for </a:t>
            </a:r>
            <a:r>
              <a:rPr lang="en-US" sz="2400" baseline="0" dirty="0">
                <a:solidFill>
                  <a:schemeClr val="accent1">
                    <a:lumMod val="75000"/>
                  </a:schemeClr>
                </a:solidFill>
                <a:latin typeface="+mn-lt"/>
              </a:rPr>
              <a:t>Civil Protection decision makers </a:t>
            </a:r>
            <a:r>
              <a:rPr lang="en-US" sz="2400" baseline="0" dirty="0" smtClean="0">
                <a:solidFill>
                  <a:schemeClr val="accent1">
                    <a:lumMod val="75000"/>
                  </a:schemeClr>
                </a:solidFill>
                <a:latin typeface="+mn-lt"/>
              </a:rPr>
              <a:t>that allow the increase of </a:t>
            </a:r>
            <a:r>
              <a:rPr lang="en-US" sz="2400" baseline="0" dirty="0">
                <a:solidFill>
                  <a:schemeClr val="accent1">
                    <a:lumMod val="75000"/>
                  </a:schemeClr>
                </a:solidFill>
                <a:latin typeface="+mn-lt"/>
              </a:rPr>
              <a:t>the response </a:t>
            </a:r>
            <a:r>
              <a:rPr lang="en-US" sz="2400" baseline="0" dirty="0" smtClean="0">
                <a:solidFill>
                  <a:schemeClr val="accent1">
                    <a:lumMod val="75000"/>
                  </a:schemeClr>
                </a:solidFill>
                <a:latin typeface="+mn-lt"/>
              </a:rPr>
              <a:t>since the spill take place until the </a:t>
            </a:r>
            <a:r>
              <a:rPr lang="en-US" sz="2400" baseline="0" dirty="0">
                <a:solidFill>
                  <a:schemeClr val="accent1">
                    <a:lumMod val="75000"/>
                  </a:schemeClr>
                </a:solidFill>
                <a:latin typeface="+mn-lt"/>
              </a:rPr>
              <a:t>oil reach the coast</a:t>
            </a:r>
            <a:r>
              <a:rPr lang="en-US" sz="2400" baseline="0" dirty="0" smtClean="0">
                <a:solidFill>
                  <a:schemeClr val="accent1">
                    <a:lumMod val="75000"/>
                  </a:schemeClr>
                </a:solidFill>
                <a:latin typeface="+mn-lt"/>
              </a:rPr>
              <a:t>.</a:t>
            </a:r>
            <a:endParaRPr lang="es-ES" sz="2400" baseline="0" dirty="0">
              <a:solidFill>
                <a:schemeClr val="accent1">
                  <a:lumMod val="75000"/>
                </a:schemeClr>
              </a:solidFill>
              <a:latin typeface="+mn-lt"/>
            </a:endParaRPr>
          </a:p>
        </p:txBody>
      </p:sp>
      <p:sp>
        <p:nvSpPr>
          <p:cNvPr id="7" name="6 Título"/>
          <p:cNvSpPr>
            <a:spLocks noGrp="1"/>
          </p:cNvSpPr>
          <p:nvPr>
            <p:ph type="title" idx="4294967295"/>
          </p:nvPr>
        </p:nvSpPr>
        <p:spPr>
          <a:xfrm>
            <a:off x="428596" y="-1357346"/>
            <a:ext cx="8229600" cy="1143000"/>
          </a:xfrm>
        </p:spPr>
        <p:txBody>
          <a:bodyPr/>
          <a:lstStyle/>
          <a:p>
            <a:r>
              <a:rPr lang="en-GB" dirty="0" smtClean="0"/>
              <a:t>Objective</a:t>
            </a:r>
            <a:endParaRPr lang="en-GB" dirty="0"/>
          </a:p>
        </p:txBody>
      </p:sp>
    </p:spTree>
    <p:extLst>
      <p:ext uri="{BB962C8B-B14F-4D97-AF65-F5344CB8AC3E}">
        <p14:creationId xmlns:p14="http://schemas.microsoft.com/office/powerpoint/2010/main" val="3259230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7 Título"/>
          <p:cNvSpPr>
            <a:spLocks noGrp="1"/>
          </p:cNvSpPr>
          <p:nvPr>
            <p:ph type="ctrTitle"/>
          </p:nvPr>
        </p:nvSpPr>
        <p:spPr>
          <a:xfrm>
            <a:off x="571500" y="-1470025"/>
            <a:ext cx="7772400" cy="1470025"/>
          </a:xfrm>
        </p:spPr>
        <p:txBody>
          <a:bodyPr/>
          <a:lstStyle/>
          <a:p>
            <a:r>
              <a:rPr lang="es-ES" sz="2800" b="1" kern="1200" baseline="0" dirty="0" err="1" smtClean="0">
                <a:solidFill>
                  <a:srgbClr val="0070C0"/>
                </a:solidFill>
                <a:effectLst>
                  <a:outerShdw blurRad="38100" dist="38100" dir="2700000" algn="tl">
                    <a:srgbClr val="000000">
                      <a:alpha val="43137"/>
                    </a:srgbClr>
                  </a:outerShdw>
                </a:effectLst>
                <a:latin typeface="Calibri" pitchFamily="34" charset="0"/>
                <a:ea typeface="+mn-ea"/>
                <a:cs typeface="+mn-cs"/>
              </a:rPr>
              <a:t>Motivation</a:t>
            </a:r>
            <a:endParaRPr lang="en-GB" sz="2800" b="1" kern="1200" baseline="0" dirty="0" smtClean="0">
              <a:solidFill>
                <a:srgbClr val="0070C0"/>
              </a:solidFill>
              <a:effectLst>
                <a:outerShdw blurRad="38100" dist="38100" dir="2700000" algn="tl">
                  <a:srgbClr val="000000">
                    <a:alpha val="43137"/>
                  </a:srgbClr>
                </a:outerShdw>
              </a:effectLst>
              <a:latin typeface="Calibri" pitchFamily="34" charset="0"/>
              <a:ea typeface="+mn-ea"/>
              <a:cs typeface="+mn-cs"/>
            </a:endParaRPr>
          </a:p>
        </p:txBody>
      </p:sp>
      <p:sp>
        <p:nvSpPr>
          <p:cNvPr id="19459" name="8 CuadroTexto"/>
          <p:cNvSpPr txBox="1">
            <a:spLocks noChangeArrowheads="1"/>
          </p:cNvSpPr>
          <p:nvPr/>
        </p:nvSpPr>
        <p:spPr bwMode="auto">
          <a:xfrm>
            <a:off x="428596" y="857232"/>
            <a:ext cx="8208963" cy="2431435"/>
          </a:xfrm>
          <a:prstGeom prst="rect">
            <a:avLst/>
          </a:prstGeom>
          <a:noFill/>
          <a:ln w="9525">
            <a:noFill/>
            <a:miter lim="800000"/>
            <a:headEnd/>
            <a:tailEnd/>
          </a:ln>
        </p:spPr>
        <p:txBody>
          <a:bodyPr>
            <a:spAutoFit/>
          </a:bodyPr>
          <a:lstStyle/>
          <a:p>
            <a:pPr algn="just"/>
            <a:r>
              <a:rPr lang="en-US" sz="2400" baseline="0" dirty="0">
                <a:solidFill>
                  <a:schemeClr val="accent1">
                    <a:lumMod val="75000"/>
                  </a:schemeClr>
                </a:solidFill>
                <a:latin typeface="Arial Narrow" panose="020B0606020202030204" pitchFamily="34" charset="0"/>
              </a:rPr>
              <a:t>● </a:t>
            </a:r>
            <a:r>
              <a:rPr lang="en-GB" sz="2400" baseline="0" dirty="0" smtClean="0">
                <a:solidFill>
                  <a:schemeClr val="accent1">
                    <a:lumMod val="75000"/>
                  </a:schemeClr>
                </a:solidFill>
                <a:latin typeface="+mn-lt"/>
              </a:rPr>
              <a:t>Underwater oil plumes form sub-surface patches reaching the surface far away </a:t>
            </a:r>
            <a:r>
              <a:rPr lang="en-GB" sz="2400" baseline="0" dirty="0">
                <a:solidFill>
                  <a:schemeClr val="accent1">
                    <a:lumMod val="75000"/>
                  </a:schemeClr>
                </a:solidFill>
                <a:latin typeface="+mn-lt"/>
              </a:rPr>
              <a:t>from the spill </a:t>
            </a:r>
            <a:r>
              <a:rPr lang="en-GB" sz="2400" baseline="0" dirty="0" smtClean="0">
                <a:solidFill>
                  <a:schemeClr val="accent1">
                    <a:lumMod val="75000"/>
                  </a:schemeClr>
                </a:solidFill>
                <a:latin typeface="+mn-lt"/>
              </a:rPr>
              <a:t>point.</a:t>
            </a:r>
          </a:p>
          <a:p>
            <a:pPr algn="just"/>
            <a:endParaRPr lang="en-GB" sz="800" baseline="0" dirty="0">
              <a:solidFill>
                <a:schemeClr val="accent1">
                  <a:lumMod val="75000"/>
                </a:schemeClr>
              </a:solidFill>
              <a:latin typeface="+mn-lt"/>
            </a:endParaRPr>
          </a:p>
          <a:p>
            <a:pPr algn="just"/>
            <a:r>
              <a:rPr lang="en-US" sz="2400" baseline="0" dirty="0">
                <a:solidFill>
                  <a:schemeClr val="accent1">
                    <a:lumMod val="75000"/>
                  </a:schemeClr>
                </a:solidFill>
                <a:latin typeface="Arial Narrow" panose="020B0606020202030204" pitchFamily="34" charset="0"/>
              </a:rPr>
              <a:t>● </a:t>
            </a:r>
            <a:r>
              <a:rPr lang="en-GB" sz="2400" baseline="0" dirty="0" smtClean="0">
                <a:solidFill>
                  <a:schemeClr val="accent1">
                    <a:lumMod val="75000"/>
                  </a:schemeClr>
                </a:solidFill>
                <a:latin typeface="+mn-lt"/>
              </a:rPr>
              <a:t>A fleet of autonomous vehicle will provide earlier detection and tracking of these plumes to feed numerical models and increase the preparedness to reduce the consequences of the oil spill in the coast.</a:t>
            </a:r>
          </a:p>
        </p:txBody>
      </p:sp>
      <p:grpSp>
        <p:nvGrpSpPr>
          <p:cNvPr id="15" name="14 Grupo"/>
          <p:cNvGrpSpPr/>
          <p:nvPr/>
        </p:nvGrpSpPr>
        <p:grpSpPr>
          <a:xfrm>
            <a:off x="107504" y="3658718"/>
            <a:ext cx="3423324" cy="2497904"/>
            <a:chOff x="78552" y="3507927"/>
            <a:chExt cx="2775038" cy="1889238"/>
          </a:xfrm>
        </p:grpSpPr>
        <p:pic>
          <p:nvPicPr>
            <p:cNvPr id="19468" name="Picture 12" descr="Spill: Daniel Beltra book on Deepwater oil spill pollution"/>
            <p:cNvPicPr>
              <a:picLocks noChangeAspect="1" noChangeArrowheads="1"/>
            </p:cNvPicPr>
            <p:nvPr/>
          </p:nvPicPr>
          <p:blipFill>
            <a:blip r:embed="rId3" cstate="print"/>
            <a:srcRect/>
            <a:stretch>
              <a:fillRect/>
            </a:stretch>
          </p:blipFill>
          <p:spPr bwMode="auto">
            <a:xfrm>
              <a:off x="108810" y="3507927"/>
              <a:ext cx="2744780" cy="1829853"/>
            </a:xfrm>
            <a:prstGeom prst="rect">
              <a:avLst/>
            </a:prstGeom>
            <a:noFill/>
          </p:spPr>
        </p:pic>
        <p:sp>
          <p:nvSpPr>
            <p:cNvPr id="19469" name="Text Box 13"/>
            <p:cNvSpPr txBox="1">
              <a:spLocks noChangeArrowheads="1"/>
            </p:cNvSpPr>
            <p:nvPr/>
          </p:nvSpPr>
          <p:spPr bwMode="auto">
            <a:xfrm>
              <a:off x="78552" y="5150944"/>
              <a:ext cx="1045479" cy="246221"/>
            </a:xfrm>
            <a:prstGeom prst="rect">
              <a:avLst/>
            </a:prstGeom>
            <a:noFill/>
            <a:ln w="9525">
              <a:noFill/>
              <a:miter lim="800000"/>
              <a:headEnd/>
              <a:tailEnd/>
            </a:ln>
            <a:effectLst/>
          </p:spPr>
          <p:txBody>
            <a:bodyPr wrap="none">
              <a:spAutoFit/>
            </a:bodyPr>
            <a:lstStyle/>
            <a:p>
              <a:r>
                <a:rPr lang="es-ES" sz="700" baseline="0" dirty="0">
                  <a:solidFill>
                    <a:schemeClr val="bg1"/>
                  </a:solidFill>
                </a:rPr>
                <a:t>Picture</a:t>
              </a:r>
              <a:r>
                <a:rPr lang="es-ES" sz="1000" baseline="0" dirty="0">
                  <a:solidFill>
                    <a:schemeClr val="bg1"/>
                  </a:solidFill>
                </a:rPr>
                <a:t>: </a:t>
              </a:r>
              <a:r>
                <a:rPr lang="es-ES" sz="700" baseline="0" dirty="0">
                  <a:solidFill>
                    <a:schemeClr val="bg1"/>
                  </a:solidFill>
                </a:rPr>
                <a:t>Daniel </a:t>
              </a:r>
              <a:r>
                <a:rPr lang="es-ES" sz="700" baseline="0" dirty="0" err="1">
                  <a:solidFill>
                    <a:schemeClr val="bg1"/>
                  </a:solidFill>
                </a:rPr>
                <a:t>Beltrá</a:t>
              </a:r>
              <a:endParaRPr lang="es-ES" sz="700" baseline="0" dirty="0">
                <a:solidFill>
                  <a:schemeClr val="bg1"/>
                </a:solidFill>
              </a:endParaRPr>
            </a:p>
          </p:txBody>
        </p:sp>
      </p:grpSp>
      <p:grpSp>
        <p:nvGrpSpPr>
          <p:cNvPr id="16" name="15 Grupo"/>
          <p:cNvGrpSpPr/>
          <p:nvPr/>
        </p:nvGrpSpPr>
        <p:grpSpPr>
          <a:xfrm>
            <a:off x="2771800" y="4022788"/>
            <a:ext cx="3312368" cy="2070508"/>
            <a:chOff x="3708400" y="4000504"/>
            <a:chExt cx="3429641" cy="1892296"/>
          </a:xfrm>
        </p:grpSpPr>
        <p:pic>
          <p:nvPicPr>
            <p:cNvPr id="19457" name="Picture 2" descr="http://www.whoi.edu/cms/images/mediarelations/OilPlumeFigure7_en_116978.jpg"/>
            <p:cNvPicPr>
              <a:picLocks noChangeAspect="1" noChangeArrowheads="1"/>
            </p:cNvPicPr>
            <p:nvPr/>
          </p:nvPicPr>
          <p:blipFill>
            <a:blip r:embed="rId4"/>
            <a:srcRect/>
            <a:stretch>
              <a:fillRect/>
            </a:stretch>
          </p:blipFill>
          <p:spPr bwMode="auto">
            <a:xfrm>
              <a:off x="3779838" y="4000504"/>
              <a:ext cx="3358203" cy="1892296"/>
            </a:xfrm>
            <a:prstGeom prst="rect">
              <a:avLst/>
            </a:prstGeom>
            <a:noFill/>
            <a:ln w="9525">
              <a:noFill/>
              <a:miter lim="800000"/>
              <a:headEnd/>
              <a:tailEnd/>
            </a:ln>
          </p:spPr>
        </p:pic>
        <p:sp>
          <p:nvSpPr>
            <p:cNvPr id="19470" name="Text Box 14"/>
            <p:cNvSpPr txBox="1">
              <a:spLocks noChangeArrowheads="1"/>
            </p:cNvSpPr>
            <p:nvPr/>
          </p:nvSpPr>
          <p:spPr bwMode="auto">
            <a:xfrm>
              <a:off x="3708400" y="5661025"/>
              <a:ext cx="734496" cy="200055"/>
            </a:xfrm>
            <a:prstGeom prst="rect">
              <a:avLst/>
            </a:prstGeom>
            <a:noFill/>
            <a:ln w="9525">
              <a:noFill/>
              <a:miter lim="800000"/>
              <a:headEnd/>
              <a:tailEnd/>
            </a:ln>
            <a:effectLst/>
          </p:spPr>
          <p:txBody>
            <a:bodyPr wrap="none">
              <a:spAutoFit/>
            </a:bodyPr>
            <a:lstStyle/>
            <a:p>
              <a:r>
                <a:rPr lang="es-ES" sz="700" baseline="0" dirty="0">
                  <a:solidFill>
                    <a:schemeClr val="bg1"/>
                  </a:solidFill>
                </a:rPr>
                <a:t>Figure: WHOI</a:t>
              </a:r>
            </a:p>
          </p:txBody>
        </p:sp>
      </p:grpSp>
      <p:sp>
        <p:nvSpPr>
          <p:cNvPr id="19471" name="4 CuadroTexto"/>
          <p:cNvSpPr txBox="1">
            <a:spLocks noChangeArrowheads="1"/>
          </p:cNvSpPr>
          <p:nvPr/>
        </p:nvSpPr>
        <p:spPr bwMode="auto">
          <a:xfrm>
            <a:off x="500034" y="214290"/>
            <a:ext cx="1833562" cy="519112"/>
          </a:xfrm>
          <a:prstGeom prst="rect">
            <a:avLst/>
          </a:prstGeom>
          <a:noFill/>
          <a:ln w="9525">
            <a:noFill/>
            <a:miter lim="800000"/>
            <a:headEnd/>
            <a:tailEnd/>
          </a:ln>
        </p:spPr>
        <p:txBody>
          <a:bodyPr wrap="none">
            <a:spAutoFit/>
          </a:bodyPr>
          <a:lstStyle/>
          <a:p>
            <a:r>
              <a:rPr lang="en-GB" sz="2800" b="1" baseline="0" dirty="0">
                <a:solidFill>
                  <a:schemeClr val="accent1">
                    <a:lumMod val="75000"/>
                  </a:schemeClr>
                </a:solidFill>
                <a:effectLst>
                  <a:outerShdw blurRad="38100" dist="38100" dir="2700000" algn="tl">
                    <a:srgbClr val="000000">
                      <a:alpha val="43137"/>
                    </a:srgbClr>
                  </a:outerShdw>
                </a:effectLst>
                <a:latin typeface="Calibri" pitchFamily="34" charset="0"/>
              </a:rPr>
              <a:t>Motivation</a:t>
            </a:r>
          </a:p>
        </p:txBody>
      </p:sp>
      <p:grpSp>
        <p:nvGrpSpPr>
          <p:cNvPr id="17" name="16 Grupo"/>
          <p:cNvGrpSpPr/>
          <p:nvPr/>
        </p:nvGrpSpPr>
        <p:grpSpPr>
          <a:xfrm>
            <a:off x="107950" y="6164263"/>
            <a:ext cx="8893175" cy="576726"/>
            <a:chOff x="107950" y="6164263"/>
            <a:chExt cx="8893175" cy="576726"/>
          </a:xfrm>
        </p:grpSpPr>
        <p:sp>
          <p:nvSpPr>
            <p:cNvPr id="18" name="Rectangle 6"/>
            <p:cNvSpPr>
              <a:spLocks noChangeArrowheads="1"/>
            </p:cNvSpPr>
            <p:nvPr/>
          </p:nvSpPr>
          <p:spPr bwMode="auto">
            <a:xfrm>
              <a:off x="107950" y="6164263"/>
              <a:ext cx="8893175" cy="73025"/>
            </a:xfrm>
            <a:prstGeom prst="rect">
              <a:avLst/>
            </a:prstGeom>
            <a:solidFill>
              <a:schemeClr val="accent1"/>
            </a:solidFill>
            <a:ln w="9525">
              <a:noFill/>
              <a:miter lim="800000"/>
              <a:headEnd/>
              <a:tailEnd/>
            </a:ln>
            <a:effectLst/>
          </p:spPr>
          <p:txBody>
            <a:bodyPr wrap="none" anchor="ctr"/>
            <a:lstStyle/>
            <a:p>
              <a:pPr algn="ctr"/>
              <a:endParaRPr lang="es-ES" baseline="0"/>
            </a:p>
          </p:txBody>
        </p:sp>
        <p:sp>
          <p:nvSpPr>
            <p:cNvPr id="19" name="Rectangle 8"/>
            <p:cNvSpPr>
              <a:spLocks noChangeArrowheads="1"/>
            </p:cNvSpPr>
            <p:nvPr/>
          </p:nvSpPr>
          <p:spPr bwMode="auto">
            <a:xfrm>
              <a:off x="179512" y="6340879"/>
              <a:ext cx="1525097" cy="400110"/>
            </a:xfrm>
            <a:prstGeom prst="rect">
              <a:avLst/>
            </a:prstGeom>
            <a:noFill/>
            <a:ln w="9525">
              <a:noFill/>
              <a:miter lim="800000"/>
              <a:headEnd/>
              <a:tailEnd/>
            </a:ln>
            <a:effectLst/>
          </p:spPr>
          <p:txBody>
            <a:bodyPr wrap="none">
              <a:spAutoFit/>
            </a:bodyPr>
            <a:lstStyle/>
            <a:p>
              <a:r>
                <a:rPr lang="en-GB" sz="2000" b="1" baseline="0" dirty="0">
                  <a:solidFill>
                    <a:schemeClr val="accent1">
                      <a:lumMod val="75000"/>
                    </a:schemeClr>
                  </a:solidFill>
                  <a:effectLst>
                    <a:outerShdw blurRad="38100" dist="38100" dir="2700000" algn="tl">
                      <a:srgbClr val="000000">
                        <a:alpha val="43137"/>
                      </a:srgbClr>
                    </a:outerShdw>
                  </a:effectLst>
                  <a:latin typeface="+mn-lt"/>
                </a:rPr>
                <a:t>URready4OS</a:t>
              </a:r>
            </a:p>
          </p:txBody>
        </p:sp>
        <p:pic>
          <p:nvPicPr>
            <p:cNvPr id="20" name="Picture 10" descr="image-alcid-nantes-131111-190850"/>
            <p:cNvPicPr>
              <a:picLocks noChangeAspect="1" noChangeArrowheads="1"/>
            </p:cNvPicPr>
            <p:nvPr/>
          </p:nvPicPr>
          <p:blipFill>
            <a:blip r:embed="rId5" cstate="print"/>
            <a:srcRect b="26649"/>
            <a:stretch>
              <a:fillRect/>
            </a:stretch>
          </p:blipFill>
          <p:spPr bwMode="auto">
            <a:xfrm>
              <a:off x="8028384" y="6269994"/>
              <a:ext cx="929526" cy="470995"/>
            </a:xfrm>
            <a:prstGeom prst="rect">
              <a:avLst/>
            </a:prstGeom>
            <a:noFill/>
          </p:spPr>
        </p:pic>
      </p:grpSp>
      <p:pic>
        <p:nvPicPr>
          <p:cNvPr id="18433" name="Picture 1"/>
          <p:cNvPicPr>
            <a:picLocks noChangeAspect="1" noChangeArrowheads="1"/>
          </p:cNvPicPr>
          <p:nvPr/>
        </p:nvPicPr>
        <p:blipFill>
          <a:blip r:embed="rId6"/>
          <a:srcRect/>
          <a:stretch>
            <a:fillRect/>
          </a:stretch>
        </p:blipFill>
        <p:spPr bwMode="auto">
          <a:xfrm>
            <a:off x="7510090" y="3289385"/>
            <a:ext cx="1454398" cy="2803911"/>
          </a:xfrm>
          <a:prstGeom prst="rect">
            <a:avLst/>
          </a:prstGeom>
          <a:noFill/>
          <a:ln w="9525">
            <a:noFill/>
            <a:miter lim="800000"/>
            <a:headEnd/>
            <a:tailEnd/>
          </a:ln>
          <a:effectLst/>
        </p:spPr>
      </p:pic>
      <p:pic>
        <p:nvPicPr>
          <p:cNvPr id="18434" name="Picture 2"/>
          <p:cNvPicPr>
            <a:picLocks noChangeAspect="1" noChangeArrowheads="1"/>
          </p:cNvPicPr>
          <p:nvPr/>
        </p:nvPicPr>
        <p:blipFill rotWithShape="1">
          <a:blip r:embed="rId7"/>
          <a:srcRect l="2734" r="3266"/>
          <a:stretch/>
        </p:blipFill>
        <p:spPr bwMode="auto">
          <a:xfrm>
            <a:off x="6084809" y="4343876"/>
            <a:ext cx="1439519" cy="17494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45 Rectángulo"/>
          <p:cNvSpPr/>
          <p:nvPr/>
        </p:nvSpPr>
        <p:spPr>
          <a:xfrm>
            <a:off x="395536" y="3143248"/>
            <a:ext cx="2714644" cy="142876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endParaRPr>
          </a:p>
        </p:txBody>
      </p:sp>
      <p:grpSp>
        <p:nvGrpSpPr>
          <p:cNvPr id="41" name="40 Grupo"/>
          <p:cNvGrpSpPr/>
          <p:nvPr/>
        </p:nvGrpSpPr>
        <p:grpSpPr>
          <a:xfrm>
            <a:off x="285720" y="3571876"/>
            <a:ext cx="8644792" cy="2484000"/>
            <a:chOff x="285720" y="3571876"/>
            <a:chExt cx="8644792" cy="2500330"/>
          </a:xfrm>
        </p:grpSpPr>
        <p:cxnSp>
          <p:nvCxnSpPr>
            <p:cNvPr id="27" name="26 Conector recto"/>
            <p:cNvCxnSpPr/>
            <p:nvPr/>
          </p:nvCxnSpPr>
          <p:spPr>
            <a:xfrm rot="10800000">
              <a:off x="285720" y="4714884"/>
              <a:ext cx="6215106" cy="1588"/>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cxnSp>
          <p:nvCxnSpPr>
            <p:cNvPr id="29" name="28 Conector recto"/>
            <p:cNvCxnSpPr/>
            <p:nvPr/>
          </p:nvCxnSpPr>
          <p:spPr>
            <a:xfrm rot="5400000" flipH="1" flipV="1">
              <a:off x="-388179" y="5388783"/>
              <a:ext cx="1357322" cy="9524"/>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cxnSp>
          <p:nvCxnSpPr>
            <p:cNvPr id="31" name="30 Conector recto"/>
            <p:cNvCxnSpPr/>
            <p:nvPr/>
          </p:nvCxnSpPr>
          <p:spPr>
            <a:xfrm rot="10800000">
              <a:off x="285720" y="6070618"/>
              <a:ext cx="8643998" cy="1588"/>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cxnSp>
          <p:nvCxnSpPr>
            <p:cNvPr id="33" name="32 Conector recto"/>
            <p:cNvCxnSpPr/>
            <p:nvPr/>
          </p:nvCxnSpPr>
          <p:spPr>
            <a:xfrm rot="5400000" flipH="1" flipV="1">
              <a:off x="7680347" y="4822041"/>
              <a:ext cx="2499536" cy="794"/>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cxnSp>
          <p:nvCxnSpPr>
            <p:cNvPr id="34" name="33 Conector recto"/>
            <p:cNvCxnSpPr/>
            <p:nvPr/>
          </p:nvCxnSpPr>
          <p:spPr>
            <a:xfrm rot="5400000" flipH="1" flipV="1">
              <a:off x="5938846" y="4133856"/>
              <a:ext cx="1133484" cy="9524"/>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cxnSp>
          <p:nvCxnSpPr>
            <p:cNvPr id="35" name="34 Conector recto"/>
            <p:cNvCxnSpPr/>
            <p:nvPr/>
          </p:nvCxnSpPr>
          <p:spPr>
            <a:xfrm rot="10800000">
              <a:off x="6500826" y="3571876"/>
              <a:ext cx="2428892" cy="1588"/>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grpSp>
      <p:sp>
        <p:nvSpPr>
          <p:cNvPr id="24" name="23 Rectángulo"/>
          <p:cNvSpPr/>
          <p:nvPr/>
        </p:nvSpPr>
        <p:spPr>
          <a:xfrm>
            <a:off x="6000760" y="285728"/>
            <a:ext cx="2928958" cy="300039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endParaRPr>
          </a:p>
        </p:txBody>
      </p:sp>
      <p:sp>
        <p:nvSpPr>
          <p:cNvPr id="23" name="22 Rectángulo"/>
          <p:cNvSpPr/>
          <p:nvPr/>
        </p:nvSpPr>
        <p:spPr>
          <a:xfrm>
            <a:off x="3786182" y="357166"/>
            <a:ext cx="2000264" cy="2286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endParaRPr>
          </a:p>
        </p:txBody>
      </p:sp>
      <p:sp>
        <p:nvSpPr>
          <p:cNvPr id="22" name="21 Rectángulo"/>
          <p:cNvSpPr/>
          <p:nvPr/>
        </p:nvSpPr>
        <p:spPr>
          <a:xfrm>
            <a:off x="142844" y="785794"/>
            <a:ext cx="3500430" cy="2286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endParaRPr>
          </a:p>
        </p:txBody>
      </p:sp>
      <p:pic>
        <p:nvPicPr>
          <p:cNvPr id="1034" name="Picture 10"/>
          <p:cNvPicPr>
            <a:picLocks noChangeAspect="1" noChangeArrowheads="1"/>
          </p:cNvPicPr>
          <p:nvPr/>
        </p:nvPicPr>
        <p:blipFill>
          <a:blip r:embed="rId3"/>
          <a:srcRect/>
          <a:stretch>
            <a:fillRect/>
          </a:stretch>
        </p:blipFill>
        <p:spPr bwMode="auto">
          <a:xfrm>
            <a:off x="2588240" y="2020952"/>
            <a:ext cx="3574422" cy="2920216"/>
          </a:xfrm>
          <a:prstGeom prst="rect">
            <a:avLst/>
          </a:prstGeom>
          <a:noFill/>
          <a:ln w="9525">
            <a:noFill/>
            <a:miter lim="800000"/>
            <a:headEnd/>
            <a:tailEnd/>
          </a:ln>
          <a:effectLst/>
        </p:spPr>
      </p:pic>
      <p:pic>
        <p:nvPicPr>
          <p:cNvPr id="1031" name="Picture 7"/>
          <p:cNvPicPr>
            <a:picLocks noChangeAspect="1" noChangeArrowheads="1"/>
          </p:cNvPicPr>
          <p:nvPr/>
        </p:nvPicPr>
        <p:blipFill>
          <a:blip r:embed="rId4" cstate="print"/>
          <a:srcRect/>
          <a:stretch>
            <a:fillRect/>
          </a:stretch>
        </p:blipFill>
        <p:spPr bwMode="auto">
          <a:xfrm>
            <a:off x="6215074" y="1052514"/>
            <a:ext cx="2518802" cy="1376354"/>
          </a:xfrm>
          <a:prstGeom prst="rect">
            <a:avLst/>
          </a:prstGeom>
          <a:noFill/>
          <a:ln w="9525">
            <a:noFill/>
            <a:miter lim="800000"/>
            <a:headEnd/>
            <a:tailEnd/>
          </a:ln>
          <a:effectLst/>
        </p:spPr>
      </p:pic>
      <p:grpSp>
        <p:nvGrpSpPr>
          <p:cNvPr id="5" name="5 Grupo"/>
          <p:cNvGrpSpPr/>
          <p:nvPr/>
        </p:nvGrpSpPr>
        <p:grpSpPr>
          <a:xfrm>
            <a:off x="107950" y="6164263"/>
            <a:ext cx="8893175" cy="576726"/>
            <a:chOff x="107950" y="6164263"/>
            <a:chExt cx="8893175" cy="576726"/>
          </a:xfrm>
        </p:grpSpPr>
        <p:sp>
          <p:nvSpPr>
            <p:cNvPr id="2" name="Rectangle 6"/>
            <p:cNvSpPr>
              <a:spLocks noChangeArrowheads="1"/>
            </p:cNvSpPr>
            <p:nvPr/>
          </p:nvSpPr>
          <p:spPr bwMode="auto">
            <a:xfrm>
              <a:off x="107950" y="6164263"/>
              <a:ext cx="8893175" cy="73025"/>
            </a:xfrm>
            <a:prstGeom prst="rect">
              <a:avLst/>
            </a:prstGeom>
            <a:solidFill>
              <a:schemeClr val="accent1"/>
            </a:solidFill>
            <a:ln w="9525">
              <a:noFill/>
              <a:miter lim="800000"/>
              <a:headEnd/>
              <a:tailEnd/>
            </a:ln>
            <a:effectLst/>
          </p:spPr>
          <p:txBody>
            <a:bodyPr wrap="none" anchor="ctr"/>
            <a:lstStyle/>
            <a:p>
              <a:pPr algn="ctr"/>
              <a:endParaRPr lang="es-ES" baseline="0"/>
            </a:p>
          </p:txBody>
        </p:sp>
        <p:sp>
          <p:nvSpPr>
            <p:cNvPr id="3" name="Rectangle 8"/>
            <p:cNvSpPr>
              <a:spLocks noChangeArrowheads="1"/>
            </p:cNvSpPr>
            <p:nvPr/>
          </p:nvSpPr>
          <p:spPr bwMode="auto">
            <a:xfrm>
              <a:off x="179512" y="6340879"/>
              <a:ext cx="1525097" cy="400110"/>
            </a:xfrm>
            <a:prstGeom prst="rect">
              <a:avLst/>
            </a:prstGeom>
            <a:noFill/>
            <a:ln w="9525">
              <a:noFill/>
              <a:miter lim="800000"/>
              <a:headEnd/>
              <a:tailEnd/>
            </a:ln>
            <a:effectLst/>
          </p:spPr>
          <p:txBody>
            <a:bodyPr wrap="none">
              <a:spAutoFit/>
            </a:bodyPr>
            <a:lstStyle/>
            <a:p>
              <a:r>
                <a:rPr lang="en-GB" sz="2000" b="1" baseline="0" dirty="0">
                  <a:solidFill>
                    <a:schemeClr val="accent1">
                      <a:lumMod val="75000"/>
                    </a:schemeClr>
                  </a:solidFill>
                  <a:effectLst>
                    <a:outerShdw blurRad="38100" dist="38100" dir="2700000" algn="tl">
                      <a:srgbClr val="000000">
                        <a:alpha val="43137"/>
                      </a:srgbClr>
                    </a:outerShdw>
                  </a:effectLst>
                  <a:latin typeface="+mn-lt"/>
                </a:rPr>
                <a:t>URready4OS</a:t>
              </a:r>
            </a:p>
          </p:txBody>
        </p:sp>
        <p:pic>
          <p:nvPicPr>
            <p:cNvPr id="4" name="Picture 10" descr="image-alcid-nantes-131111-190850"/>
            <p:cNvPicPr>
              <a:picLocks noChangeAspect="1" noChangeArrowheads="1"/>
            </p:cNvPicPr>
            <p:nvPr/>
          </p:nvPicPr>
          <p:blipFill>
            <a:blip r:embed="rId5" cstate="print"/>
            <a:srcRect b="26649"/>
            <a:stretch>
              <a:fillRect/>
            </a:stretch>
          </p:blipFill>
          <p:spPr bwMode="auto">
            <a:xfrm>
              <a:off x="8028384" y="6269994"/>
              <a:ext cx="929526" cy="470995"/>
            </a:xfrm>
            <a:prstGeom prst="rect">
              <a:avLst/>
            </a:prstGeom>
            <a:noFill/>
          </p:spPr>
        </p:pic>
      </p:grpSp>
      <p:sp>
        <p:nvSpPr>
          <p:cNvPr id="6" name="5 Título"/>
          <p:cNvSpPr>
            <a:spLocks noGrp="1"/>
          </p:cNvSpPr>
          <p:nvPr>
            <p:ph type="title" idx="4294967295"/>
          </p:nvPr>
        </p:nvSpPr>
        <p:spPr>
          <a:xfrm>
            <a:off x="457200" y="-1285908"/>
            <a:ext cx="8229600" cy="1143000"/>
          </a:xfrm>
        </p:spPr>
        <p:txBody>
          <a:bodyPr/>
          <a:lstStyle/>
          <a:p>
            <a:r>
              <a:rPr lang="en-GB" dirty="0" smtClean="0"/>
              <a:t>Mean involved</a:t>
            </a:r>
            <a:endParaRPr lang="en-GB" dirty="0"/>
          </a:p>
        </p:txBody>
      </p:sp>
      <p:sp>
        <p:nvSpPr>
          <p:cNvPr id="8" name="7 CuadroTexto"/>
          <p:cNvSpPr txBox="1">
            <a:spLocks noChangeArrowheads="1"/>
          </p:cNvSpPr>
          <p:nvPr/>
        </p:nvSpPr>
        <p:spPr bwMode="auto">
          <a:xfrm>
            <a:off x="928662" y="214290"/>
            <a:ext cx="2545377" cy="523220"/>
          </a:xfrm>
          <a:prstGeom prst="rect">
            <a:avLst/>
          </a:prstGeom>
          <a:noFill/>
          <a:ln w="9525">
            <a:noFill/>
            <a:miter lim="800000"/>
            <a:headEnd/>
            <a:tailEnd/>
          </a:ln>
        </p:spPr>
        <p:txBody>
          <a:bodyPr wrap="none">
            <a:spAutoFit/>
          </a:bodyPr>
          <a:lstStyle/>
          <a:p>
            <a:r>
              <a:rPr lang="en-GB" sz="2800" b="1" baseline="0" dirty="0" smtClean="0">
                <a:solidFill>
                  <a:schemeClr val="accent1">
                    <a:lumMod val="75000"/>
                  </a:schemeClr>
                </a:solidFill>
                <a:effectLst>
                  <a:outerShdw blurRad="38100" dist="38100" dir="2700000" algn="tl">
                    <a:srgbClr val="000000">
                      <a:alpha val="43137"/>
                    </a:srgbClr>
                  </a:outerShdw>
                </a:effectLst>
                <a:latin typeface="Calibri" pitchFamily="34" charset="0"/>
              </a:rPr>
              <a:t>Means Involved</a:t>
            </a:r>
            <a:endParaRPr lang="en-GB" sz="2800" b="1" baseline="0" dirty="0">
              <a:solidFill>
                <a:schemeClr val="accent1">
                  <a:lumMod val="75000"/>
                </a:schemeClr>
              </a:solidFill>
              <a:effectLst>
                <a:outerShdw blurRad="38100" dist="38100" dir="2700000" algn="tl">
                  <a:srgbClr val="000000">
                    <a:alpha val="43137"/>
                  </a:srgbClr>
                </a:outerShdw>
              </a:effectLst>
              <a:latin typeface="Calibri" pitchFamily="34" charset="0"/>
            </a:endParaRPr>
          </a:p>
        </p:txBody>
      </p:sp>
      <p:pic>
        <p:nvPicPr>
          <p:cNvPr id="1026" name="Picture 2"/>
          <p:cNvPicPr>
            <a:picLocks noChangeAspect="1" noChangeArrowheads="1"/>
          </p:cNvPicPr>
          <p:nvPr/>
        </p:nvPicPr>
        <p:blipFill>
          <a:blip r:embed="rId6"/>
          <a:srcRect/>
          <a:stretch>
            <a:fillRect/>
          </a:stretch>
        </p:blipFill>
        <p:spPr bwMode="auto">
          <a:xfrm>
            <a:off x="848124" y="1116733"/>
            <a:ext cx="2571748" cy="800099"/>
          </a:xfrm>
          <a:prstGeom prst="rect">
            <a:avLst/>
          </a:prstGeom>
          <a:noFill/>
          <a:ln w="9525">
            <a:noFill/>
            <a:miter lim="800000"/>
            <a:headEnd/>
            <a:tailEnd/>
          </a:ln>
          <a:effectLst/>
        </p:spPr>
      </p:pic>
      <p:pic>
        <p:nvPicPr>
          <p:cNvPr id="1027" name="Picture 3"/>
          <p:cNvPicPr>
            <a:picLocks noChangeAspect="1" noChangeArrowheads="1"/>
          </p:cNvPicPr>
          <p:nvPr/>
        </p:nvPicPr>
        <p:blipFill>
          <a:blip r:embed="rId7"/>
          <a:srcRect/>
          <a:stretch>
            <a:fillRect/>
          </a:stretch>
        </p:blipFill>
        <p:spPr bwMode="auto">
          <a:xfrm>
            <a:off x="214282" y="1928802"/>
            <a:ext cx="1885950" cy="1038225"/>
          </a:xfrm>
          <a:prstGeom prst="rect">
            <a:avLst/>
          </a:prstGeom>
          <a:noFill/>
          <a:ln w="9525">
            <a:noFill/>
            <a:miter lim="800000"/>
            <a:headEnd/>
            <a:tailEnd/>
          </a:ln>
          <a:effectLst/>
        </p:spPr>
      </p:pic>
      <p:pic>
        <p:nvPicPr>
          <p:cNvPr id="1028" name="Picture 4"/>
          <p:cNvPicPr>
            <a:picLocks noChangeAspect="1" noChangeArrowheads="1"/>
          </p:cNvPicPr>
          <p:nvPr/>
        </p:nvPicPr>
        <p:blipFill>
          <a:blip r:embed="rId8" cstate="print"/>
          <a:srcRect/>
          <a:stretch>
            <a:fillRect/>
          </a:stretch>
        </p:blipFill>
        <p:spPr bwMode="auto">
          <a:xfrm>
            <a:off x="7439061" y="2214554"/>
            <a:ext cx="1276343" cy="981378"/>
          </a:xfrm>
          <a:prstGeom prst="rect">
            <a:avLst/>
          </a:prstGeom>
          <a:noFill/>
          <a:ln w="9525">
            <a:noFill/>
            <a:miter lim="800000"/>
            <a:headEnd/>
            <a:tailEnd/>
          </a:ln>
          <a:effectLst/>
        </p:spPr>
      </p:pic>
      <p:pic>
        <p:nvPicPr>
          <p:cNvPr id="1030" name="Picture 6" descr="http://www.um.edu.mt/__data/assets/image/0017/133055/MedslikLR.jpg"/>
          <p:cNvPicPr>
            <a:picLocks noChangeAspect="1" noChangeArrowheads="1"/>
          </p:cNvPicPr>
          <p:nvPr/>
        </p:nvPicPr>
        <p:blipFill>
          <a:blip r:embed="rId9"/>
          <a:srcRect t="13081" b="21511"/>
          <a:stretch>
            <a:fillRect/>
          </a:stretch>
        </p:blipFill>
        <p:spPr bwMode="auto">
          <a:xfrm>
            <a:off x="4071944" y="857232"/>
            <a:ext cx="1428750" cy="1071570"/>
          </a:xfrm>
          <a:prstGeom prst="rect">
            <a:avLst/>
          </a:prstGeom>
          <a:noFill/>
        </p:spPr>
      </p:pic>
      <p:pic>
        <p:nvPicPr>
          <p:cNvPr id="14" name="Picture 2" descr="C:\Users\Nikola\Dropbox\ICT Call 10 - CADDY\diseminacija\Slike\platforma01.JPG"/>
          <p:cNvPicPr>
            <a:picLocks noChangeAspect="1" noChangeArrowheads="1"/>
          </p:cNvPicPr>
          <p:nvPr/>
        </p:nvPicPr>
        <p:blipFill>
          <a:blip r:embed="rId10" cstate="print"/>
          <a:srcRect/>
          <a:stretch>
            <a:fillRect/>
          </a:stretch>
        </p:blipFill>
        <p:spPr bwMode="auto">
          <a:xfrm>
            <a:off x="725936" y="3530364"/>
            <a:ext cx="1741302" cy="941245"/>
          </a:xfrm>
          <a:prstGeom prst="rect">
            <a:avLst/>
          </a:prstGeom>
          <a:noFill/>
        </p:spPr>
      </p:pic>
      <p:pic>
        <p:nvPicPr>
          <p:cNvPr id="1032" name="Picture 8"/>
          <p:cNvPicPr>
            <a:picLocks noChangeAspect="1" noChangeArrowheads="1"/>
          </p:cNvPicPr>
          <p:nvPr/>
        </p:nvPicPr>
        <p:blipFill>
          <a:blip r:embed="rId11"/>
          <a:srcRect/>
          <a:stretch>
            <a:fillRect/>
          </a:stretch>
        </p:blipFill>
        <p:spPr bwMode="auto">
          <a:xfrm>
            <a:off x="5072786" y="5013176"/>
            <a:ext cx="1947486" cy="928694"/>
          </a:xfrm>
          <a:prstGeom prst="rect">
            <a:avLst/>
          </a:prstGeom>
          <a:noFill/>
          <a:ln w="9525">
            <a:noFill/>
            <a:miter lim="800000"/>
            <a:headEnd/>
            <a:tailEnd/>
          </a:ln>
          <a:effectLst/>
        </p:spPr>
      </p:pic>
      <p:pic>
        <p:nvPicPr>
          <p:cNvPr id="1033" name="Picture 9"/>
          <p:cNvPicPr>
            <a:picLocks noChangeAspect="1" noChangeArrowheads="1"/>
          </p:cNvPicPr>
          <p:nvPr/>
        </p:nvPicPr>
        <p:blipFill>
          <a:blip r:embed="rId12"/>
          <a:srcRect/>
          <a:stretch>
            <a:fillRect/>
          </a:stretch>
        </p:blipFill>
        <p:spPr bwMode="auto">
          <a:xfrm>
            <a:off x="6988833" y="4096245"/>
            <a:ext cx="1615615" cy="1853035"/>
          </a:xfrm>
          <a:prstGeom prst="rect">
            <a:avLst/>
          </a:prstGeom>
          <a:noFill/>
          <a:ln w="9525">
            <a:noFill/>
            <a:miter lim="800000"/>
            <a:headEnd/>
            <a:tailEnd/>
          </a:ln>
          <a:effectLst/>
        </p:spPr>
      </p:pic>
      <p:pic>
        <p:nvPicPr>
          <p:cNvPr id="1036" name="Picture 12" descr="AUV tipo Ecomapper "/>
          <p:cNvPicPr>
            <a:picLocks noChangeAspect="1" noChangeArrowheads="1"/>
          </p:cNvPicPr>
          <p:nvPr/>
        </p:nvPicPr>
        <p:blipFill>
          <a:blip r:embed="rId13"/>
          <a:srcRect/>
          <a:stretch>
            <a:fillRect/>
          </a:stretch>
        </p:blipFill>
        <p:spPr bwMode="auto">
          <a:xfrm>
            <a:off x="2294110" y="5143512"/>
            <a:ext cx="2277890" cy="804855"/>
          </a:xfrm>
          <a:prstGeom prst="rect">
            <a:avLst/>
          </a:prstGeom>
          <a:noFill/>
        </p:spPr>
      </p:pic>
      <p:pic>
        <p:nvPicPr>
          <p:cNvPr id="21" name="20 Imagen" descr="P1020867.JPG"/>
          <p:cNvPicPr>
            <a:picLocks noChangeAspect="1"/>
          </p:cNvPicPr>
          <p:nvPr/>
        </p:nvPicPr>
        <p:blipFill>
          <a:blip r:embed="rId14" cstate="print"/>
          <a:srcRect t="22916"/>
          <a:stretch>
            <a:fillRect/>
          </a:stretch>
        </p:blipFill>
        <p:spPr>
          <a:xfrm>
            <a:off x="408678" y="4856541"/>
            <a:ext cx="1890138" cy="1092739"/>
          </a:xfrm>
          <a:prstGeom prst="rect">
            <a:avLst/>
          </a:prstGeom>
        </p:spPr>
      </p:pic>
      <p:sp>
        <p:nvSpPr>
          <p:cNvPr id="42" name="41 CuadroTexto"/>
          <p:cNvSpPr txBox="1"/>
          <p:nvPr/>
        </p:nvSpPr>
        <p:spPr>
          <a:xfrm>
            <a:off x="127647" y="764704"/>
            <a:ext cx="730969" cy="400110"/>
          </a:xfrm>
          <a:prstGeom prst="rect">
            <a:avLst/>
          </a:prstGeom>
          <a:noFill/>
        </p:spPr>
        <p:txBody>
          <a:bodyPr wrap="none" rtlCol="0">
            <a:spAutoFit/>
          </a:bodyPr>
          <a:lstStyle/>
          <a:p>
            <a:r>
              <a:rPr lang="en-GB" sz="2000" b="1" baseline="0" dirty="0" smtClean="0">
                <a:solidFill>
                  <a:schemeClr val="accent1">
                    <a:lumMod val="75000"/>
                  </a:schemeClr>
                </a:solidFill>
                <a:latin typeface="+mn-lt"/>
              </a:rPr>
              <a:t>UAVs</a:t>
            </a:r>
            <a:endParaRPr lang="en-GB" sz="2000" b="1" baseline="0" dirty="0">
              <a:solidFill>
                <a:schemeClr val="accent1">
                  <a:lumMod val="75000"/>
                </a:schemeClr>
              </a:solidFill>
              <a:latin typeface="+mn-lt"/>
            </a:endParaRPr>
          </a:p>
        </p:txBody>
      </p:sp>
      <p:sp>
        <p:nvSpPr>
          <p:cNvPr id="44" name="43 CuadroTexto"/>
          <p:cNvSpPr txBox="1"/>
          <p:nvPr/>
        </p:nvSpPr>
        <p:spPr>
          <a:xfrm>
            <a:off x="3870730" y="314246"/>
            <a:ext cx="1915716" cy="369332"/>
          </a:xfrm>
          <a:prstGeom prst="rect">
            <a:avLst/>
          </a:prstGeom>
          <a:noFill/>
        </p:spPr>
        <p:txBody>
          <a:bodyPr wrap="square" rtlCol="0">
            <a:spAutoFit/>
          </a:bodyPr>
          <a:lstStyle/>
          <a:p>
            <a:r>
              <a:rPr lang="en-GB" b="1" baseline="0" dirty="0" smtClean="0">
                <a:solidFill>
                  <a:schemeClr val="accent1">
                    <a:lumMod val="75000"/>
                  </a:schemeClr>
                </a:solidFill>
                <a:latin typeface="+mn-lt"/>
              </a:rPr>
              <a:t>Numerical Models</a:t>
            </a:r>
            <a:endParaRPr lang="en-GB" b="1" baseline="0" dirty="0">
              <a:solidFill>
                <a:schemeClr val="accent1">
                  <a:lumMod val="75000"/>
                </a:schemeClr>
              </a:solidFill>
              <a:latin typeface="+mn-lt"/>
            </a:endParaRPr>
          </a:p>
        </p:txBody>
      </p:sp>
      <p:sp>
        <p:nvSpPr>
          <p:cNvPr id="45" name="44 CuadroTexto"/>
          <p:cNvSpPr txBox="1"/>
          <p:nvPr/>
        </p:nvSpPr>
        <p:spPr>
          <a:xfrm>
            <a:off x="6143636" y="357166"/>
            <a:ext cx="2816499" cy="400110"/>
          </a:xfrm>
          <a:prstGeom prst="rect">
            <a:avLst/>
          </a:prstGeom>
          <a:noFill/>
        </p:spPr>
        <p:txBody>
          <a:bodyPr wrap="square" rtlCol="0">
            <a:spAutoFit/>
          </a:bodyPr>
          <a:lstStyle/>
          <a:p>
            <a:r>
              <a:rPr lang="en-GB" sz="2000" b="1" baseline="0" dirty="0" smtClean="0">
                <a:solidFill>
                  <a:schemeClr val="accent1">
                    <a:lumMod val="75000"/>
                  </a:schemeClr>
                </a:solidFill>
                <a:latin typeface="+mn-lt"/>
              </a:rPr>
              <a:t>Decision support system</a:t>
            </a:r>
            <a:endParaRPr lang="en-GB" sz="2000" b="1" baseline="0" dirty="0">
              <a:solidFill>
                <a:schemeClr val="accent1">
                  <a:lumMod val="75000"/>
                </a:schemeClr>
              </a:solidFill>
              <a:latin typeface="+mn-lt"/>
            </a:endParaRPr>
          </a:p>
        </p:txBody>
      </p:sp>
      <p:sp>
        <p:nvSpPr>
          <p:cNvPr id="48" name="47 CuadroTexto"/>
          <p:cNvSpPr txBox="1"/>
          <p:nvPr/>
        </p:nvSpPr>
        <p:spPr>
          <a:xfrm>
            <a:off x="437904" y="3100898"/>
            <a:ext cx="724586" cy="400110"/>
          </a:xfrm>
          <a:prstGeom prst="rect">
            <a:avLst/>
          </a:prstGeom>
          <a:noFill/>
        </p:spPr>
        <p:txBody>
          <a:bodyPr wrap="square" rtlCol="0">
            <a:spAutoFit/>
          </a:bodyPr>
          <a:lstStyle/>
          <a:p>
            <a:r>
              <a:rPr lang="en-GB" sz="2000" b="1" baseline="0" dirty="0" smtClean="0">
                <a:solidFill>
                  <a:schemeClr val="accent1">
                    <a:lumMod val="75000"/>
                  </a:schemeClr>
                </a:solidFill>
                <a:latin typeface="+mn-lt"/>
              </a:rPr>
              <a:t>USVs</a:t>
            </a:r>
            <a:endParaRPr lang="en-GB" sz="2000" b="1" baseline="0" dirty="0">
              <a:solidFill>
                <a:schemeClr val="accent1">
                  <a:lumMod val="75000"/>
                </a:schemeClr>
              </a:solidFill>
              <a:latin typeface="+mn-lt"/>
            </a:endParaRPr>
          </a:p>
        </p:txBody>
      </p:sp>
      <p:sp>
        <p:nvSpPr>
          <p:cNvPr id="49" name="48 CuadroTexto"/>
          <p:cNvSpPr txBox="1"/>
          <p:nvPr/>
        </p:nvSpPr>
        <p:spPr>
          <a:xfrm>
            <a:off x="6500826" y="3532946"/>
            <a:ext cx="756961" cy="400110"/>
          </a:xfrm>
          <a:prstGeom prst="rect">
            <a:avLst/>
          </a:prstGeom>
          <a:noFill/>
        </p:spPr>
        <p:txBody>
          <a:bodyPr wrap="square" rtlCol="0">
            <a:spAutoFit/>
          </a:bodyPr>
          <a:lstStyle/>
          <a:p>
            <a:r>
              <a:rPr lang="en-GB" sz="2000" b="1" baseline="0" dirty="0" smtClean="0">
                <a:solidFill>
                  <a:schemeClr val="accent1">
                    <a:lumMod val="75000"/>
                  </a:schemeClr>
                </a:solidFill>
                <a:latin typeface="+mn-lt"/>
              </a:rPr>
              <a:t>AUVs</a:t>
            </a:r>
            <a:endParaRPr lang="en-GB" sz="2000" b="1" baseline="0" dirty="0">
              <a:solidFill>
                <a:schemeClr val="accent1">
                  <a:lumMod val="75000"/>
                </a:schemeClr>
              </a:solidFill>
              <a:latin typeface="+mn-lt"/>
            </a:endParaRPr>
          </a:p>
        </p:txBody>
      </p:sp>
    </p:spTree>
    <p:extLst>
      <p:ext uri="{BB962C8B-B14F-4D97-AF65-F5344CB8AC3E}">
        <p14:creationId xmlns:p14="http://schemas.microsoft.com/office/powerpoint/2010/main" val="3233785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p:cNvGrpSpPr/>
          <p:nvPr/>
        </p:nvGrpSpPr>
        <p:grpSpPr>
          <a:xfrm>
            <a:off x="6127573" y="3775752"/>
            <a:ext cx="1723304" cy="2310189"/>
            <a:chOff x="323528" y="1928802"/>
            <a:chExt cx="1807642" cy="2436302"/>
          </a:xfrm>
        </p:grpSpPr>
        <p:pic>
          <p:nvPicPr>
            <p:cNvPr id="1028" name="Picture 4"/>
            <p:cNvPicPr>
              <a:picLocks noChangeAspect="1" noChangeArrowheads="1"/>
            </p:cNvPicPr>
            <p:nvPr/>
          </p:nvPicPr>
          <p:blipFill>
            <a:blip r:embed="rId3"/>
            <a:srcRect/>
            <a:stretch>
              <a:fillRect/>
            </a:stretch>
          </p:blipFill>
          <p:spPr bwMode="auto">
            <a:xfrm>
              <a:off x="323528" y="2579154"/>
              <a:ext cx="1807642" cy="1785950"/>
            </a:xfrm>
            <a:prstGeom prst="rect">
              <a:avLst/>
            </a:prstGeom>
            <a:noFill/>
            <a:ln w="9525">
              <a:noFill/>
              <a:miter lim="800000"/>
              <a:headEnd/>
              <a:tailEnd/>
            </a:ln>
            <a:effectLst/>
          </p:spPr>
        </p:pic>
        <p:sp>
          <p:nvSpPr>
            <p:cNvPr id="12" name="11 Rectángulo"/>
            <p:cNvSpPr/>
            <p:nvPr/>
          </p:nvSpPr>
          <p:spPr>
            <a:xfrm>
              <a:off x="527070" y="1928802"/>
              <a:ext cx="1523734" cy="746529"/>
            </a:xfrm>
            <a:prstGeom prst="rect">
              <a:avLst/>
            </a:prstGeom>
          </p:spPr>
          <p:txBody>
            <a:bodyPr wrap="none">
              <a:spAutoFit/>
            </a:bodyPr>
            <a:lstStyle/>
            <a:p>
              <a:r>
                <a:rPr lang="en-GB" sz="2000" baseline="0" dirty="0" smtClean="0">
                  <a:solidFill>
                    <a:schemeClr val="accent1">
                      <a:lumMod val="75000"/>
                    </a:schemeClr>
                  </a:solidFill>
                </a:rPr>
                <a:t>ECO Puck </a:t>
              </a:r>
            </a:p>
            <a:p>
              <a:r>
                <a:rPr lang="en-GB" sz="2000" baseline="0" dirty="0" smtClean="0">
                  <a:solidFill>
                    <a:schemeClr val="accent1">
                      <a:lumMod val="75000"/>
                    </a:schemeClr>
                  </a:solidFill>
                </a:rPr>
                <a:t>WET labs</a:t>
              </a:r>
              <a:endParaRPr lang="en-GB" sz="2000" dirty="0">
                <a:solidFill>
                  <a:schemeClr val="accent1">
                    <a:lumMod val="75000"/>
                  </a:schemeClr>
                </a:solidFill>
              </a:endParaRPr>
            </a:p>
          </p:txBody>
        </p:sp>
      </p:grpSp>
      <p:grpSp>
        <p:nvGrpSpPr>
          <p:cNvPr id="7" name="Grupo 6"/>
          <p:cNvGrpSpPr/>
          <p:nvPr/>
        </p:nvGrpSpPr>
        <p:grpSpPr>
          <a:xfrm>
            <a:off x="6079022" y="2175247"/>
            <a:ext cx="2700186" cy="1168747"/>
            <a:chOff x="5786446" y="2636912"/>
            <a:chExt cx="2890832" cy="1179783"/>
          </a:xfrm>
        </p:grpSpPr>
        <p:pic>
          <p:nvPicPr>
            <p:cNvPr id="1027" name="Picture 3"/>
            <p:cNvPicPr>
              <a:picLocks noChangeAspect="1" noChangeArrowheads="1"/>
            </p:cNvPicPr>
            <p:nvPr/>
          </p:nvPicPr>
          <p:blipFill>
            <a:blip r:embed="rId4"/>
            <a:srcRect/>
            <a:stretch>
              <a:fillRect/>
            </a:stretch>
          </p:blipFill>
          <p:spPr bwMode="auto">
            <a:xfrm>
              <a:off x="5786446" y="3000372"/>
              <a:ext cx="2890832" cy="816323"/>
            </a:xfrm>
            <a:prstGeom prst="rect">
              <a:avLst/>
            </a:prstGeom>
            <a:noFill/>
            <a:ln w="9525">
              <a:noFill/>
              <a:miter lim="800000"/>
              <a:headEnd/>
              <a:tailEnd/>
            </a:ln>
            <a:effectLst/>
          </p:spPr>
        </p:pic>
        <p:sp>
          <p:nvSpPr>
            <p:cNvPr id="13" name="12 Rectángulo"/>
            <p:cNvSpPr/>
            <p:nvPr/>
          </p:nvSpPr>
          <p:spPr>
            <a:xfrm>
              <a:off x="6572263" y="2636912"/>
              <a:ext cx="1423196" cy="403888"/>
            </a:xfrm>
            <a:prstGeom prst="rect">
              <a:avLst/>
            </a:prstGeom>
          </p:spPr>
          <p:txBody>
            <a:bodyPr wrap="none">
              <a:spAutoFit/>
            </a:bodyPr>
            <a:lstStyle/>
            <a:p>
              <a:r>
                <a:rPr lang="en-GB" sz="2000" baseline="0" dirty="0" smtClean="0">
                  <a:solidFill>
                    <a:schemeClr val="accent1">
                      <a:lumMod val="75000"/>
                    </a:schemeClr>
                  </a:solidFill>
                </a:rPr>
                <a:t>Turner C7</a:t>
              </a:r>
              <a:endParaRPr lang="en-GB" sz="2000" dirty="0">
                <a:solidFill>
                  <a:schemeClr val="accent1">
                    <a:lumMod val="75000"/>
                  </a:schemeClr>
                </a:solidFill>
              </a:endParaRPr>
            </a:p>
          </p:txBody>
        </p:sp>
      </p:grpSp>
      <p:grpSp>
        <p:nvGrpSpPr>
          <p:cNvPr id="8" name="Grupo 7"/>
          <p:cNvGrpSpPr/>
          <p:nvPr/>
        </p:nvGrpSpPr>
        <p:grpSpPr>
          <a:xfrm>
            <a:off x="3131840" y="2341052"/>
            <a:ext cx="2387874" cy="1490790"/>
            <a:chOff x="5357818" y="4293096"/>
            <a:chExt cx="2543170" cy="1532701"/>
          </a:xfrm>
        </p:grpSpPr>
        <p:pic>
          <p:nvPicPr>
            <p:cNvPr id="1026" name="Picture 2"/>
            <p:cNvPicPr>
              <a:picLocks noChangeAspect="1" noChangeArrowheads="1"/>
            </p:cNvPicPr>
            <p:nvPr/>
          </p:nvPicPr>
          <p:blipFill>
            <a:blip r:embed="rId5"/>
            <a:srcRect/>
            <a:stretch>
              <a:fillRect/>
            </a:stretch>
          </p:blipFill>
          <p:spPr bwMode="auto">
            <a:xfrm>
              <a:off x="5357818" y="4643446"/>
              <a:ext cx="2543170" cy="1182351"/>
            </a:xfrm>
            <a:prstGeom prst="rect">
              <a:avLst/>
            </a:prstGeom>
            <a:noFill/>
            <a:ln w="9525">
              <a:noFill/>
              <a:miter lim="800000"/>
              <a:headEnd/>
              <a:tailEnd/>
            </a:ln>
            <a:effectLst/>
          </p:spPr>
        </p:pic>
        <p:sp>
          <p:nvSpPr>
            <p:cNvPr id="14" name="13 Rectángulo"/>
            <p:cNvSpPr/>
            <p:nvPr/>
          </p:nvSpPr>
          <p:spPr>
            <a:xfrm>
              <a:off x="6000760" y="4293096"/>
              <a:ext cx="1415792" cy="411358"/>
            </a:xfrm>
            <a:prstGeom prst="rect">
              <a:avLst/>
            </a:prstGeom>
          </p:spPr>
          <p:txBody>
            <a:bodyPr wrap="none">
              <a:spAutoFit/>
            </a:bodyPr>
            <a:lstStyle/>
            <a:p>
              <a:r>
                <a:rPr lang="en-GB" sz="2000" baseline="0" dirty="0" smtClean="0">
                  <a:solidFill>
                    <a:schemeClr val="accent1">
                      <a:lumMod val="75000"/>
                    </a:schemeClr>
                  </a:solidFill>
                </a:rPr>
                <a:t>Turner C3</a:t>
              </a:r>
              <a:endParaRPr lang="en-GB" sz="2000" dirty="0">
                <a:solidFill>
                  <a:schemeClr val="accent1">
                    <a:lumMod val="75000"/>
                  </a:schemeClr>
                </a:solidFill>
              </a:endParaRPr>
            </a:p>
          </p:txBody>
        </p:sp>
      </p:grpSp>
      <p:grpSp>
        <p:nvGrpSpPr>
          <p:cNvPr id="9" name="Grupo 8"/>
          <p:cNvGrpSpPr/>
          <p:nvPr/>
        </p:nvGrpSpPr>
        <p:grpSpPr>
          <a:xfrm>
            <a:off x="2370192" y="4392439"/>
            <a:ext cx="2023311" cy="1826119"/>
            <a:chOff x="1857356" y="4286256"/>
            <a:chExt cx="2038244" cy="1857388"/>
          </a:xfrm>
        </p:grpSpPr>
        <p:pic>
          <p:nvPicPr>
            <p:cNvPr id="5122" name="Picture 2" descr="http://www.contros.eu/files/contros/content/pictures/Product%20pictures/PAH/contros-08-2013-4120bearbeitet.jpg"/>
            <p:cNvPicPr>
              <a:picLocks noChangeAspect="1" noChangeArrowheads="1"/>
            </p:cNvPicPr>
            <p:nvPr/>
          </p:nvPicPr>
          <p:blipFill>
            <a:blip r:embed="rId6" cstate="print"/>
            <a:srcRect/>
            <a:stretch>
              <a:fillRect/>
            </a:stretch>
          </p:blipFill>
          <p:spPr bwMode="auto">
            <a:xfrm>
              <a:off x="1857356" y="4714884"/>
              <a:ext cx="2018022" cy="1428760"/>
            </a:xfrm>
            <a:prstGeom prst="rect">
              <a:avLst/>
            </a:prstGeom>
            <a:noFill/>
          </p:spPr>
        </p:pic>
        <p:sp>
          <p:nvSpPr>
            <p:cNvPr id="15" name="14 Rectángulo"/>
            <p:cNvSpPr/>
            <p:nvPr/>
          </p:nvSpPr>
          <p:spPr>
            <a:xfrm>
              <a:off x="1857356" y="4286256"/>
              <a:ext cx="2038244" cy="406961"/>
            </a:xfrm>
            <a:prstGeom prst="rect">
              <a:avLst/>
            </a:prstGeom>
          </p:spPr>
          <p:txBody>
            <a:bodyPr wrap="none">
              <a:spAutoFit/>
            </a:bodyPr>
            <a:lstStyle/>
            <a:p>
              <a:r>
                <a:rPr lang="en-GB" sz="2000" baseline="0" dirty="0" err="1" smtClean="0">
                  <a:solidFill>
                    <a:schemeClr val="accent1">
                      <a:lumMod val="75000"/>
                    </a:schemeClr>
                  </a:solidFill>
                </a:rPr>
                <a:t>HydroC</a:t>
              </a:r>
              <a:r>
                <a:rPr lang="en-GB" sz="2000" baseline="0" dirty="0" smtClean="0">
                  <a:solidFill>
                    <a:schemeClr val="accent1">
                      <a:lumMod val="75000"/>
                    </a:schemeClr>
                  </a:solidFill>
                </a:rPr>
                <a:t> </a:t>
              </a:r>
              <a:r>
                <a:rPr lang="en-GB" sz="2000" baseline="0" dirty="0" err="1" smtClean="0">
                  <a:solidFill>
                    <a:schemeClr val="accent1">
                      <a:lumMod val="75000"/>
                    </a:schemeClr>
                  </a:solidFill>
                </a:rPr>
                <a:t>Contros</a:t>
              </a:r>
              <a:endParaRPr lang="en-GB" sz="2000" dirty="0">
                <a:solidFill>
                  <a:schemeClr val="accent1">
                    <a:lumMod val="75000"/>
                  </a:schemeClr>
                </a:solidFill>
              </a:endParaRPr>
            </a:p>
          </p:txBody>
        </p:sp>
      </p:grpSp>
      <p:grpSp>
        <p:nvGrpSpPr>
          <p:cNvPr id="16" name="Grupo 15"/>
          <p:cNvGrpSpPr/>
          <p:nvPr/>
        </p:nvGrpSpPr>
        <p:grpSpPr>
          <a:xfrm>
            <a:off x="685278" y="2299141"/>
            <a:ext cx="1914435" cy="2154077"/>
            <a:chOff x="2924493" y="2071678"/>
            <a:chExt cx="2066177" cy="2312313"/>
          </a:xfrm>
        </p:grpSpPr>
        <p:pic>
          <p:nvPicPr>
            <p:cNvPr id="6" name="Picture 2"/>
            <p:cNvPicPr>
              <a:picLocks noChangeAspect="1" noChangeArrowheads="1"/>
            </p:cNvPicPr>
            <p:nvPr/>
          </p:nvPicPr>
          <p:blipFill>
            <a:blip r:embed="rId7"/>
            <a:srcRect/>
            <a:stretch>
              <a:fillRect/>
            </a:stretch>
          </p:blipFill>
          <p:spPr bwMode="auto">
            <a:xfrm>
              <a:off x="3084908" y="2836967"/>
              <a:ext cx="1876428" cy="1547024"/>
            </a:xfrm>
            <a:prstGeom prst="rect">
              <a:avLst/>
            </a:prstGeom>
            <a:noFill/>
            <a:ln w="9525">
              <a:noFill/>
              <a:miter lim="800000"/>
              <a:headEnd/>
              <a:tailEnd/>
            </a:ln>
            <a:effectLst/>
          </p:spPr>
        </p:pic>
        <p:sp>
          <p:nvSpPr>
            <p:cNvPr id="17" name="16 Rectángulo"/>
            <p:cNvSpPr/>
            <p:nvPr/>
          </p:nvSpPr>
          <p:spPr>
            <a:xfrm>
              <a:off x="2924493" y="2071678"/>
              <a:ext cx="2066177" cy="759886"/>
            </a:xfrm>
            <a:prstGeom prst="rect">
              <a:avLst/>
            </a:prstGeom>
          </p:spPr>
          <p:txBody>
            <a:bodyPr wrap="none">
              <a:spAutoFit/>
            </a:bodyPr>
            <a:lstStyle/>
            <a:p>
              <a:pPr algn="ctr"/>
              <a:r>
                <a:rPr lang="en-GB" sz="2000" baseline="0" dirty="0" smtClean="0">
                  <a:solidFill>
                    <a:schemeClr val="accent1">
                      <a:lumMod val="75000"/>
                    </a:schemeClr>
                  </a:solidFill>
                </a:rPr>
                <a:t>Turner Cyclops</a:t>
              </a:r>
            </a:p>
            <a:p>
              <a:pPr algn="ctr"/>
              <a:r>
                <a:rPr lang="en-GB" sz="2000" baseline="0" dirty="0" smtClean="0">
                  <a:solidFill>
                    <a:schemeClr val="accent1">
                      <a:lumMod val="75000"/>
                    </a:schemeClr>
                  </a:solidFill>
                </a:rPr>
                <a:t>Integrator</a:t>
              </a:r>
              <a:endParaRPr lang="en-GB" sz="2000" dirty="0">
                <a:solidFill>
                  <a:schemeClr val="accent1">
                    <a:lumMod val="75000"/>
                  </a:schemeClr>
                </a:solidFill>
              </a:endParaRPr>
            </a:p>
          </p:txBody>
        </p:sp>
      </p:grpSp>
      <p:sp>
        <p:nvSpPr>
          <p:cNvPr id="2" name="Rectangle 6"/>
          <p:cNvSpPr>
            <a:spLocks noChangeArrowheads="1"/>
          </p:cNvSpPr>
          <p:nvPr/>
        </p:nvSpPr>
        <p:spPr bwMode="auto">
          <a:xfrm>
            <a:off x="107950" y="6164263"/>
            <a:ext cx="8893175" cy="73025"/>
          </a:xfrm>
          <a:prstGeom prst="rect">
            <a:avLst/>
          </a:prstGeom>
          <a:solidFill>
            <a:schemeClr val="accent1"/>
          </a:solidFill>
          <a:ln w="9525">
            <a:noFill/>
            <a:miter lim="800000"/>
            <a:headEnd/>
            <a:tailEnd/>
          </a:ln>
          <a:effectLst/>
        </p:spPr>
        <p:txBody>
          <a:bodyPr wrap="none" anchor="ctr"/>
          <a:lstStyle/>
          <a:p>
            <a:pPr algn="ctr"/>
            <a:endParaRPr lang="es-ES" baseline="0">
              <a:solidFill>
                <a:schemeClr val="accent1">
                  <a:lumMod val="75000"/>
                </a:schemeClr>
              </a:solidFill>
            </a:endParaRPr>
          </a:p>
        </p:txBody>
      </p:sp>
      <p:sp>
        <p:nvSpPr>
          <p:cNvPr id="3" name="Rectangle 8"/>
          <p:cNvSpPr>
            <a:spLocks noChangeArrowheads="1"/>
          </p:cNvSpPr>
          <p:nvPr/>
        </p:nvSpPr>
        <p:spPr bwMode="auto">
          <a:xfrm>
            <a:off x="179512" y="6340879"/>
            <a:ext cx="1525097" cy="400110"/>
          </a:xfrm>
          <a:prstGeom prst="rect">
            <a:avLst/>
          </a:prstGeom>
          <a:noFill/>
          <a:ln w="9525">
            <a:noFill/>
            <a:miter lim="800000"/>
            <a:headEnd/>
            <a:tailEnd/>
          </a:ln>
          <a:effectLst/>
        </p:spPr>
        <p:txBody>
          <a:bodyPr wrap="none">
            <a:spAutoFit/>
          </a:bodyPr>
          <a:lstStyle/>
          <a:p>
            <a:r>
              <a:rPr lang="en-GB" sz="2000" b="1" baseline="0" dirty="0">
                <a:solidFill>
                  <a:schemeClr val="accent1">
                    <a:lumMod val="75000"/>
                  </a:schemeClr>
                </a:solidFill>
                <a:effectLst>
                  <a:outerShdw blurRad="38100" dist="38100" dir="2700000" algn="tl">
                    <a:srgbClr val="000000">
                      <a:alpha val="43137"/>
                    </a:srgbClr>
                  </a:outerShdw>
                </a:effectLst>
                <a:latin typeface="+mn-lt"/>
              </a:rPr>
              <a:t>URready4OS</a:t>
            </a:r>
          </a:p>
        </p:txBody>
      </p:sp>
      <p:pic>
        <p:nvPicPr>
          <p:cNvPr id="4" name="Picture 10" descr="image-alcid-nantes-131111-190850"/>
          <p:cNvPicPr>
            <a:picLocks noChangeAspect="1" noChangeArrowheads="1"/>
          </p:cNvPicPr>
          <p:nvPr/>
        </p:nvPicPr>
        <p:blipFill>
          <a:blip r:embed="rId8" cstate="print"/>
          <a:srcRect b="26649"/>
          <a:stretch>
            <a:fillRect/>
          </a:stretch>
        </p:blipFill>
        <p:spPr bwMode="auto">
          <a:xfrm>
            <a:off x="8028384" y="6269994"/>
            <a:ext cx="929526" cy="470995"/>
          </a:xfrm>
          <a:prstGeom prst="rect">
            <a:avLst/>
          </a:prstGeom>
          <a:noFill/>
        </p:spPr>
      </p:pic>
      <p:sp>
        <p:nvSpPr>
          <p:cNvPr id="5" name="4 Título"/>
          <p:cNvSpPr>
            <a:spLocks noGrp="1"/>
          </p:cNvSpPr>
          <p:nvPr>
            <p:ph type="title" idx="4294967295"/>
          </p:nvPr>
        </p:nvSpPr>
        <p:spPr>
          <a:xfrm>
            <a:off x="428596" y="-1143000"/>
            <a:ext cx="8229600" cy="1143000"/>
          </a:xfrm>
        </p:spPr>
        <p:txBody>
          <a:bodyPr/>
          <a:lstStyle/>
          <a:p>
            <a:r>
              <a:rPr lang="en-GB" dirty="0" smtClean="0"/>
              <a:t>Action1. Probes</a:t>
            </a:r>
            <a:endParaRPr lang="en-GB" dirty="0"/>
          </a:p>
        </p:txBody>
      </p:sp>
      <p:sp>
        <p:nvSpPr>
          <p:cNvPr id="11" name="4 CuadroTexto"/>
          <p:cNvSpPr txBox="1">
            <a:spLocks noChangeArrowheads="1"/>
          </p:cNvSpPr>
          <p:nvPr/>
        </p:nvSpPr>
        <p:spPr bwMode="auto">
          <a:xfrm>
            <a:off x="500034" y="869811"/>
            <a:ext cx="8358246" cy="1200329"/>
          </a:xfrm>
          <a:prstGeom prst="rect">
            <a:avLst/>
          </a:prstGeom>
          <a:noFill/>
          <a:ln w="9525">
            <a:noFill/>
            <a:miter lim="800000"/>
            <a:headEnd/>
            <a:tailEnd/>
          </a:ln>
        </p:spPr>
        <p:txBody>
          <a:bodyPr wrap="square">
            <a:spAutoFit/>
          </a:bodyPr>
          <a:lstStyle/>
          <a:p>
            <a:pPr algn="just"/>
            <a:r>
              <a:rPr lang="en-US" sz="2400" baseline="0" dirty="0">
                <a:solidFill>
                  <a:schemeClr val="accent1">
                    <a:lumMod val="75000"/>
                  </a:schemeClr>
                </a:solidFill>
                <a:latin typeface="Arial Narrow" panose="020B0606020202030204" pitchFamily="34" charset="0"/>
              </a:rPr>
              <a:t>● </a:t>
            </a:r>
            <a:r>
              <a:rPr lang="en-GB" sz="2400" baseline="0" dirty="0" smtClean="0">
                <a:solidFill>
                  <a:schemeClr val="accent1">
                    <a:lumMod val="75000"/>
                  </a:schemeClr>
                </a:solidFill>
              </a:rPr>
              <a:t>Check the performance of existing commercial and</a:t>
            </a:r>
          </a:p>
          <a:p>
            <a:pPr algn="just"/>
            <a:r>
              <a:rPr lang="en-GB" sz="2400" baseline="0" dirty="0" smtClean="0">
                <a:solidFill>
                  <a:schemeClr val="accent1">
                    <a:lumMod val="75000"/>
                  </a:schemeClr>
                </a:solidFill>
              </a:rPr>
              <a:t>   prototypes of oil-in water probes to be integrated into the</a:t>
            </a:r>
          </a:p>
          <a:p>
            <a:pPr algn="just"/>
            <a:r>
              <a:rPr lang="en-GB" sz="2400" baseline="0" dirty="0" smtClean="0">
                <a:solidFill>
                  <a:schemeClr val="accent1">
                    <a:lumMod val="75000"/>
                  </a:schemeClr>
                </a:solidFill>
              </a:rPr>
              <a:t>   AUVs</a:t>
            </a:r>
            <a:endParaRPr lang="en-GB" sz="2400" baseline="0" dirty="0">
              <a:solidFill>
                <a:schemeClr val="accent1">
                  <a:lumMod val="75000"/>
                </a:schemeClr>
              </a:solidFill>
            </a:endParaRPr>
          </a:p>
        </p:txBody>
      </p:sp>
      <p:sp>
        <p:nvSpPr>
          <p:cNvPr id="19" name="18 Rectángulo"/>
          <p:cNvSpPr/>
          <p:nvPr/>
        </p:nvSpPr>
        <p:spPr>
          <a:xfrm>
            <a:off x="500034" y="241484"/>
            <a:ext cx="1415772" cy="523220"/>
          </a:xfrm>
          <a:prstGeom prst="rect">
            <a:avLst/>
          </a:prstGeom>
        </p:spPr>
        <p:txBody>
          <a:bodyPr wrap="none">
            <a:spAutoFit/>
          </a:bodyPr>
          <a:lstStyle/>
          <a:p>
            <a:r>
              <a:rPr lang="en-GB" sz="2800" b="1" baseline="0" dirty="0" smtClean="0">
                <a:solidFill>
                  <a:schemeClr val="accent1">
                    <a:lumMod val="75000"/>
                  </a:schemeClr>
                </a:solidFill>
                <a:effectLst>
                  <a:outerShdw blurRad="38100" dist="38100" dir="2700000" algn="tl">
                    <a:srgbClr val="000000">
                      <a:alpha val="43137"/>
                    </a:srgbClr>
                  </a:outerShdw>
                </a:effectLst>
                <a:latin typeface="Calibri" pitchFamily="34" charset="0"/>
              </a:rPr>
              <a:t>Action 1</a:t>
            </a:r>
          </a:p>
        </p:txBody>
      </p:sp>
    </p:spTree>
    <p:extLst>
      <p:ext uri="{BB962C8B-B14F-4D97-AF65-F5344CB8AC3E}">
        <p14:creationId xmlns:p14="http://schemas.microsoft.com/office/powerpoint/2010/main" val="32337858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lsts.fe.up.pt/files/large/7d9029131c6bf25"/>
          <p:cNvPicPr>
            <a:picLocks noChangeAspect="1" noChangeArrowheads="1"/>
          </p:cNvPicPr>
          <p:nvPr/>
        </p:nvPicPr>
        <p:blipFill>
          <a:blip r:embed="rId2"/>
          <a:srcRect/>
          <a:stretch>
            <a:fillRect/>
          </a:stretch>
        </p:blipFill>
        <p:spPr bwMode="auto">
          <a:xfrm>
            <a:off x="3164954" y="2507728"/>
            <a:ext cx="2343150" cy="1857376"/>
          </a:xfrm>
          <a:prstGeom prst="rect">
            <a:avLst/>
          </a:prstGeom>
          <a:noFill/>
        </p:spPr>
      </p:pic>
      <p:sp>
        <p:nvSpPr>
          <p:cNvPr id="2" name="Rectangle 6"/>
          <p:cNvSpPr>
            <a:spLocks noChangeArrowheads="1"/>
          </p:cNvSpPr>
          <p:nvPr/>
        </p:nvSpPr>
        <p:spPr bwMode="auto">
          <a:xfrm>
            <a:off x="107950" y="6164263"/>
            <a:ext cx="8893175" cy="73025"/>
          </a:xfrm>
          <a:prstGeom prst="rect">
            <a:avLst/>
          </a:prstGeom>
          <a:solidFill>
            <a:schemeClr val="accent1"/>
          </a:solidFill>
          <a:ln w="9525">
            <a:noFill/>
            <a:miter lim="800000"/>
            <a:headEnd/>
            <a:tailEnd/>
          </a:ln>
          <a:effectLst/>
        </p:spPr>
        <p:txBody>
          <a:bodyPr wrap="none" anchor="ctr"/>
          <a:lstStyle/>
          <a:p>
            <a:pPr algn="ctr"/>
            <a:endParaRPr lang="es-ES" baseline="0"/>
          </a:p>
        </p:txBody>
      </p:sp>
      <p:sp>
        <p:nvSpPr>
          <p:cNvPr id="3" name="Rectangle 8"/>
          <p:cNvSpPr>
            <a:spLocks noChangeArrowheads="1"/>
          </p:cNvSpPr>
          <p:nvPr/>
        </p:nvSpPr>
        <p:spPr bwMode="auto">
          <a:xfrm>
            <a:off x="179512" y="6340879"/>
            <a:ext cx="1525097" cy="400110"/>
          </a:xfrm>
          <a:prstGeom prst="rect">
            <a:avLst/>
          </a:prstGeom>
          <a:noFill/>
          <a:ln w="9525">
            <a:noFill/>
            <a:miter lim="800000"/>
            <a:headEnd/>
            <a:tailEnd/>
          </a:ln>
          <a:effectLst/>
        </p:spPr>
        <p:txBody>
          <a:bodyPr wrap="none">
            <a:spAutoFit/>
          </a:bodyPr>
          <a:lstStyle/>
          <a:p>
            <a:r>
              <a:rPr lang="en-GB" sz="2000" b="1" baseline="0" dirty="0">
                <a:solidFill>
                  <a:schemeClr val="accent1">
                    <a:lumMod val="75000"/>
                  </a:schemeClr>
                </a:solidFill>
                <a:effectLst>
                  <a:outerShdw blurRad="38100" dist="38100" dir="2700000" algn="tl">
                    <a:srgbClr val="000000">
                      <a:alpha val="43137"/>
                    </a:srgbClr>
                  </a:outerShdw>
                </a:effectLst>
                <a:latin typeface="+mn-lt"/>
              </a:rPr>
              <a:t>URready4OS</a:t>
            </a:r>
          </a:p>
        </p:txBody>
      </p:sp>
      <p:pic>
        <p:nvPicPr>
          <p:cNvPr id="4" name="Picture 10" descr="image-alcid-nantes-131111-190850"/>
          <p:cNvPicPr>
            <a:picLocks noChangeAspect="1" noChangeArrowheads="1"/>
          </p:cNvPicPr>
          <p:nvPr/>
        </p:nvPicPr>
        <p:blipFill>
          <a:blip r:embed="rId3" cstate="print"/>
          <a:srcRect b="26649"/>
          <a:stretch>
            <a:fillRect/>
          </a:stretch>
        </p:blipFill>
        <p:spPr bwMode="auto">
          <a:xfrm>
            <a:off x="8028384" y="6269994"/>
            <a:ext cx="929526" cy="470995"/>
          </a:xfrm>
          <a:prstGeom prst="rect">
            <a:avLst/>
          </a:prstGeom>
          <a:noFill/>
        </p:spPr>
      </p:pic>
      <p:sp>
        <p:nvSpPr>
          <p:cNvPr id="5" name="4 Título"/>
          <p:cNvSpPr>
            <a:spLocks noGrp="1"/>
          </p:cNvSpPr>
          <p:nvPr>
            <p:ph type="title" idx="4294967295"/>
          </p:nvPr>
        </p:nvSpPr>
        <p:spPr>
          <a:xfrm>
            <a:off x="500034" y="-1143000"/>
            <a:ext cx="8229600" cy="1143000"/>
          </a:xfrm>
        </p:spPr>
        <p:txBody>
          <a:bodyPr/>
          <a:lstStyle/>
          <a:p>
            <a:r>
              <a:rPr lang="en-GB" dirty="0" smtClean="0"/>
              <a:t>Action2-3. White </a:t>
            </a:r>
            <a:r>
              <a:rPr lang="en-GB" dirty="0" err="1" smtClean="0"/>
              <a:t>papers,protocols</a:t>
            </a:r>
            <a:endParaRPr lang="en-GB" dirty="0"/>
          </a:p>
        </p:txBody>
      </p:sp>
      <p:pic>
        <p:nvPicPr>
          <p:cNvPr id="2050" name="Picture 2"/>
          <p:cNvPicPr>
            <a:picLocks noChangeAspect="1" noChangeArrowheads="1"/>
          </p:cNvPicPr>
          <p:nvPr/>
        </p:nvPicPr>
        <p:blipFill>
          <a:blip r:embed="rId4"/>
          <a:srcRect/>
          <a:stretch>
            <a:fillRect/>
          </a:stretch>
        </p:blipFill>
        <p:spPr bwMode="auto">
          <a:xfrm>
            <a:off x="642910" y="3573016"/>
            <a:ext cx="3843322" cy="1770587"/>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a:srcRect/>
          <a:stretch>
            <a:fillRect/>
          </a:stretch>
        </p:blipFill>
        <p:spPr bwMode="auto">
          <a:xfrm>
            <a:off x="4646487" y="3501008"/>
            <a:ext cx="4318001" cy="2652715"/>
          </a:xfrm>
          <a:prstGeom prst="rect">
            <a:avLst/>
          </a:prstGeom>
          <a:noFill/>
          <a:ln w="9525">
            <a:noFill/>
            <a:miter lim="800000"/>
            <a:headEnd/>
            <a:tailEnd/>
          </a:ln>
          <a:effectLst/>
        </p:spPr>
      </p:pic>
      <p:sp>
        <p:nvSpPr>
          <p:cNvPr id="11" name="4 CuadroTexto"/>
          <p:cNvSpPr txBox="1">
            <a:spLocks noChangeArrowheads="1"/>
          </p:cNvSpPr>
          <p:nvPr/>
        </p:nvSpPr>
        <p:spPr bwMode="auto">
          <a:xfrm>
            <a:off x="500034" y="995244"/>
            <a:ext cx="8358246" cy="1692771"/>
          </a:xfrm>
          <a:prstGeom prst="rect">
            <a:avLst/>
          </a:prstGeom>
          <a:noFill/>
          <a:ln w="9525">
            <a:noFill/>
            <a:miter lim="800000"/>
            <a:headEnd/>
            <a:tailEnd/>
          </a:ln>
        </p:spPr>
        <p:txBody>
          <a:bodyPr wrap="square">
            <a:spAutoFit/>
          </a:bodyPr>
          <a:lstStyle/>
          <a:p>
            <a:pPr algn="just"/>
            <a:r>
              <a:rPr lang="en-US" sz="2400" baseline="0" dirty="0">
                <a:solidFill>
                  <a:schemeClr val="accent1">
                    <a:lumMod val="75000"/>
                  </a:schemeClr>
                </a:solidFill>
                <a:latin typeface="+mn-lt"/>
              </a:rPr>
              <a:t>● </a:t>
            </a:r>
            <a:r>
              <a:rPr lang="en-GB" sz="2400" baseline="0" dirty="0" smtClean="0">
                <a:solidFill>
                  <a:schemeClr val="accent1">
                    <a:lumMod val="75000"/>
                  </a:schemeClr>
                </a:solidFill>
                <a:latin typeface="+mn-lt"/>
              </a:rPr>
              <a:t>Design detailed </a:t>
            </a:r>
            <a:r>
              <a:rPr lang="en-GB" sz="2400" baseline="0" dirty="0">
                <a:solidFill>
                  <a:schemeClr val="accent1">
                    <a:lumMod val="75000"/>
                  </a:schemeClr>
                </a:solidFill>
                <a:latin typeface="+mn-lt"/>
              </a:rPr>
              <a:t>protocols </a:t>
            </a:r>
            <a:r>
              <a:rPr lang="en-GB" sz="2400" baseline="0" dirty="0" smtClean="0">
                <a:solidFill>
                  <a:schemeClr val="accent1">
                    <a:lumMod val="75000"/>
                  </a:schemeClr>
                </a:solidFill>
                <a:latin typeface="+mn-lt"/>
              </a:rPr>
              <a:t>to define and elaborate the “Concept of Operations” (</a:t>
            </a:r>
            <a:r>
              <a:rPr lang="en-GB" sz="2400" baseline="0" dirty="0" err="1" smtClean="0">
                <a:solidFill>
                  <a:schemeClr val="accent1">
                    <a:lumMod val="75000"/>
                  </a:schemeClr>
                </a:solidFill>
                <a:latin typeface="+mn-lt"/>
              </a:rPr>
              <a:t>ConOps</a:t>
            </a:r>
            <a:r>
              <a:rPr lang="en-GB" sz="2400" baseline="0" dirty="0" smtClean="0">
                <a:solidFill>
                  <a:schemeClr val="accent1">
                    <a:lumMod val="75000"/>
                  </a:schemeClr>
                </a:solidFill>
                <a:latin typeface="+mn-lt"/>
              </a:rPr>
              <a:t>) for AUV missions against oil spills </a:t>
            </a:r>
          </a:p>
          <a:p>
            <a:pPr algn="just"/>
            <a:endParaRPr lang="en-GB" sz="800" baseline="0" dirty="0" smtClean="0">
              <a:solidFill>
                <a:schemeClr val="accent1">
                  <a:lumMod val="75000"/>
                </a:schemeClr>
              </a:solidFill>
              <a:latin typeface="+mn-lt"/>
            </a:endParaRPr>
          </a:p>
          <a:p>
            <a:pPr algn="just"/>
            <a:r>
              <a:rPr lang="en-US" sz="2400" baseline="0" dirty="0" smtClean="0">
                <a:solidFill>
                  <a:schemeClr val="accent1">
                    <a:lumMod val="75000"/>
                  </a:schemeClr>
                </a:solidFill>
                <a:latin typeface="+mn-lt"/>
              </a:rPr>
              <a:t>● Write a “W</a:t>
            </a:r>
            <a:r>
              <a:rPr lang="en-GB" sz="2400" baseline="0" dirty="0" err="1" smtClean="0">
                <a:solidFill>
                  <a:schemeClr val="accent1">
                    <a:lumMod val="75000"/>
                  </a:schemeClr>
                </a:solidFill>
                <a:latin typeface="+mn-lt"/>
              </a:rPr>
              <a:t>hite</a:t>
            </a:r>
            <a:r>
              <a:rPr lang="en-GB" sz="2400" baseline="0" dirty="0" smtClean="0">
                <a:solidFill>
                  <a:schemeClr val="accent1">
                    <a:lumMod val="75000"/>
                  </a:schemeClr>
                </a:solidFill>
                <a:latin typeface="+mn-lt"/>
              </a:rPr>
              <a:t> Paper” with detailed experience and protocols for rapid intervention of AUVs in collaborative missions</a:t>
            </a:r>
            <a:endParaRPr lang="en-GB" sz="2400" baseline="0" dirty="0">
              <a:solidFill>
                <a:schemeClr val="accent1">
                  <a:lumMod val="75000"/>
                </a:schemeClr>
              </a:solidFill>
              <a:latin typeface="+mn-lt"/>
            </a:endParaRPr>
          </a:p>
        </p:txBody>
      </p:sp>
      <p:sp>
        <p:nvSpPr>
          <p:cNvPr id="12" name="11 Rectángulo"/>
          <p:cNvSpPr/>
          <p:nvPr/>
        </p:nvSpPr>
        <p:spPr>
          <a:xfrm>
            <a:off x="500034" y="404664"/>
            <a:ext cx="2467342" cy="523220"/>
          </a:xfrm>
          <a:prstGeom prst="rect">
            <a:avLst/>
          </a:prstGeom>
        </p:spPr>
        <p:txBody>
          <a:bodyPr wrap="none">
            <a:spAutoFit/>
          </a:bodyPr>
          <a:lstStyle/>
          <a:p>
            <a:r>
              <a:rPr lang="en-GB" sz="2800" b="1" baseline="0" dirty="0" smtClean="0">
                <a:solidFill>
                  <a:schemeClr val="accent1">
                    <a:lumMod val="75000"/>
                  </a:schemeClr>
                </a:solidFill>
                <a:effectLst>
                  <a:outerShdw blurRad="38100" dist="38100" dir="2700000" algn="tl">
                    <a:srgbClr val="000000">
                      <a:alpha val="43137"/>
                    </a:srgbClr>
                  </a:outerShdw>
                </a:effectLst>
                <a:latin typeface="Calibri" pitchFamily="34" charset="0"/>
              </a:rPr>
              <a:t>Actions 2 and 3</a:t>
            </a:r>
          </a:p>
        </p:txBody>
      </p:sp>
    </p:spTree>
    <p:extLst>
      <p:ext uri="{BB962C8B-B14F-4D97-AF65-F5344CB8AC3E}">
        <p14:creationId xmlns:p14="http://schemas.microsoft.com/office/powerpoint/2010/main" val="3233785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cstate="print"/>
          <a:srcRect/>
          <a:stretch>
            <a:fillRect/>
          </a:stretch>
        </p:blipFill>
        <p:spPr bwMode="auto">
          <a:xfrm>
            <a:off x="3304036" y="2486596"/>
            <a:ext cx="5189111" cy="2978457"/>
          </a:xfrm>
          <a:prstGeom prst="rect">
            <a:avLst/>
          </a:prstGeom>
          <a:noFill/>
          <a:ln w="9525">
            <a:noFill/>
            <a:miter lim="800000"/>
            <a:headEnd/>
            <a:tailEnd/>
          </a:ln>
          <a:effectLst/>
        </p:spPr>
      </p:pic>
      <p:sp>
        <p:nvSpPr>
          <p:cNvPr id="2" name="Rectangle 6"/>
          <p:cNvSpPr>
            <a:spLocks noChangeArrowheads="1"/>
          </p:cNvSpPr>
          <p:nvPr/>
        </p:nvSpPr>
        <p:spPr bwMode="auto">
          <a:xfrm>
            <a:off x="107950" y="6164263"/>
            <a:ext cx="8893175" cy="73025"/>
          </a:xfrm>
          <a:prstGeom prst="rect">
            <a:avLst/>
          </a:prstGeom>
          <a:solidFill>
            <a:schemeClr val="accent1"/>
          </a:solidFill>
          <a:ln w="9525">
            <a:noFill/>
            <a:miter lim="800000"/>
            <a:headEnd/>
            <a:tailEnd/>
          </a:ln>
          <a:effectLst/>
        </p:spPr>
        <p:txBody>
          <a:bodyPr wrap="none" anchor="ctr"/>
          <a:lstStyle/>
          <a:p>
            <a:pPr algn="ctr"/>
            <a:endParaRPr lang="es-ES" baseline="0"/>
          </a:p>
        </p:txBody>
      </p:sp>
      <p:sp>
        <p:nvSpPr>
          <p:cNvPr id="3" name="Rectangle 8"/>
          <p:cNvSpPr>
            <a:spLocks noChangeArrowheads="1"/>
          </p:cNvSpPr>
          <p:nvPr/>
        </p:nvSpPr>
        <p:spPr bwMode="auto">
          <a:xfrm>
            <a:off x="179512" y="6340879"/>
            <a:ext cx="1525097" cy="400110"/>
          </a:xfrm>
          <a:prstGeom prst="rect">
            <a:avLst/>
          </a:prstGeom>
          <a:noFill/>
          <a:ln w="9525">
            <a:noFill/>
            <a:miter lim="800000"/>
            <a:headEnd/>
            <a:tailEnd/>
          </a:ln>
          <a:effectLst/>
        </p:spPr>
        <p:txBody>
          <a:bodyPr wrap="none">
            <a:spAutoFit/>
          </a:bodyPr>
          <a:lstStyle/>
          <a:p>
            <a:r>
              <a:rPr lang="en-GB" sz="2000" b="1" baseline="0" dirty="0">
                <a:solidFill>
                  <a:schemeClr val="accent1">
                    <a:lumMod val="75000"/>
                  </a:schemeClr>
                </a:solidFill>
                <a:effectLst>
                  <a:outerShdw blurRad="38100" dist="38100" dir="2700000" algn="tl">
                    <a:srgbClr val="000000">
                      <a:alpha val="43137"/>
                    </a:srgbClr>
                  </a:outerShdw>
                </a:effectLst>
                <a:latin typeface="+mn-lt"/>
              </a:rPr>
              <a:t>URready4OS</a:t>
            </a:r>
          </a:p>
        </p:txBody>
      </p:sp>
      <p:pic>
        <p:nvPicPr>
          <p:cNvPr id="4" name="Picture 10" descr="image-alcid-nantes-131111-190850"/>
          <p:cNvPicPr>
            <a:picLocks noChangeAspect="1" noChangeArrowheads="1"/>
          </p:cNvPicPr>
          <p:nvPr/>
        </p:nvPicPr>
        <p:blipFill>
          <a:blip r:embed="rId3" cstate="print"/>
          <a:srcRect b="26649"/>
          <a:stretch>
            <a:fillRect/>
          </a:stretch>
        </p:blipFill>
        <p:spPr bwMode="auto">
          <a:xfrm>
            <a:off x="8028384" y="6269994"/>
            <a:ext cx="929526" cy="470995"/>
          </a:xfrm>
          <a:prstGeom prst="rect">
            <a:avLst/>
          </a:prstGeom>
          <a:noFill/>
        </p:spPr>
      </p:pic>
      <p:sp>
        <p:nvSpPr>
          <p:cNvPr id="5" name="4 Título"/>
          <p:cNvSpPr>
            <a:spLocks noGrp="1"/>
          </p:cNvSpPr>
          <p:nvPr>
            <p:ph type="title" idx="4294967295"/>
          </p:nvPr>
        </p:nvSpPr>
        <p:spPr>
          <a:xfrm>
            <a:off x="500034" y="-1143000"/>
            <a:ext cx="8229600" cy="1143000"/>
          </a:xfrm>
        </p:spPr>
        <p:txBody>
          <a:bodyPr/>
          <a:lstStyle/>
          <a:p>
            <a:r>
              <a:rPr lang="en-GB" dirty="0" smtClean="0"/>
              <a:t>Action2-3. White </a:t>
            </a:r>
            <a:r>
              <a:rPr lang="en-GB" dirty="0" err="1" smtClean="0"/>
              <a:t>papers,protocols</a:t>
            </a:r>
            <a:endParaRPr lang="en-GB" dirty="0"/>
          </a:p>
        </p:txBody>
      </p:sp>
      <p:pic>
        <p:nvPicPr>
          <p:cNvPr id="2051" name="Picture 3"/>
          <p:cNvPicPr>
            <a:picLocks noChangeAspect="1" noChangeArrowheads="1"/>
          </p:cNvPicPr>
          <p:nvPr/>
        </p:nvPicPr>
        <p:blipFill>
          <a:blip r:embed="rId4" cstate="print"/>
          <a:srcRect/>
          <a:stretch>
            <a:fillRect/>
          </a:stretch>
        </p:blipFill>
        <p:spPr bwMode="auto">
          <a:xfrm>
            <a:off x="173956" y="4051996"/>
            <a:ext cx="3500462" cy="1897279"/>
          </a:xfrm>
          <a:prstGeom prst="rect">
            <a:avLst/>
          </a:prstGeom>
          <a:noFill/>
          <a:ln w="9525">
            <a:noFill/>
            <a:miter lim="800000"/>
            <a:headEnd/>
            <a:tailEnd/>
          </a:ln>
          <a:effectLst/>
        </p:spPr>
      </p:pic>
      <p:pic>
        <p:nvPicPr>
          <p:cNvPr id="2054" name="Picture 6" descr="http://www.mbari.org/staff/dcline/images/canon_odss_matte.jpg"/>
          <p:cNvPicPr>
            <a:picLocks noChangeAspect="1" noChangeArrowheads="1"/>
          </p:cNvPicPr>
          <p:nvPr/>
        </p:nvPicPr>
        <p:blipFill>
          <a:blip r:embed="rId5" cstate="print"/>
          <a:srcRect/>
          <a:stretch>
            <a:fillRect/>
          </a:stretch>
        </p:blipFill>
        <p:spPr bwMode="auto">
          <a:xfrm>
            <a:off x="5957883" y="4046572"/>
            <a:ext cx="3000396" cy="2000264"/>
          </a:xfrm>
          <a:prstGeom prst="rect">
            <a:avLst/>
          </a:prstGeom>
          <a:noFill/>
        </p:spPr>
      </p:pic>
      <p:sp>
        <p:nvSpPr>
          <p:cNvPr id="11" name="4 CuadroTexto"/>
          <p:cNvSpPr txBox="1">
            <a:spLocks noChangeArrowheads="1"/>
          </p:cNvSpPr>
          <p:nvPr/>
        </p:nvSpPr>
        <p:spPr bwMode="auto">
          <a:xfrm>
            <a:off x="571472" y="692696"/>
            <a:ext cx="8158162" cy="2062103"/>
          </a:xfrm>
          <a:prstGeom prst="rect">
            <a:avLst/>
          </a:prstGeom>
          <a:noFill/>
          <a:ln w="9525">
            <a:noFill/>
            <a:miter lim="800000"/>
            <a:headEnd/>
            <a:tailEnd/>
          </a:ln>
        </p:spPr>
        <p:txBody>
          <a:bodyPr wrap="square">
            <a:spAutoFit/>
          </a:bodyPr>
          <a:lstStyle/>
          <a:p>
            <a:pPr algn="just"/>
            <a:r>
              <a:rPr lang="en-US" sz="2400" baseline="0" dirty="0">
                <a:solidFill>
                  <a:schemeClr val="accent1">
                    <a:lumMod val="75000"/>
                  </a:schemeClr>
                </a:solidFill>
                <a:latin typeface="+mn-lt"/>
              </a:rPr>
              <a:t>● </a:t>
            </a:r>
            <a:r>
              <a:rPr lang="en-US" sz="2400" baseline="0" dirty="0" smtClean="0">
                <a:solidFill>
                  <a:schemeClr val="accent1">
                    <a:lumMod val="75000"/>
                  </a:schemeClr>
                </a:solidFill>
                <a:latin typeface="+mn-lt"/>
              </a:rPr>
              <a:t>A</a:t>
            </a:r>
            <a:r>
              <a:rPr lang="en-GB" sz="2400" baseline="0" dirty="0" err="1" smtClean="0">
                <a:solidFill>
                  <a:schemeClr val="accent1">
                    <a:lumMod val="75000"/>
                  </a:schemeClr>
                </a:solidFill>
                <a:latin typeface="+mn-lt"/>
              </a:rPr>
              <a:t>dapt</a:t>
            </a:r>
            <a:r>
              <a:rPr lang="en-GB" sz="2400" baseline="0" dirty="0" smtClean="0">
                <a:solidFill>
                  <a:schemeClr val="accent1">
                    <a:lumMod val="75000"/>
                  </a:schemeClr>
                </a:solidFill>
                <a:latin typeface="+mn-lt"/>
              </a:rPr>
              <a:t>, improve, rewrite and developed novel advanced </a:t>
            </a:r>
          </a:p>
          <a:p>
            <a:pPr algn="just"/>
            <a:r>
              <a:rPr lang="en-GB" sz="2400" baseline="0" dirty="0">
                <a:solidFill>
                  <a:schemeClr val="accent1">
                    <a:lumMod val="75000"/>
                  </a:schemeClr>
                </a:solidFill>
                <a:latin typeface="+mn-lt"/>
              </a:rPr>
              <a:t> </a:t>
            </a:r>
            <a:r>
              <a:rPr lang="en-GB" sz="2400" baseline="0" dirty="0" smtClean="0">
                <a:solidFill>
                  <a:schemeClr val="accent1">
                    <a:lumMod val="75000"/>
                  </a:schemeClr>
                </a:solidFill>
                <a:latin typeface="+mn-lt"/>
              </a:rPr>
              <a:t>   algorithms to coordinate multivehicle cooperative missions</a:t>
            </a:r>
          </a:p>
          <a:p>
            <a:pPr algn="just"/>
            <a:endParaRPr lang="en-GB" sz="800" baseline="0" dirty="0" smtClean="0">
              <a:solidFill>
                <a:schemeClr val="accent1">
                  <a:lumMod val="75000"/>
                </a:schemeClr>
              </a:solidFill>
              <a:latin typeface="+mn-lt"/>
            </a:endParaRPr>
          </a:p>
          <a:p>
            <a:pPr algn="just"/>
            <a:r>
              <a:rPr lang="en-US" sz="2400" baseline="0" dirty="0" smtClean="0">
                <a:solidFill>
                  <a:schemeClr val="accent1">
                    <a:lumMod val="75000"/>
                  </a:schemeClr>
                </a:solidFill>
                <a:latin typeface="+mn-lt"/>
              </a:rPr>
              <a:t>● D</a:t>
            </a:r>
            <a:r>
              <a:rPr lang="en-GB" sz="2400" baseline="0" dirty="0" err="1" smtClean="0">
                <a:solidFill>
                  <a:schemeClr val="accent1">
                    <a:lumMod val="75000"/>
                  </a:schemeClr>
                </a:solidFill>
                <a:latin typeface="+mn-lt"/>
              </a:rPr>
              <a:t>evelop</a:t>
            </a:r>
            <a:r>
              <a:rPr lang="en-GB" sz="2400" baseline="0" dirty="0" smtClean="0">
                <a:solidFill>
                  <a:schemeClr val="accent1">
                    <a:lumMod val="75000"/>
                  </a:schemeClr>
                </a:solidFill>
                <a:latin typeface="+mn-lt"/>
              </a:rPr>
              <a:t> interfaces integrating recorded environmental data</a:t>
            </a:r>
          </a:p>
          <a:p>
            <a:pPr algn="just"/>
            <a:r>
              <a:rPr lang="en-GB" sz="2400" baseline="0" dirty="0">
                <a:solidFill>
                  <a:schemeClr val="accent1">
                    <a:lumMod val="75000"/>
                  </a:schemeClr>
                </a:solidFill>
                <a:latin typeface="+mn-lt"/>
              </a:rPr>
              <a:t> </a:t>
            </a:r>
            <a:r>
              <a:rPr lang="en-GB" sz="2400" baseline="0" dirty="0" smtClean="0">
                <a:solidFill>
                  <a:schemeClr val="accent1">
                    <a:lumMod val="75000"/>
                  </a:schemeClr>
                </a:solidFill>
                <a:latin typeface="+mn-lt"/>
              </a:rPr>
              <a:t>   by robots with those obtained by external platforms such as</a:t>
            </a:r>
          </a:p>
          <a:p>
            <a:pPr algn="just"/>
            <a:r>
              <a:rPr lang="en-GB" sz="2400" baseline="0" dirty="0">
                <a:solidFill>
                  <a:schemeClr val="accent1">
                    <a:lumMod val="75000"/>
                  </a:schemeClr>
                </a:solidFill>
                <a:latin typeface="+mn-lt"/>
              </a:rPr>
              <a:t> </a:t>
            </a:r>
            <a:r>
              <a:rPr lang="en-GB" sz="2400" baseline="0" dirty="0" smtClean="0">
                <a:solidFill>
                  <a:schemeClr val="accent1">
                    <a:lumMod val="75000"/>
                  </a:schemeClr>
                </a:solidFill>
                <a:latin typeface="+mn-lt"/>
              </a:rPr>
              <a:t>   satellites or buoys</a:t>
            </a:r>
            <a:endParaRPr lang="en-GB" sz="2400" baseline="0" dirty="0">
              <a:solidFill>
                <a:schemeClr val="accent1">
                  <a:lumMod val="75000"/>
                </a:schemeClr>
              </a:solidFill>
              <a:latin typeface="+mn-lt"/>
            </a:endParaRPr>
          </a:p>
        </p:txBody>
      </p:sp>
      <p:sp>
        <p:nvSpPr>
          <p:cNvPr id="12" name="11 Rectángulo"/>
          <p:cNvSpPr/>
          <p:nvPr/>
        </p:nvSpPr>
        <p:spPr>
          <a:xfrm>
            <a:off x="500034" y="214290"/>
            <a:ext cx="1415772" cy="523220"/>
          </a:xfrm>
          <a:prstGeom prst="rect">
            <a:avLst/>
          </a:prstGeom>
        </p:spPr>
        <p:txBody>
          <a:bodyPr wrap="none">
            <a:spAutoFit/>
          </a:bodyPr>
          <a:lstStyle/>
          <a:p>
            <a:r>
              <a:rPr lang="en-GB" sz="2800" b="1" baseline="0" dirty="0" smtClean="0">
                <a:solidFill>
                  <a:schemeClr val="accent1">
                    <a:lumMod val="75000"/>
                  </a:schemeClr>
                </a:solidFill>
                <a:effectLst>
                  <a:outerShdw blurRad="38100" dist="38100" dir="2700000" algn="tl">
                    <a:srgbClr val="000000">
                      <a:alpha val="43137"/>
                    </a:srgbClr>
                  </a:outerShdw>
                </a:effectLst>
                <a:latin typeface="Calibri" pitchFamily="34" charset="0"/>
              </a:rPr>
              <a:t>Action 4</a:t>
            </a:r>
          </a:p>
        </p:txBody>
      </p:sp>
      <p:sp>
        <p:nvSpPr>
          <p:cNvPr id="6" name="Rectángulo 5"/>
          <p:cNvSpPr/>
          <p:nvPr/>
        </p:nvSpPr>
        <p:spPr>
          <a:xfrm>
            <a:off x="3275856" y="4941168"/>
            <a:ext cx="2448272" cy="9813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2337858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07950" y="6164263"/>
            <a:ext cx="8893175" cy="73025"/>
          </a:xfrm>
          <a:prstGeom prst="rect">
            <a:avLst/>
          </a:prstGeom>
          <a:solidFill>
            <a:schemeClr val="accent1"/>
          </a:solidFill>
          <a:ln w="9525">
            <a:noFill/>
            <a:miter lim="800000"/>
            <a:headEnd/>
            <a:tailEnd/>
          </a:ln>
          <a:effectLst/>
        </p:spPr>
        <p:txBody>
          <a:bodyPr wrap="none" anchor="ctr"/>
          <a:lstStyle/>
          <a:p>
            <a:pPr algn="ctr"/>
            <a:endParaRPr lang="es-ES" baseline="0"/>
          </a:p>
        </p:txBody>
      </p:sp>
      <p:sp>
        <p:nvSpPr>
          <p:cNvPr id="3" name="Rectangle 8"/>
          <p:cNvSpPr>
            <a:spLocks noChangeArrowheads="1"/>
          </p:cNvSpPr>
          <p:nvPr/>
        </p:nvSpPr>
        <p:spPr bwMode="auto">
          <a:xfrm>
            <a:off x="179512" y="6340879"/>
            <a:ext cx="1525097" cy="400110"/>
          </a:xfrm>
          <a:prstGeom prst="rect">
            <a:avLst/>
          </a:prstGeom>
          <a:noFill/>
          <a:ln w="9525">
            <a:noFill/>
            <a:miter lim="800000"/>
            <a:headEnd/>
            <a:tailEnd/>
          </a:ln>
          <a:effectLst/>
        </p:spPr>
        <p:txBody>
          <a:bodyPr wrap="none">
            <a:spAutoFit/>
          </a:bodyPr>
          <a:lstStyle/>
          <a:p>
            <a:r>
              <a:rPr lang="en-GB" sz="2000" b="1" baseline="0" dirty="0">
                <a:solidFill>
                  <a:schemeClr val="accent1">
                    <a:lumMod val="75000"/>
                  </a:schemeClr>
                </a:solidFill>
                <a:effectLst>
                  <a:outerShdw blurRad="38100" dist="38100" dir="2700000" algn="tl">
                    <a:srgbClr val="000000">
                      <a:alpha val="43137"/>
                    </a:srgbClr>
                  </a:outerShdw>
                </a:effectLst>
                <a:latin typeface="+mn-lt"/>
              </a:rPr>
              <a:t>URready4OS</a:t>
            </a:r>
          </a:p>
        </p:txBody>
      </p:sp>
      <p:pic>
        <p:nvPicPr>
          <p:cNvPr id="4" name="Picture 10" descr="image-alcid-nantes-131111-190850"/>
          <p:cNvPicPr>
            <a:picLocks noChangeAspect="1" noChangeArrowheads="1"/>
          </p:cNvPicPr>
          <p:nvPr/>
        </p:nvPicPr>
        <p:blipFill>
          <a:blip r:embed="rId3" cstate="print"/>
          <a:srcRect b="26649"/>
          <a:stretch>
            <a:fillRect/>
          </a:stretch>
        </p:blipFill>
        <p:spPr bwMode="auto">
          <a:xfrm>
            <a:off x="8028384" y="6269994"/>
            <a:ext cx="929526" cy="470995"/>
          </a:xfrm>
          <a:prstGeom prst="rect">
            <a:avLst/>
          </a:prstGeom>
          <a:noFill/>
        </p:spPr>
      </p:pic>
      <p:sp>
        <p:nvSpPr>
          <p:cNvPr id="5" name="4 Título"/>
          <p:cNvSpPr>
            <a:spLocks noGrp="1"/>
          </p:cNvSpPr>
          <p:nvPr>
            <p:ph type="title" idx="4294967295"/>
          </p:nvPr>
        </p:nvSpPr>
        <p:spPr>
          <a:xfrm>
            <a:off x="357158" y="-1357346"/>
            <a:ext cx="8229600" cy="1143000"/>
          </a:xfrm>
        </p:spPr>
        <p:txBody>
          <a:bodyPr/>
          <a:lstStyle/>
          <a:p>
            <a:r>
              <a:rPr lang="en-GB" dirty="0" smtClean="0"/>
              <a:t>Action4.</a:t>
            </a:r>
            <a:r>
              <a:rPr lang="en-GB" baseline="0" dirty="0" smtClean="0"/>
              <a:t> Preliminary experiment</a:t>
            </a:r>
            <a:endParaRPr lang="en-GB" dirty="0"/>
          </a:p>
        </p:txBody>
      </p:sp>
      <p:sp>
        <p:nvSpPr>
          <p:cNvPr id="7" name="6 CuadroTexto"/>
          <p:cNvSpPr txBox="1">
            <a:spLocks noChangeArrowheads="1"/>
          </p:cNvSpPr>
          <p:nvPr/>
        </p:nvSpPr>
        <p:spPr bwMode="auto">
          <a:xfrm>
            <a:off x="467544" y="673532"/>
            <a:ext cx="3706271" cy="523220"/>
          </a:xfrm>
          <a:prstGeom prst="rect">
            <a:avLst/>
          </a:prstGeom>
          <a:noFill/>
          <a:ln w="9525">
            <a:noFill/>
            <a:miter lim="800000"/>
            <a:headEnd/>
            <a:tailEnd/>
          </a:ln>
        </p:spPr>
        <p:txBody>
          <a:bodyPr wrap="none">
            <a:spAutoFit/>
          </a:bodyPr>
          <a:lstStyle/>
          <a:p>
            <a:r>
              <a:rPr lang="en-GB" sz="2800" b="1" baseline="0" dirty="0" smtClean="0">
                <a:solidFill>
                  <a:schemeClr val="accent1">
                    <a:lumMod val="75000"/>
                  </a:schemeClr>
                </a:solidFill>
                <a:latin typeface="Calibri" pitchFamily="34" charset="0"/>
              </a:rPr>
              <a:t>Preliminary </a:t>
            </a:r>
            <a:r>
              <a:rPr lang="en-GB" sz="2800" b="1" baseline="0" dirty="0">
                <a:solidFill>
                  <a:schemeClr val="accent1">
                    <a:lumMod val="75000"/>
                  </a:schemeClr>
                </a:solidFill>
                <a:latin typeface="Calibri" pitchFamily="34" charset="0"/>
              </a:rPr>
              <a:t>experiment</a:t>
            </a:r>
          </a:p>
        </p:txBody>
      </p:sp>
      <p:sp>
        <p:nvSpPr>
          <p:cNvPr id="8" name="AutoShape 12" descr="Z"/>
          <p:cNvSpPr>
            <a:spLocks noChangeAspect="1" noChangeArrowheads="1"/>
          </p:cNvSpPr>
          <p:nvPr/>
        </p:nvSpPr>
        <p:spPr bwMode="auto">
          <a:xfrm>
            <a:off x="4419600" y="3276600"/>
            <a:ext cx="304800" cy="304800"/>
          </a:xfrm>
          <a:prstGeom prst="rect">
            <a:avLst/>
          </a:prstGeom>
          <a:noFill/>
        </p:spPr>
        <p:txBody>
          <a:bodyPr/>
          <a:lstStyle/>
          <a:p>
            <a:endParaRPr lang="es-ES"/>
          </a:p>
        </p:txBody>
      </p:sp>
      <p:sp>
        <p:nvSpPr>
          <p:cNvPr id="9" name="AutoShape 14" descr="Z"/>
          <p:cNvSpPr>
            <a:spLocks noChangeAspect="1" noChangeArrowheads="1"/>
          </p:cNvSpPr>
          <p:nvPr/>
        </p:nvSpPr>
        <p:spPr bwMode="auto">
          <a:xfrm>
            <a:off x="4419600" y="3276600"/>
            <a:ext cx="304800" cy="304800"/>
          </a:xfrm>
          <a:prstGeom prst="rect">
            <a:avLst/>
          </a:prstGeom>
          <a:noFill/>
        </p:spPr>
        <p:txBody>
          <a:bodyPr/>
          <a:lstStyle/>
          <a:p>
            <a:endParaRPr lang="es-ES"/>
          </a:p>
        </p:txBody>
      </p:sp>
      <p:pic>
        <p:nvPicPr>
          <p:cNvPr id="10" name="Picture 16" descr="u_zagreb_logo"/>
          <p:cNvPicPr>
            <a:picLocks noChangeAspect="1" noChangeArrowheads="1"/>
          </p:cNvPicPr>
          <p:nvPr/>
        </p:nvPicPr>
        <p:blipFill>
          <a:blip r:embed="rId4" cstate="print"/>
          <a:srcRect/>
          <a:stretch>
            <a:fillRect/>
          </a:stretch>
        </p:blipFill>
        <p:spPr bwMode="auto">
          <a:xfrm>
            <a:off x="7424778" y="548680"/>
            <a:ext cx="956244" cy="956244"/>
          </a:xfrm>
          <a:prstGeom prst="rect">
            <a:avLst/>
          </a:prstGeom>
          <a:noFill/>
        </p:spPr>
      </p:pic>
      <p:sp>
        <p:nvSpPr>
          <p:cNvPr id="12" name="Rectangle 18"/>
          <p:cNvSpPr>
            <a:spLocks noChangeArrowheads="1"/>
          </p:cNvSpPr>
          <p:nvPr/>
        </p:nvSpPr>
        <p:spPr bwMode="auto">
          <a:xfrm>
            <a:off x="793102" y="1360360"/>
            <a:ext cx="7955362" cy="1815882"/>
          </a:xfrm>
          <a:prstGeom prst="rect">
            <a:avLst/>
          </a:prstGeom>
          <a:noFill/>
          <a:ln w="9525">
            <a:noFill/>
            <a:miter lim="800000"/>
            <a:headEnd/>
            <a:tailEnd/>
          </a:ln>
          <a:effectLst/>
        </p:spPr>
        <p:txBody>
          <a:bodyPr wrap="square">
            <a:spAutoFit/>
          </a:bodyPr>
          <a:lstStyle/>
          <a:p>
            <a:pPr eaLnBrk="0" hangingPunct="0">
              <a:buFontTx/>
              <a:buChar char="•"/>
            </a:pPr>
            <a:r>
              <a:rPr lang="en-US" sz="2400" baseline="0" dirty="0" smtClean="0">
                <a:solidFill>
                  <a:schemeClr val="accent1">
                    <a:lumMod val="75000"/>
                  </a:schemeClr>
                </a:solidFill>
                <a:latin typeface="+mn-lt"/>
              </a:rPr>
              <a:t> Train </a:t>
            </a:r>
            <a:r>
              <a:rPr lang="en-US" sz="2400" baseline="0" dirty="0">
                <a:solidFill>
                  <a:schemeClr val="accent1">
                    <a:lumMod val="75000"/>
                  </a:schemeClr>
                </a:solidFill>
                <a:latin typeface="+mn-lt"/>
              </a:rPr>
              <a:t>a </a:t>
            </a:r>
            <a:r>
              <a:rPr lang="en-US" sz="2400" baseline="0" dirty="0" smtClean="0">
                <a:solidFill>
                  <a:schemeClr val="accent1">
                    <a:lumMod val="75000"/>
                  </a:schemeClr>
                </a:solidFill>
                <a:latin typeface="+mn-lt"/>
              </a:rPr>
              <a:t>fleet </a:t>
            </a:r>
            <a:r>
              <a:rPr lang="en-US" sz="2400" baseline="0" dirty="0">
                <a:solidFill>
                  <a:schemeClr val="accent1">
                    <a:lumMod val="75000"/>
                  </a:schemeClr>
                </a:solidFill>
                <a:latin typeface="+mn-lt"/>
              </a:rPr>
              <a:t>of 3 AUVs, 2 UAVs and 3 USVs</a:t>
            </a:r>
            <a:r>
              <a:rPr lang="en-US" sz="2400" baseline="0" dirty="0" smtClean="0">
                <a:solidFill>
                  <a:schemeClr val="accent1">
                    <a:lumMod val="75000"/>
                  </a:schemeClr>
                </a:solidFill>
                <a:latin typeface="+mn-lt"/>
              </a:rPr>
              <a:t>.</a:t>
            </a:r>
          </a:p>
          <a:p>
            <a:pPr eaLnBrk="0" hangingPunct="0">
              <a:buFontTx/>
              <a:buChar char="•"/>
            </a:pPr>
            <a:endParaRPr lang="en-US" sz="800" baseline="0" dirty="0">
              <a:solidFill>
                <a:schemeClr val="accent1">
                  <a:lumMod val="75000"/>
                </a:schemeClr>
              </a:solidFill>
              <a:latin typeface="+mn-lt"/>
            </a:endParaRPr>
          </a:p>
          <a:p>
            <a:pPr eaLnBrk="0" hangingPunct="0">
              <a:buFontTx/>
              <a:buChar char="•"/>
            </a:pPr>
            <a:r>
              <a:rPr lang="en-US" sz="2400" baseline="0" dirty="0" smtClean="0">
                <a:solidFill>
                  <a:schemeClr val="accent1">
                    <a:lumMod val="75000"/>
                  </a:schemeClr>
                </a:solidFill>
                <a:latin typeface="+mn-lt"/>
              </a:rPr>
              <a:t> Check </a:t>
            </a:r>
            <a:r>
              <a:rPr lang="en-US" sz="2400" baseline="0" dirty="0">
                <a:solidFill>
                  <a:schemeClr val="accent1">
                    <a:lumMod val="75000"/>
                  </a:schemeClr>
                </a:solidFill>
                <a:latin typeface="+mn-lt"/>
              </a:rPr>
              <a:t>and identify weak points in protocols and </a:t>
            </a:r>
            <a:r>
              <a:rPr lang="en-US" sz="2400" baseline="0" dirty="0" smtClean="0">
                <a:solidFill>
                  <a:schemeClr val="accent1">
                    <a:lumMod val="75000"/>
                  </a:schemeClr>
                </a:solidFill>
                <a:latin typeface="+mn-lt"/>
              </a:rPr>
              <a:t>software</a:t>
            </a:r>
          </a:p>
          <a:p>
            <a:pPr eaLnBrk="0" hangingPunct="0">
              <a:buFontTx/>
              <a:buChar char="•"/>
            </a:pPr>
            <a:endParaRPr lang="en-US" sz="800" baseline="0" dirty="0" smtClean="0">
              <a:solidFill>
                <a:schemeClr val="accent1">
                  <a:lumMod val="75000"/>
                </a:schemeClr>
              </a:solidFill>
              <a:latin typeface="+mn-lt"/>
            </a:endParaRPr>
          </a:p>
          <a:p>
            <a:pPr eaLnBrk="0" hangingPunct="0">
              <a:buFontTx/>
              <a:buChar char="•"/>
            </a:pPr>
            <a:r>
              <a:rPr lang="en-US" sz="2400" baseline="0" dirty="0" smtClean="0">
                <a:solidFill>
                  <a:schemeClr val="accent1">
                    <a:lumMod val="75000"/>
                  </a:schemeClr>
                </a:solidFill>
                <a:latin typeface="+mn-lt"/>
              </a:rPr>
              <a:t> Establish </a:t>
            </a:r>
            <a:r>
              <a:rPr lang="en-US" sz="2400" baseline="0" dirty="0">
                <a:solidFill>
                  <a:schemeClr val="accent1">
                    <a:lumMod val="75000"/>
                  </a:schemeClr>
                </a:solidFill>
                <a:latin typeface="+mn-lt"/>
              </a:rPr>
              <a:t>guidelines </a:t>
            </a:r>
            <a:r>
              <a:rPr lang="en-US" sz="2400" baseline="0" dirty="0" smtClean="0">
                <a:solidFill>
                  <a:schemeClr val="accent1">
                    <a:lumMod val="75000"/>
                  </a:schemeClr>
                </a:solidFill>
                <a:latin typeface="+mn-lt"/>
              </a:rPr>
              <a:t>to </a:t>
            </a:r>
            <a:r>
              <a:rPr lang="en-US" sz="2400" baseline="0" dirty="0">
                <a:solidFill>
                  <a:schemeClr val="accent1">
                    <a:lumMod val="75000"/>
                  </a:schemeClr>
                </a:solidFill>
                <a:latin typeface="+mn-lt"/>
              </a:rPr>
              <a:t>define the </a:t>
            </a:r>
            <a:r>
              <a:rPr lang="en-US" sz="2400" baseline="0" dirty="0" err="1">
                <a:solidFill>
                  <a:schemeClr val="accent1">
                    <a:lumMod val="75000"/>
                  </a:schemeClr>
                </a:solidFill>
                <a:latin typeface="+mn-lt"/>
              </a:rPr>
              <a:t>ConOps</a:t>
            </a:r>
            <a:r>
              <a:rPr lang="en-US" sz="2400" baseline="0" dirty="0">
                <a:solidFill>
                  <a:schemeClr val="accent1">
                    <a:lumMod val="75000"/>
                  </a:schemeClr>
                </a:solidFill>
                <a:latin typeface="+mn-lt"/>
              </a:rPr>
              <a:t> </a:t>
            </a:r>
            <a:r>
              <a:rPr lang="en-US" sz="2400" baseline="0" dirty="0" smtClean="0">
                <a:solidFill>
                  <a:schemeClr val="accent1">
                    <a:lumMod val="75000"/>
                  </a:schemeClr>
                </a:solidFill>
                <a:latin typeface="+mn-lt"/>
              </a:rPr>
              <a:t>for deployment</a:t>
            </a:r>
          </a:p>
          <a:p>
            <a:pPr eaLnBrk="0" hangingPunct="0"/>
            <a:r>
              <a:rPr lang="en-US" sz="2400" baseline="0" dirty="0" smtClean="0">
                <a:solidFill>
                  <a:schemeClr val="accent1">
                    <a:lumMod val="75000"/>
                  </a:schemeClr>
                </a:solidFill>
                <a:latin typeface="+mn-lt"/>
              </a:rPr>
              <a:t>    of robotics </a:t>
            </a:r>
            <a:r>
              <a:rPr lang="en-US" sz="2400" baseline="0" dirty="0">
                <a:solidFill>
                  <a:schemeClr val="accent1">
                    <a:lumMod val="75000"/>
                  </a:schemeClr>
                </a:solidFill>
                <a:latin typeface="+mn-lt"/>
              </a:rPr>
              <a:t>assets to oil spill </a:t>
            </a:r>
            <a:r>
              <a:rPr lang="en-US" sz="2400" baseline="0" dirty="0" smtClean="0">
                <a:solidFill>
                  <a:schemeClr val="accent1">
                    <a:lumMod val="75000"/>
                  </a:schemeClr>
                </a:solidFill>
                <a:latin typeface="+mn-lt"/>
              </a:rPr>
              <a:t>preparedness</a:t>
            </a:r>
            <a:endParaRPr lang="en-US" sz="2400" baseline="0" dirty="0">
              <a:solidFill>
                <a:schemeClr val="accent1">
                  <a:lumMod val="75000"/>
                </a:schemeClr>
              </a:solidFill>
              <a:latin typeface="+mn-lt"/>
            </a:endParaRPr>
          </a:p>
        </p:txBody>
      </p:sp>
      <p:sp>
        <p:nvSpPr>
          <p:cNvPr id="13" name="Rectangle 19"/>
          <p:cNvSpPr>
            <a:spLocks noChangeArrowheads="1"/>
          </p:cNvSpPr>
          <p:nvPr/>
        </p:nvSpPr>
        <p:spPr bwMode="auto">
          <a:xfrm>
            <a:off x="4334538" y="759385"/>
            <a:ext cx="2901757" cy="400110"/>
          </a:xfrm>
          <a:prstGeom prst="rect">
            <a:avLst/>
          </a:prstGeom>
          <a:noFill/>
          <a:ln w="9525">
            <a:noFill/>
            <a:miter lim="800000"/>
            <a:headEnd/>
            <a:tailEnd/>
          </a:ln>
          <a:effectLst/>
        </p:spPr>
        <p:txBody>
          <a:bodyPr wrap="square">
            <a:spAutoFit/>
          </a:bodyPr>
          <a:lstStyle/>
          <a:p>
            <a:r>
              <a:rPr lang="en-GB" sz="2000" baseline="0" dirty="0" smtClean="0">
                <a:solidFill>
                  <a:schemeClr val="accent1">
                    <a:lumMod val="75000"/>
                  </a:schemeClr>
                </a:solidFill>
                <a:latin typeface="+mn-lt"/>
              </a:rPr>
              <a:t>Croatia, 15/27 Sept 2014</a:t>
            </a:r>
            <a:endParaRPr lang="es-ES" sz="2000" baseline="0" dirty="0">
              <a:solidFill>
                <a:schemeClr val="accent1">
                  <a:lumMod val="75000"/>
                </a:schemeClr>
              </a:solidFill>
              <a:latin typeface="+mn-lt"/>
            </a:endParaRPr>
          </a:p>
        </p:txBody>
      </p:sp>
      <p:pic>
        <p:nvPicPr>
          <p:cNvPr id="16385" name="Picture 1"/>
          <p:cNvPicPr>
            <a:picLocks noChangeAspect="1" noChangeArrowheads="1"/>
          </p:cNvPicPr>
          <p:nvPr/>
        </p:nvPicPr>
        <p:blipFill>
          <a:blip r:embed="rId5"/>
          <a:srcRect/>
          <a:stretch>
            <a:fillRect/>
          </a:stretch>
        </p:blipFill>
        <p:spPr bwMode="auto">
          <a:xfrm>
            <a:off x="5857884" y="3181325"/>
            <a:ext cx="3067050" cy="2047875"/>
          </a:xfrm>
          <a:prstGeom prst="rect">
            <a:avLst/>
          </a:prstGeom>
          <a:noFill/>
          <a:ln w="9525">
            <a:noFill/>
            <a:miter lim="800000"/>
            <a:headEnd/>
            <a:tailEnd/>
          </a:ln>
          <a:effectLst/>
        </p:spPr>
      </p:pic>
      <p:pic>
        <p:nvPicPr>
          <p:cNvPr id="16386" name="Picture 2"/>
          <p:cNvPicPr>
            <a:picLocks noChangeAspect="1" noChangeArrowheads="1"/>
          </p:cNvPicPr>
          <p:nvPr/>
        </p:nvPicPr>
        <p:blipFill>
          <a:blip r:embed="rId6"/>
          <a:srcRect/>
          <a:stretch>
            <a:fillRect/>
          </a:stretch>
        </p:blipFill>
        <p:spPr bwMode="auto">
          <a:xfrm>
            <a:off x="107950" y="3269370"/>
            <a:ext cx="2108048" cy="1743806"/>
          </a:xfrm>
          <a:prstGeom prst="rect">
            <a:avLst/>
          </a:prstGeom>
          <a:noFill/>
          <a:ln w="9525">
            <a:noFill/>
            <a:miter lim="800000"/>
            <a:headEnd/>
            <a:tailEnd/>
          </a:ln>
          <a:effectLst/>
        </p:spPr>
      </p:pic>
      <p:pic>
        <p:nvPicPr>
          <p:cNvPr id="16387" name="Picture 3"/>
          <p:cNvPicPr>
            <a:picLocks noChangeAspect="1" noChangeArrowheads="1"/>
          </p:cNvPicPr>
          <p:nvPr/>
        </p:nvPicPr>
        <p:blipFill>
          <a:blip r:embed="rId7"/>
          <a:srcRect/>
          <a:stretch>
            <a:fillRect/>
          </a:stretch>
        </p:blipFill>
        <p:spPr bwMode="auto">
          <a:xfrm>
            <a:off x="104644" y="4848896"/>
            <a:ext cx="2037687" cy="1217873"/>
          </a:xfrm>
          <a:prstGeom prst="rect">
            <a:avLst/>
          </a:prstGeom>
          <a:noFill/>
          <a:ln w="9525">
            <a:noFill/>
            <a:miter lim="800000"/>
            <a:headEnd/>
            <a:tailEnd/>
          </a:ln>
          <a:effectLst/>
        </p:spPr>
      </p:pic>
      <p:pic>
        <p:nvPicPr>
          <p:cNvPr id="16390" name="Picture 6"/>
          <p:cNvPicPr>
            <a:picLocks noChangeAspect="1" noChangeArrowheads="1"/>
          </p:cNvPicPr>
          <p:nvPr/>
        </p:nvPicPr>
        <p:blipFill>
          <a:blip r:embed="rId8"/>
          <a:srcRect/>
          <a:stretch>
            <a:fillRect/>
          </a:stretch>
        </p:blipFill>
        <p:spPr bwMode="auto">
          <a:xfrm>
            <a:off x="1937658" y="4095747"/>
            <a:ext cx="2900714" cy="1953983"/>
          </a:xfrm>
          <a:prstGeom prst="rect">
            <a:avLst/>
          </a:prstGeom>
          <a:noFill/>
          <a:ln w="9525">
            <a:noFill/>
            <a:miter lim="800000"/>
            <a:headEnd/>
            <a:tailEnd/>
          </a:ln>
          <a:effectLst/>
        </p:spPr>
      </p:pic>
      <p:pic>
        <p:nvPicPr>
          <p:cNvPr id="16391" name="Picture 7"/>
          <p:cNvPicPr>
            <a:picLocks noChangeAspect="1" noChangeArrowheads="1"/>
          </p:cNvPicPr>
          <p:nvPr/>
        </p:nvPicPr>
        <p:blipFill>
          <a:blip r:embed="rId9"/>
          <a:srcRect/>
          <a:stretch>
            <a:fillRect/>
          </a:stretch>
        </p:blipFill>
        <p:spPr bwMode="auto">
          <a:xfrm>
            <a:off x="4419600" y="4095747"/>
            <a:ext cx="2911522" cy="1928826"/>
          </a:xfrm>
          <a:prstGeom prst="rect">
            <a:avLst/>
          </a:prstGeom>
          <a:noFill/>
          <a:ln w="9525">
            <a:noFill/>
            <a:miter lim="800000"/>
            <a:headEnd/>
            <a:tailEnd/>
          </a:ln>
          <a:effectLst/>
        </p:spPr>
      </p:pic>
      <p:pic>
        <p:nvPicPr>
          <p:cNvPr id="16389" name="Picture 5"/>
          <p:cNvPicPr>
            <a:picLocks noChangeAspect="1" noChangeArrowheads="1"/>
          </p:cNvPicPr>
          <p:nvPr/>
        </p:nvPicPr>
        <p:blipFill rotWithShape="1">
          <a:blip r:embed="rId10"/>
          <a:srcRect l="590" t="-356" r="4096" b="356"/>
          <a:stretch/>
        </p:blipFill>
        <p:spPr bwMode="auto">
          <a:xfrm>
            <a:off x="6732240" y="4927602"/>
            <a:ext cx="2196000" cy="1116000"/>
          </a:xfrm>
          <a:prstGeom prst="rect">
            <a:avLst/>
          </a:prstGeom>
          <a:noFill/>
          <a:ln w="9525">
            <a:noFill/>
            <a:miter lim="800000"/>
            <a:headEnd/>
            <a:tailEnd/>
          </a:ln>
          <a:effectLst/>
        </p:spPr>
      </p:pic>
      <p:sp>
        <p:nvSpPr>
          <p:cNvPr id="19" name="18 Rectángulo"/>
          <p:cNvSpPr/>
          <p:nvPr/>
        </p:nvSpPr>
        <p:spPr>
          <a:xfrm>
            <a:off x="467544" y="188640"/>
            <a:ext cx="1415772" cy="523220"/>
          </a:xfrm>
          <a:prstGeom prst="rect">
            <a:avLst/>
          </a:prstGeom>
        </p:spPr>
        <p:txBody>
          <a:bodyPr wrap="none">
            <a:spAutoFit/>
          </a:bodyPr>
          <a:lstStyle/>
          <a:p>
            <a:r>
              <a:rPr lang="en-GB" sz="2800" b="1" baseline="0" dirty="0" smtClean="0">
                <a:solidFill>
                  <a:schemeClr val="accent1">
                    <a:lumMod val="75000"/>
                  </a:schemeClr>
                </a:solidFill>
                <a:effectLst>
                  <a:outerShdw blurRad="38100" dist="38100" dir="2700000" algn="tl">
                    <a:srgbClr val="000000">
                      <a:alpha val="43137"/>
                    </a:srgbClr>
                  </a:outerShdw>
                </a:effectLst>
                <a:latin typeface="Calibri" pitchFamily="34" charset="0"/>
              </a:rPr>
              <a:t>Action 5</a:t>
            </a:r>
          </a:p>
        </p:txBody>
      </p:sp>
    </p:spTree>
    <p:extLst>
      <p:ext uri="{BB962C8B-B14F-4D97-AF65-F5344CB8AC3E}">
        <p14:creationId xmlns:p14="http://schemas.microsoft.com/office/powerpoint/2010/main" val="3233785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9614</TotalTime>
  <Words>805</Words>
  <Application>Microsoft Office PowerPoint</Application>
  <PresentationFormat>Presentación en pantalla (4:3)</PresentationFormat>
  <Paragraphs>148</Paragraphs>
  <Slides>15</Slides>
  <Notes>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15</vt:i4>
      </vt:variant>
    </vt:vector>
  </HeadingPairs>
  <TitlesOfParts>
    <vt:vector size="20" baseType="lpstr">
      <vt:lpstr>Arial</vt:lpstr>
      <vt:lpstr>Arial Narrow</vt:lpstr>
      <vt:lpstr>Calibri</vt:lpstr>
      <vt:lpstr>Times New Roman</vt:lpstr>
      <vt:lpstr>Tema de Office</vt:lpstr>
      <vt:lpstr>Portada</vt:lpstr>
      <vt:lpstr>Project resume</vt:lpstr>
      <vt:lpstr>Objective</vt:lpstr>
      <vt:lpstr>Motivation</vt:lpstr>
      <vt:lpstr>Mean involved</vt:lpstr>
      <vt:lpstr>Action1. Probes</vt:lpstr>
      <vt:lpstr>Action2-3. White papers,protocols</vt:lpstr>
      <vt:lpstr>Action2-3. White papers,protocols</vt:lpstr>
      <vt:lpstr>Action4. Preliminary experiment</vt:lpstr>
      <vt:lpstr>Action4.Demostrative experiment</vt:lpstr>
      <vt:lpstr>Deliverables and dates </vt:lpstr>
      <vt:lpstr>Presentación de PowerPoint</vt:lpstr>
      <vt:lpstr>Expected results </vt:lpstr>
      <vt:lpstr>Follow up </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JG1</dc:creator>
  <cp:lastModifiedBy>JG2</cp:lastModifiedBy>
  <cp:revision>230</cp:revision>
  <dcterms:modified xsi:type="dcterms:W3CDTF">2014-01-22T13:51:46Z</dcterms:modified>
</cp:coreProperties>
</file>