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57" r:id="rId3"/>
    <p:sldId id="258" r:id="rId4"/>
    <p:sldId id="259" r:id="rId5"/>
    <p:sldId id="260" r:id="rId6"/>
    <p:sldId id="261" r:id="rId7"/>
    <p:sldId id="262" r:id="rId8"/>
    <p:sldId id="265" r:id="rId9"/>
    <p:sldId id="267" r:id="rId10"/>
    <p:sldId id="268" r:id="rId11"/>
    <p:sldId id="266" r:id="rId12"/>
    <p:sldId id="263" r:id="rId13"/>
    <p:sldId id="269" r:id="rId14"/>
    <p:sldId id="270" r:id="rId15"/>
    <p:sldId id="272" r:id="rId16"/>
    <p:sldId id="275" r:id="rId17"/>
    <p:sldId id="273" r:id="rId18"/>
    <p:sldId id="274" r:id="rId19"/>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54" autoAdjust="0"/>
    <p:restoredTop sz="86364" autoAdjust="0"/>
  </p:normalViewPr>
  <p:slideViewPr>
    <p:cSldViewPr snapToGrid="0" snapToObjects="1">
      <p:cViewPr>
        <p:scale>
          <a:sx n="75" d="100"/>
          <a:sy n="75" d="100"/>
        </p:scale>
        <p:origin x="-1872" y="-1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3CD79B-DDEF-0B44-9C9C-90EF09055996}" type="datetimeFigureOut">
              <a:rPr lang="it-IT" smtClean="0"/>
              <a:t>22/01/14</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16FE3C-C74C-5446-95A1-86B3CB4ECC41}" type="slidenum">
              <a:rPr lang="it-IT" smtClean="0"/>
              <a:t>‹n.›</a:t>
            </a:fld>
            <a:endParaRPr lang="it-IT"/>
          </a:p>
        </p:txBody>
      </p:sp>
    </p:spTree>
    <p:extLst>
      <p:ext uri="{BB962C8B-B14F-4D97-AF65-F5344CB8AC3E}">
        <p14:creationId xmlns:p14="http://schemas.microsoft.com/office/powerpoint/2010/main" val="2471358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5C2EC0-2962-F443-B5B0-EF3D4C9F2228}" type="datetimeFigureOut">
              <a:rPr lang="it-IT" smtClean="0"/>
              <a:t>22/01/14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3AA4EA-CF79-6944-B3E9-3355E397D6B1}" type="slidenum">
              <a:rPr lang="it-IT" smtClean="0"/>
              <a:t>‹n.›</a:t>
            </a:fld>
            <a:endParaRPr lang="it-IT"/>
          </a:p>
        </p:txBody>
      </p:sp>
    </p:spTree>
    <p:extLst>
      <p:ext uri="{BB962C8B-B14F-4D97-AF65-F5344CB8AC3E}">
        <p14:creationId xmlns:p14="http://schemas.microsoft.com/office/powerpoint/2010/main" val="28028896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D3AA4EA-CF79-6944-B3E9-3355E397D6B1}" type="slidenum">
              <a:rPr lang="it-IT" smtClean="0"/>
              <a:t>9</a:t>
            </a:fld>
            <a:endParaRPr lang="it-IT"/>
          </a:p>
        </p:txBody>
      </p:sp>
    </p:spTree>
    <p:extLst>
      <p:ext uri="{BB962C8B-B14F-4D97-AF65-F5344CB8AC3E}">
        <p14:creationId xmlns:p14="http://schemas.microsoft.com/office/powerpoint/2010/main" val="855863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2C113EE-AD4D-E84C-8599-6DF16DA1989B}" type="datetime1">
              <a:rPr lang="it-IT" smtClean="0"/>
              <a:t>22/01/14</a:t>
            </a:fld>
            <a:endParaRPr lang="it-IT"/>
          </a:p>
        </p:txBody>
      </p:sp>
      <p:sp>
        <p:nvSpPr>
          <p:cNvPr id="5" name="Segnaposto piè di pagina 4"/>
          <p:cNvSpPr>
            <a:spLocks noGrp="1"/>
          </p:cNvSpPr>
          <p:nvPr>
            <p:ph type="ftr" sz="quarter" idx="11"/>
          </p:nvPr>
        </p:nvSpPr>
        <p:spPr/>
        <p:txBody>
          <a:bodyPr/>
          <a:lstStyle/>
          <a:p>
            <a:r>
              <a:rPr lang="en-US" smtClean="0"/>
              <a:t>SAMETS -  Kick Off Meeting - Brussels 22 January 2014</a:t>
            </a:r>
            <a:endParaRPr lang="it-IT"/>
          </a:p>
        </p:txBody>
      </p:sp>
      <p:sp>
        <p:nvSpPr>
          <p:cNvPr id="6" name="Segnaposto numero diapositiva 5"/>
          <p:cNvSpPr>
            <a:spLocks noGrp="1"/>
          </p:cNvSpPr>
          <p:nvPr>
            <p:ph type="sldNum" sz="quarter" idx="12"/>
          </p:nvPr>
        </p:nvSpPr>
        <p:spPr/>
        <p:txBody>
          <a:bodyPr/>
          <a:lstStyle/>
          <a:p>
            <a:fld id="{9D1A9ABB-E665-E940-ABE1-9D64F9143FD5}" type="slidenum">
              <a:rPr lang="it-IT" smtClean="0"/>
              <a:t>‹n.›</a:t>
            </a:fld>
            <a:endParaRPr lang="it-IT"/>
          </a:p>
        </p:txBody>
      </p:sp>
    </p:spTree>
    <p:extLst>
      <p:ext uri="{BB962C8B-B14F-4D97-AF65-F5344CB8AC3E}">
        <p14:creationId xmlns:p14="http://schemas.microsoft.com/office/powerpoint/2010/main" val="939249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3CEAD25-DBAB-114F-B294-BBF639FCF074}" type="datetime1">
              <a:rPr lang="it-IT" smtClean="0"/>
              <a:t>22/01/14</a:t>
            </a:fld>
            <a:endParaRPr lang="it-IT"/>
          </a:p>
        </p:txBody>
      </p:sp>
      <p:sp>
        <p:nvSpPr>
          <p:cNvPr id="5" name="Segnaposto piè di pagina 4"/>
          <p:cNvSpPr>
            <a:spLocks noGrp="1"/>
          </p:cNvSpPr>
          <p:nvPr>
            <p:ph type="ftr" sz="quarter" idx="11"/>
          </p:nvPr>
        </p:nvSpPr>
        <p:spPr/>
        <p:txBody>
          <a:bodyPr/>
          <a:lstStyle/>
          <a:p>
            <a:r>
              <a:rPr lang="en-US" smtClean="0"/>
              <a:t>SAMETS -  Kick Off Meeting - Brussels 22 January 2014</a:t>
            </a:r>
            <a:endParaRPr lang="it-IT"/>
          </a:p>
        </p:txBody>
      </p:sp>
      <p:sp>
        <p:nvSpPr>
          <p:cNvPr id="6" name="Segnaposto numero diapositiva 5"/>
          <p:cNvSpPr>
            <a:spLocks noGrp="1"/>
          </p:cNvSpPr>
          <p:nvPr>
            <p:ph type="sldNum" sz="quarter" idx="12"/>
          </p:nvPr>
        </p:nvSpPr>
        <p:spPr/>
        <p:txBody>
          <a:bodyPr/>
          <a:lstStyle/>
          <a:p>
            <a:fld id="{9D1A9ABB-E665-E940-ABE1-9D64F9143FD5}" type="slidenum">
              <a:rPr lang="it-IT" smtClean="0"/>
              <a:t>‹n.›</a:t>
            </a:fld>
            <a:endParaRPr lang="it-IT"/>
          </a:p>
        </p:txBody>
      </p:sp>
    </p:spTree>
    <p:extLst>
      <p:ext uri="{BB962C8B-B14F-4D97-AF65-F5344CB8AC3E}">
        <p14:creationId xmlns:p14="http://schemas.microsoft.com/office/powerpoint/2010/main" val="3352696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2B038A5-D08E-A146-98F3-D1C8764A2B77}" type="datetime1">
              <a:rPr lang="it-IT" smtClean="0"/>
              <a:t>22/01/14</a:t>
            </a:fld>
            <a:endParaRPr lang="it-IT"/>
          </a:p>
        </p:txBody>
      </p:sp>
      <p:sp>
        <p:nvSpPr>
          <p:cNvPr id="5" name="Segnaposto piè di pagina 4"/>
          <p:cNvSpPr>
            <a:spLocks noGrp="1"/>
          </p:cNvSpPr>
          <p:nvPr>
            <p:ph type="ftr" sz="quarter" idx="11"/>
          </p:nvPr>
        </p:nvSpPr>
        <p:spPr/>
        <p:txBody>
          <a:bodyPr/>
          <a:lstStyle/>
          <a:p>
            <a:r>
              <a:rPr lang="en-US" smtClean="0"/>
              <a:t>SAMETS -  Kick Off Meeting - Brussels 22 January 2014</a:t>
            </a:r>
            <a:endParaRPr lang="it-IT"/>
          </a:p>
        </p:txBody>
      </p:sp>
      <p:sp>
        <p:nvSpPr>
          <p:cNvPr id="6" name="Segnaposto numero diapositiva 5"/>
          <p:cNvSpPr>
            <a:spLocks noGrp="1"/>
          </p:cNvSpPr>
          <p:nvPr>
            <p:ph type="sldNum" sz="quarter" idx="12"/>
          </p:nvPr>
        </p:nvSpPr>
        <p:spPr/>
        <p:txBody>
          <a:bodyPr/>
          <a:lstStyle/>
          <a:p>
            <a:fld id="{9D1A9ABB-E665-E940-ABE1-9D64F9143FD5}" type="slidenum">
              <a:rPr lang="it-IT" smtClean="0"/>
              <a:t>‹n.›</a:t>
            </a:fld>
            <a:endParaRPr lang="it-IT"/>
          </a:p>
        </p:txBody>
      </p:sp>
    </p:spTree>
    <p:extLst>
      <p:ext uri="{BB962C8B-B14F-4D97-AF65-F5344CB8AC3E}">
        <p14:creationId xmlns:p14="http://schemas.microsoft.com/office/powerpoint/2010/main" val="165053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C46F78C-E3EB-9B48-B1D1-2DBFD898C92C}" type="datetime1">
              <a:rPr lang="it-IT" smtClean="0"/>
              <a:t>22/01/14</a:t>
            </a:fld>
            <a:endParaRPr lang="it-IT"/>
          </a:p>
        </p:txBody>
      </p:sp>
      <p:sp>
        <p:nvSpPr>
          <p:cNvPr id="5" name="Segnaposto piè di pagina 4"/>
          <p:cNvSpPr>
            <a:spLocks noGrp="1"/>
          </p:cNvSpPr>
          <p:nvPr>
            <p:ph type="ftr" sz="quarter" idx="11"/>
          </p:nvPr>
        </p:nvSpPr>
        <p:spPr/>
        <p:txBody>
          <a:bodyPr/>
          <a:lstStyle/>
          <a:p>
            <a:r>
              <a:rPr lang="en-US" smtClean="0"/>
              <a:t>SAMETS -  Kick Off Meeting - Brussels 22 January 2014</a:t>
            </a:r>
            <a:endParaRPr lang="it-IT"/>
          </a:p>
        </p:txBody>
      </p:sp>
      <p:sp>
        <p:nvSpPr>
          <p:cNvPr id="6" name="Segnaposto numero diapositiva 5"/>
          <p:cNvSpPr>
            <a:spLocks noGrp="1"/>
          </p:cNvSpPr>
          <p:nvPr>
            <p:ph type="sldNum" sz="quarter" idx="12"/>
          </p:nvPr>
        </p:nvSpPr>
        <p:spPr/>
        <p:txBody>
          <a:bodyPr/>
          <a:lstStyle/>
          <a:p>
            <a:fld id="{9D1A9ABB-E665-E940-ABE1-9D64F9143FD5}" type="slidenum">
              <a:rPr lang="it-IT" smtClean="0"/>
              <a:t>‹n.›</a:t>
            </a:fld>
            <a:endParaRPr lang="it-IT"/>
          </a:p>
        </p:txBody>
      </p:sp>
    </p:spTree>
    <p:extLst>
      <p:ext uri="{BB962C8B-B14F-4D97-AF65-F5344CB8AC3E}">
        <p14:creationId xmlns:p14="http://schemas.microsoft.com/office/powerpoint/2010/main" val="2125770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6586E79B-6794-674C-9E77-6231434B0E55}" type="datetime1">
              <a:rPr lang="it-IT" smtClean="0"/>
              <a:t>22/01/14</a:t>
            </a:fld>
            <a:endParaRPr lang="it-IT"/>
          </a:p>
        </p:txBody>
      </p:sp>
      <p:sp>
        <p:nvSpPr>
          <p:cNvPr id="5" name="Segnaposto piè di pagina 4"/>
          <p:cNvSpPr>
            <a:spLocks noGrp="1"/>
          </p:cNvSpPr>
          <p:nvPr>
            <p:ph type="ftr" sz="quarter" idx="11"/>
          </p:nvPr>
        </p:nvSpPr>
        <p:spPr/>
        <p:txBody>
          <a:bodyPr/>
          <a:lstStyle/>
          <a:p>
            <a:r>
              <a:rPr lang="en-US" smtClean="0"/>
              <a:t>SAMETS -  Kick Off Meeting - Brussels 22 January 2014</a:t>
            </a:r>
            <a:endParaRPr lang="it-IT"/>
          </a:p>
        </p:txBody>
      </p:sp>
      <p:sp>
        <p:nvSpPr>
          <p:cNvPr id="6" name="Segnaposto numero diapositiva 5"/>
          <p:cNvSpPr>
            <a:spLocks noGrp="1"/>
          </p:cNvSpPr>
          <p:nvPr>
            <p:ph type="sldNum" sz="quarter" idx="12"/>
          </p:nvPr>
        </p:nvSpPr>
        <p:spPr/>
        <p:txBody>
          <a:bodyPr/>
          <a:lstStyle/>
          <a:p>
            <a:fld id="{9D1A9ABB-E665-E940-ABE1-9D64F9143FD5}" type="slidenum">
              <a:rPr lang="it-IT" smtClean="0"/>
              <a:t>‹n.›</a:t>
            </a:fld>
            <a:endParaRPr lang="it-IT"/>
          </a:p>
        </p:txBody>
      </p:sp>
    </p:spTree>
    <p:extLst>
      <p:ext uri="{BB962C8B-B14F-4D97-AF65-F5344CB8AC3E}">
        <p14:creationId xmlns:p14="http://schemas.microsoft.com/office/powerpoint/2010/main" val="3034409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0F44911-8F31-EB48-86D2-97AB42A1A0CE}" type="datetime1">
              <a:rPr lang="it-IT" smtClean="0"/>
              <a:t>22/01/14</a:t>
            </a:fld>
            <a:endParaRPr lang="it-IT"/>
          </a:p>
        </p:txBody>
      </p:sp>
      <p:sp>
        <p:nvSpPr>
          <p:cNvPr id="6" name="Segnaposto piè di pagina 5"/>
          <p:cNvSpPr>
            <a:spLocks noGrp="1"/>
          </p:cNvSpPr>
          <p:nvPr>
            <p:ph type="ftr" sz="quarter" idx="11"/>
          </p:nvPr>
        </p:nvSpPr>
        <p:spPr/>
        <p:txBody>
          <a:bodyPr/>
          <a:lstStyle/>
          <a:p>
            <a:r>
              <a:rPr lang="en-US" smtClean="0"/>
              <a:t>SAMETS -  Kick Off Meeting - Brussels 22 January 2014</a:t>
            </a:r>
            <a:endParaRPr lang="it-IT"/>
          </a:p>
        </p:txBody>
      </p:sp>
      <p:sp>
        <p:nvSpPr>
          <p:cNvPr id="7" name="Segnaposto numero diapositiva 6"/>
          <p:cNvSpPr>
            <a:spLocks noGrp="1"/>
          </p:cNvSpPr>
          <p:nvPr>
            <p:ph type="sldNum" sz="quarter" idx="12"/>
          </p:nvPr>
        </p:nvSpPr>
        <p:spPr/>
        <p:txBody>
          <a:bodyPr/>
          <a:lstStyle/>
          <a:p>
            <a:fld id="{9D1A9ABB-E665-E940-ABE1-9D64F9143FD5}" type="slidenum">
              <a:rPr lang="it-IT" smtClean="0"/>
              <a:t>‹n.›</a:t>
            </a:fld>
            <a:endParaRPr lang="it-IT"/>
          </a:p>
        </p:txBody>
      </p:sp>
    </p:spTree>
    <p:extLst>
      <p:ext uri="{BB962C8B-B14F-4D97-AF65-F5344CB8AC3E}">
        <p14:creationId xmlns:p14="http://schemas.microsoft.com/office/powerpoint/2010/main" val="4237523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00592B1-4CA2-3543-BE83-96571F5FBE8E}" type="datetime1">
              <a:rPr lang="it-IT" smtClean="0"/>
              <a:t>22/01/14</a:t>
            </a:fld>
            <a:endParaRPr lang="it-IT"/>
          </a:p>
        </p:txBody>
      </p:sp>
      <p:sp>
        <p:nvSpPr>
          <p:cNvPr id="8" name="Segnaposto piè di pagina 7"/>
          <p:cNvSpPr>
            <a:spLocks noGrp="1"/>
          </p:cNvSpPr>
          <p:nvPr>
            <p:ph type="ftr" sz="quarter" idx="11"/>
          </p:nvPr>
        </p:nvSpPr>
        <p:spPr/>
        <p:txBody>
          <a:bodyPr/>
          <a:lstStyle/>
          <a:p>
            <a:r>
              <a:rPr lang="en-US" smtClean="0"/>
              <a:t>SAMETS -  Kick Off Meeting - Brussels 22 January 2014</a:t>
            </a:r>
            <a:endParaRPr lang="it-IT"/>
          </a:p>
        </p:txBody>
      </p:sp>
      <p:sp>
        <p:nvSpPr>
          <p:cNvPr id="9" name="Segnaposto numero diapositiva 8"/>
          <p:cNvSpPr>
            <a:spLocks noGrp="1"/>
          </p:cNvSpPr>
          <p:nvPr>
            <p:ph type="sldNum" sz="quarter" idx="12"/>
          </p:nvPr>
        </p:nvSpPr>
        <p:spPr/>
        <p:txBody>
          <a:bodyPr/>
          <a:lstStyle/>
          <a:p>
            <a:fld id="{9D1A9ABB-E665-E940-ABE1-9D64F9143FD5}" type="slidenum">
              <a:rPr lang="it-IT" smtClean="0"/>
              <a:t>‹n.›</a:t>
            </a:fld>
            <a:endParaRPr lang="it-IT"/>
          </a:p>
        </p:txBody>
      </p:sp>
    </p:spTree>
    <p:extLst>
      <p:ext uri="{BB962C8B-B14F-4D97-AF65-F5344CB8AC3E}">
        <p14:creationId xmlns:p14="http://schemas.microsoft.com/office/powerpoint/2010/main" val="3919133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B1FAC953-BF60-D642-B4CE-EA8B0768E6BE}" type="datetime1">
              <a:rPr lang="it-IT" smtClean="0"/>
              <a:t>22/01/14</a:t>
            </a:fld>
            <a:endParaRPr lang="it-IT"/>
          </a:p>
        </p:txBody>
      </p:sp>
      <p:sp>
        <p:nvSpPr>
          <p:cNvPr id="4" name="Segnaposto piè di pagina 3"/>
          <p:cNvSpPr>
            <a:spLocks noGrp="1"/>
          </p:cNvSpPr>
          <p:nvPr>
            <p:ph type="ftr" sz="quarter" idx="11"/>
          </p:nvPr>
        </p:nvSpPr>
        <p:spPr/>
        <p:txBody>
          <a:bodyPr/>
          <a:lstStyle/>
          <a:p>
            <a:r>
              <a:rPr lang="en-US" smtClean="0"/>
              <a:t>SAMETS -  Kick Off Meeting - Brussels 22 January 2014</a:t>
            </a:r>
            <a:endParaRPr lang="it-IT"/>
          </a:p>
        </p:txBody>
      </p:sp>
      <p:sp>
        <p:nvSpPr>
          <p:cNvPr id="5" name="Segnaposto numero diapositiva 4"/>
          <p:cNvSpPr>
            <a:spLocks noGrp="1"/>
          </p:cNvSpPr>
          <p:nvPr>
            <p:ph type="sldNum" sz="quarter" idx="12"/>
          </p:nvPr>
        </p:nvSpPr>
        <p:spPr/>
        <p:txBody>
          <a:bodyPr/>
          <a:lstStyle/>
          <a:p>
            <a:fld id="{9D1A9ABB-E665-E940-ABE1-9D64F9143FD5}" type="slidenum">
              <a:rPr lang="it-IT" smtClean="0"/>
              <a:t>‹n.›</a:t>
            </a:fld>
            <a:endParaRPr lang="it-IT"/>
          </a:p>
        </p:txBody>
      </p:sp>
    </p:spTree>
    <p:extLst>
      <p:ext uri="{BB962C8B-B14F-4D97-AF65-F5344CB8AC3E}">
        <p14:creationId xmlns:p14="http://schemas.microsoft.com/office/powerpoint/2010/main" val="900875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DFD2E1B-9FFE-484D-9DE9-73C554C4F0C0}" type="datetime1">
              <a:rPr lang="it-IT" smtClean="0"/>
              <a:t>22/01/14</a:t>
            </a:fld>
            <a:endParaRPr lang="it-IT"/>
          </a:p>
        </p:txBody>
      </p:sp>
      <p:sp>
        <p:nvSpPr>
          <p:cNvPr id="3" name="Segnaposto piè di pagina 2"/>
          <p:cNvSpPr>
            <a:spLocks noGrp="1"/>
          </p:cNvSpPr>
          <p:nvPr>
            <p:ph type="ftr" sz="quarter" idx="11"/>
          </p:nvPr>
        </p:nvSpPr>
        <p:spPr/>
        <p:txBody>
          <a:bodyPr/>
          <a:lstStyle/>
          <a:p>
            <a:r>
              <a:rPr lang="en-US" smtClean="0"/>
              <a:t>SAMETS -  Kick Off Meeting - Brussels 22 January 2014</a:t>
            </a:r>
            <a:endParaRPr lang="it-IT"/>
          </a:p>
        </p:txBody>
      </p:sp>
      <p:sp>
        <p:nvSpPr>
          <p:cNvPr id="4" name="Segnaposto numero diapositiva 3"/>
          <p:cNvSpPr>
            <a:spLocks noGrp="1"/>
          </p:cNvSpPr>
          <p:nvPr>
            <p:ph type="sldNum" sz="quarter" idx="12"/>
          </p:nvPr>
        </p:nvSpPr>
        <p:spPr/>
        <p:txBody>
          <a:bodyPr/>
          <a:lstStyle/>
          <a:p>
            <a:fld id="{9D1A9ABB-E665-E940-ABE1-9D64F9143FD5}" type="slidenum">
              <a:rPr lang="it-IT" smtClean="0"/>
              <a:t>‹n.›</a:t>
            </a:fld>
            <a:endParaRPr lang="it-IT"/>
          </a:p>
        </p:txBody>
      </p:sp>
    </p:spTree>
    <p:extLst>
      <p:ext uri="{BB962C8B-B14F-4D97-AF65-F5344CB8AC3E}">
        <p14:creationId xmlns:p14="http://schemas.microsoft.com/office/powerpoint/2010/main" val="3949625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515BBBD0-FC41-4F47-8F7E-CB35BF1F219D}" type="datetime1">
              <a:rPr lang="it-IT" smtClean="0"/>
              <a:t>22/01/14</a:t>
            </a:fld>
            <a:endParaRPr lang="it-IT"/>
          </a:p>
        </p:txBody>
      </p:sp>
      <p:sp>
        <p:nvSpPr>
          <p:cNvPr id="6" name="Segnaposto piè di pagina 5"/>
          <p:cNvSpPr>
            <a:spLocks noGrp="1"/>
          </p:cNvSpPr>
          <p:nvPr>
            <p:ph type="ftr" sz="quarter" idx="11"/>
          </p:nvPr>
        </p:nvSpPr>
        <p:spPr/>
        <p:txBody>
          <a:bodyPr/>
          <a:lstStyle/>
          <a:p>
            <a:r>
              <a:rPr lang="en-US" smtClean="0"/>
              <a:t>SAMETS -  Kick Off Meeting - Brussels 22 January 2014</a:t>
            </a:r>
            <a:endParaRPr lang="it-IT"/>
          </a:p>
        </p:txBody>
      </p:sp>
      <p:sp>
        <p:nvSpPr>
          <p:cNvPr id="7" name="Segnaposto numero diapositiva 6"/>
          <p:cNvSpPr>
            <a:spLocks noGrp="1"/>
          </p:cNvSpPr>
          <p:nvPr>
            <p:ph type="sldNum" sz="quarter" idx="12"/>
          </p:nvPr>
        </p:nvSpPr>
        <p:spPr/>
        <p:txBody>
          <a:bodyPr/>
          <a:lstStyle/>
          <a:p>
            <a:fld id="{9D1A9ABB-E665-E940-ABE1-9D64F9143FD5}" type="slidenum">
              <a:rPr lang="it-IT" smtClean="0"/>
              <a:t>‹n.›</a:t>
            </a:fld>
            <a:endParaRPr lang="it-IT"/>
          </a:p>
        </p:txBody>
      </p:sp>
    </p:spTree>
    <p:extLst>
      <p:ext uri="{BB962C8B-B14F-4D97-AF65-F5344CB8AC3E}">
        <p14:creationId xmlns:p14="http://schemas.microsoft.com/office/powerpoint/2010/main" val="377696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6E64FAB2-FF62-F047-9683-B2D3C30A8A24}" type="datetime1">
              <a:rPr lang="it-IT" smtClean="0"/>
              <a:t>22/01/14</a:t>
            </a:fld>
            <a:endParaRPr lang="it-IT"/>
          </a:p>
        </p:txBody>
      </p:sp>
      <p:sp>
        <p:nvSpPr>
          <p:cNvPr id="6" name="Segnaposto piè di pagina 5"/>
          <p:cNvSpPr>
            <a:spLocks noGrp="1"/>
          </p:cNvSpPr>
          <p:nvPr>
            <p:ph type="ftr" sz="quarter" idx="11"/>
          </p:nvPr>
        </p:nvSpPr>
        <p:spPr/>
        <p:txBody>
          <a:bodyPr/>
          <a:lstStyle/>
          <a:p>
            <a:r>
              <a:rPr lang="en-US" smtClean="0"/>
              <a:t>SAMETS -  Kick Off Meeting - Brussels 22 January 2014</a:t>
            </a:r>
            <a:endParaRPr lang="it-IT"/>
          </a:p>
        </p:txBody>
      </p:sp>
      <p:sp>
        <p:nvSpPr>
          <p:cNvPr id="7" name="Segnaposto numero diapositiva 6"/>
          <p:cNvSpPr>
            <a:spLocks noGrp="1"/>
          </p:cNvSpPr>
          <p:nvPr>
            <p:ph type="sldNum" sz="quarter" idx="12"/>
          </p:nvPr>
        </p:nvSpPr>
        <p:spPr/>
        <p:txBody>
          <a:bodyPr/>
          <a:lstStyle/>
          <a:p>
            <a:fld id="{9D1A9ABB-E665-E940-ABE1-9D64F9143FD5}" type="slidenum">
              <a:rPr lang="it-IT" smtClean="0"/>
              <a:t>‹n.›</a:t>
            </a:fld>
            <a:endParaRPr lang="it-IT"/>
          </a:p>
        </p:txBody>
      </p:sp>
    </p:spTree>
    <p:extLst>
      <p:ext uri="{BB962C8B-B14F-4D97-AF65-F5344CB8AC3E}">
        <p14:creationId xmlns:p14="http://schemas.microsoft.com/office/powerpoint/2010/main" val="8208269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endParaRPr lang="it-IT" dirty="0"/>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dirty="0" smtClean="0"/>
              <a:t>Fare clic per modificare gli stili del testo dello schema</a:t>
            </a:r>
          </a:p>
          <a:p>
            <a:pPr lvl="1"/>
            <a:r>
              <a:rPr lang="it-IT" dirty="0" err="1" smtClean="0"/>
              <a:t>Scondo</a:t>
            </a:r>
            <a:r>
              <a:rPr lang="it-IT" dirty="0" smtClean="0"/>
              <a:t>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50F41-79D7-8640-B2FC-63DB1D9B635B}" type="datetime1">
              <a:rPr lang="it-IT" smtClean="0"/>
              <a:t>22/01/14</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SAMETS -  Kick Off Meeting - Brussels 22 January 2014</a:t>
            </a:r>
            <a:endParaRPr lang="it-IT" dirty="0" smtClean="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it-IT" dirty="0" smtClean="0"/>
              <a:t>1</a:t>
            </a:r>
          </a:p>
        </p:txBody>
      </p:sp>
    </p:spTree>
    <p:extLst>
      <p:ext uri="{BB962C8B-B14F-4D97-AF65-F5344CB8AC3E}">
        <p14:creationId xmlns:p14="http://schemas.microsoft.com/office/powerpoint/2010/main" val="434759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jpg"/><Relationship Id="rId5" Type="http://schemas.openxmlformats.org/officeDocument/2006/relationships/image" Target="../media/image2.jpg"/><Relationship Id="rId6" Type="http://schemas.openxmlformats.org/officeDocument/2006/relationships/image" Target="../media/image3.jpg"/><Relationship Id="rId7" Type="http://schemas.openxmlformats.org/officeDocument/2006/relationships/image" Target="../media/image4.jpg"/><Relationship Id="rId8"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jpg"/><Relationship Id="rId6" Type="http://schemas.openxmlformats.org/officeDocument/2006/relationships/image" Target="../media/image2.jpg"/><Relationship Id="rId7" Type="http://schemas.openxmlformats.org/officeDocument/2006/relationships/image" Target="../media/image3.jpg"/><Relationship Id="rId8" Type="http://schemas.openxmlformats.org/officeDocument/2006/relationships/image" Target="../media/image4.jpg"/><Relationship Id="rId9"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jpg"/><Relationship Id="rId5" Type="http://schemas.openxmlformats.org/officeDocument/2006/relationships/image" Target="../media/image2.jpg"/><Relationship Id="rId6" Type="http://schemas.openxmlformats.org/officeDocument/2006/relationships/image" Target="../media/image3.jpg"/><Relationship Id="rId7" Type="http://schemas.openxmlformats.org/officeDocument/2006/relationships/image" Target="../media/image4.jpg"/><Relationship Id="rId8" Type="http://schemas.openxmlformats.org/officeDocument/2006/relationships/image" Target="../media/image5.png"/><Relationship Id="rId9" Type="http://schemas.openxmlformats.org/officeDocument/2006/relationships/image" Target="../media/image13.jpg"/><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5.png"/><Relationship Id="rId8" Type="http://schemas.openxmlformats.org/officeDocument/2006/relationships/image" Target="../media/image14.jpg"/><Relationship Id="rId9" Type="http://schemas.openxmlformats.org/officeDocument/2006/relationships/image" Target="../media/image15.jpg"/><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5.png"/><Relationship Id="rId8" Type="http://schemas.openxmlformats.org/officeDocument/2006/relationships/image" Target="../media/image16.jpg"/><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5.png"/><Relationship Id="rId8" Type="http://schemas.openxmlformats.org/officeDocument/2006/relationships/image" Target="../media/image17.jpg"/><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1.jpg"/><Relationship Id="rId5" Type="http://schemas.openxmlformats.org/officeDocument/2006/relationships/image" Target="../media/image2.jpg"/><Relationship Id="rId6" Type="http://schemas.openxmlformats.org/officeDocument/2006/relationships/image" Target="../media/image3.jpg"/><Relationship Id="rId7" Type="http://schemas.openxmlformats.org/officeDocument/2006/relationships/image" Target="../media/image4.jpg"/><Relationship Id="rId8"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jpg"/><Relationship Id="rId5" Type="http://schemas.openxmlformats.org/officeDocument/2006/relationships/image" Target="../media/image1.jpg"/><Relationship Id="rId6" Type="http://schemas.openxmlformats.org/officeDocument/2006/relationships/image" Target="../media/image2.jpg"/><Relationship Id="rId7" Type="http://schemas.openxmlformats.org/officeDocument/2006/relationships/image" Target="../media/image3.jpg"/><Relationship Id="rId8" Type="http://schemas.openxmlformats.org/officeDocument/2006/relationships/image" Target="../media/image4.jpg"/><Relationship Id="rId9"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267852" y="1551718"/>
            <a:ext cx="6469748" cy="1513764"/>
          </a:xfrm>
        </p:spPr>
        <p:txBody>
          <a:bodyPr>
            <a:normAutofit fontScale="90000"/>
          </a:bodyPr>
          <a:lstStyle/>
          <a:p>
            <a:r>
              <a:rPr lang="it-IT" sz="6000" b="1" dirty="0" smtClean="0"/>
              <a:t>SAMETS</a:t>
            </a:r>
            <a:r>
              <a:rPr lang="it-IT" dirty="0" smtClean="0"/>
              <a:t/>
            </a:r>
            <a:br>
              <a:rPr lang="it-IT" dirty="0" smtClean="0"/>
            </a:br>
            <a:r>
              <a:rPr lang="it-IT" sz="3600" b="1" dirty="0" smtClean="0">
                <a:solidFill>
                  <a:srgbClr val="FF0000"/>
                </a:solidFill>
              </a:rPr>
              <a:t>S</a:t>
            </a:r>
            <a:r>
              <a:rPr lang="it-IT" sz="3600" dirty="0" smtClean="0"/>
              <a:t>ocial </a:t>
            </a:r>
            <a:r>
              <a:rPr lang="it-IT" sz="3600" b="1" dirty="0" smtClean="0">
                <a:solidFill>
                  <a:srgbClr val="FF0000"/>
                </a:solidFill>
              </a:rPr>
              <a:t>A</a:t>
            </a:r>
            <a:r>
              <a:rPr lang="it-IT" sz="3600" dirty="0" smtClean="0"/>
              <a:t>ffairs </a:t>
            </a:r>
            <a:r>
              <a:rPr lang="it-IT" sz="3600" b="1" dirty="0" smtClean="0">
                <a:solidFill>
                  <a:srgbClr val="FF0000"/>
                </a:solidFill>
              </a:rPr>
              <a:t>M</a:t>
            </a:r>
            <a:r>
              <a:rPr lang="it-IT" sz="3600" dirty="0" smtClean="0"/>
              <a:t>anagement in the </a:t>
            </a:r>
            <a:r>
              <a:rPr lang="it-IT" sz="3600" b="1" dirty="0" smtClean="0">
                <a:solidFill>
                  <a:srgbClr val="FF0000"/>
                </a:solidFill>
              </a:rPr>
              <a:t>E</a:t>
            </a:r>
            <a:r>
              <a:rPr lang="it-IT" sz="3600" dirty="0" smtClean="0"/>
              <a:t>mergency </a:t>
            </a:r>
            <a:r>
              <a:rPr lang="it-IT" sz="3600" b="1" dirty="0" err="1" smtClean="0">
                <a:solidFill>
                  <a:srgbClr val="FF0000"/>
                </a:solidFill>
              </a:rPr>
              <a:t>T</a:t>
            </a:r>
            <a:r>
              <a:rPr lang="it-IT" sz="3600" dirty="0" err="1" smtClean="0"/>
              <a:t>emporary</a:t>
            </a:r>
            <a:r>
              <a:rPr lang="it-IT" sz="3600" dirty="0" smtClean="0"/>
              <a:t> </a:t>
            </a:r>
            <a:r>
              <a:rPr lang="it-IT" sz="3600" b="1" dirty="0" err="1" smtClean="0">
                <a:solidFill>
                  <a:srgbClr val="FF0000"/>
                </a:solidFill>
              </a:rPr>
              <a:t>S</a:t>
            </a:r>
            <a:r>
              <a:rPr lang="it-IT" sz="3600" dirty="0" err="1" smtClean="0"/>
              <a:t>helter</a:t>
            </a:r>
            <a:r>
              <a:rPr lang="it-IT" sz="3600" dirty="0" smtClean="0"/>
              <a:t/>
            </a:r>
            <a:br>
              <a:rPr lang="it-IT" sz="3600" dirty="0" smtClean="0"/>
            </a:br>
            <a:r>
              <a:rPr lang="it-IT" sz="2700" dirty="0"/>
              <a:t/>
            </a:r>
            <a:br>
              <a:rPr lang="it-IT" sz="2700" dirty="0"/>
            </a:br>
            <a:r>
              <a:rPr lang="pt-BR" sz="2400" b="1" dirty="0"/>
              <a:t>ECHO / SUB / 2013 / 671416 </a:t>
            </a:r>
            <a:r>
              <a:rPr lang="it-IT" sz="2700" dirty="0" smtClean="0"/>
              <a:t/>
            </a:r>
            <a:br>
              <a:rPr lang="it-IT" sz="2700" dirty="0" smtClean="0"/>
            </a:br>
            <a:endParaRPr lang="it-IT" sz="2700" dirty="0"/>
          </a:p>
        </p:txBody>
      </p:sp>
      <p:sp>
        <p:nvSpPr>
          <p:cNvPr id="3" name="Sottotitolo 2"/>
          <p:cNvSpPr>
            <a:spLocks noGrp="1"/>
          </p:cNvSpPr>
          <p:nvPr>
            <p:ph type="subTitle" idx="1"/>
          </p:nvPr>
        </p:nvSpPr>
        <p:spPr>
          <a:xfrm>
            <a:off x="2267852" y="3615302"/>
            <a:ext cx="6400800" cy="1752600"/>
          </a:xfrm>
        </p:spPr>
        <p:txBody>
          <a:bodyPr>
            <a:normAutofit fontScale="70000" lnSpcReduction="20000"/>
          </a:bodyPr>
          <a:lstStyle/>
          <a:p>
            <a:r>
              <a:rPr lang="it-IT" sz="3400" dirty="0" smtClean="0"/>
              <a:t>Kick Off meeting for the </a:t>
            </a:r>
            <a:r>
              <a:rPr lang="it-IT" sz="3400" dirty="0" err="1" smtClean="0"/>
              <a:t>selected</a:t>
            </a:r>
            <a:r>
              <a:rPr lang="it-IT" sz="3400" dirty="0" smtClean="0"/>
              <a:t> </a:t>
            </a:r>
            <a:r>
              <a:rPr lang="it-IT" sz="3400" dirty="0" err="1" smtClean="0"/>
              <a:t>projects</a:t>
            </a:r>
            <a:r>
              <a:rPr lang="it-IT" sz="3400" dirty="0" smtClean="0"/>
              <a:t> under the 2013 Call for </a:t>
            </a:r>
            <a:r>
              <a:rPr lang="it-IT" sz="3400" dirty="0" err="1" smtClean="0"/>
              <a:t>proposal</a:t>
            </a:r>
            <a:r>
              <a:rPr lang="it-IT" sz="3400" dirty="0" smtClean="0"/>
              <a:t> for </a:t>
            </a:r>
            <a:r>
              <a:rPr lang="it-IT" sz="3400" dirty="0" err="1" smtClean="0"/>
              <a:t>prevention</a:t>
            </a:r>
            <a:r>
              <a:rPr lang="it-IT" sz="3400" dirty="0" smtClean="0"/>
              <a:t> and </a:t>
            </a:r>
            <a:r>
              <a:rPr lang="it-IT" sz="3400" dirty="0" err="1" smtClean="0"/>
              <a:t>preparedness</a:t>
            </a:r>
            <a:endParaRPr lang="it-IT" sz="3400" dirty="0" smtClean="0"/>
          </a:p>
          <a:p>
            <a:endParaRPr lang="it-IT" dirty="0" smtClean="0"/>
          </a:p>
          <a:p>
            <a:r>
              <a:rPr lang="it-IT" dirty="0" smtClean="0"/>
              <a:t>BRUSSELS - 22 </a:t>
            </a:r>
            <a:r>
              <a:rPr lang="it-IT" dirty="0" err="1" smtClean="0"/>
              <a:t>January</a:t>
            </a:r>
            <a:r>
              <a:rPr lang="it-IT" dirty="0" smtClean="0"/>
              <a:t> 2014</a:t>
            </a:r>
            <a:endParaRPr lang="it-IT" dirty="0"/>
          </a:p>
        </p:txBody>
      </p:sp>
      <p:grpSp>
        <p:nvGrpSpPr>
          <p:cNvPr id="16" name="Gruppo 15"/>
          <p:cNvGrpSpPr/>
          <p:nvPr/>
        </p:nvGrpSpPr>
        <p:grpSpPr>
          <a:xfrm>
            <a:off x="0" y="68618"/>
            <a:ext cx="1941348" cy="5806340"/>
            <a:chOff x="0" y="68618"/>
            <a:chExt cx="1941348" cy="5806340"/>
          </a:xfrm>
        </p:grpSpPr>
        <p:pic>
          <p:nvPicPr>
            <p:cNvPr id="4" name="Immagine 3" descr="velke_logo_ASS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14" y="3739412"/>
              <a:ext cx="1869834" cy="744764"/>
            </a:xfrm>
            <a:prstGeom prst="rect">
              <a:avLst/>
            </a:prstGeom>
          </p:spPr>
        </p:pic>
        <p:pic>
          <p:nvPicPr>
            <p:cNvPr id="5" name="Immagine 4" descr="Logo Krei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074" y="4859924"/>
              <a:ext cx="1055200" cy="1015034"/>
            </a:xfrm>
            <a:prstGeom prst="rect">
              <a:avLst/>
            </a:prstGeom>
          </p:spPr>
        </p:pic>
        <p:pic>
          <p:nvPicPr>
            <p:cNvPr id="6" name="Immagine 5" descr="ASB_LOGO_RG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97" y="1573769"/>
              <a:ext cx="1771154" cy="740483"/>
            </a:xfrm>
            <a:prstGeom prst="rect">
              <a:avLst/>
            </a:prstGeom>
          </p:spPr>
        </p:pic>
        <p:pic>
          <p:nvPicPr>
            <p:cNvPr id="8" name="Immagine 7" descr="DACHMARKE_Oesterreich_RGB.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765127"/>
              <a:ext cx="1941348" cy="710874"/>
            </a:xfrm>
            <a:prstGeom prst="rect">
              <a:avLst/>
            </a:prstGeom>
          </p:spPr>
        </p:pic>
        <p:pic>
          <p:nvPicPr>
            <p:cNvPr id="9" name="Immagine 8"/>
            <p:cNvPicPr/>
            <p:nvPr/>
          </p:nvPicPr>
          <p:blipFill>
            <a:blip r:embed="rId6">
              <a:extLst>
                <a:ext uri="{28A0092B-C50C-407E-A947-70E740481C1C}">
                  <a14:useLocalDpi xmlns:a14="http://schemas.microsoft.com/office/drawing/2010/main" val="0"/>
                </a:ext>
              </a:extLst>
            </a:blip>
            <a:srcRect/>
            <a:stretch>
              <a:fillRect/>
            </a:stretch>
          </p:blipFill>
          <p:spPr bwMode="auto">
            <a:xfrm>
              <a:off x="9907" y="68618"/>
              <a:ext cx="1921535" cy="1034343"/>
            </a:xfrm>
            <a:prstGeom prst="rect">
              <a:avLst/>
            </a:prstGeom>
            <a:noFill/>
            <a:ln>
              <a:noFill/>
            </a:ln>
          </p:spPr>
        </p:pic>
      </p:grpSp>
      <p:pic>
        <p:nvPicPr>
          <p:cNvPr id="15" name="Immagine 14" descr="flag-HACP_e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63252" y="5332959"/>
            <a:ext cx="1262214" cy="1196798"/>
          </a:xfrm>
          <a:prstGeom prst="rect">
            <a:avLst/>
          </a:prstGeom>
        </p:spPr>
      </p:pic>
      <p:sp>
        <p:nvSpPr>
          <p:cNvPr id="7" name="Segnaposto piè di pagina 6"/>
          <p:cNvSpPr>
            <a:spLocks noGrp="1"/>
          </p:cNvSpPr>
          <p:nvPr>
            <p:ph type="ftr" sz="quarter" idx="11"/>
          </p:nvPr>
        </p:nvSpPr>
        <p:spPr/>
        <p:txBody>
          <a:bodyPr/>
          <a:lstStyle/>
          <a:p>
            <a:r>
              <a:rPr lang="en-US" smtClean="0"/>
              <a:t>SAMETS -  Kick Off Meeting - Brussels 22 January 2014</a:t>
            </a:r>
            <a:endParaRPr lang="it-IT"/>
          </a:p>
        </p:txBody>
      </p:sp>
    </p:spTree>
    <p:extLst>
      <p:ext uri="{BB962C8B-B14F-4D97-AF65-F5344CB8AC3E}">
        <p14:creationId xmlns:p14="http://schemas.microsoft.com/office/powerpoint/2010/main" val="344658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title"/>
          </p:nvPr>
        </p:nvSpPr>
        <p:spPr>
          <a:xfrm>
            <a:off x="2319866" y="274637"/>
            <a:ext cx="6366933" cy="1147763"/>
          </a:xfrm>
        </p:spPr>
        <p:txBody>
          <a:bodyPr>
            <a:normAutofit fontScale="90000"/>
          </a:bodyPr>
          <a:lstStyle/>
          <a:p>
            <a:pPr algn="l"/>
            <a:r>
              <a:rPr lang="it-IT" dirty="0" smtClean="0"/>
              <a:t/>
            </a:r>
            <a:br>
              <a:rPr lang="it-IT" dirty="0" smtClean="0"/>
            </a:br>
            <a:endParaRPr lang="it-IT" dirty="0"/>
          </a:p>
        </p:txBody>
      </p:sp>
      <p:sp>
        <p:nvSpPr>
          <p:cNvPr id="7" name="Segnaposto piè di pagina 6"/>
          <p:cNvSpPr>
            <a:spLocks noGrp="1"/>
          </p:cNvSpPr>
          <p:nvPr>
            <p:ph type="ftr" sz="quarter" idx="11"/>
          </p:nvPr>
        </p:nvSpPr>
        <p:spPr/>
        <p:txBody>
          <a:bodyPr/>
          <a:lstStyle/>
          <a:p>
            <a:r>
              <a:rPr lang="en-US" smtClean="0"/>
              <a:t>SAMETS -  Kick Off Meeting - Brussels 22 January 2014</a:t>
            </a:r>
            <a:endParaRPr lang="it-IT"/>
          </a:p>
        </p:txBody>
      </p:sp>
      <p:pic>
        <p:nvPicPr>
          <p:cNvPr id="15" name="Immagine 14" descr="flag-HACP_e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3252" y="5332959"/>
            <a:ext cx="1262214" cy="1196798"/>
          </a:xfrm>
          <a:prstGeom prst="rect">
            <a:avLst/>
          </a:prstGeom>
        </p:spPr>
      </p:pic>
      <p:sp>
        <p:nvSpPr>
          <p:cNvPr id="11" name="CasellaDiTesto 10"/>
          <p:cNvSpPr txBox="1"/>
          <p:nvPr/>
        </p:nvSpPr>
        <p:spPr>
          <a:xfrm>
            <a:off x="2319866" y="274637"/>
            <a:ext cx="6570133" cy="9541070"/>
          </a:xfrm>
          <a:prstGeom prst="rect">
            <a:avLst/>
          </a:prstGeom>
          <a:noFill/>
        </p:spPr>
        <p:txBody>
          <a:bodyPr wrap="square" rtlCol="0">
            <a:spAutoFit/>
          </a:bodyPr>
          <a:lstStyle/>
          <a:p>
            <a:pPr algn="ctr"/>
            <a:r>
              <a:rPr lang="it-IT" sz="4000" dirty="0" smtClean="0"/>
              <a:t>WHY</a:t>
            </a:r>
          </a:p>
          <a:p>
            <a:r>
              <a:rPr lang="it-IT" sz="4000" dirty="0" err="1" smtClean="0"/>
              <a:t>Main</a:t>
            </a:r>
            <a:r>
              <a:rPr lang="it-IT" sz="4000" dirty="0" smtClean="0"/>
              <a:t> </a:t>
            </a:r>
            <a:r>
              <a:rPr lang="it-IT" sz="4000" dirty="0" err="1" smtClean="0"/>
              <a:t>Objective</a:t>
            </a:r>
            <a:endParaRPr lang="it-IT" sz="2400" dirty="0" smtClean="0"/>
          </a:p>
          <a:p>
            <a:r>
              <a:rPr lang="en-GB" sz="2300" dirty="0" smtClean="0"/>
              <a:t>The </a:t>
            </a:r>
            <a:r>
              <a:rPr lang="en-GB" sz="2300" dirty="0"/>
              <a:t>SAMETS </a:t>
            </a:r>
            <a:r>
              <a:rPr lang="en-GB" sz="2300" dirty="0" smtClean="0"/>
              <a:t>project, </a:t>
            </a:r>
            <a:r>
              <a:rPr lang="en-GB" sz="2300" dirty="0"/>
              <a:t>intend to develop a Management Module of training </a:t>
            </a:r>
            <a:r>
              <a:rPr lang="en-GB" sz="2300" dirty="0" smtClean="0"/>
              <a:t>for volunteers </a:t>
            </a:r>
            <a:r>
              <a:rPr lang="en-GB" sz="2300" dirty="0"/>
              <a:t>and professional to facing at </a:t>
            </a:r>
            <a:r>
              <a:rPr lang="en-GB" sz="2300" dirty="0" smtClean="0"/>
              <a:t>“social affairs” testing </a:t>
            </a:r>
            <a:r>
              <a:rPr lang="en-GB" sz="2300" dirty="0"/>
              <a:t>them at local level and to identify a Guidelines useful to all volunteers or professional involved in the Civil Protection mechanism Response</a:t>
            </a:r>
            <a:r>
              <a:rPr lang="en-GB" sz="2400" dirty="0"/>
              <a:t>. </a:t>
            </a:r>
            <a:endParaRPr lang="it-IT" sz="2400" dirty="0"/>
          </a:p>
          <a:p>
            <a:endParaRPr lang="it-IT" sz="2400" dirty="0" smtClean="0"/>
          </a:p>
          <a:p>
            <a:endParaRPr lang="it-IT" sz="2400" dirty="0" smtClean="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p:txBody>
      </p:sp>
      <p:pic>
        <p:nvPicPr>
          <p:cNvPr id="3" name="Immagine 2" descr="Train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6400" y="3892550"/>
            <a:ext cx="4368800" cy="2463800"/>
          </a:xfrm>
          <a:prstGeom prst="rect">
            <a:avLst/>
          </a:prstGeom>
        </p:spPr>
      </p:pic>
      <p:grpSp>
        <p:nvGrpSpPr>
          <p:cNvPr id="14" name="Gruppo 13"/>
          <p:cNvGrpSpPr/>
          <p:nvPr/>
        </p:nvGrpSpPr>
        <p:grpSpPr>
          <a:xfrm>
            <a:off x="97188" y="274637"/>
            <a:ext cx="1292225" cy="3610606"/>
            <a:chOff x="0" y="0"/>
            <a:chExt cx="1941348" cy="5806340"/>
          </a:xfrm>
        </p:grpSpPr>
        <p:pic>
          <p:nvPicPr>
            <p:cNvPr id="17" name="Immagine 16" descr="velke_logo_ASS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14" y="3670794"/>
              <a:ext cx="1869834" cy="744764"/>
            </a:xfrm>
            <a:prstGeom prst="rect">
              <a:avLst/>
            </a:prstGeom>
          </p:spPr>
        </p:pic>
        <p:pic>
          <p:nvPicPr>
            <p:cNvPr id="18" name="Immagine 17" descr="Logo Krei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074" y="4791306"/>
              <a:ext cx="1055200" cy="1015034"/>
            </a:xfrm>
            <a:prstGeom prst="rect">
              <a:avLst/>
            </a:prstGeom>
          </p:spPr>
        </p:pic>
        <p:pic>
          <p:nvPicPr>
            <p:cNvPr id="19" name="Immagine 18" descr="ASB_LOGO_RGB.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97" y="1505151"/>
              <a:ext cx="1771154" cy="740483"/>
            </a:xfrm>
            <a:prstGeom prst="rect">
              <a:avLst/>
            </a:prstGeom>
          </p:spPr>
        </p:pic>
        <p:pic>
          <p:nvPicPr>
            <p:cNvPr id="20" name="Immagine 19" descr="DACHMARKE_Oesterreich_RGB.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696509"/>
              <a:ext cx="1941348" cy="710874"/>
            </a:xfrm>
            <a:prstGeom prst="rect">
              <a:avLst/>
            </a:prstGeom>
          </p:spPr>
        </p:pic>
        <p:pic>
          <p:nvPicPr>
            <p:cNvPr id="21" name="Immagine 20"/>
            <p:cNvPicPr/>
            <p:nvPr/>
          </p:nvPicPr>
          <p:blipFill>
            <a:blip r:embed="rId8">
              <a:extLst>
                <a:ext uri="{28A0092B-C50C-407E-A947-70E740481C1C}">
                  <a14:useLocalDpi xmlns:a14="http://schemas.microsoft.com/office/drawing/2010/main" val="0"/>
                </a:ext>
              </a:extLst>
            </a:blip>
            <a:srcRect/>
            <a:stretch>
              <a:fillRect/>
            </a:stretch>
          </p:blipFill>
          <p:spPr bwMode="auto">
            <a:xfrm>
              <a:off x="9907" y="0"/>
              <a:ext cx="1921535" cy="1034343"/>
            </a:xfrm>
            <a:prstGeom prst="rect">
              <a:avLst/>
            </a:prstGeom>
            <a:noFill/>
            <a:ln>
              <a:noFill/>
            </a:ln>
          </p:spPr>
        </p:pic>
      </p:grpSp>
    </p:spTree>
    <p:extLst>
      <p:ext uri="{BB962C8B-B14F-4D97-AF65-F5344CB8AC3E}">
        <p14:creationId xmlns:p14="http://schemas.microsoft.com/office/powerpoint/2010/main" val="962143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title"/>
          </p:nvPr>
        </p:nvSpPr>
        <p:spPr>
          <a:xfrm>
            <a:off x="2319866" y="274637"/>
            <a:ext cx="6366933" cy="1147763"/>
          </a:xfrm>
        </p:spPr>
        <p:txBody>
          <a:bodyPr>
            <a:normAutofit fontScale="90000"/>
          </a:bodyPr>
          <a:lstStyle/>
          <a:p>
            <a:pPr algn="l"/>
            <a:r>
              <a:rPr lang="it-IT" dirty="0" smtClean="0"/>
              <a:t/>
            </a:r>
            <a:br>
              <a:rPr lang="it-IT" dirty="0" smtClean="0"/>
            </a:br>
            <a:endParaRPr lang="it-IT" dirty="0"/>
          </a:p>
        </p:txBody>
      </p:sp>
      <p:sp>
        <p:nvSpPr>
          <p:cNvPr id="7" name="Segnaposto piè di pagina 6"/>
          <p:cNvSpPr>
            <a:spLocks noGrp="1"/>
          </p:cNvSpPr>
          <p:nvPr>
            <p:ph type="ftr" sz="quarter" idx="11"/>
          </p:nvPr>
        </p:nvSpPr>
        <p:spPr/>
        <p:txBody>
          <a:bodyPr/>
          <a:lstStyle/>
          <a:p>
            <a:r>
              <a:rPr lang="en-US" smtClean="0"/>
              <a:t>SAMETS -  Kick Off Meeting - Brussels 22 January 2014</a:t>
            </a:r>
            <a:endParaRPr lang="it-IT"/>
          </a:p>
        </p:txBody>
      </p:sp>
      <p:pic>
        <p:nvPicPr>
          <p:cNvPr id="15" name="Immagine 14" descr="flag-HACP_e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3252" y="5332959"/>
            <a:ext cx="1262214" cy="1196798"/>
          </a:xfrm>
          <a:prstGeom prst="rect">
            <a:avLst/>
          </a:prstGeom>
        </p:spPr>
      </p:pic>
      <p:sp>
        <p:nvSpPr>
          <p:cNvPr id="11" name="CasellaDiTesto 10"/>
          <p:cNvSpPr txBox="1"/>
          <p:nvPr/>
        </p:nvSpPr>
        <p:spPr>
          <a:xfrm>
            <a:off x="2319866" y="274637"/>
            <a:ext cx="6570133" cy="10741397"/>
          </a:xfrm>
          <a:prstGeom prst="rect">
            <a:avLst/>
          </a:prstGeom>
          <a:noFill/>
        </p:spPr>
        <p:txBody>
          <a:bodyPr wrap="square" rtlCol="0">
            <a:spAutoFit/>
          </a:bodyPr>
          <a:lstStyle/>
          <a:p>
            <a:pPr algn="ctr"/>
            <a:r>
              <a:rPr lang="it-IT" sz="4000" dirty="0" smtClean="0"/>
              <a:t>WHY</a:t>
            </a:r>
          </a:p>
          <a:p>
            <a:r>
              <a:rPr lang="it-IT" sz="4000" dirty="0" err="1" smtClean="0"/>
              <a:t>Specific</a:t>
            </a:r>
            <a:r>
              <a:rPr lang="it-IT" sz="4000" dirty="0" smtClean="0"/>
              <a:t> </a:t>
            </a:r>
            <a:r>
              <a:rPr lang="it-IT" sz="4000" dirty="0" err="1" smtClean="0"/>
              <a:t>Objectives</a:t>
            </a:r>
            <a:endParaRPr lang="it-IT" sz="4000" dirty="0"/>
          </a:p>
          <a:p>
            <a:endParaRPr lang="it-IT" sz="2400" dirty="0" smtClean="0"/>
          </a:p>
          <a:p>
            <a:pPr marL="285750" lvl="0" indent="-285750">
              <a:buFontTx/>
              <a:buChar char="-"/>
            </a:pPr>
            <a:r>
              <a:rPr lang="en-GB" sz="2400" dirty="0" smtClean="0"/>
              <a:t>Implement </a:t>
            </a:r>
            <a:r>
              <a:rPr lang="en-GB" sz="2400" dirty="0"/>
              <a:t>the skills and the curricula for experts volunteers in the Camp Management system with a special focus on social affair with multi-ethnic </a:t>
            </a:r>
            <a:r>
              <a:rPr lang="en-GB" sz="2400" dirty="0" smtClean="0"/>
              <a:t>aspects;</a:t>
            </a:r>
          </a:p>
          <a:p>
            <a:pPr marL="285750" lvl="0" indent="-285750">
              <a:buFontTx/>
              <a:buChar char="-"/>
            </a:pPr>
            <a:endParaRPr lang="en-GB" sz="2400" dirty="0" smtClean="0"/>
          </a:p>
          <a:p>
            <a:pPr marL="285750" lvl="0" indent="-285750">
              <a:buFontTx/>
              <a:buChar char="-"/>
            </a:pPr>
            <a:r>
              <a:rPr lang="en-GB" sz="2400" dirty="0" smtClean="0"/>
              <a:t>Increasing </a:t>
            </a:r>
            <a:r>
              <a:rPr lang="en-GB" sz="2400" dirty="0"/>
              <a:t>the volunteer capability to work in a Multicultural Emergency </a:t>
            </a:r>
            <a:r>
              <a:rPr lang="en-GB" sz="2400" dirty="0" smtClean="0"/>
              <a:t>environment;</a:t>
            </a:r>
          </a:p>
          <a:p>
            <a:pPr marL="285750" lvl="0" indent="-285750">
              <a:buFontTx/>
              <a:buChar char="-"/>
            </a:pPr>
            <a:endParaRPr lang="it-IT" sz="2400" dirty="0"/>
          </a:p>
          <a:p>
            <a:pPr marL="285750" lvl="0" indent="-285750">
              <a:buFontTx/>
              <a:buChar char="-"/>
            </a:pPr>
            <a:r>
              <a:rPr lang="it-IT" sz="2400" dirty="0"/>
              <a:t>I</a:t>
            </a:r>
            <a:r>
              <a:rPr lang="en-GB" sz="2400" dirty="0" err="1" smtClean="0"/>
              <a:t>mproving</a:t>
            </a:r>
            <a:r>
              <a:rPr lang="en-GB" sz="2400" dirty="0" smtClean="0"/>
              <a:t> </a:t>
            </a:r>
            <a:r>
              <a:rPr lang="en-GB" sz="2400" dirty="0"/>
              <a:t>the competencies of volunteers and professionals in an emergency </a:t>
            </a:r>
            <a:r>
              <a:rPr lang="en-GB" sz="2400" dirty="0" smtClean="0"/>
              <a:t>context.</a:t>
            </a:r>
            <a:endParaRPr lang="it-IT" sz="2400" dirty="0"/>
          </a:p>
          <a:p>
            <a:endParaRPr lang="it-IT" sz="2400"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p:txBody>
      </p:sp>
      <p:grpSp>
        <p:nvGrpSpPr>
          <p:cNvPr id="12" name="Gruppo 11"/>
          <p:cNvGrpSpPr/>
          <p:nvPr/>
        </p:nvGrpSpPr>
        <p:grpSpPr>
          <a:xfrm>
            <a:off x="234421" y="295729"/>
            <a:ext cx="1292225" cy="3610606"/>
            <a:chOff x="0" y="0"/>
            <a:chExt cx="1941348" cy="5806340"/>
          </a:xfrm>
        </p:grpSpPr>
        <p:pic>
          <p:nvPicPr>
            <p:cNvPr id="13" name="Immagine 12" descr="velke_logo_ASS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14" y="3670794"/>
              <a:ext cx="1869834" cy="744764"/>
            </a:xfrm>
            <a:prstGeom prst="rect">
              <a:avLst/>
            </a:prstGeom>
          </p:spPr>
        </p:pic>
        <p:pic>
          <p:nvPicPr>
            <p:cNvPr id="14" name="Immagine 13" descr="Logo Krei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074" y="4791306"/>
              <a:ext cx="1055200" cy="1015034"/>
            </a:xfrm>
            <a:prstGeom prst="rect">
              <a:avLst/>
            </a:prstGeom>
          </p:spPr>
        </p:pic>
        <p:pic>
          <p:nvPicPr>
            <p:cNvPr id="17" name="Immagine 16" descr="ASB_LOGO_RGB.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97" y="1505151"/>
              <a:ext cx="1771154" cy="740483"/>
            </a:xfrm>
            <a:prstGeom prst="rect">
              <a:avLst/>
            </a:prstGeom>
          </p:spPr>
        </p:pic>
        <p:pic>
          <p:nvPicPr>
            <p:cNvPr id="18" name="Immagine 17" descr="DACHMARKE_Oesterreich_RGB.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696509"/>
              <a:ext cx="1941348" cy="710874"/>
            </a:xfrm>
            <a:prstGeom prst="rect">
              <a:avLst/>
            </a:prstGeom>
          </p:spPr>
        </p:pic>
        <p:pic>
          <p:nvPicPr>
            <p:cNvPr id="19" name="Immagine 18"/>
            <p:cNvPicPr/>
            <p:nvPr/>
          </p:nvPicPr>
          <p:blipFill>
            <a:blip r:embed="rId7">
              <a:extLst>
                <a:ext uri="{28A0092B-C50C-407E-A947-70E740481C1C}">
                  <a14:useLocalDpi xmlns:a14="http://schemas.microsoft.com/office/drawing/2010/main" val="0"/>
                </a:ext>
              </a:extLst>
            </a:blip>
            <a:srcRect/>
            <a:stretch>
              <a:fillRect/>
            </a:stretch>
          </p:blipFill>
          <p:spPr bwMode="auto">
            <a:xfrm>
              <a:off x="9907" y="0"/>
              <a:ext cx="1921535" cy="1034343"/>
            </a:xfrm>
            <a:prstGeom prst="rect">
              <a:avLst/>
            </a:prstGeom>
            <a:noFill/>
            <a:ln>
              <a:noFill/>
            </a:ln>
          </p:spPr>
        </p:pic>
      </p:grpSp>
    </p:spTree>
    <p:extLst>
      <p:ext uri="{BB962C8B-B14F-4D97-AF65-F5344CB8AC3E}">
        <p14:creationId xmlns:p14="http://schemas.microsoft.com/office/powerpoint/2010/main" val="347643044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title"/>
          </p:nvPr>
        </p:nvSpPr>
        <p:spPr>
          <a:xfrm>
            <a:off x="2319866" y="274637"/>
            <a:ext cx="6366933" cy="1147763"/>
          </a:xfrm>
        </p:spPr>
        <p:txBody>
          <a:bodyPr>
            <a:normAutofit fontScale="90000"/>
          </a:bodyPr>
          <a:lstStyle/>
          <a:p>
            <a:pPr algn="l"/>
            <a:r>
              <a:rPr lang="it-IT" dirty="0" smtClean="0"/>
              <a:t/>
            </a:r>
            <a:br>
              <a:rPr lang="it-IT" dirty="0" smtClean="0"/>
            </a:br>
            <a:endParaRPr lang="it-IT" dirty="0"/>
          </a:p>
        </p:txBody>
      </p:sp>
      <p:sp>
        <p:nvSpPr>
          <p:cNvPr id="7" name="Segnaposto piè di pagina 6"/>
          <p:cNvSpPr>
            <a:spLocks noGrp="1"/>
          </p:cNvSpPr>
          <p:nvPr>
            <p:ph type="ftr" sz="quarter" idx="11"/>
          </p:nvPr>
        </p:nvSpPr>
        <p:spPr/>
        <p:txBody>
          <a:bodyPr/>
          <a:lstStyle/>
          <a:p>
            <a:r>
              <a:rPr lang="en-US" smtClean="0"/>
              <a:t>SAMETS -  Kick Off Meeting - Brussels 22 January 2014</a:t>
            </a:r>
            <a:endParaRPr lang="it-IT"/>
          </a:p>
        </p:txBody>
      </p:sp>
      <p:pic>
        <p:nvPicPr>
          <p:cNvPr id="15" name="Immagine 14" descr="flag-HACP_e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3252" y="5332959"/>
            <a:ext cx="1262214" cy="1196798"/>
          </a:xfrm>
          <a:prstGeom prst="rect">
            <a:avLst/>
          </a:prstGeom>
        </p:spPr>
      </p:pic>
      <p:sp>
        <p:nvSpPr>
          <p:cNvPr id="11" name="CasellaDiTesto 10"/>
          <p:cNvSpPr txBox="1"/>
          <p:nvPr/>
        </p:nvSpPr>
        <p:spPr>
          <a:xfrm>
            <a:off x="2319866" y="274637"/>
            <a:ext cx="6570133" cy="3847207"/>
          </a:xfrm>
          <a:prstGeom prst="rect">
            <a:avLst/>
          </a:prstGeom>
          <a:noFill/>
        </p:spPr>
        <p:txBody>
          <a:bodyPr wrap="square" rtlCol="0">
            <a:spAutoFit/>
          </a:bodyPr>
          <a:lstStyle/>
          <a:p>
            <a:pPr algn="ctr"/>
            <a:r>
              <a:rPr lang="it-IT" sz="4000" dirty="0" smtClean="0"/>
              <a:t>WHAT</a:t>
            </a:r>
            <a:endParaRPr lang="it-IT" sz="2000" dirty="0"/>
          </a:p>
          <a:p>
            <a:r>
              <a:rPr lang="en-GB" sz="2300" dirty="0" smtClean="0"/>
              <a:t>Three </a:t>
            </a:r>
            <a:r>
              <a:rPr lang="en-GB" sz="2300" dirty="0"/>
              <a:t>transnational Peer review Workshop (</a:t>
            </a:r>
            <a:r>
              <a:rPr lang="en-GB" sz="2300" b="1" dirty="0"/>
              <a:t>PREW) </a:t>
            </a:r>
            <a:r>
              <a:rPr lang="en-GB" sz="2300" dirty="0"/>
              <a:t>focused on three specific social issues: </a:t>
            </a:r>
            <a:endParaRPr lang="en-GB" sz="2300" dirty="0" smtClean="0"/>
          </a:p>
          <a:p>
            <a:endParaRPr lang="en-GB" sz="2000" b="1" dirty="0" smtClean="0"/>
          </a:p>
          <a:p>
            <a:pPr marL="342900" indent="-342900">
              <a:buFontTx/>
              <a:buChar char="-"/>
            </a:pPr>
            <a:r>
              <a:rPr lang="en-GB" sz="2000" b="1" dirty="0" smtClean="0"/>
              <a:t>CHILDREN  ( M 5 ) </a:t>
            </a:r>
          </a:p>
          <a:p>
            <a:r>
              <a:rPr lang="en-GB" sz="2000" b="1" dirty="0" smtClean="0"/>
              <a:t>Germany</a:t>
            </a:r>
            <a:endParaRPr lang="en-GB" sz="2000" b="1" dirty="0"/>
          </a:p>
          <a:p>
            <a:pPr marL="342900" indent="-342900">
              <a:buFontTx/>
              <a:buChar char="-"/>
            </a:pPr>
            <a:r>
              <a:rPr lang="en-GB" sz="2000" b="1" dirty="0" smtClean="0"/>
              <a:t>ELDERLY AND DISABLED( M 10)</a:t>
            </a:r>
          </a:p>
          <a:p>
            <a:r>
              <a:rPr lang="en-GB" sz="2000" b="1" dirty="0" smtClean="0"/>
              <a:t>Slovakia</a:t>
            </a:r>
          </a:p>
          <a:p>
            <a:pPr marL="342900" indent="-342900">
              <a:buFontTx/>
              <a:buChar char="-"/>
            </a:pPr>
            <a:r>
              <a:rPr lang="en-GB" sz="2000" b="1" dirty="0" smtClean="0"/>
              <a:t>MULTICULTURAL ( M 13 )</a:t>
            </a:r>
          </a:p>
          <a:p>
            <a:r>
              <a:rPr lang="it-IT" sz="2000" b="1" dirty="0" smtClean="0"/>
              <a:t>Austria</a:t>
            </a:r>
            <a:endParaRPr lang="it-IT" dirty="0" smtClean="0"/>
          </a:p>
          <a:p>
            <a:endParaRPr lang="it-IT" dirty="0"/>
          </a:p>
        </p:txBody>
      </p:sp>
      <p:pic>
        <p:nvPicPr>
          <p:cNvPr id="2" name="Immagine 1" descr="Mirandola con bambin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5153" y="1812626"/>
            <a:ext cx="2824845" cy="2115907"/>
          </a:xfrm>
          <a:prstGeom prst="rect">
            <a:avLst/>
          </a:prstGeom>
        </p:spPr>
      </p:pic>
      <p:pic>
        <p:nvPicPr>
          <p:cNvPr id="3" name="Immagine 2" descr="Mirandola con anzian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9866" y="4047066"/>
            <a:ext cx="3572934" cy="2342068"/>
          </a:xfrm>
          <a:prstGeom prst="rect">
            <a:avLst/>
          </a:prstGeom>
        </p:spPr>
      </p:pic>
      <p:grpSp>
        <p:nvGrpSpPr>
          <p:cNvPr id="14" name="Gruppo 13"/>
          <p:cNvGrpSpPr/>
          <p:nvPr/>
        </p:nvGrpSpPr>
        <p:grpSpPr>
          <a:xfrm>
            <a:off x="177776" y="71099"/>
            <a:ext cx="1292225" cy="3610606"/>
            <a:chOff x="0" y="0"/>
            <a:chExt cx="1941348" cy="5806340"/>
          </a:xfrm>
        </p:grpSpPr>
        <p:pic>
          <p:nvPicPr>
            <p:cNvPr id="17" name="Immagine 16" descr="velke_logo_ASS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14" y="3670794"/>
              <a:ext cx="1869834" cy="744764"/>
            </a:xfrm>
            <a:prstGeom prst="rect">
              <a:avLst/>
            </a:prstGeom>
          </p:spPr>
        </p:pic>
        <p:pic>
          <p:nvPicPr>
            <p:cNvPr id="18" name="Immagine 17" descr="Logo Krei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074" y="4791306"/>
              <a:ext cx="1055200" cy="1015034"/>
            </a:xfrm>
            <a:prstGeom prst="rect">
              <a:avLst/>
            </a:prstGeom>
          </p:spPr>
        </p:pic>
        <p:pic>
          <p:nvPicPr>
            <p:cNvPr id="19" name="Immagine 18" descr="ASB_LOGO_RGB.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097" y="1505151"/>
              <a:ext cx="1771154" cy="740483"/>
            </a:xfrm>
            <a:prstGeom prst="rect">
              <a:avLst/>
            </a:prstGeom>
          </p:spPr>
        </p:pic>
        <p:pic>
          <p:nvPicPr>
            <p:cNvPr id="20" name="Immagine 19" descr="DACHMARKE_Oesterreich_RGB.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696509"/>
              <a:ext cx="1941348" cy="710874"/>
            </a:xfrm>
            <a:prstGeom prst="rect">
              <a:avLst/>
            </a:prstGeom>
          </p:spPr>
        </p:pic>
        <p:pic>
          <p:nvPicPr>
            <p:cNvPr id="21" name="Immagine 20"/>
            <p:cNvPicPr/>
            <p:nvPr/>
          </p:nvPicPr>
          <p:blipFill>
            <a:blip r:embed="rId9">
              <a:extLst>
                <a:ext uri="{28A0092B-C50C-407E-A947-70E740481C1C}">
                  <a14:useLocalDpi xmlns:a14="http://schemas.microsoft.com/office/drawing/2010/main" val="0"/>
                </a:ext>
              </a:extLst>
            </a:blip>
            <a:srcRect/>
            <a:stretch>
              <a:fillRect/>
            </a:stretch>
          </p:blipFill>
          <p:spPr bwMode="auto">
            <a:xfrm>
              <a:off x="9907" y="0"/>
              <a:ext cx="1921535" cy="1034343"/>
            </a:xfrm>
            <a:prstGeom prst="rect">
              <a:avLst/>
            </a:prstGeom>
            <a:noFill/>
            <a:ln>
              <a:noFill/>
            </a:ln>
          </p:spPr>
        </p:pic>
      </p:grpSp>
    </p:spTree>
    <p:extLst>
      <p:ext uri="{BB962C8B-B14F-4D97-AF65-F5344CB8AC3E}">
        <p14:creationId xmlns:p14="http://schemas.microsoft.com/office/powerpoint/2010/main" val="8034536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title"/>
          </p:nvPr>
        </p:nvSpPr>
        <p:spPr>
          <a:xfrm>
            <a:off x="2319866" y="274637"/>
            <a:ext cx="6366933" cy="1147763"/>
          </a:xfrm>
        </p:spPr>
        <p:txBody>
          <a:bodyPr>
            <a:normAutofit fontScale="90000"/>
          </a:bodyPr>
          <a:lstStyle/>
          <a:p>
            <a:pPr algn="l"/>
            <a:r>
              <a:rPr lang="it-IT" dirty="0" smtClean="0"/>
              <a:t/>
            </a:r>
            <a:br>
              <a:rPr lang="it-IT" dirty="0" smtClean="0"/>
            </a:br>
            <a:endParaRPr lang="it-IT" dirty="0"/>
          </a:p>
        </p:txBody>
      </p:sp>
      <p:sp>
        <p:nvSpPr>
          <p:cNvPr id="7" name="Segnaposto piè di pagina 6"/>
          <p:cNvSpPr>
            <a:spLocks noGrp="1"/>
          </p:cNvSpPr>
          <p:nvPr>
            <p:ph type="ftr" sz="quarter" idx="11"/>
          </p:nvPr>
        </p:nvSpPr>
        <p:spPr/>
        <p:txBody>
          <a:bodyPr/>
          <a:lstStyle/>
          <a:p>
            <a:r>
              <a:rPr lang="en-US" smtClean="0"/>
              <a:t>SAMETS -  Kick Off Meeting - Brussels 22 January 2014</a:t>
            </a:r>
            <a:endParaRPr lang="it-IT"/>
          </a:p>
        </p:txBody>
      </p:sp>
      <p:pic>
        <p:nvPicPr>
          <p:cNvPr id="15" name="Immagine 14" descr="flag-HACP_e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3252" y="5332959"/>
            <a:ext cx="1262214" cy="1196798"/>
          </a:xfrm>
          <a:prstGeom prst="rect">
            <a:avLst/>
          </a:prstGeom>
        </p:spPr>
      </p:pic>
      <p:sp>
        <p:nvSpPr>
          <p:cNvPr id="11" name="CasellaDiTesto 10"/>
          <p:cNvSpPr txBox="1"/>
          <p:nvPr/>
        </p:nvSpPr>
        <p:spPr>
          <a:xfrm>
            <a:off x="1761066" y="274637"/>
            <a:ext cx="5266267" cy="2677656"/>
          </a:xfrm>
          <a:prstGeom prst="rect">
            <a:avLst/>
          </a:prstGeom>
          <a:noFill/>
        </p:spPr>
        <p:txBody>
          <a:bodyPr wrap="square" rtlCol="0">
            <a:spAutoFit/>
          </a:bodyPr>
          <a:lstStyle/>
          <a:p>
            <a:pPr algn="ctr"/>
            <a:r>
              <a:rPr lang="it-IT" sz="4000" dirty="0" smtClean="0"/>
              <a:t>     WHAT</a:t>
            </a:r>
            <a:endParaRPr lang="it-IT" sz="2000" dirty="0"/>
          </a:p>
          <a:p>
            <a:endParaRPr lang="en-GB" sz="2000" dirty="0"/>
          </a:p>
          <a:p>
            <a:r>
              <a:rPr lang="en-GB" sz="2400" dirty="0" smtClean="0"/>
              <a:t>One transnational seminar </a:t>
            </a:r>
            <a:r>
              <a:rPr lang="en-GB" sz="2400" dirty="0"/>
              <a:t>to set up </a:t>
            </a:r>
            <a:r>
              <a:rPr lang="en-GB" sz="2400" b="1" dirty="0"/>
              <a:t>Guidelines</a:t>
            </a:r>
            <a:r>
              <a:rPr lang="en-GB" sz="2400" dirty="0"/>
              <a:t> sorted out from </a:t>
            </a:r>
            <a:r>
              <a:rPr lang="en-GB" sz="2400" dirty="0" smtClean="0"/>
              <a:t>PREW’s</a:t>
            </a:r>
          </a:p>
          <a:p>
            <a:r>
              <a:rPr lang="en-GB" sz="2400" dirty="0" smtClean="0"/>
              <a:t> </a:t>
            </a:r>
            <a:r>
              <a:rPr lang="en-GB" sz="2400" dirty="0"/>
              <a:t>that will be used by </a:t>
            </a:r>
            <a:r>
              <a:rPr lang="en-GB" sz="2400" dirty="0" smtClean="0"/>
              <a:t>Trainers</a:t>
            </a:r>
            <a:endParaRPr lang="it-IT" sz="2400" dirty="0" smtClean="0"/>
          </a:p>
          <a:p>
            <a:endParaRPr lang="it-IT" dirty="0" smtClean="0"/>
          </a:p>
          <a:p>
            <a:r>
              <a:rPr lang="it-IT" dirty="0" smtClean="0"/>
              <a:t> </a:t>
            </a:r>
            <a:r>
              <a:rPr lang="it-IT" b="1" dirty="0" smtClean="0"/>
              <a:t>( M 15 ) SOUTH TYROL - ITALY</a:t>
            </a:r>
          </a:p>
        </p:txBody>
      </p:sp>
      <p:pic>
        <p:nvPicPr>
          <p:cNvPr id="12" name="Immagine 11" descr="Gente Camp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1473" y="2002057"/>
            <a:ext cx="2691719" cy="1791216"/>
          </a:xfrm>
          <a:prstGeom prst="rect">
            <a:avLst/>
          </a:prstGeom>
        </p:spPr>
      </p:pic>
      <p:grpSp>
        <p:nvGrpSpPr>
          <p:cNvPr id="17" name="Gruppo 16"/>
          <p:cNvGrpSpPr/>
          <p:nvPr/>
        </p:nvGrpSpPr>
        <p:grpSpPr>
          <a:xfrm>
            <a:off x="251354" y="274637"/>
            <a:ext cx="1292225" cy="3610606"/>
            <a:chOff x="0" y="0"/>
            <a:chExt cx="1941348" cy="5806340"/>
          </a:xfrm>
        </p:grpSpPr>
        <p:pic>
          <p:nvPicPr>
            <p:cNvPr id="18" name="Immagine 17" descr="velke_logo_ASS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14" y="3670794"/>
              <a:ext cx="1869834" cy="744764"/>
            </a:xfrm>
            <a:prstGeom prst="rect">
              <a:avLst/>
            </a:prstGeom>
          </p:spPr>
        </p:pic>
        <p:pic>
          <p:nvPicPr>
            <p:cNvPr id="19" name="Immagine 18" descr="Logo Krei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074" y="4791306"/>
              <a:ext cx="1055200" cy="1015034"/>
            </a:xfrm>
            <a:prstGeom prst="rect">
              <a:avLst/>
            </a:prstGeom>
          </p:spPr>
        </p:pic>
        <p:pic>
          <p:nvPicPr>
            <p:cNvPr id="20" name="Immagine 19" descr="ASB_LOGO_RGB.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97" y="1505151"/>
              <a:ext cx="1771154" cy="740483"/>
            </a:xfrm>
            <a:prstGeom prst="rect">
              <a:avLst/>
            </a:prstGeom>
          </p:spPr>
        </p:pic>
        <p:pic>
          <p:nvPicPr>
            <p:cNvPr id="21" name="Immagine 20" descr="DACHMARKE_Oesterreich_RGB.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696509"/>
              <a:ext cx="1941348" cy="710874"/>
            </a:xfrm>
            <a:prstGeom prst="rect">
              <a:avLst/>
            </a:prstGeom>
          </p:spPr>
        </p:pic>
        <p:pic>
          <p:nvPicPr>
            <p:cNvPr id="22" name="Immagine 21"/>
            <p:cNvPicPr/>
            <p:nvPr/>
          </p:nvPicPr>
          <p:blipFill>
            <a:blip r:embed="rId8">
              <a:extLst>
                <a:ext uri="{28A0092B-C50C-407E-A947-70E740481C1C}">
                  <a14:useLocalDpi xmlns:a14="http://schemas.microsoft.com/office/drawing/2010/main" val="0"/>
                </a:ext>
              </a:extLst>
            </a:blip>
            <a:srcRect/>
            <a:stretch>
              <a:fillRect/>
            </a:stretch>
          </p:blipFill>
          <p:spPr bwMode="auto">
            <a:xfrm>
              <a:off x="9907" y="0"/>
              <a:ext cx="1921535" cy="1034343"/>
            </a:xfrm>
            <a:prstGeom prst="rect">
              <a:avLst/>
            </a:prstGeom>
            <a:noFill/>
            <a:ln>
              <a:noFill/>
            </a:ln>
          </p:spPr>
        </p:pic>
      </p:grpSp>
      <p:pic>
        <p:nvPicPr>
          <p:cNvPr id="13" name="Immagine 12" descr="Montaggio campo.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43579" y="3275449"/>
            <a:ext cx="2757488" cy="2057510"/>
          </a:xfrm>
          <a:prstGeom prst="rect">
            <a:avLst/>
          </a:prstGeom>
        </p:spPr>
      </p:pic>
      <p:sp>
        <p:nvSpPr>
          <p:cNvPr id="14" name="CasellaDiTesto 13"/>
          <p:cNvSpPr txBox="1"/>
          <p:nvPr/>
        </p:nvSpPr>
        <p:spPr>
          <a:xfrm>
            <a:off x="4394200" y="3919110"/>
            <a:ext cx="4631265" cy="1815882"/>
          </a:xfrm>
          <a:prstGeom prst="rect">
            <a:avLst/>
          </a:prstGeom>
          <a:noFill/>
        </p:spPr>
        <p:txBody>
          <a:bodyPr wrap="square" rtlCol="0">
            <a:spAutoFit/>
          </a:bodyPr>
          <a:lstStyle/>
          <a:p>
            <a:r>
              <a:rPr lang="en-GB" sz="2400" dirty="0"/>
              <a:t>One </a:t>
            </a:r>
            <a:r>
              <a:rPr lang="en-GB" sz="2400" b="1" dirty="0"/>
              <a:t>Training and Evaluation </a:t>
            </a:r>
            <a:r>
              <a:rPr lang="it-IT" sz="2400" dirty="0" smtClean="0"/>
              <a:t>m</a:t>
            </a:r>
            <a:r>
              <a:rPr lang="en-GB" sz="2400" dirty="0" err="1" smtClean="0"/>
              <a:t>eeting</a:t>
            </a:r>
            <a:r>
              <a:rPr lang="en-GB" sz="2400" dirty="0" smtClean="0"/>
              <a:t> to </a:t>
            </a:r>
            <a:r>
              <a:rPr lang="en-GB" sz="2400" dirty="0"/>
              <a:t>train and test the </a:t>
            </a:r>
            <a:r>
              <a:rPr lang="en-GB" sz="2400" dirty="0" smtClean="0"/>
              <a:t>trained volunteer</a:t>
            </a:r>
            <a:r>
              <a:rPr lang="en-GB" sz="2400" dirty="0"/>
              <a:t>s</a:t>
            </a:r>
            <a:endParaRPr lang="it-IT" sz="2400" dirty="0"/>
          </a:p>
          <a:p>
            <a:endParaRPr lang="it-IT" sz="2000" b="1" dirty="0" smtClean="0"/>
          </a:p>
          <a:p>
            <a:r>
              <a:rPr lang="it-IT" sz="2000" b="1" dirty="0" smtClean="0"/>
              <a:t>( M 19 ) ROME - ITALY</a:t>
            </a:r>
            <a:endParaRPr lang="it-IT" sz="2000" b="1" dirty="0"/>
          </a:p>
        </p:txBody>
      </p:sp>
    </p:spTree>
    <p:extLst>
      <p:ext uri="{BB962C8B-B14F-4D97-AF65-F5344CB8AC3E}">
        <p14:creationId xmlns:p14="http://schemas.microsoft.com/office/powerpoint/2010/main" val="15718464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title"/>
          </p:nvPr>
        </p:nvSpPr>
        <p:spPr>
          <a:xfrm>
            <a:off x="2319866" y="274637"/>
            <a:ext cx="6366933" cy="1147763"/>
          </a:xfrm>
        </p:spPr>
        <p:txBody>
          <a:bodyPr>
            <a:normAutofit fontScale="90000"/>
          </a:bodyPr>
          <a:lstStyle/>
          <a:p>
            <a:pPr algn="l"/>
            <a:r>
              <a:rPr lang="it-IT" dirty="0" smtClean="0"/>
              <a:t/>
            </a:r>
            <a:br>
              <a:rPr lang="it-IT" dirty="0" smtClean="0"/>
            </a:br>
            <a:endParaRPr lang="it-IT" dirty="0"/>
          </a:p>
        </p:txBody>
      </p:sp>
      <p:sp>
        <p:nvSpPr>
          <p:cNvPr id="7" name="Segnaposto piè di pagina 6"/>
          <p:cNvSpPr>
            <a:spLocks noGrp="1"/>
          </p:cNvSpPr>
          <p:nvPr>
            <p:ph type="ftr" sz="quarter" idx="11"/>
          </p:nvPr>
        </p:nvSpPr>
        <p:spPr/>
        <p:txBody>
          <a:bodyPr/>
          <a:lstStyle/>
          <a:p>
            <a:r>
              <a:rPr lang="en-US" smtClean="0"/>
              <a:t>SAMETS -  Kick Off Meeting - Brussels 22 January 2014</a:t>
            </a:r>
            <a:endParaRPr lang="it-IT"/>
          </a:p>
        </p:txBody>
      </p:sp>
      <p:pic>
        <p:nvPicPr>
          <p:cNvPr id="15" name="Immagine 14" descr="flag-HACP_e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3252" y="5332959"/>
            <a:ext cx="1262214" cy="1196798"/>
          </a:xfrm>
          <a:prstGeom prst="rect">
            <a:avLst/>
          </a:prstGeom>
        </p:spPr>
      </p:pic>
      <p:sp>
        <p:nvSpPr>
          <p:cNvPr id="11" name="CasellaDiTesto 10"/>
          <p:cNvSpPr txBox="1"/>
          <p:nvPr/>
        </p:nvSpPr>
        <p:spPr>
          <a:xfrm>
            <a:off x="1761066" y="274637"/>
            <a:ext cx="5266267" cy="1723549"/>
          </a:xfrm>
          <a:prstGeom prst="rect">
            <a:avLst/>
          </a:prstGeom>
          <a:noFill/>
        </p:spPr>
        <p:txBody>
          <a:bodyPr wrap="square" rtlCol="0">
            <a:spAutoFit/>
          </a:bodyPr>
          <a:lstStyle/>
          <a:p>
            <a:pPr algn="ctr"/>
            <a:r>
              <a:rPr lang="it-IT" sz="4000" dirty="0" smtClean="0"/>
              <a:t>     RESULTS</a:t>
            </a:r>
            <a:endParaRPr lang="en-GB" sz="2000" dirty="0"/>
          </a:p>
          <a:p>
            <a:pPr lvl="0"/>
            <a:r>
              <a:rPr lang="en-GB" sz="2400" dirty="0"/>
              <a:t>Printed </a:t>
            </a:r>
            <a:r>
              <a:rPr lang="en-GB" sz="2400" b="1" dirty="0"/>
              <a:t>Guidelines</a:t>
            </a:r>
            <a:r>
              <a:rPr lang="en-GB" sz="2400" dirty="0"/>
              <a:t> on three identified topics used by Volunteers Trainers</a:t>
            </a:r>
            <a:endParaRPr lang="it-IT" sz="2400" dirty="0"/>
          </a:p>
          <a:p>
            <a:endParaRPr lang="it-IT" dirty="0"/>
          </a:p>
        </p:txBody>
      </p:sp>
      <p:grpSp>
        <p:nvGrpSpPr>
          <p:cNvPr id="17" name="Gruppo 16"/>
          <p:cNvGrpSpPr/>
          <p:nvPr/>
        </p:nvGrpSpPr>
        <p:grpSpPr>
          <a:xfrm>
            <a:off x="251354" y="274637"/>
            <a:ext cx="1292225" cy="3610606"/>
            <a:chOff x="0" y="0"/>
            <a:chExt cx="1941348" cy="5806340"/>
          </a:xfrm>
        </p:grpSpPr>
        <p:pic>
          <p:nvPicPr>
            <p:cNvPr id="18" name="Immagine 17" descr="velke_logo_ASS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14" y="3670794"/>
              <a:ext cx="1869834" cy="744764"/>
            </a:xfrm>
            <a:prstGeom prst="rect">
              <a:avLst/>
            </a:prstGeom>
          </p:spPr>
        </p:pic>
        <p:pic>
          <p:nvPicPr>
            <p:cNvPr id="19" name="Immagine 18" descr="Logo Krei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074" y="4791306"/>
              <a:ext cx="1055200" cy="1015034"/>
            </a:xfrm>
            <a:prstGeom prst="rect">
              <a:avLst/>
            </a:prstGeom>
          </p:spPr>
        </p:pic>
        <p:pic>
          <p:nvPicPr>
            <p:cNvPr id="20" name="Immagine 19" descr="ASB_LOGO_RGB.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97" y="1505151"/>
              <a:ext cx="1771154" cy="740483"/>
            </a:xfrm>
            <a:prstGeom prst="rect">
              <a:avLst/>
            </a:prstGeom>
          </p:spPr>
        </p:pic>
        <p:pic>
          <p:nvPicPr>
            <p:cNvPr id="21" name="Immagine 20" descr="DACHMARKE_Oesterreich_RGB.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696509"/>
              <a:ext cx="1941348" cy="710874"/>
            </a:xfrm>
            <a:prstGeom prst="rect">
              <a:avLst/>
            </a:prstGeom>
          </p:spPr>
        </p:pic>
        <p:pic>
          <p:nvPicPr>
            <p:cNvPr id="22" name="Immagine 21"/>
            <p:cNvPicPr/>
            <p:nvPr/>
          </p:nvPicPr>
          <p:blipFill>
            <a:blip r:embed="rId7">
              <a:extLst>
                <a:ext uri="{28A0092B-C50C-407E-A947-70E740481C1C}">
                  <a14:useLocalDpi xmlns:a14="http://schemas.microsoft.com/office/drawing/2010/main" val="0"/>
                </a:ext>
              </a:extLst>
            </a:blip>
            <a:srcRect/>
            <a:stretch>
              <a:fillRect/>
            </a:stretch>
          </p:blipFill>
          <p:spPr bwMode="auto">
            <a:xfrm>
              <a:off x="9907" y="0"/>
              <a:ext cx="1921535" cy="1034343"/>
            </a:xfrm>
            <a:prstGeom prst="rect">
              <a:avLst/>
            </a:prstGeom>
            <a:noFill/>
            <a:ln>
              <a:noFill/>
            </a:ln>
          </p:spPr>
        </p:pic>
      </p:grpSp>
      <p:sp>
        <p:nvSpPr>
          <p:cNvPr id="14" name="CasellaDiTesto 13"/>
          <p:cNvSpPr txBox="1"/>
          <p:nvPr/>
        </p:nvSpPr>
        <p:spPr>
          <a:xfrm>
            <a:off x="4512735" y="3891021"/>
            <a:ext cx="4631265" cy="1508105"/>
          </a:xfrm>
          <a:prstGeom prst="rect">
            <a:avLst/>
          </a:prstGeom>
          <a:noFill/>
        </p:spPr>
        <p:txBody>
          <a:bodyPr wrap="square" rtlCol="0">
            <a:spAutoFit/>
          </a:bodyPr>
          <a:lstStyle/>
          <a:p>
            <a:pPr lvl="0"/>
            <a:r>
              <a:rPr lang="it-IT" sz="2400" b="1" dirty="0" err="1" smtClean="0"/>
              <a:t>N</a:t>
            </a:r>
            <a:r>
              <a:rPr lang="en-GB" sz="2400" b="1" dirty="0" smtClean="0"/>
              <a:t>°15  Volunteers </a:t>
            </a:r>
            <a:r>
              <a:rPr lang="en-GB" sz="2400" b="1" dirty="0"/>
              <a:t>Trainers </a:t>
            </a:r>
            <a:r>
              <a:rPr lang="en-GB" sz="2400" dirty="0"/>
              <a:t>, </a:t>
            </a:r>
            <a:r>
              <a:rPr lang="en-GB" sz="2400" u="sng" dirty="0"/>
              <a:t>trained</a:t>
            </a:r>
            <a:r>
              <a:rPr lang="en-GB" sz="2400" dirty="0"/>
              <a:t>, for </a:t>
            </a:r>
            <a:r>
              <a:rPr lang="en-GB" sz="2400" dirty="0" smtClean="0"/>
              <a:t>training </a:t>
            </a:r>
            <a:r>
              <a:rPr lang="en-GB" sz="2400" dirty="0"/>
              <a:t>others volunteers with a multiplier effects</a:t>
            </a:r>
            <a:endParaRPr lang="it-IT" sz="2400" dirty="0"/>
          </a:p>
          <a:p>
            <a:endParaRPr lang="it-IT" sz="2000" dirty="0"/>
          </a:p>
        </p:txBody>
      </p:sp>
      <p:pic>
        <p:nvPicPr>
          <p:cNvPr id="2" name="Immagine 1" descr="gruppo.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16399" y="1655530"/>
            <a:ext cx="4216401" cy="1598526"/>
          </a:xfrm>
          <a:prstGeom prst="rect">
            <a:avLst/>
          </a:prstGeom>
        </p:spPr>
      </p:pic>
      <p:pic>
        <p:nvPicPr>
          <p:cNvPr id="3" name="Immagine 2" descr="palazzetto.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8956" y="4037643"/>
            <a:ext cx="4112683" cy="1696924"/>
          </a:xfrm>
          <a:prstGeom prst="rect">
            <a:avLst/>
          </a:prstGeom>
        </p:spPr>
      </p:pic>
    </p:spTree>
    <p:extLst>
      <p:ext uri="{BB962C8B-B14F-4D97-AF65-F5344CB8AC3E}">
        <p14:creationId xmlns:p14="http://schemas.microsoft.com/office/powerpoint/2010/main" val="142503109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title"/>
          </p:nvPr>
        </p:nvSpPr>
        <p:spPr>
          <a:xfrm>
            <a:off x="2319866" y="274637"/>
            <a:ext cx="6366933" cy="1147763"/>
          </a:xfrm>
        </p:spPr>
        <p:txBody>
          <a:bodyPr>
            <a:normAutofit fontScale="90000"/>
          </a:bodyPr>
          <a:lstStyle/>
          <a:p>
            <a:pPr algn="l"/>
            <a:r>
              <a:rPr lang="it-IT" dirty="0" smtClean="0"/>
              <a:t/>
            </a:r>
            <a:br>
              <a:rPr lang="it-IT" dirty="0" smtClean="0"/>
            </a:br>
            <a:endParaRPr lang="it-IT" dirty="0"/>
          </a:p>
        </p:txBody>
      </p:sp>
      <p:sp>
        <p:nvSpPr>
          <p:cNvPr id="7" name="Segnaposto piè di pagina 6"/>
          <p:cNvSpPr>
            <a:spLocks noGrp="1"/>
          </p:cNvSpPr>
          <p:nvPr>
            <p:ph type="ftr" sz="quarter" idx="11"/>
          </p:nvPr>
        </p:nvSpPr>
        <p:spPr/>
        <p:txBody>
          <a:bodyPr/>
          <a:lstStyle/>
          <a:p>
            <a:r>
              <a:rPr lang="en-US" smtClean="0"/>
              <a:t>SAMETS -  Kick Off Meeting - Brussels 22 January 2014</a:t>
            </a:r>
            <a:endParaRPr lang="it-IT"/>
          </a:p>
        </p:txBody>
      </p:sp>
      <p:pic>
        <p:nvPicPr>
          <p:cNvPr id="15" name="Immagine 14" descr="flag-HACP_e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3252" y="5332959"/>
            <a:ext cx="1262214" cy="1196798"/>
          </a:xfrm>
          <a:prstGeom prst="rect">
            <a:avLst/>
          </a:prstGeom>
        </p:spPr>
      </p:pic>
      <p:sp>
        <p:nvSpPr>
          <p:cNvPr id="11" name="CasellaDiTesto 10"/>
          <p:cNvSpPr txBox="1"/>
          <p:nvPr/>
        </p:nvSpPr>
        <p:spPr>
          <a:xfrm>
            <a:off x="1761066" y="274637"/>
            <a:ext cx="5266267" cy="707886"/>
          </a:xfrm>
          <a:prstGeom prst="rect">
            <a:avLst/>
          </a:prstGeom>
          <a:noFill/>
        </p:spPr>
        <p:txBody>
          <a:bodyPr wrap="square" rtlCol="0">
            <a:spAutoFit/>
          </a:bodyPr>
          <a:lstStyle/>
          <a:p>
            <a:pPr algn="ctr"/>
            <a:r>
              <a:rPr lang="it-IT" sz="4000" dirty="0" smtClean="0"/>
              <a:t>     </a:t>
            </a:r>
            <a:r>
              <a:rPr lang="it-IT" sz="4000" dirty="0" err="1" smtClean="0"/>
              <a:t>Deliverables</a:t>
            </a:r>
            <a:r>
              <a:rPr lang="it-IT" sz="4000" dirty="0" smtClean="0"/>
              <a:t> </a:t>
            </a:r>
            <a:endParaRPr lang="it-IT" dirty="0"/>
          </a:p>
        </p:txBody>
      </p:sp>
      <p:grpSp>
        <p:nvGrpSpPr>
          <p:cNvPr id="17" name="Gruppo 16"/>
          <p:cNvGrpSpPr/>
          <p:nvPr/>
        </p:nvGrpSpPr>
        <p:grpSpPr>
          <a:xfrm>
            <a:off x="251354" y="274637"/>
            <a:ext cx="1292225" cy="3610606"/>
            <a:chOff x="0" y="0"/>
            <a:chExt cx="1941348" cy="5806340"/>
          </a:xfrm>
        </p:grpSpPr>
        <p:pic>
          <p:nvPicPr>
            <p:cNvPr id="18" name="Immagine 17" descr="velke_logo_ASS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14" y="3670794"/>
              <a:ext cx="1869834" cy="744764"/>
            </a:xfrm>
            <a:prstGeom prst="rect">
              <a:avLst/>
            </a:prstGeom>
          </p:spPr>
        </p:pic>
        <p:pic>
          <p:nvPicPr>
            <p:cNvPr id="19" name="Immagine 18" descr="Logo Krei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074" y="4791306"/>
              <a:ext cx="1055200" cy="1015034"/>
            </a:xfrm>
            <a:prstGeom prst="rect">
              <a:avLst/>
            </a:prstGeom>
          </p:spPr>
        </p:pic>
        <p:pic>
          <p:nvPicPr>
            <p:cNvPr id="20" name="Immagine 19" descr="ASB_LOGO_RGB.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97" y="1505151"/>
              <a:ext cx="1771154" cy="740483"/>
            </a:xfrm>
            <a:prstGeom prst="rect">
              <a:avLst/>
            </a:prstGeom>
          </p:spPr>
        </p:pic>
        <p:pic>
          <p:nvPicPr>
            <p:cNvPr id="21" name="Immagine 20" descr="DACHMARKE_Oesterreich_RGB.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696509"/>
              <a:ext cx="1941348" cy="710874"/>
            </a:xfrm>
            <a:prstGeom prst="rect">
              <a:avLst/>
            </a:prstGeom>
          </p:spPr>
        </p:pic>
        <p:pic>
          <p:nvPicPr>
            <p:cNvPr id="22" name="Immagine 21"/>
            <p:cNvPicPr/>
            <p:nvPr/>
          </p:nvPicPr>
          <p:blipFill>
            <a:blip r:embed="rId7">
              <a:extLst>
                <a:ext uri="{28A0092B-C50C-407E-A947-70E740481C1C}">
                  <a14:useLocalDpi xmlns:a14="http://schemas.microsoft.com/office/drawing/2010/main" val="0"/>
                </a:ext>
              </a:extLst>
            </a:blip>
            <a:srcRect/>
            <a:stretch>
              <a:fillRect/>
            </a:stretch>
          </p:blipFill>
          <p:spPr bwMode="auto">
            <a:xfrm>
              <a:off x="9907" y="0"/>
              <a:ext cx="1921535" cy="1034343"/>
            </a:xfrm>
            <a:prstGeom prst="rect">
              <a:avLst/>
            </a:prstGeom>
            <a:noFill/>
            <a:ln>
              <a:noFill/>
            </a:ln>
          </p:spPr>
        </p:pic>
      </p:grpSp>
      <p:sp>
        <p:nvSpPr>
          <p:cNvPr id="14" name="CasellaDiTesto 13"/>
          <p:cNvSpPr txBox="1"/>
          <p:nvPr/>
        </p:nvSpPr>
        <p:spPr>
          <a:xfrm>
            <a:off x="4512735" y="3891021"/>
            <a:ext cx="4631265" cy="400110"/>
          </a:xfrm>
          <a:prstGeom prst="rect">
            <a:avLst/>
          </a:prstGeom>
          <a:noFill/>
        </p:spPr>
        <p:txBody>
          <a:bodyPr wrap="square" rtlCol="0">
            <a:spAutoFit/>
          </a:bodyPr>
          <a:lstStyle/>
          <a:p>
            <a:endParaRPr lang="it-IT" sz="2000" dirty="0"/>
          </a:p>
        </p:txBody>
      </p:sp>
      <p:sp>
        <p:nvSpPr>
          <p:cNvPr id="4" name="CasellaDiTesto 3"/>
          <p:cNvSpPr txBox="1"/>
          <p:nvPr/>
        </p:nvSpPr>
        <p:spPr>
          <a:xfrm>
            <a:off x="1744132" y="1654126"/>
            <a:ext cx="7399868" cy="4524315"/>
          </a:xfrm>
          <a:prstGeom prst="rect">
            <a:avLst/>
          </a:prstGeom>
          <a:noFill/>
        </p:spPr>
        <p:txBody>
          <a:bodyPr wrap="square" rtlCol="0">
            <a:spAutoFit/>
          </a:bodyPr>
          <a:lstStyle/>
          <a:p>
            <a:pPr marL="342900" indent="-342900">
              <a:buClr>
                <a:srgbClr val="DA251D"/>
              </a:buClr>
              <a:buFontTx/>
              <a:buChar char="-"/>
            </a:pPr>
            <a:r>
              <a:rPr lang="is-IS" sz="2400" dirty="0" smtClean="0"/>
              <a:t>First </a:t>
            </a:r>
            <a:r>
              <a:rPr lang="is-IS" sz="2400" dirty="0"/>
              <a:t>progress report submitted to ECHO </a:t>
            </a:r>
            <a:r>
              <a:rPr lang="is-IS" sz="2400" dirty="0" smtClean="0"/>
              <a:t>31 August 2014</a:t>
            </a:r>
          </a:p>
          <a:p>
            <a:pPr marL="342900" indent="-342900">
              <a:buClr>
                <a:srgbClr val="DA251D"/>
              </a:buClr>
              <a:buFontTx/>
              <a:buChar char="-"/>
            </a:pPr>
            <a:endParaRPr lang="is-IS" sz="2400" dirty="0" smtClean="0"/>
          </a:p>
          <a:p>
            <a:pPr marL="342900" indent="-342900">
              <a:buClr>
                <a:srgbClr val="DA251D"/>
              </a:buClr>
              <a:buFontTx/>
              <a:buChar char="-"/>
            </a:pPr>
            <a:r>
              <a:rPr lang="is-IS" sz="2400" dirty="0" smtClean="0"/>
              <a:t>Second </a:t>
            </a:r>
            <a:r>
              <a:rPr lang="is-IS" sz="2400" dirty="0"/>
              <a:t>progress report submitted to ECHO 30 </a:t>
            </a:r>
            <a:r>
              <a:rPr lang="is-IS" sz="2400" dirty="0" smtClean="0"/>
              <a:t>March 2015</a:t>
            </a:r>
          </a:p>
          <a:p>
            <a:pPr marL="342900" indent="-342900">
              <a:buClr>
                <a:srgbClr val="DA251D"/>
              </a:buClr>
              <a:buFontTx/>
              <a:buChar char="-"/>
            </a:pPr>
            <a:endParaRPr lang="is-IS" sz="2400" dirty="0" smtClean="0"/>
          </a:p>
          <a:p>
            <a:pPr marL="342900" indent="-342900">
              <a:buClr>
                <a:srgbClr val="DA251D"/>
              </a:buClr>
              <a:buFontTx/>
              <a:buChar char="-"/>
            </a:pPr>
            <a:r>
              <a:rPr lang="is-IS" sz="2400" dirty="0" smtClean="0"/>
              <a:t>- N° 4 National Events </a:t>
            </a:r>
            <a:r>
              <a:rPr lang="it-IT" sz="2400" dirty="0" smtClean="0"/>
              <a:t>–</a:t>
            </a:r>
            <a:r>
              <a:rPr lang="is-IS" sz="2400" dirty="0" smtClean="0"/>
              <a:t> Ottobre 2015</a:t>
            </a:r>
          </a:p>
          <a:p>
            <a:pPr marL="342900" indent="-342900">
              <a:buClr>
                <a:srgbClr val="DA251D"/>
              </a:buClr>
              <a:buFontTx/>
              <a:buChar char="-"/>
            </a:pPr>
            <a:endParaRPr lang="is-IS" sz="2400" dirty="0" smtClean="0"/>
          </a:p>
          <a:p>
            <a:pPr marL="342900" indent="-342900">
              <a:buClr>
                <a:srgbClr val="DA251D"/>
              </a:buClr>
              <a:buFontTx/>
              <a:buChar char="-"/>
            </a:pPr>
            <a:r>
              <a:rPr lang="is-IS" sz="2400" dirty="0" smtClean="0"/>
              <a:t>Closure </a:t>
            </a:r>
            <a:r>
              <a:rPr lang="is-IS" sz="2400" dirty="0"/>
              <a:t>meeting with DG ECHO </a:t>
            </a:r>
            <a:r>
              <a:rPr lang="is-IS" sz="2400" dirty="0" smtClean="0"/>
              <a:t>November 2015 </a:t>
            </a:r>
          </a:p>
          <a:p>
            <a:pPr marL="342900" indent="-342900">
              <a:buClr>
                <a:srgbClr val="DA251D"/>
              </a:buClr>
              <a:buFontTx/>
              <a:buChar char="-"/>
            </a:pPr>
            <a:endParaRPr lang="is-IS" sz="2400" dirty="0" smtClean="0"/>
          </a:p>
          <a:p>
            <a:pPr marL="342900" indent="-342900">
              <a:buClr>
                <a:srgbClr val="DA251D"/>
              </a:buClr>
              <a:buFontTx/>
              <a:buChar char="-"/>
            </a:pPr>
            <a:r>
              <a:rPr lang="is-IS" sz="2400" dirty="0" smtClean="0"/>
              <a:t>Project Final Evaluation Report </a:t>
            </a:r>
          </a:p>
          <a:p>
            <a:endParaRPr lang="it-IT" sz="2400" dirty="0"/>
          </a:p>
        </p:txBody>
      </p:sp>
    </p:spTree>
    <p:extLst>
      <p:ext uri="{BB962C8B-B14F-4D97-AF65-F5344CB8AC3E}">
        <p14:creationId xmlns:p14="http://schemas.microsoft.com/office/powerpoint/2010/main" val="310657572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title"/>
          </p:nvPr>
        </p:nvSpPr>
        <p:spPr>
          <a:xfrm>
            <a:off x="2319866" y="274637"/>
            <a:ext cx="6366933" cy="1147763"/>
          </a:xfrm>
        </p:spPr>
        <p:txBody>
          <a:bodyPr>
            <a:normAutofit fontScale="90000"/>
          </a:bodyPr>
          <a:lstStyle/>
          <a:p>
            <a:pPr algn="l"/>
            <a:r>
              <a:rPr lang="it-IT" dirty="0" smtClean="0"/>
              <a:t/>
            </a:r>
            <a:br>
              <a:rPr lang="it-IT" dirty="0" smtClean="0"/>
            </a:br>
            <a:endParaRPr lang="it-IT" dirty="0"/>
          </a:p>
        </p:txBody>
      </p:sp>
      <p:sp>
        <p:nvSpPr>
          <p:cNvPr id="7" name="Segnaposto piè di pagina 6"/>
          <p:cNvSpPr>
            <a:spLocks noGrp="1"/>
          </p:cNvSpPr>
          <p:nvPr>
            <p:ph type="ftr" sz="quarter" idx="11"/>
          </p:nvPr>
        </p:nvSpPr>
        <p:spPr/>
        <p:txBody>
          <a:bodyPr/>
          <a:lstStyle/>
          <a:p>
            <a:r>
              <a:rPr lang="en-US" smtClean="0"/>
              <a:t>SAMETS -  Kick Off Meeting - Brussels 22 January 2014</a:t>
            </a:r>
            <a:endParaRPr lang="it-IT"/>
          </a:p>
        </p:txBody>
      </p:sp>
      <p:pic>
        <p:nvPicPr>
          <p:cNvPr id="15" name="Immagine 14" descr="flag-HACP_e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3252" y="5332959"/>
            <a:ext cx="1262214" cy="1196798"/>
          </a:xfrm>
          <a:prstGeom prst="rect">
            <a:avLst/>
          </a:prstGeom>
        </p:spPr>
      </p:pic>
      <p:sp>
        <p:nvSpPr>
          <p:cNvPr id="11" name="CasellaDiTesto 10"/>
          <p:cNvSpPr txBox="1"/>
          <p:nvPr/>
        </p:nvSpPr>
        <p:spPr>
          <a:xfrm>
            <a:off x="2201333" y="50800"/>
            <a:ext cx="5266267" cy="707886"/>
          </a:xfrm>
          <a:prstGeom prst="rect">
            <a:avLst/>
          </a:prstGeom>
          <a:noFill/>
        </p:spPr>
        <p:txBody>
          <a:bodyPr wrap="square" rtlCol="0">
            <a:spAutoFit/>
          </a:bodyPr>
          <a:lstStyle/>
          <a:p>
            <a:pPr algn="ctr"/>
            <a:r>
              <a:rPr lang="it-IT" sz="4000" dirty="0" smtClean="0"/>
              <a:t>     </a:t>
            </a:r>
            <a:r>
              <a:rPr lang="it-IT" sz="4000" dirty="0" err="1" smtClean="0"/>
              <a:t>Deliverables</a:t>
            </a:r>
            <a:endParaRPr lang="it-IT" dirty="0"/>
          </a:p>
        </p:txBody>
      </p:sp>
      <p:sp>
        <p:nvSpPr>
          <p:cNvPr id="14" name="CasellaDiTesto 13"/>
          <p:cNvSpPr txBox="1"/>
          <p:nvPr/>
        </p:nvSpPr>
        <p:spPr>
          <a:xfrm>
            <a:off x="4512735" y="3891021"/>
            <a:ext cx="4631265" cy="400110"/>
          </a:xfrm>
          <a:prstGeom prst="rect">
            <a:avLst/>
          </a:prstGeom>
          <a:noFill/>
        </p:spPr>
        <p:txBody>
          <a:bodyPr wrap="square" rtlCol="0">
            <a:spAutoFit/>
          </a:bodyPr>
          <a:lstStyle/>
          <a:p>
            <a:endParaRPr lang="it-IT" sz="2000" dirty="0"/>
          </a:p>
        </p:txBody>
      </p:sp>
      <p:sp>
        <p:nvSpPr>
          <p:cNvPr id="2" name="CasellaDiTesto 1"/>
          <p:cNvSpPr txBox="1"/>
          <p:nvPr/>
        </p:nvSpPr>
        <p:spPr>
          <a:xfrm>
            <a:off x="2571705" y="1419086"/>
            <a:ext cx="5729052" cy="4401205"/>
          </a:xfrm>
          <a:prstGeom prst="rect">
            <a:avLst/>
          </a:prstGeom>
          <a:noFill/>
        </p:spPr>
        <p:txBody>
          <a:bodyPr wrap="none" rtlCol="0">
            <a:spAutoFit/>
          </a:bodyPr>
          <a:lstStyle/>
          <a:p>
            <a:r>
              <a:rPr lang="en-US" dirty="0"/>
              <a:t> </a:t>
            </a:r>
            <a:r>
              <a:rPr lang="en-US" sz="2000" dirty="0" smtClean="0"/>
              <a:t> </a:t>
            </a:r>
            <a:r>
              <a:rPr lang="en-US" sz="2000" dirty="0"/>
              <a:t>Executive project and Partners’ Agreement</a:t>
            </a:r>
          </a:p>
          <a:p>
            <a:r>
              <a:rPr lang="en-US" sz="2000" dirty="0"/>
              <a:t> </a:t>
            </a:r>
            <a:r>
              <a:rPr lang="en-US" sz="2000" dirty="0" smtClean="0"/>
              <a:t> </a:t>
            </a:r>
            <a:r>
              <a:rPr lang="en-US" sz="2000" dirty="0"/>
              <a:t>Minutes of the Kick-off partners meeting </a:t>
            </a:r>
          </a:p>
          <a:p>
            <a:r>
              <a:rPr lang="en-US" sz="2000" dirty="0" smtClean="0"/>
              <a:t> </a:t>
            </a:r>
            <a:r>
              <a:rPr lang="en-US" sz="2000" dirty="0"/>
              <a:t>Minutes </a:t>
            </a:r>
            <a:r>
              <a:rPr lang="it-IT" sz="2000" dirty="0" smtClean="0"/>
              <a:t>of </a:t>
            </a:r>
            <a:r>
              <a:rPr lang="it-IT" sz="2000" dirty="0" err="1" smtClean="0"/>
              <a:t>Partners</a:t>
            </a:r>
            <a:r>
              <a:rPr lang="it-IT" sz="2000" dirty="0" smtClean="0"/>
              <a:t> </a:t>
            </a:r>
            <a:r>
              <a:rPr lang="it-IT" sz="2000" dirty="0" err="1" smtClean="0"/>
              <a:t>Coordination</a:t>
            </a:r>
            <a:r>
              <a:rPr lang="it-IT" sz="2000" dirty="0" smtClean="0"/>
              <a:t> Meeting</a:t>
            </a:r>
            <a:endParaRPr lang="it-IT" sz="2000" dirty="0"/>
          </a:p>
          <a:p>
            <a:r>
              <a:rPr lang="nb-NO" sz="2000" dirty="0" smtClean="0"/>
              <a:t> </a:t>
            </a:r>
            <a:r>
              <a:rPr lang="nb-NO" sz="2000" dirty="0" err="1"/>
              <a:t>Blog</a:t>
            </a:r>
            <a:r>
              <a:rPr lang="nb-NO" sz="2000" dirty="0"/>
              <a:t> ( </a:t>
            </a:r>
            <a:r>
              <a:rPr lang="nb-NO" sz="2000" dirty="0" err="1"/>
              <a:t>Dropbox</a:t>
            </a:r>
            <a:r>
              <a:rPr lang="nb-NO" sz="2000" dirty="0"/>
              <a:t>) to </a:t>
            </a:r>
            <a:r>
              <a:rPr lang="nb-NO" sz="2000" dirty="0" err="1"/>
              <a:t>share</a:t>
            </a:r>
            <a:r>
              <a:rPr lang="nb-NO" sz="2000" dirty="0"/>
              <a:t> </a:t>
            </a:r>
            <a:r>
              <a:rPr lang="nb-NO" sz="2000" dirty="0" err="1" smtClean="0"/>
              <a:t>documents</a:t>
            </a:r>
            <a:endParaRPr lang="nb-NO" sz="2000" dirty="0" smtClean="0"/>
          </a:p>
          <a:p>
            <a:r>
              <a:rPr lang="da-DK" sz="2000" dirty="0"/>
              <a:t> </a:t>
            </a:r>
            <a:r>
              <a:rPr lang="da-DK" sz="2000" b="1" dirty="0" smtClean="0"/>
              <a:t> </a:t>
            </a:r>
            <a:r>
              <a:rPr lang="da-DK" sz="2000" b="1" dirty="0" err="1"/>
              <a:t>Survey</a:t>
            </a:r>
            <a:r>
              <a:rPr lang="da-DK" sz="2000" b="1" dirty="0"/>
              <a:t> </a:t>
            </a:r>
            <a:r>
              <a:rPr lang="da-DK" sz="2000" b="1" dirty="0" err="1"/>
              <a:t>results</a:t>
            </a:r>
            <a:r>
              <a:rPr lang="da-DK" sz="2000" b="1" dirty="0"/>
              <a:t> data</a:t>
            </a:r>
          </a:p>
          <a:p>
            <a:r>
              <a:rPr lang="en-US" sz="2000" b="1" dirty="0"/>
              <a:t> </a:t>
            </a:r>
            <a:r>
              <a:rPr lang="en-US" sz="2000" b="1" dirty="0" smtClean="0"/>
              <a:t> </a:t>
            </a:r>
            <a:r>
              <a:rPr lang="en-US" sz="2000" b="1" dirty="0"/>
              <a:t>List of needs</a:t>
            </a:r>
          </a:p>
          <a:p>
            <a:r>
              <a:rPr lang="nb-NO" sz="2000" b="1" dirty="0"/>
              <a:t> </a:t>
            </a:r>
            <a:r>
              <a:rPr lang="nb-NO" sz="2000" b="1" dirty="0" smtClean="0"/>
              <a:t> </a:t>
            </a:r>
            <a:r>
              <a:rPr lang="nb-NO" sz="2000" b="1" dirty="0"/>
              <a:t>Database</a:t>
            </a:r>
            <a:endParaRPr lang="nb-NO" sz="2000" b="1" dirty="0" smtClean="0"/>
          </a:p>
          <a:p>
            <a:r>
              <a:rPr lang="en-US" sz="2000" dirty="0"/>
              <a:t> </a:t>
            </a:r>
            <a:r>
              <a:rPr lang="en-US" sz="2000" dirty="0" smtClean="0"/>
              <a:t> </a:t>
            </a:r>
            <a:r>
              <a:rPr lang="en-US" sz="2000" dirty="0"/>
              <a:t>N° 9 Best Practice in action presented</a:t>
            </a:r>
          </a:p>
          <a:p>
            <a:r>
              <a:rPr lang="en-US" sz="2000" dirty="0"/>
              <a:t> </a:t>
            </a:r>
            <a:r>
              <a:rPr lang="en-US" sz="2000" dirty="0" smtClean="0"/>
              <a:t> </a:t>
            </a:r>
            <a:r>
              <a:rPr lang="en-US" sz="2000" dirty="0"/>
              <a:t>N°3 Reports From the </a:t>
            </a:r>
            <a:r>
              <a:rPr lang="en-US" sz="2000" dirty="0" smtClean="0"/>
              <a:t>Workshops</a:t>
            </a:r>
          </a:p>
          <a:p>
            <a:r>
              <a:rPr lang="nl-NL" sz="2000" dirty="0" smtClean="0"/>
              <a:t>  </a:t>
            </a:r>
            <a:r>
              <a:rPr lang="nl-NL" sz="2000" dirty="0" err="1"/>
              <a:t>Final</a:t>
            </a:r>
            <a:r>
              <a:rPr lang="nl-NL" sz="2000" dirty="0"/>
              <a:t> </a:t>
            </a:r>
            <a:r>
              <a:rPr lang="nl-NL" sz="2000" dirty="0" err="1" smtClean="0"/>
              <a:t>guidelines</a:t>
            </a:r>
            <a:r>
              <a:rPr lang="nl-NL" sz="2000" dirty="0" smtClean="0"/>
              <a:t> </a:t>
            </a:r>
            <a:r>
              <a:rPr lang="en-US" sz="2000" dirty="0"/>
              <a:t>translated in four </a:t>
            </a:r>
            <a:r>
              <a:rPr lang="en-US" sz="2000" dirty="0" smtClean="0"/>
              <a:t>languages</a:t>
            </a:r>
            <a:endParaRPr lang="nl-NL" sz="2000" dirty="0"/>
          </a:p>
          <a:p>
            <a:r>
              <a:rPr lang="en-US" sz="2000" dirty="0"/>
              <a:t> </a:t>
            </a:r>
            <a:r>
              <a:rPr lang="en-US" sz="2000" dirty="0" smtClean="0"/>
              <a:t> </a:t>
            </a:r>
            <a:r>
              <a:rPr lang="en-US" sz="2000" dirty="0"/>
              <a:t>Standard training program for volunteers in action</a:t>
            </a:r>
          </a:p>
          <a:p>
            <a:r>
              <a:rPr lang="en-US" sz="2000" dirty="0"/>
              <a:t> </a:t>
            </a:r>
            <a:r>
              <a:rPr lang="en-US" sz="2000" dirty="0" smtClean="0"/>
              <a:t> </a:t>
            </a:r>
            <a:r>
              <a:rPr lang="en-US" sz="2000" dirty="0"/>
              <a:t>Educated trainers for multiplier </a:t>
            </a:r>
            <a:r>
              <a:rPr lang="en-US" sz="2000" dirty="0" smtClean="0"/>
              <a:t>effects</a:t>
            </a:r>
          </a:p>
          <a:p>
            <a:r>
              <a:rPr lang="nb-NO" sz="2000" dirty="0" smtClean="0"/>
              <a:t> </a:t>
            </a:r>
            <a:r>
              <a:rPr lang="nb-NO" sz="2000" dirty="0"/>
              <a:t>SAMETS Link Page in all Partners WEB Sites</a:t>
            </a:r>
          </a:p>
          <a:p>
            <a:r>
              <a:rPr lang="en-US" sz="2000" dirty="0"/>
              <a:t> </a:t>
            </a:r>
            <a:r>
              <a:rPr lang="en-US" sz="2000" dirty="0" smtClean="0"/>
              <a:t> </a:t>
            </a:r>
            <a:r>
              <a:rPr lang="en-US" sz="2000" dirty="0"/>
              <a:t>List of trainers</a:t>
            </a:r>
          </a:p>
        </p:txBody>
      </p:sp>
      <p:grpSp>
        <p:nvGrpSpPr>
          <p:cNvPr id="16" name="Gruppo 15"/>
          <p:cNvGrpSpPr/>
          <p:nvPr/>
        </p:nvGrpSpPr>
        <p:grpSpPr>
          <a:xfrm>
            <a:off x="251354" y="274637"/>
            <a:ext cx="1292225" cy="3610606"/>
            <a:chOff x="0" y="0"/>
            <a:chExt cx="1941348" cy="5806340"/>
          </a:xfrm>
        </p:grpSpPr>
        <p:pic>
          <p:nvPicPr>
            <p:cNvPr id="23" name="Immagine 22" descr="velke_logo_ASS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14" y="3670794"/>
              <a:ext cx="1869834" cy="744764"/>
            </a:xfrm>
            <a:prstGeom prst="rect">
              <a:avLst/>
            </a:prstGeom>
          </p:spPr>
        </p:pic>
        <p:pic>
          <p:nvPicPr>
            <p:cNvPr id="24" name="Immagine 23" descr="Logo Krei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074" y="4791306"/>
              <a:ext cx="1055200" cy="1015034"/>
            </a:xfrm>
            <a:prstGeom prst="rect">
              <a:avLst/>
            </a:prstGeom>
          </p:spPr>
        </p:pic>
        <p:pic>
          <p:nvPicPr>
            <p:cNvPr id="25" name="Immagine 24" descr="ASB_LOGO_RGB.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97" y="1505151"/>
              <a:ext cx="1771154" cy="740483"/>
            </a:xfrm>
            <a:prstGeom prst="rect">
              <a:avLst/>
            </a:prstGeom>
          </p:spPr>
        </p:pic>
        <p:pic>
          <p:nvPicPr>
            <p:cNvPr id="26" name="Immagine 25" descr="DACHMARKE_Oesterreich_RGB.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696509"/>
              <a:ext cx="1941348" cy="710874"/>
            </a:xfrm>
            <a:prstGeom prst="rect">
              <a:avLst/>
            </a:prstGeom>
          </p:spPr>
        </p:pic>
        <p:pic>
          <p:nvPicPr>
            <p:cNvPr id="27" name="Immagine 26"/>
            <p:cNvPicPr/>
            <p:nvPr/>
          </p:nvPicPr>
          <p:blipFill>
            <a:blip r:embed="rId7">
              <a:extLst>
                <a:ext uri="{28A0092B-C50C-407E-A947-70E740481C1C}">
                  <a14:useLocalDpi xmlns:a14="http://schemas.microsoft.com/office/drawing/2010/main" val="0"/>
                </a:ext>
              </a:extLst>
            </a:blip>
            <a:srcRect/>
            <a:stretch>
              <a:fillRect/>
            </a:stretch>
          </p:blipFill>
          <p:spPr bwMode="auto">
            <a:xfrm>
              <a:off x="9907" y="0"/>
              <a:ext cx="1921535" cy="1034343"/>
            </a:xfrm>
            <a:prstGeom prst="rect">
              <a:avLst/>
            </a:prstGeom>
            <a:noFill/>
            <a:ln>
              <a:noFill/>
            </a:ln>
          </p:spPr>
        </p:pic>
      </p:grpSp>
    </p:spTree>
    <p:extLst>
      <p:ext uri="{BB962C8B-B14F-4D97-AF65-F5344CB8AC3E}">
        <p14:creationId xmlns:p14="http://schemas.microsoft.com/office/powerpoint/2010/main" val="18994370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title"/>
          </p:nvPr>
        </p:nvSpPr>
        <p:spPr>
          <a:xfrm>
            <a:off x="2319866" y="274637"/>
            <a:ext cx="6366933" cy="1147763"/>
          </a:xfrm>
        </p:spPr>
        <p:txBody>
          <a:bodyPr>
            <a:normAutofit fontScale="90000"/>
          </a:bodyPr>
          <a:lstStyle/>
          <a:p>
            <a:pPr algn="l"/>
            <a:r>
              <a:rPr lang="it-IT" dirty="0" smtClean="0"/>
              <a:t/>
            </a:r>
            <a:br>
              <a:rPr lang="it-IT" dirty="0" smtClean="0"/>
            </a:br>
            <a:endParaRPr lang="it-IT" dirty="0"/>
          </a:p>
        </p:txBody>
      </p:sp>
      <p:sp>
        <p:nvSpPr>
          <p:cNvPr id="7" name="Segnaposto piè di pagina 6"/>
          <p:cNvSpPr>
            <a:spLocks noGrp="1"/>
          </p:cNvSpPr>
          <p:nvPr>
            <p:ph type="ftr" sz="quarter" idx="11"/>
          </p:nvPr>
        </p:nvSpPr>
        <p:spPr/>
        <p:txBody>
          <a:bodyPr/>
          <a:lstStyle/>
          <a:p>
            <a:r>
              <a:rPr lang="en-US" smtClean="0"/>
              <a:t>SAMETS -  Kick Off Meeting - Brussels 22 January 2014</a:t>
            </a:r>
            <a:endParaRPr lang="it-IT"/>
          </a:p>
        </p:txBody>
      </p:sp>
      <p:pic>
        <p:nvPicPr>
          <p:cNvPr id="15" name="Immagine 14" descr="flag-HACP_e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3252" y="5332959"/>
            <a:ext cx="1262214" cy="1196798"/>
          </a:xfrm>
          <a:prstGeom prst="rect">
            <a:avLst/>
          </a:prstGeom>
        </p:spPr>
      </p:pic>
      <p:sp>
        <p:nvSpPr>
          <p:cNvPr id="11" name="CasellaDiTesto 10"/>
          <p:cNvSpPr txBox="1"/>
          <p:nvPr/>
        </p:nvSpPr>
        <p:spPr>
          <a:xfrm>
            <a:off x="1761066" y="274637"/>
            <a:ext cx="5266267" cy="707886"/>
          </a:xfrm>
          <a:prstGeom prst="rect">
            <a:avLst/>
          </a:prstGeom>
          <a:noFill/>
        </p:spPr>
        <p:txBody>
          <a:bodyPr wrap="square" rtlCol="0">
            <a:spAutoFit/>
          </a:bodyPr>
          <a:lstStyle/>
          <a:p>
            <a:pPr algn="ctr"/>
            <a:r>
              <a:rPr lang="it-IT" sz="4000" dirty="0" smtClean="0"/>
              <a:t>     FOLLOW UP</a:t>
            </a:r>
            <a:endParaRPr lang="it-IT" dirty="0"/>
          </a:p>
        </p:txBody>
      </p:sp>
      <p:grpSp>
        <p:nvGrpSpPr>
          <p:cNvPr id="17" name="Gruppo 16"/>
          <p:cNvGrpSpPr/>
          <p:nvPr/>
        </p:nvGrpSpPr>
        <p:grpSpPr>
          <a:xfrm>
            <a:off x="251354" y="274637"/>
            <a:ext cx="1292225" cy="3610606"/>
            <a:chOff x="0" y="0"/>
            <a:chExt cx="1941348" cy="5806340"/>
          </a:xfrm>
        </p:grpSpPr>
        <p:pic>
          <p:nvPicPr>
            <p:cNvPr id="18" name="Immagine 17" descr="velke_logo_ASS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14" y="3670794"/>
              <a:ext cx="1869834" cy="744764"/>
            </a:xfrm>
            <a:prstGeom prst="rect">
              <a:avLst/>
            </a:prstGeom>
          </p:spPr>
        </p:pic>
        <p:pic>
          <p:nvPicPr>
            <p:cNvPr id="19" name="Immagine 18" descr="Logo Krei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074" y="4791306"/>
              <a:ext cx="1055200" cy="1015034"/>
            </a:xfrm>
            <a:prstGeom prst="rect">
              <a:avLst/>
            </a:prstGeom>
          </p:spPr>
        </p:pic>
        <p:pic>
          <p:nvPicPr>
            <p:cNvPr id="20" name="Immagine 19" descr="ASB_LOGO_RGB.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97" y="1505151"/>
              <a:ext cx="1771154" cy="740483"/>
            </a:xfrm>
            <a:prstGeom prst="rect">
              <a:avLst/>
            </a:prstGeom>
          </p:spPr>
        </p:pic>
        <p:pic>
          <p:nvPicPr>
            <p:cNvPr id="21" name="Immagine 20" descr="DACHMARKE_Oesterreich_RGB.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696509"/>
              <a:ext cx="1941348" cy="710874"/>
            </a:xfrm>
            <a:prstGeom prst="rect">
              <a:avLst/>
            </a:prstGeom>
          </p:spPr>
        </p:pic>
        <p:pic>
          <p:nvPicPr>
            <p:cNvPr id="22" name="Immagine 21"/>
            <p:cNvPicPr/>
            <p:nvPr/>
          </p:nvPicPr>
          <p:blipFill>
            <a:blip r:embed="rId7">
              <a:extLst>
                <a:ext uri="{28A0092B-C50C-407E-A947-70E740481C1C}">
                  <a14:useLocalDpi xmlns:a14="http://schemas.microsoft.com/office/drawing/2010/main" val="0"/>
                </a:ext>
              </a:extLst>
            </a:blip>
            <a:srcRect/>
            <a:stretch>
              <a:fillRect/>
            </a:stretch>
          </p:blipFill>
          <p:spPr bwMode="auto">
            <a:xfrm>
              <a:off x="9907" y="0"/>
              <a:ext cx="1921535" cy="1034343"/>
            </a:xfrm>
            <a:prstGeom prst="rect">
              <a:avLst/>
            </a:prstGeom>
            <a:noFill/>
            <a:ln>
              <a:noFill/>
            </a:ln>
          </p:spPr>
        </p:pic>
      </p:grpSp>
      <p:sp>
        <p:nvSpPr>
          <p:cNvPr id="14" name="CasellaDiTesto 13"/>
          <p:cNvSpPr txBox="1"/>
          <p:nvPr/>
        </p:nvSpPr>
        <p:spPr>
          <a:xfrm>
            <a:off x="4512735" y="3891021"/>
            <a:ext cx="4631265" cy="400110"/>
          </a:xfrm>
          <a:prstGeom prst="rect">
            <a:avLst/>
          </a:prstGeom>
          <a:noFill/>
        </p:spPr>
        <p:txBody>
          <a:bodyPr wrap="square" rtlCol="0">
            <a:spAutoFit/>
          </a:bodyPr>
          <a:lstStyle/>
          <a:p>
            <a:endParaRPr lang="it-IT" sz="2000" dirty="0"/>
          </a:p>
        </p:txBody>
      </p:sp>
      <p:sp>
        <p:nvSpPr>
          <p:cNvPr id="4" name="CasellaDiTesto 3"/>
          <p:cNvSpPr txBox="1"/>
          <p:nvPr/>
        </p:nvSpPr>
        <p:spPr>
          <a:xfrm>
            <a:off x="1761066" y="1127575"/>
            <a:ext cx="7399868" cy="4154983"/>
          </a:xfrm>
          <a:prstGeom prst="rect">
            <a:avLst/>
          </a:prstGeom>
          <a:noFill/>
        </p:spPr>
        <p:txBody>
          <a:bodyPr wrap="square" rtlCol="0">
            <a:spAutoFit/>
          </a:bodyPr>
          <a:lstStyle/>
          <a:p>
            <a:r>
              <a:rPr lang="it-IT" sz="2400" dirty="0" err="1" smtClean="0"/>
              <a:t>All</a:t>
            </a:r>
            <a:r>
              <a:rPr lang="it-IT" sz="2400" dirty="0" smtClean="0"/>
              <a:t> the SAMETS </a:t>
            </a:r>
            <a:r>
              <a:rPr lang="it-IT" sz="2400" dirty="0" err="1" smtClean="0"/>
              <a:t>Partners</a:t>
            </a:r>
            <a:r>
              <a:rPr lang="it-IT" sz="2400" dirty="0" smtClean="0"/>
              <a:t> are </a:t>
            </a:r>
            <a:r>
              <a:rPr lang="it-IT" sz="2400" dirty="0" err="1" smtClean="0"/>
              <a:t>members</a:t>
            </a:r>
            <a:r>
              <a:rPr lang="it-IT" sz="2400" dirty="0" smtClean="0"/>
              <a:t> of SAMARITAIN INTERNATIONAL a Network  with </a:t>
            </a:r>
            <a:r>
              <a:rPr lang="en-US" sz="2400" b="1" dirty="0" smtClean="0"/>
              <a:t>16 </a:t>
            </a:r>
            <a:r>
              <a:rPr lang="en-US" sz="2400" b="1" dirty="0"/>
              <a:t>member associations in 15 </a:t>
            </a:r>
            <a:r>
              <a:rPr lang="en-US" sz="2400" b="1" dirty="0" smtClean="0"/>
              <a:t>countries</a:t>
            </a:r>
            <a:r>
              <a:rPr lang="en-US" sz="2400" dirty="0" smtClean="0"/>
              <a:t> </a:t>
            </a:r>
            <a:r>
              <a:rPr lang="en-US" sz="2400" dirty="0"/>
              <a:t>T</a:t>
            </a:r>
            <a:r>
              <a:rPr lang="en-US" sz="2400" dirty="0" smtClean="0"/>
              <a:t>hree </a:t>
            </a:r>
            <a:r>
              <a:rPr lang="en-US" sz="2400" dirty="0"/>
              <a:t>million members, 130,000 volunteers and 30,000 full-time </a:t>
            </a:r>
            <a:r>
              <a:rPr lang="en-US" sz="2400" dirty="0" smtClean="0"/>
              <a:t>employees</a:t>
            </a:r>
          </a:p>
          <a:p>
            <a:endParaRPr lang="en-US" sz="2400" dirty="0"/>
          </a:p>
          <a:p>
            <a:pPr marL="342900" indent="-342900">
              <a:buFontTx/>
              <a:buChar char="-"/>
            </a:pPr>
            <a:r>
              <a:rPr lang="en-US" sz="2400" dirty="0" smtClean="0"/>
              <a:t>share Guidelines in all </a:t>
            </a:r>
            <a:r>
              <a:rPr lang="en-US" sz="2400" dirty="0" err="1" smtClean="0"/>
              <a:t>SAM.i</a:t>
            </a:r>
            <a:r>
              <a:rPr lang="en-US" sz="2400" dirty="0" smtClean="0"/>
              <a:t> members - </a:t>
            </a:r>
          </a:p>
          <a:p>
            <a:pPr marL="342900" indent="-342900">
              <a:buFontTx/>
              <a:buChar char="-"/>
            </a:pPr>
            <a:r>
              <a:rPr lang="en-US" sz="2400" dirty="0" smtClean="0"/>
              <a:t>Training activities for identified volunteers</a:t>
            </a:r>
          </a:p>
          <a:p>
            <a:pPr marL="342900" indent="-342900">
              <a:buFontTx/>
              <a:buChar char="-"/>
            </a:pPr>
            <a:r>
              <a:rPr lang="it-IT" sz="2400" dirty="0" smtClean="0"/>
              <a:t>L</a:t>
            </a:r>
            <a:r>
              <a:rPr lang="en-US" sz="2400" dirty="0" smtClean="0"/>
              <a:t>ink with other </a:t>
            </a:r>
            <a:r>
              <a:rPr lang="en-US" sz="2400" dirty="0" err="1" smtClean="0"/>
              <a:t>SAM.i</a:t>
            </a:r>
            <a:r>
              <a:rPr lang="en-US" sz="2400" dirty="0" smtClean="0"/>
              <a:t> projects </a:t>
            </a:r>
            <a:r>
              <a:rPr lang="it-IT" sz="2400" dirty="0" smtClean="0"/>
              <a:t>–</a:t>
            </a:r>
            <a:r>
              <a:rPr lang="en-US" sz="2400" dirty="0" smtClean="0"/>
              <a:t> ( FLOOD )</a:t>
            </a:r>
          </a:p>
          <a:p>
            <a:pPr marL="342900" indent="-342900">
              <a:buFontTx/>
              <a:buChar char="-"/>
            </a:pPr>
            <a:endParaRPr lang="en-US" sz="2400" dirty="0" smtClean="0"/>
          </a:p>
          <a:p>
            <a:pPr marL="342900" indent="-342900">
              <a:buFontTx/>
              <a:buChar char="-"/>
            </a:pPr>
            <a:endParaRPr lang="en-US" sz="2400" dirty="0" smtClean="0"/>
          </a:p>
          <a:p>
            <a:endParaRPr lang="it-IT" sz="2400" dirty="0"/>
          </a:p>
        </p:txBody>
      </p:sp>
      <p:pic>
        <p:nvPicPr>
          <p:cNvPr id="2" name="Immagine 1" descr="samaritain.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46999" y="4747401"/>
            <a:ext cx="2731471" cy="1608949"/>
          </a:xfrm>
          <a:prstGeom prst="rect">
            <a:avLst/>
          </a:prstGeom>
        </p:spPr>
      </p:pic>
    </p:spTree>
    <p:extLst>
      <p:ext uri="{BB962C8B-B14F-4D97-AF65-F5344CB8AC3E}">
        <p14:creationId xmlns:p14="http://schemas.microsoft.com/office/powerpoint/2010/main" val="132225486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title"/>
          </p:nvPr>
        </p:nvSpPr>
        <p:spPr>
          <a:xfrm>
            <a:off x="2319866" y="274637"/>
            <a:ext cx="6366933" cy="1147763"/>
          </a:xfrm>
        </p:spPr>
        <p:txBody>
          <a:bodyPr>
            <a:normAutofit fontScale="90000"/>
          </a:bodyPr>
          <a:lstStyle/>
          <a:p>
            <a:pPr algn="l"/>
            <a:r>
              <a:rPr lang="it-IT" dirty="0" smtClean="0"/>
              <a:t/>
            </a:r>
            <a:br>
              <a:rPr lang="it-IT" dirty="0" smtClean="0"/>
            </a:br>
            <a:endParaRPr lang="it-IT" dirty="0"/>
          </a:p>
        </p:txBody>
      </p:sp>
      <p:sp>
        <p:nvSpPr>
          <p:cNvPr id="7" name="Segnaposto piè di pagina 6"/>
          <p:cNvSpPr>
            <a:spLocks noGrp="1"/>
          </p:cNvSpPr>
          <p:nvPr>
            <p:ph type="ftr" sz="quarter" idx="11"/>
          </p:nvPr>
        </p:nvSpPr>
        <p:spPr/>
        <p:txBody>
          <a:bodyPr/>
          <a:lstStyle/>
          <a:p>
            <a:r>
              <a:rPr lang="en-US" smtClean="0"/>
              <a:t>SAMETS -  Kick Off Meeting - Brussels 22 January 2014</a:t>
            </a:r>
            <a:endParaRPr lang="it-IT"/>
          </a:p>
        </p:txBody>
      </p:sp>
      <p:pic>
        <p:nvPicPr>
          <p:cNvPr id="15" name="Immagine 14" descr="flag-HACP_e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3252" y="5332959"/>
            <a:ext cx="1262214" cy="1196798"/>
          </a:xfrm>
          <a:prstGeom prst="rect">
            <a:avLst/>
          </a:prstGeom>
        </p:spPr>
      </p:pic>
      <p:sp>
        <p:nvSpPr>
          <p:cNvPr id="11" name="CasellaDiTesto 10"/>
          <p:cNvSpPr txBox="1"/>
          <p:nvPr/>
        </p:nvSpPr>
        <p:spPr>
          <a:xfrm>
            <a:off x="1761066" y="274637"/>
            <a:ext cx="5266267" cy="707886"/>
          </a:xfrm>
          <a:prstGeom prst="rect">
            <a:avLst/>
          </a:prstGeom>
          <a:noFill/>
        </p:spPr>
        <p:txBody>
          <a:bodyPr wrap="square" rtlCol="0">
            <a:spAutoFit/>
          </a:bodyPr>
          <a:lstStyle/>
          <a:p>
            <a:pPr algn="ctr"/>
            <a:r>
              <a:rPr lang="it-IT" sz="4000" dirty="0" smtClean="0"/>
              <a:t>    </a:t>
            </a:r>
            <a:endParaRPr lang="it-IT" dirty="0"/>
          </a:p>
        </p:txBody>
      </p:sp>
      <p:grpSp>
        <p:nvGrpSpPr>
          <p:cNvPr id="17" name="Gruppo 16"/>
          <p:cNvGrpSpPr/>
          <p:nvPr/>
        </p:nvGrpSpPr>
        <p:grpSpPr>
          <a:xfrm>
            <a:off x="251354" y="274637"/>
            <a:ext cx="1292225" cy="3610606"/>
            <a:chOff x="0" y="0"/>
            <a:chExt cx="1941348" cy="5806340"/>
          </a:xfrm>
        </p:grpSpPr>
        <p:pic>
          <p:nvPicPr>
            <p:cNvPr id="18" name="Immagine 17" descr="velke_logo_ASS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14" y="3670794"/>
              <a:ext cx="1869834" cy="744764"/>
            </a:xfrm>
            <a:prstGeom prst="rect">
              <a:avLst/>
            </a:prstGeom>
          </p:spPr>
        </p:pic>
        <p:pic>
          <p:nvPicPr>
            <p:cNvPr id="19" name="Immagine 18" descr="Logo Krei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074" y="4791306"/>
              <a:ext cx="1055200" cy="1015034"/>
            </a:xfrm>
            <a:prstGeom prst="rect">
              <a:avLst/>
            </a:prstGeom>
          </p:spPr>
        </p:pic>
        <p:pic>
          <p:nvPicPr>
            <p:cNvPr id="20" name="Immagine 19" descr="ASB_LOGO_RGB.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97" y="1505151"/>
              <a:ext cx="1771154" cy="740483"/>
            </a:xfrm>
            <a:prstGeom prst="rect">
              <a:avLst/>
            </a:prstGeom>
          </p:spPr>
        </p:pic>
        <p:pic>
          <p:nvPicPr>
            <p:cNvPr id="21" name="Immagine 20" descr="DACHMARKE_Oesterreich_RGB.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696509"/>
              <a:ext cx="1941348" cy="710874"/>
            </a:xfrm>
            <a:prstGeom prst="rect">
              <a:avLst/>
            </a:prstGeom>
          </p:spPr>
        </p:pic>
        <p:pic>
          <p:nvPicPr>
            <p:cNvPr id="22" name="Immagine 21"/>
            <p:cNvPicPr/>
            <p:nvPr/>
          </p:nvPicPr>
          <p:blipFill>
            <a:blip r:embed="rId7">
              <a:extLst>
                <a:ext uri="{28A0092B-C50C-407E-A947-70E740481C1C}">
                  <a14:useLocalDpi xmlns:a14="http://schemas.microsoft.com/office/drawing/2010/main" val="0"/>
                </a:ext>
              </a:extLst>
            </a:blip>
            <a:srcRect/>
            <a:stretch>
              <a:fillRect/>
            </a:stretch>
          </p:blipFill>
          <p:spPr bwMode="auto">
            <a:xfrm>
              <a:off x="9907" y="0"/>
              <a:ext cx="1921535" cy="1034343"/>
            </a:xfrm>
            <a:prstGeom prst="rect">
              <a:avLst/>
            </a:prstGeom>
            <a:noFill/>
            <a:ln>
              <a:noFill/>
            </a:ln>
          </p:spPr>
        </p:pic>
      </p:grpSp>
      <p:sp>
        <p:nvSpPr>
          <p:cNvPr id="14" name="CasellaDiTesto 13"/>
          <p:cNvSpPr txBox="1"/>
          <p:nvPr/>
        </p:nvSpPr>
        <p:spPr>
          <a:xfrm>
            <a:off x="4512735" y="3891021"/>
            <a:ext cx="4631265" cy="400110"/>
          </a:xfrm>
          <a:prstGeom prst="rect">
            <a:avLst/>
          </a:prstGeom>
          <a:noFill/>
        </p:spPr>
        <p:txBody>
          <a:bodyPr wrap="square" rtlCol="0">
            <a:spAutoFit/>
          </a:bodyPr>
          <a:lstStyle/>
          <a:p>
            <a:endParaRPr lang="it-IT" sz="2000" dirty="0"/>
          </a:p>
        </p:txBody>
      </p:sp>
      <p:sp>
        <p:nvSpPr>
          <p:cNvPr id="3" name="CasellaDiTesto 2"/>
          <p:cNvSpPr txBox="1"/>
          <p:nvPr/>
        </p:nvSpPr>
        <p:spPr>
          <a:xfrm>
            <a:off x="2802987" y="520269"/>
            <a:ext cx="4268642" cy="2308324"/>
          </a:xfrm>
          <a:prstGeom prst="rect">
            <a:avLst/>
          </a:prstGeom>
          <a:noFill/>
        </p:spPr>
        <p:txBody>
          <a:bodyPr wrap="none" rtlCol="0">
            <a:spAutoFit/>
          </a:bodyPr>
          <a:lstStyle/>
          <a:p>
            <a:pPr algn="ctr"/>
            <a:r>
              <a:rPr lang="it-IT" sz="3600" dirty="0" smtClean="0"/>
              <a:t>THANK YOU!</a:t>
            </a:r>
          </a:p>
          <a:p>
            <a:pPr algn="ctr"/>
            <a:endParaRPr lang="it-IT" sz="3600" dirty="0"/>
          </a:p>
          <a:p>
            <a:pPr algn="ctr"/>
            <a:r>
              <a:rPr lang="it-IT" sz="3600" dirty="0" smtClean="0"/>
              <a:t>Aurelio </a:t>
            </a:r>
            <a:r>
              <a:rPr lang="it-IT" sz="3600" dirty="0" err="1" smtClean="0"/>
              <a:t>Dugoni</a:t>
            </a:r>
            <a:endParaRPr lang="it-IT" sz="3600" dirty="0"/>
          </a:p>
          <a:p>
            <a:pPr algn="ctr"/>
            <a:r>
              <a:rPr lang="it-IT" sz="3600" dirty="0" smtClean="0"/>
              <a:t> </a:t>
            </a:r>
            <a:r>
              <a:rPr lang="it-IT" sz="3600" b="1" dirty="0" err="1" smtClean="0"/>
              <a:t>a.dugoni@anpas.org</a:t>
            </a:r>
            <a:endParaRPr lang="it-IT" sz="3600" b="1" dirty="0"/>
          </a:p>
        </p:txBody>
      </p:sp>
      <p:pic>
        <p:nvPicPr>
          <p:cNvPr id="5" name="Immagine 4" descr="abbraccio 1.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56000" y="3054350"/>
            <a:ext cx="2463800" cy="3302000"/>
          </a:xfrm>
          <a:prstGeom prst="rect">
            <a:avLst/>
          </a:prstGeom>
        </p:spPr>
      </p:pic>
    </p:spTree>
    <p:extLst>
      <p:ext uri="{BB962C8B-B14F-4D97-AF65-F5344CB8AC3E}">
        <p14:creationId xmlns:p14="http://schemas.microsoft.com/office/powerpoint/2010/main" val="29578800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700" dirty="0"/>
              <a:t/>
            </a:r>
            <a:br>
              <a:rPr lang="it-IT" sz="2700" dirty="0"/>
            </a:br>
            <a:r>
              <a:rPr lang="it-IT" sz="2700" dirty="0" smtClean="0"/>
              <a:t/>
            </a:r>
            <a:br>
              <a:rPr lang="it-IT" sz="2700" dirty="0" smtClean="0"/>
            </a:br>
            <a:endParaRPr lang="it-IT" sz="2700" dirty="0"/>
          </a:p>
        </p:txBody>
      </p:sp>
      <p:pic>
        <p:nvPicPr>
          <p:cNvPr id="9" name="Immagine 8"/>
          <p:cNvPicPr/>
          <p:nvPr/>
        </p:nvPicPr>
        <p:blipFill>
          <a:blip r:embed="rId2">
            <a:extLst>
              <a:ext uri="{28A0092B-C50C-407E-A947-70E740481C1C}">
                <a14:useLocalDpi xmlns:a14="http://schemas.microsoft.com/office/drawing/2010/main" val="0"/>
              </a:ext>
            </a:extLst>
          </a:blip>
          <a:srcRect/>
          <a:stretch>
            <a:fillRect/>
          </a:stretch>
        </p:blipFill>
        <p:spPr bwMode="auto">
          <a:xfrm>
            <a:off x="19814" y="274637"/>
            <a:ext cx="1921535" cy="1034343"/>
          </a:xfrm>
          <a:prstGeom prst="rect">
            <a:avLst/>
          </a:prstGeom>
          <a:noFill/>
          <a:ln>
            <a:noFill/>
          </a:ln>
        </p:spPr>
      </p:pic>
      <p:pic>
        <p:nvPicPr>
          <p:cNvPr id="15" name="Immagine 14" descr="flag-HACP_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3252" y="5332959"/>
            <a:ext cx="1262214" cy="1196798"/>
          </a:xfrm>
          <a:prstGeom prst="rect">
            <a:avLst/>
          </a:prstGeom>
        </p:spPr>
      </p:pic>
      <p:sp>
        <p:nvSpPr>
          <p:cNvPr id="10" name="CasellaDiTesto 9"/>
          <p:cNvSpPr txBox="1"/>
          <p:nvPr/>
        </p:nvSpPr>
        <p:spPr>
          <a:xfrm>
            <a:off x="2150533" y="274637"/>
            <a:ext cx="6536267" cy="5493812"/>
          </a:xfrm>
          <a:prstGeom prst="rect">
            <a:avLst/>
          </a:prstGeom>
          <a:noFill/>
        </p:spPr>
        <p:txBody>
          <a:bodyPr wrap="square" rtlCol="0">
            <a:spAutoFit/>
          </a:bodyPr>
          <a:lstStyle/>
          <a:p>
            <a:r>
              <a:rPr lang="it-IT" sz="2400" dirty="0" smtClean="0"/>
              <a:t>BENEFICIARY</a:t>
            </a:r>
          </a:p>
          <a:p>
            <a:endParaRPr lang="it-IT" sz="2400" b="1" dirty="0" smtClean="0"/>
          </a:p>
          <a:p>
            <a:r>
              <a:rPr lang="it-IT" sz="2400" b="1" dirty="0" smtClean="0"/>
              <a:t>National </a:t>
            </a:r>
            <a:r>
              <a:rPr lang="it-IT" sz="2400" b="1" dirty="0" err="1" smtClean="0"/>
              <a:t>Association</a:t>
            </a:r>
            <a:r>
              <a:rPr lang="it-IT" sz="2400" b="1" dirty="0" smtClean="0"/>
              <a:t> of Public Assistance </a:t>
            </a:r>
          </a:p>
          <a:p>
            <a:r>
              <a:rPr lang="it-IT" sz="2400" b="1" dirty="0" smtClean="0"/>
              <a:t>ANPAS </a:t>
            </a:r>
            <a:r>
              <a:rPr lang="it-IT" sz="2400" b="1" dirty="0" err="1" smtClean="0"/>
              <a:t>Italy</a:t>
            </a:r>
            <a:endParaRPr lang="it-IT" sz="2400" b="1" dirty="0" smtClean="0"/>
          </a:p>
          <a:p>
            <a:endParaRPr lang="it-IT" sz="2400" b="1" dirty="0" smtClean="0"/>
          </a:p>
          <a:p>
            <a:r>
              <a:rPr lang="en-GB" sz="2300" b="1" dirty="0"/>
              <a:t>ANPAS</a:t>
            </a:r>
            <a:r>
              <a:rPr lang="en-GB" sz="2300" dirty="0"/>
              <a:t>, founded in 1904 in Spoleto, is p</a:t>
            </a:r>
            <a:r>
              <a:rPr lang="en-GB" sz="2300" dirty="0" smtClean="0"/>
              <a:t>resent in 19 of the 20 nation’s regions, and currently representing 869 associations. Involved daily in services ranging from emergency medical care and transportation to social programs, healthcare programs, disaster prevention and relief and civil protection. ANPAS with their 90.000 volunteers ( 64.000 of them active in Civil Protection) and 400.000 members, is one of the largest volunteer association in Italy.</a:t>
            </a:r>
            <a:endParaRPr lang="it-IT" sz="2300" b="1" dirty="0" smtClean="0"/>
          </a:p>
          <a:p>
            <a:endParaRPr lang="it-IT" sz="2400" b="1" dirty="0"/>
          </a:p>
        </p:txBody>
      </p:sp>
      <p:sp>
        <p:nvSpPr>
          <p:cNvPr id="11" name="CasellaDiTesto 10"/>
          <p:cNvSpPr txBox="1"/>
          <p:nvPr/>
        </p:nvSpPr>
        <p:spPr>
          <a:xfrm>
            <a:off x="3640667" y="2963333"/>
            <a:ext cx="184666" cy="369332"/>
          </a:xfrm>
          <a:prstGeom prst="rect">
            <a:avLst/>
          </a:prstGeom>
          <a:noFill/>
        </p:spPr>
        <p:txBody>
          <a:bodyPr wrap="none" rtlCol="0">
            <a:spAutoFit/>
          </a:bodyPr>
          <a:lstStyle/>
          <a:p>
            <a:endParaRPr lang="it-IT" dirty="0"/>
          </a:p>
        </p:txBody>
      </p:sp>
      <p:sp>
        <p:nvSpPr>
          <p:cNvPr id="12" name="Segnaposto piè di pagina 11"/>
          <p:cNvSpPr>
            <a:spLocks noGrp="1"/>
          </p:cNvSpPr>
          <p:nvPr>
            <p:ph type="ftr" sz="quarter" idx="11"/>
          </p:nvPr>
        </p:nvSpPr>
        <p:spPr/>
        <p:txBody>
          <a:bodyPr/>
          <a:lstStyle/>
          <a:p>
            <a:r>
              <a:rPr lang="en-US" smtClean="0"/>
              <a:t>SAMETS -  Kick Off Meeting - Brussels 22 January 2014</a:t>
            </a:r>
            <a:endParaRPr lang="it-IT"/>
          </a:p>
        </p:txBody>
      </p:sp>
    </p:spTree>
    <p:extLst>
      <p:ext uri="{BB962C8B-B14F-4D97-AF65-F5344CB8AC3E}">
        <p14:creationId xmlns:p14="http://schemas.microsoft.com/office/powerpoint/2010/main" val="20470677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700" dirty="0"/>
              <a:t/>
            </a:r>
            <a:br>
              <a:rPr lang="it-IT" sz="2700" dirty="0"/>
            </a:br>
            <a:r>
              <a:rPr lang="it-IT" sz="2700" dirty="0" smtClean="0"/>
              <a:t/>
            </a:r>
            <a:br>
              <a:rPr lang="it-IT" sz="2700" dirty="0" smtClean="0"/>
            </a:br>
            <a:endParaRPr lang="it-IT" sz="2700" dirty="0"/>
          </a:p>
        </p:txBody>
      </p:sp>
      <p:pic>
        <p:nvPicPr>
          <p:cNvPr id="6" name="Immagine 5" descr="ASB_LOGO_RG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611" y="410105"/>
            <a:ext cx="1771154" cy="740483"/>
          </a:xfrm>
          <a:prstGeom prst="rect">
            <a:avLst/>
          </a:prstGeom>
        </p:spPr>
      </p:pic>
      <p:pic>
        <p:nvPicPr>
          <p:cNvPr id="15" name="Immagine 14" descr="flag-HACP_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3252" y="5332959"/>
            <a:ext cx="1262214" cy="1196798"/>
          </a:xfrm>
          <a:prstGeom prst="rect">
            <a:avLst/>
          </a:prstGeom>
        </p:spPr>
      </p:pic>
      <p:sp>
        <p:nvSpPr>
          <p:cNvPr id="10" name="CasellaDiTesto 9"/>
          <p:cNvSpPr txBox="1"/>
          <p:nvPr/>
        </p:nvSpPr>
        <p:spPr>
          <a:xfrm>
            <a:off x="2302933" y="274637"/>
            <a:ext cx="6248400" cy="8356133"/>
          </a:xfrm>
          <a:prstGeom prst="rect">
            <a:avLst/>
          </a:prstGeom>
          <a:noFill/>
        </p:spPr>
        <p:txBody>
          <a:bodyPr wrap="square" rtlCol="0">
            <a:spAutoFit/>
          </a:bodyPr>
          <a:lstStyle/>
          <a:p>
            <a:r>
              <a:rPr lang="it-IT" sz="2400" dirty="0" smtClean="0"/>
              <a:t>PARTNERS</a:t>
            </a:r>
          </a:p>
          <a:p>
            <a:endParaRPr lang="it-IT" dirty="0" smtClean="0"/>
          </a:p>
          <a:p>
            <a:r>
              <a:rPr lang="de-DE" sz="2400" b="1" dirty="0" smtClean="0"/>
              <a:t>Arbeiter</a:t>
            </a:r>
            <a:r>
              <a:rPr lang="de-DE" sz="2400" b="1" dirty="0"/>
              <a:t>-Samariter-Bund </a:t>
            </a:r>
            <a:endParaRPr lang="de-DE" sz="2400" b="1" dirty="0" smtClean="0"/>
          </a:p>
          <a:p>
            <a:r>
              <a:rPr lang="de-DE" sz="2400" b="1" dirty="0" smtClean="0"/>
              <a:t>ASB - Germany</a:t>
            </a:r>
          </a:p>
          <a:p>
            <a:endParaRPr lang="de-DE" sz="2400" b="1" dirty="0" smtClean="0"/>
          </a:p>
          <a:p>
            <a:r>
              <a:rPr lang="en-GB" sz="2300" dirty="0"/>
              <a:t>The ASB-Germany was founded in 1888 and is an aid and welfare </a:t>
            </a:r>
            <a:r>
              <a:rPr lang="en-GB" sz="2300" dirty="0" smtClean="0"/>
              <a:t>organization. </a:t>
            </a:r>
            <a:r>
              <a:rPr lang="en-GB" sz="2300" dirty="0"/>
              <a:t>Its tasks extend from civil protection, emergency medical service as well as first-aid training and humanitarian aid, to a comprehensive range of social </a:t>
            </a:r>
            <a:r>
              <a:rPr lang="en-GB" sz="2300" dirty="0" smtClean="0"/>
              <a:t>services. </a:t>
            </a:r>
            <a:r>
              <a:rPr lang="en-GB" sz="2300" dirty="0"/>
              <a:t>The basis of the organization are formed by 224 regional branches </a:t>
            </a:r>
            <a:r>
              <a:rPr lang="en-GB" sz="2300" dirty="0" smtClean="0"/>
              <a:t>Around </a:t>
            </a:r>
            <a:r>
              <a:rPr lang="en-GB" sz="2300" dirty="0"/>
              <a:t>29.000 full-time employees as well as more than 12.000 volunteers support the ASB. Most are active in the field of civil protection, disaster relief and rescue services</a:t>
            </a:r>
            <a:r>
              <a:rPr lang="en-GB" sz="2400" b="1" dirty="0"/>
              <a:t>. </a:t>
            </a:r>
            <a:endParaRPr lang="de-DE" sz="2400" b="1" dirty="0"/>
          </a:p>
          <a:p>
            <a:endParaRPr lang="de-DE" sz="2400" b="1" dirty="0" smtClean="0"/>
          </a:p>
          <a:p>
            <a:endParaRPr lang="de-DE" sz="2400" b="1" dirty="0"/>
          </a:p>
          <a:p>
            <a:endParaRPr lang="de-DE" sz="2400" b="1" dirty="0" smtClean="0"/>
          </a:p>
          <a:p>
            <a:endParaRPr lang="de-DE" sz="2400" b="1" dirty="0"/>
          </a:p>
          <a:p>
            <a:endParaRPr lang="de-DE" sz="2400" b="1" dirty="0" smtClean="0"/>
          </a:p>
          <a:p>
            <a:endParaRPr lang="de-DE" sz="2400" b="1" dirty="0"/>
          </a:p>
          <a:p>
            <a:endParaRPr lang="de-DE" sz="2400" b="1" dirty="0" smtClean="0"/>
          </a:p>
          <a:p>
            <a:r>
              <a:rPr lang="de-DE" sz="2400" b="1" dirty="0" smtClean="0"/>
              <a:t> </a:t>
            </a:r>
            <a:endParaRPr lang="it-IT" sz="2400" dirty="0" smtClean="0"/>
          </a:p>
        </p:txBody>
      </p:sp>
      <p:sp>
        <p:nvSpPr>
          <p:cNvPr id="11" name="CasellaDiTesto 10"/>
          <p:cNvSpPr txBox="1"/>
          <p:nvPr/>
        </p:nvSpPr>
        <p:spPr>
          <a:xfrm>
            <a:off x="3640667" y="2963333"/>
            <a:ext cx="184666" cy="369332"/>
          </a:xfrm>
          <a:prstGeom prst="rect">
            <a:avLst/>
          </a:prstGeom>
          <a:noFill/>
        </p:spPr>
        <p:txBody>
          <a:bodyPr wrap="none" rtlCol="0">
            <a:spAutoFit/>
          </a:bodyPr>
          <a:lstStyle/>
          <a:p>
            <a:endParaRPr lang="it-IT" dirty="0"/>
          </a:p>
        </p:txBody>
      </p:sp>
      <p:sp>
        <p:nvSpPr>
          <p:cNvPr id="3" name="Segnaposto piè di pagina 2"/>
          <p:cNvSpPr>
            <a:spLocks noGrp="1"/>
          </p:cNvSpPr>
          <p:nvPr>
            <p:ph type="ftr" sz="quarter" idx="11"/>
          </p:nvPr>
        </p:nvSpPr>
        <p:spPr/>
        <p:txBody>
          <a:bodyPr/>
          <a:lstStyle/>
          <a:p>
            <a:r>
              <a:rPr lang="en-US" smtClean="0"/>
              <a:t>SAMETS -  Kick Off Meeting - Brussels 22 January 2014</a:t>
            </a:r>
            <a:endParaRPr lang="it-IT"/>
          </a:p>
        </p:txBody>
      </p:sp>
    </p:spTree>
    <p:extLst>
      <p:ext uri="{BB962C8B-B14F-4D97-AF65-F5344CB8AC3E}">
        <p14:creationId xmlns:p14="http://schemas.microsoft.com/office/powerpoint/2010/main" val="34948976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700" dirty="0"/>
              <a:t/>
            </a:r>
            <a:br>
              <a:rPr lang="it-IT" sz="2700" dirty="0"/>
            </a:br>
            <a:r>
              <a:rPr lang="it-IT" sz="2700" dirty="0" smtClean="0"/>
              <a:t/>
            </a:r>
            <a:br>
              <a:rPr lang="it-IT" sz="2700" dirty="0" smtClean="0"/>
            </a:br>
            <a:endParaRPr lang="it-IT" sz="2700" dirty="0"/>
          </a:p>
        </p:txBody>
      </p:sp>
      <p:pic>
        <p:nvPicPr>
          <p:cNvPr id="8" name="Immagine 7" descr="DACHMARKE_Oesterreich_RG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21" y="876919"/>
            <a:ext cx="1941348" cy="710874"/>
          </a:xfrm>
          <a:prstGeom prst="rect">
            <a:avLst/>
          </a:prstGeom>
        </p:spPr>
      </p:pic>
      <p:pic>
        <p:nvPicPr>
          <p:cNvPr id="15" name="Immagine 14" descr="flag-HACP_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3252" y="5332959"/>
            <a:ext cx="1262214" cy="1196798"/>
          </a:xfrm>
          <a:prstGeom prst="rect">
            <a:avLst/>
          </a:prstGeom>
        </p:spPr>
      </p:pic>
      <p:sp>
        <p:nvSpPr>
          <p:cNvPr id="10" name="CasellaDiTesto 9"/>
          <p:cNvSpPr txBox="1"/>
          <p:nvPr/>
        </p:nvSpPr>
        <p:spPr>
          <a:xfrm>
            <a:off x="2269067" y="274637"/>
            <a:ext cx="6417733" cy="9510294"/>
          </a:xfrm>
          <a:prstGeom prst="rect">
            <a:avLst/>
          </a:prstGeom>
          <a:noFill/>
        </p:spPr>
        <p:txBody>
          <a:bodyPr wrap="square" rtlCol="0">
            <a:spAutoFit/>
          </a:bodyPr>
          <a:lstStyle/>
          <a:p>
            <a:r>
              <a:rPr lang="it-IT" dirty="0" smtClean="0"/>
              <a:t>PARTNERS</a:t>
            </a:r>
          </a:p>
          <a:p>
            <a:endParaRPr lang="it-IT" dirty="0" smtClean="0"/>
          </a:p>
          <a:p>
            <a:r>
              <a:rPr lang="en-GB" sz="2400" b="1" dirty="0" err="1" smtClean="0"/>
              <a:t>Arbeiter</a:t>
            </a:r>
            <a:r>
              <a:rPr lang="en-GB" sz="2400" b="1" dirty="0" err="1"/>
              <a:t>-</a:t>
            </a:r>
            <a:r>
              <a:rPr lang="en-GB" sz="2400" b="1" dirty="0" err="1" smtClean="0"/>
              <a:t>Samariter</a:t>
            </a:r>
            <a:r>
              <a:rPr lang="en-GB" sz="2400" b="1" dirty="0" smtClean="0"/>
              <a:t> </a:t>
            </a:r>
            <a:r>
              <a:rPr lang="en-GB" sz="2400" b="1" dirty="0"/>
              <a:t>Bund </a:t>
            </a:r>
            <a:endParaRPr lang="en-GB" sz="2400" b="1" dirty="0" smtClean="0"/>
          </a:p>
          <a:p>
            <a:r>
              <a:rPr lang="en-GB" sz="2400" b="1" dirty="0" smtClean="0"/>
              <a:t>ASBO </a:t>
            </a:r>
            <a:r>
              <a:rPr lang="it-IT" sz="2400" b="1" dirty="0" smtClean="0"/>
              <a:t>–</a:t>
            </a:r>
            <a:r>
              <a:rPr lang="en-GB" sz="2400" b="1" dirty="0" smtClean="0"/>
              <a:t> </a:t>
            </a:r>
            <a:r>
              <a:rPr lang="it-IT" sz="2400" b="1" dirty="0" smtClean="0"/>
              <a:t>Austria</a:t>
            </a:r>
          </a:p>
          <a:p>
            <a:endParaRPr lang="it-IT" sz="2400" b="1" dirty="0"/>
          </a:p>
          <a:p>
            <a:r>
              <a:rPr lang="it-IT" sz="2400" dirty="0" err="1"/>
              <a:t>As</a:t>
            </a:r>
            <a:r>
              <a:rPr lang="it-IT" sz="2400" dirty="0"/>
              <a:t> an </a:t>
            </a:r>
            <a:r>
              <a:rPr lang="it-IT" sz="2400" dirty="0" err="1"/>
              <a:t>indipendent</a:t>
            </a:r>
            <a:r>
              <a:rPr lang="it-IT" sz="2400" dirty="0"/>
              <a:t> </a:t>
            </a:r>
            <a:r>
              <a:rPr lang="it-IT" sz="2400" dirty="0" err="1"/>
              <a:t>Austrian</a:t>
            </a:r>
            <a:r>
              <a:rPr lang="it-IT" sz="2400" dirty="0"/>
              <a:t> </a:t>
            </a:r>
            <a:r>
              <a:rPr lang="it-IT" sz="2400" dirty="0" err="1"/>
              <a:t>humanitarian</a:t>
            </a:r>
            <a:r>
              <a:rPr lang="it-IT" sz="2400" dirty="0"/>
              <a:t> </a:t>
            </a:r>
            <a:r>
              <a:rPr lang="it-IT" sz="2400" dirty="0" smtClean="0"/>
              <a:t>NGO, </a:t>
            </a:r>
            <a:r>
              <a:rPr lang="it-IT" sz="2400" dirty="0"/>
              <a:t>the </a:t>
            </a:r>
            <a:r>
              <a:rPr lang="it-IT" sz="2400" dirty="0" err="1"/>
              <a:t>Samaritain</a:t>
            </a:r>
            <a:r>
              <a:rPr lang="it-IT" sz="2400" dirty="0"/>
              <a:t> </a:t>
            </a:r>
            <a:r>
              <a:rPr lang="it-IT" sz="2400" dirty="0" smtClean="0"/>
              <a:t>Austria - </a:t>
            </a:r>
            <a:r>
              <a:rPr lang="it-IT" sz="2400" dirty="0"/>
              <a:t>ASBO </a:t>
            </a:r>
            <a:r>
              <a:rPr lang="it-IT" sz="2400" dirty="0" err="1"/>
              <a:t>is</a:t>
            </a:r>
            <a:r>
              <a:rPr lang="it-IT" sz="2400" dirty="0"/>
              <a:t> </a:t>
            </a:r>
            <a:r>
              <a:rPr lang="it-IT" sz="2400" dirty="0" err="1"/>
              <a:t>one</a:t>
            </a:r>
            <a:r>
              <a:rPr lang="it-IT" sz="2400" dirty="0"/>
              <a:t> of the major providers of </a:t>
            </a:r>
            <a:r>
              <a:rPr lang="it-IT" sz="2400" dirty="0" err="1"/>
              <a:t>health</a:t>
            </a:r>
            <a:r>
              <a:rPr lang="it-IT" sz="2400" dirty="0"/>
              <a:t>, rescue and </a:t>
            </a:r>
            <a:r>
              <a:rPr lang="it-IT" sz="2400" dirty="0" err="1"/>
              <a:t>ambulance</a:t>
            </a:r>
            <a:r>
              <a:rPr lang="it-IT" sz="2400" dirty="0"/>
              <a:t> </a:t>
            </a:r>
            <a:r>
              <a:rPr lang="it-IT" sz="2400" dirty="0" err="1"/>
              <a:t>services</a:t>
            </a:r>
            <a:r>
              <a:rPr lang="it-IT" sz="2400" dirty="0"/>
              <a:t>, of </a:t>
            </a:r>
            <a:r>
              <a:rPr lang="it-IT" sz="2400" dirty="0" err="1"/>
              <a:t>disaster</a:t>
            </a:r>
            <a:r>
              <a:rPr lang="it-IT" sz="2400" dirty="0"/>
              <a:t> </a:t>
            </a:r>
            <a:r>
              <a:rPr lang="it-IT" sz="2400" dirty="0" err="1"/>
              <a:t>relief</a:t>
            </a:r>
            <a:r>
              <a:rPr lang="it-IT" sz="2400" dirty="0"/>
              <a:t> </a:t>
            </a:r>
            <a:r>
              <a:rPr lang="it-IT" sz="2400" dirty="0" smtClean="0"/>
              <a:t>service, </a:t>
            </a:r>
            <a:r>
              <a:rPr lang="it-IT" sz="2400" dirty="0"/>
              <a:t>care for </a:t>
            </a:r>
            <a:r>
              <a:rPr lang="it-IT" sz="2400" dirty="0" err="1"/>
              <a:t>elderly</a:t>
            </a:r>
            <a:r>
              <a:rPr lang="it-IT" sz="2400" dirty="0"/>
              <a:t> and </a:t>
            </a:r>
            <a:r>
              <a:rPr lang="it-IT" sz="2400" dirty="0" err="1"/>
              <a:t>persons</a:t>
            </a:r>
            <a:r>
              <a:rPr lang="it-IT" sz="2400" dirty="0"/>
              <a:t> with </a:t>
            </a:r>
            <a:r>
              <a:rPr lang="it-IT" sz="2400" dirty="0" err="1" smtClean="0"/>
              <a:t>disabilities</a:t>
            </a:r>
            <a:r>
              <a:rPr lang="it-IT" sz="2400" dirty="0"/>
              <a:t> </a:t>
            </a:r>
            <a:r>
              <a:rPr lang="it-IT" sz="2400" dirty="0" smtClean="0"/>
              <a:t>in Austria. </a:t>
            </a:r>
            <a:r>
              <a:rPr lang="it-IT" sz="2400" dirty="0"/>
              <a:t>With 1541 </a:t>
            </a:r>
            <a:r>
              <a:rPr lang="it-IT" sz="2400" dirty="0" err="1"/>
              <a:t>professional</a:t>
            </a:r>
            <a:r>
              <a:rPr lang="it-IT" sz="2400" dirty="0"/>
              <a:t> and </a:t>
            </a:r>
            <a:r>
              <a:rPr lang="it-IT" sz="2400" dirty="0" err="1"/>
              <a:t>around</a:t>
            </a:r>
            <a:r>
              <a:rPr lang="it-IT" sz="2400" dirty="0"/>
              <a:t> 5.300 </a:t>
            </a:r>
            <a:r>
              <a:rPr lang="it-IT" sz="2400" dirty="0" err="1"/>
              <a:t>volunteers</a:t>
            </a:r>
            <a:r>
              <a:rPr lang="it-IT" sz="2400" dirty="0"/>
              <a:t> ( </a:t>
            </a:r>
            <a:r>
              <a:rPr lang="it-IT" sz="2400" dirty="0" err="1"/>
              <a:t>medical</a:t>
            </a:r>
            <a:r>
              <a:rPr lang="it-IT" sz="2400" dirty="0"/>
              <a:t> </a:t>
            </a:r>
            <a:r>
              <a:rPr lang="it-IT" sz="2400" dirty="0" err="1"/>
              <a:t>doctors</a:t>
            </a:r>
            <a:r>
              <a:rPr lang="it-IT" sz="2400" dirty="0"/>
              <a:t>, </a:t>
            </a:r>
            <a:r>
              <a:rPr lang="it-IT" sz="2400" dirty="0" err="1"/>
              <a:t>paramedics</a:t>
            </a:r>
            <a:r>
              <a:rPr lang="it-IT" sz="2400" dirty="0"/>
              <a:t>, and </a:t>
            </a:r>
            <a:r>
              <a:rPr lang="it-IT" sz="2400" dirty="0" err="1"/>
              <a:t>techical</a:t>
            </a:r>
            <a:r>
              <a:rPr lang="it-IT" sz="2400" dirty="0"/>
              <a:t> </a:t>
            </a:r>
            <a:r>
              <a:rPr lang="it-IT" sz="2400" dirty="0" err="1"/>
              <a:t>experts</a:t>
            </a:r>
            <a:r>
              <a:rPr lang="it-IT" sz="2400" dirty="0"/>
              <a:t>) ASBO </a:t>
            </a:r>
            <a:r>
              <a:rPr lang="it-IT" sz="2400" dirty="0" err="1"/>
              <a:t>has</a:t>
            </a:r>
            <a:r>
              <a:rPr lang="it-IT" sz="2400" dirty="0"/>
              <a:t> </a:t>
            </a:r>
            <a:r>
              <a:rPr lang="it-IT" sz="2400" dirty="0" err="1"/>
              <a:t>been</a:t>
            </a:r>
            <a:r>
              <a:rPr lang="it-IT" sz="2400" dirty="0"/>
              <a:t> </a:t>
            </a:r>
            <a:r>
              <a:rPr lang="it-IT" sz="2400" dirty="0" err="1"/>
              <a:t>active</a:t>
            </a:r>
            <a:r>
              <a:rPr lang="it-IT" sz="2400" dirty="0"/>
              <a:t> in </a:t>
            </a:r>
            <a:r>
              <a:rPr lang="it-IT" sz="2400" dirty="0" err="1"/>
              <a:t>international</a:t>
            </a:r>
            <a:r>
              <a:rPr lang="it-IT" sz="2400" dirty="0"/>
              <a:t> </a:t>
            </a:r>
            <a:r>
              <a:rPr lang="it-IT" sz="2400" dirty="0" err="1"/>
              <a:t>Humanitarian</a:t>
            </a:r>
            <a:r>
              <a:rPr lang="it-IT" sz="2400" dirty="0"/>
              <a:t> </a:t>
            </a:r>
            <a:r>
              <a:rPr lang="it-IT" sz="2400" dirty="0" err="1"/>
              <a:t>Aid</a:t>
            </a:r>
            <a:r>
              <a:rPr lang="it-IT" sz="2400" dirty="0"/>
              <a:t> </a:t>
            </a:r>
            <a:r>
              <a:rPr lang="it-IT" sz="2400" dirty="0" err="1"/>
              <a:t>since</a:t>
            </a:r>
            <a:r>
              <a:rPr lang="it-IT" sz="2400" dirty="0"/>
              <a:t> </a:t>
            </a:r>
            <a:r>
              <a:rPr lang="it-IT" sz="2400" dirty="0" err="1"/>
              <a:t>many</a:t>
            </a:r>
            <a:r>
              <a:rPr lang="it-IT" sz="2400" dirty="0"/>
              <a:t> </a:t>
            </a:r>
            <a:r>
              <a:rPr lang="it-IT" sz="2400" dirty="0" err="1" smtClean="0"/>
              <a:t>years</a:t>
            </a:r>
            <a:r>
              <a:rPr lang="it-IT" sz="2400" dirty="0" smtClean="0"/>
              <a:t>. </a:t>
            </a:r>
            <a:endParaRPr lang="it-IT" sz="2400" dirty="0"/>
          </a:p>
          <a:p>
            <a:endParaRPr lang="it-IT" sz="2400" b="1" dirty="0" smtClean="0"/>
          </a:p>
          <a:p>
            <a:endParaRPr lang="it-IT" sz="2400" b="1" dirty="0"/>
          </a:p>
          <a:p>
            <a:endParaRPr lang="it-IT" sz="2400" b="1" dirty="0" smtClean="0"/>
          </a:p>
          <a:p>
            <a:endParaRPr lang="it-IT" sz="2400" b="1" dirty="0"/>
          </a:p>
          <a:p>
            <a:endParaRPr lang="it-IT" sz="2400" b="1" dirty="0" smtClean="0"/>
          </a:p>
          <a:p>
            <a:endParaRPr lang="it-IT" sz="2400" b="1" dirty="0"/>
          </a:p>
          <a:p>
            <a:endParaRPr lang="it-IT" sz="2400" b="1" dirty="0" smtClean="0"/>
          </a:p>
          <a:p>
            <a:endParaRPr lang="it-IT" sz="2400" b="1" dirty="0"/>
          </a:p>
          <a:p>
            <a:endParaRPr lang="it-IT" sz="2400" b="1" dirty="0" smtClean="0"/>
          </a:p>
          <a:p>
            <a:endParaRPr lang="it-IT" sz="2400" b="1" dirty="0"/>
          </a:p>
          <a:p>
            <a:endParaRPr lang="it-IT" sz="2400" b="1" dirty="0" smtClean="0"/>
          </a:p>
          <a:p>
            <a:endParaRPr lang="it-IT" sz="2400" b="1" dirty="0" smtClean="0"/>
          </a:p>
        </p:txBody>
      </p:sp>
      <p:sp>
        <p:nvSpPr>
          <p:cNvPr id="11" name="CasellaDiTesto 10"/>
          <p:cNvSpPr txBox="1"/>
          <p:nvPr/>
        </p:nvSpPr>
        <p:spPr>
          <a:xfrm>
            <a:off x="3640667" y="2963333"/>
            <a:ext cx="184666" cy="369332"/>
          </a:xfrm>
          <a:prstGeom prst="rect">
            <a:avLst/>
          </a:prstGeom>
          <a:noFill/>
        </p:spPr>
        <p:txBody>
          <a:bodyPr wrap="none" rtlCol="0">
            <a:spAutoFit/>
          </a:bodyPr>
          <a:lstStyle/>
          <a:p>
            <a:endParaRPr lang="it-IT" dirty="0"/>
          </a:p>
        </p:txBody>
      </p:sp>
      <p:sp>
        <p:nvSpPr>
          <p:cNvPr id="3" name="Segnaposto piè di pagina 2"/>
          <p:cNvSpPr>
            <a:spLocks noGrp="1"/>
          </p:cNvSpPr>
          <p:nvPr>
            <p:ph type="ftr" sz="quarter" idx="11"/>
          </p:nvPr>
        </p:nvSpPr>
        <p:spPr/>
        <p:txBody>
          <a:bodyPr/>
          <a:lstStyle/>
          <a:p>
            <a:r>
              <a:rPr lang="en-US" smtClean="0"/>
              <a:t>SAMETS -  Kick Off Meeting - Brussels 22 January 2014</a:t>
            </a:r>
            <a:endParaRPr lang="it-IT"/>
          </a:p>
        </p:txBody>
      </p:sp>
    </p:spTree>
    <p:extLst>
      <p:ext uri="{BB962C8B-B14F-4D97-AF65-F5344CB8AC3E}">
        <p14:creationId xmlns:p14="http://schemas.microsoft.com/office/powerpoint/2010/main" val="33062041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700" dirty="0"/>
              <a:t/>
            </a:r>
            <a:br>
              <a:rPr lang="it-IT" sz="2700" dirty="0"/>
            </a:br>
            <a:r>
              <a:rPr lang="it-IT" sz="2700" dirty="0" smtClean="0"/>
              <a:t/>
            </a:r>
            <a:br>
              <a:rPr lang="it-IT" sz="2700" dirty="0" smtClean="0"/>
            </a:br>
            <a:endParaRPr lang="it-IT" sz="2700" dirty="0"/>
          </a:p>
        </p:txBody>
      </p:sp>
      <p:pic>
        <p:nvPicPr>
          <p:cNvPr id="4" name="Immagine 3" descr="velke_logo_ASS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21" y="903100"/>
            <a:ext cx="1869834" cy="744764"/>
          </a:xfrm>
          <a:prstGeom prst="rect">
            <a:avLst/>
          </a:prstGeom>
        </p:spPr>
      </p:pic>
      <p:pic>
        <p:nvPicPr>
          <p:cNvPr id="15" name="Immagine 14" descr="flag-HACP_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3252" y="5332959"/>
            <a:ext cx="1262214" cy="1196798"/>
          </a:xfrm>
          <a:prstGeom prst="rect">
            <a:avLst/>
          </a:prstGeom>
        </p:spPr>
      </p:pic>
      <p:sp>
        <p:nvSpPr>
          <p:cNvPr id="10" name="CasellaDiTesto 9"/>
          <p:cNvSpPr txBox="1"/>
          <p:nvPr/>
        </p:nvSpPr>
        <p:spPr>
          <a:xfrm>
            <a:off x="2607733" y="274637"/>
            <a:ext cx="6079067" cy="8248412"/>
          </a:xfrm>
          <a:prstGeom prst="rect">
            <a:avLst/>
          </a:prstGeom>
          <a:noFill/>
        </p:spPr>
        <p:txBody>
          <a:bodyPr wrap="square" rtlCol="0">
            <a:spAutoFit/>
          </a:bodyPr>
          <a:lstStyle/>
          <a:p>
            <a:r>
              <a:rPr lang="it-IT" dirty="0" smtClean="0"/>
              <a:t>PARTNERS</a:t>
            </a:r>
          </a:p>
          <a:p>
            <a:endParaRPr lang="it-IT" dirty="0" smtClean="0"/>
          </a:p>
          <a:p>
            <a:r>
              <a:rPr lang="en-GB" sz="2400" b="1" dirty="0" err="1" smtClean="0"/>
              <a:t>Asociácia</a:t>
            </a:r>
            <a:r>
              <a:rPr lang="en-GB" sz="2400" b="1" dirty="0" smtClean="0"/>
              <a:t> </a:t>
            </a:r>
            <a:r>
              <a:rPr lang="en-GB" sz="2400" b="1" dirty="0" err="1" smtClean="0"/>
              <a:t>samaritánov</a:t>
            </a:r>
            <a:r>
              <a:rPr lang="en-GB" sz="2400" b="1" dirty="0" smtClean="0"/>
              <a:t> </a:t>
            </a:r>
            <a:r>
              <a:rPr lang="en-GB" sz="2400" b="1" dirty="0" err="1"/>
              <a:t>Slovenskej</a:t>
            </a:r>
            <a:r>
              <a:rPr lang="en-GB" sz="2400" b="1" dirty="0"/>
              <a:t> </a:t>
            </a:r>
            <a:r>
              <a:rPr lang="en-GB" sz="2400" b="1" dirty="0" err="1" smtClean="0"/>
              <a:t>republiky</a:t>
            </a:r>
            <a:endParaRPr lang="en-GB" sz="2400" b="1" dirty="0" smtClean="0"/>
          </a:p>
          <a:p>
            <a:r>
              <a:rPr lang="en-GB" sz="2400" b="1" dirty="0" smtClean="0"/>
              <a:t>ASSR - Slovakia</a:t>
            </a:r>
            <a:r>
              <a:rPr lang="it-IT" sz="2400" b="1" dirty="0" smtClean="0"/>
              <a:t> </a:t>
            </a:r>
          </a:p>
          <a:p>
            <a:endParaRPr lang="it-IT" sz="2400" b="1" dirty="0" smtClean="0"/>
          </a:p>
          <a:p>
            <a:r>
              <a:rPr lang="en-GB" sz="2300" dirty="0"/>
              <a:t>ASSR is registered </a:t>
            </a:r>
            <a:r>
              <a:rPr lang="en-GB" sz="2300" dirty="0" smtClean="0"/>
              <a:t>since </a:t>
            </a:r>
            <a:r>
              <a:rPr lang="en-GB" sz="2300" dirty="0"/>
              <a:t>2005 as the civic association of volunteers based on the idea of helping people in need, educate volunteers in proper areas especially relating to disaster relief and civil </a:t>
            </a:r>
            <a:r>
              <a:rPr lang="en-GB" sz="2300" dirty="0" smtClean="0"/>
              <a:t>protection.</a:t>
            </a:r>
            <a:endParaRPr lang="it-IT" sz="2300" b="1" dirty="0"/>
          </a:p>
          <a:p>
            <a:r>
              <a:rPr lang="en-GB" sz="2300" dirty="0"/>
              <a:t>Since last three years ASSR successfully participated at some international projects resulted in creation of special teams and modules acting in disaster relief </a:t>
            </a:r>
            <a:r>
              <a:rPr lang="en-GB" sz="2300" dirty="0" smtClean="0"/>
              <a:t>operations, </a:t>
            </a:r>
            <a:r>
              <a:rPr lang="en-GB" sz="2300" dirty="0"/>
              <a:t>or educational project aimed on best practices </a:t>
            </a:r>
            <a:r>
              <a:rPr lang="en-GB" sz="2300" dirty="0" smtClean="0"/>
              <a:t>exchange.</a:t>
            </a:r>
            <a:r>
              <a:rPr lang="it-IT" sz="2300" dirty="0" smtClean="0"/>
              <a:t> </a:t>
            </a:r>
            <a:endParaRPr lang="it-IT" sz="2300" b="1" dirty="0" smtClean="0"/>
          </a:p>
          <a:p>
            <a:endParaRPr lang="it-IT" sz="2400" b="1" dirty="0"/>
          </a:p>
          <a:p>
            <a:endParaRPr lang="it-IT" sz="2400" b="1" dirty="0" smtClean="0"/>
          </a:p>
          <a:p>
            <a:endParaRPr lang="it-IT" sz="2400" b="1" dirty="0"/>
          </a:p>
          <a:p>
            <a:endParaRPr lang="it-IT" sz="2400" b="1" dirty="0" smtClean="0"/>
          </a:p>
          <a:p>
            <a:endParaRPr lang="it-IT" sz="2400" b="1" dirty="0"/>
          </a:p>
          <a:p>
            <a:endParaRPr lang="it-IT" sz="2400" b="1" dirty="0" smtClean="0"/>
          </a:p>
          <a:p>
            <a:endParaRPr lang="it-IT" sz="2400" b="1" dirty="0"/>
          </a:p>
          <a:p>
            <a:endParaRPr lang="it-IT" sz="2400" b="1" dirty="0" smtClean="0"/>
          </a:p>
        </p:txBody>
      </p:sp>
      <p:sp>
        <p:nvSpPr>
          <p:cNvPr id="11" name="CasellaDiTesto 10"/>
          <p:cNvSpPr txBox="1"/>
          <p:nvPr/>
        </p:nvSpPr>
        <p:spPr>
          <a:xfrm>
            <a:off x="3640667" y="2963333"/>
            <a:ext cx="184666" cy="369332"/>
          </a:xfrm>
          <a:prstGeom prst="rect">
            <a:avLst/>
          </a:prstGeom>
          <a:noFill/>
        </p:spPr>
        <p:txBody>
          <a:bodyPr wrap="none" rtlCol="0">
            <a:spAutoFit/>
          </a:bodyPr>
          <a:lstStyle/>
          <a:p>
            <a:endParaRPr lang="it-IT" dirty="0"/>
          </a:p>
        </p:txBody>
      </p:sp>
      <p:sp>
        <p:nvSpPr>
          <p:cNvPr id="3" name="Segnaposto piè di pagina 2"/>
          <p:cNvSpPr>
            <a:spLocks noGrp="1"/>
          </p:cNvSpPr>
          <p:nvPr>
            <p:ph type="ftr" sz="quarter" idx="11"/>
          </p:nvPr>
        </p:nvSpPr>
        <p:spPr/>
        <p:txBody>
          <a:bodyPr/>
          <a:lstStyle/>
          <a:p>
            <a:r>
              <a:rPr lang="en-US" smtClean="0"/>
              <a:t>SAMETS -  Kick Off Meeting - Brussels 22 January 2014</a:t>
            </a:r>
            <a:endParaRPr lang="it-IT"/>
          </a:p>
        </p:txBody>
      </p:sp>
    </p:spTree>
    <p:extLst>
      <p:ext uri="{BB962C8B-B14F-4D97-AF65-F5344CB8AC3E}">
        <p14:creationId xmlns:p14="http://schemas.microsoft.com/office/powerpoint/2010/main" val="12505443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700" dirty="0"/>
              <a:t/>
            </a:r>
            <a:br>
              <a:rPr lang="it-IT" sz="2700" dirty="0"/>
            </a:br>
            <a:r>
              <a:rPr lang="it-IT" sz="2700" dirty="0" smtClean="0"/>
              <a:t/>
            </a:r>
            <a:br>
              <a:rPr lang="it-IT" sz="2700" dirty="0" smtClean="0"/>
            </a:br>
            <a:endParaRPr lang="it-IT" sz="2700" dirty="0"/>
          </a:p>
        </p:txBody>
      </p:sp>
      <p:pic>
        <p:nvPicPr>
          <p:cNvPr id="5" name="Immagine 4" descr="Logo Kre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981" y="1002454"/>
            <a:ext cx="1055200" cy="1015034"/>
          </a:xfrm>
          <a:prstGeom prst="rect">
            <a:avLst/>
          </a:prstGeom>
        </p:spPr>
      </p:pic>
      <p:pic>
        <p:nvPicPr>
          <p:cNvPr id="15" name="Immagine 14" descr="flag-HACP_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3252" y="5332959"/>
            <a:ext cx="1262214" cy="1196798"/>
          </a:xfrm>
          <a:prstGeom prst="rect">
            <a:avLst/>
          </a:prstGeom>
        </p:spPr>
      </p:pic>
      <p:sp>
        <p:nvSpPr>
          <p:cNvPr id="10" name="CasellaDiTesto 9"/>
          <p:cNvSpPr txBox="1"/>
          <p:nvPr/>
        </p:nvSpPr>
        <p:spPr>
          <a:xfrm>
            <a:off x="2421465" y="632493"/>
            <a:ext cx="5604934" cy="9341018"/>
          </a:xfrm>
          <a:prstGeom prst="rect">
            <a:avLst/>
          </a:prstGeom>
          <a:noFill/>
        </p:spPr>
        <p:txBody>
          <a:bodyPr wrap="square" rtlCol="0">
            <a:spAutoFit/>
          </a:bodyPr>
          <a:lstStyle/>
          <a:p>
            <a:r>
              <a:rPr lang="it-IT" dirty="0" smtClean="0"/>
              <a:t>PARTNERS</a:t>
            </a:r>
          </a:p>
          <a:p>
            <a:endParaRPr lang="it-IT" dirty="0" smtClean="0"/>
          </a:p>
          <a:p>
            <a:r>
              <a:rPr lang="en-GB" sz="2400" b="1" dirty="0" err="1" smtClean="0"/>
              <a:t>Landesrettungsverein</a:t>
            </a:r>
            <a:r>
              <a:rPr lang="en-GB" sz="2400" b="1" dirty="0" smtClean="0"/>
              <a:t> </a:t>
            </a:r>
            <a:r>
              <a:rPr lang="en-GB" sz="2400" b="1" dirty="0" err="1"/>
              <a:t>Weisses</a:t>
            </a:r>
            <a:r>
              <a:rPr lang="en-GB" sz="2400" b="1" dirty="0"/>
              <a:t> </a:t>
            </a:r>
            <a:r>
              <a:rPr lang="en-GB" sz="2400" b="1" dirty="0" err="1"/>
              <a:t>Kreuz</a:t>
            </a:r>
            <a:r>
              <a:rPr lang="en-GB" sz="2400" b="1" dirty="0"/>
              <a:t> </a:t>
            </a:r>
            <a:r>
              <a:rPr lang="en-GB" sz="2400" b="1" dirty="0" err="1"/>
              <a:t>onlus</a:t>
            </a:r>
            <a:r>
              <a:rPr lang="en-GB" sz="2400" dirty="0"/>
              <a:t> </a:t>
            </a:r>
            <a:r>
              <a:rPr lang="it-IT" sz="2400" b="1" dirty="0" smtClean="0"/>
              <a:t>White Cross – </a:t>
            </a:r>
            <a:r>
              <a:rPr lang="it-IT" sz="2400" b="1" dirty="0" err="1" smtClean="0"/>
              <a:t>Italy</a:t>
            </a:r>
            <a:r>
              <a:rPr lang="it-IT" sz="2400" b="1" dirty="0" smtClean="0"/>
              <a:t> South </a:t>
            </a:r>
            <a:r>
              <a:rPr lang="it-IT" sz="2400" b="1" dirty="0" err="1" smtClean="0"/>
              <a:t>Tyrol</a:t>
            </a:r>
            <a:endParaRPr lang="it-IT" sz="2400" b="1" dirty="0" smtClean="0"/>
          </a:p>
          <a:p>
            <a:endParaRPr lang="it-IT" sz="2400" b="1" dirty="0" smtClean="0"/>
          </a:p>
          <a:p>
            <a:r>
              <a:rPr lang="en-GB" sz="2300" dirty="0"/>
              <a:t>The regional NPO "</a:t>
            </a:r>
            <a:r>
              <a:rPr lang="en-GB" sz="2300" dirty="0" err="1"/>
              <a:t>Landesrettungsverein</a:t>
            </a:r>
            <a:r>
              <a:rPr lang="en-GB" sz="2300" dirty="0"/>
              <a:t> </a:t>
            </a:r>
            <a:r>
              <a:rPr lang="en-GB" sz="2300" dirty="0" err="1"/>
              <a:t>Weisses</a:t>
            </a:r>
            <a:r>
              <a:rPr lang="en-GB" sz="2300" dirty="0"/>
              <a:t> </a:t>
            </a:r>
            <a:r>
              <a:rPr lang="en-GB" sz="2300" dirty="0" err="1"/>
              <a:t>Kreuz-onlus</a:t>
            </a:r>
            <a:r>
              <a:rPr lang="en-GB" sz="2300" dirty="0"/>
              <a:t>" (called White Cross) was founded on August, 10</a:t>
            </a:r>
            <a:r>
              <a:rPr lang="en-GB" sz="2300" baseline="30000" dirty="0"/>
              <a:t>th</a:t>
            </a:r>
            <a:r>
              <a:rPr lang="en-GB" sz="2300" dirty="0"/>
              <a:t> 1965 </a:t>
            </a:r>
            <a:r>
              <a:rPr lang="en-GB" sz="2300" dirty="0" smtClean="0"/>
              <a:t>The </a:t>
            </a:r>
            <a:r>
              <a:rPr lang="en-GB" sz="2300" dirty="0"/>
              <a:t>White Cross performs the following services: Rescue service, patient transport services, disaster relief and civil protection </a:t>
            </a:r>
            <a:r>
              <a:rPr lang="en-GB" sz="2300" dirty="0" smtClean="0"/>
              <a:t>activities. With </a:t>
            </a:r>
            <a:r>
              <a:rPr lang="en-GB" sz="2300" dirty="0"/>
              <a:t>378 professionals and around 2.700 volunteers the organization is well prepared for the tasks to be fulfilled within a civil protection environment </a:t>
            </a:r>
            <a:endParaRPr lang="it-IT" sz="2300" dirty="0"/>
          </a:p>
          <a:p>
            <a:endParaRPr lang="it-IT" sz="2400" b="1" dirty="0" smtClean="0"/>
          </a:p>
          <a:p>
            <a:endParaRPr lang="it-IT" sz="2400" b="1" dirty="0"/>
          </a:p>
          <a:p>
            <a:endParaRPr lang="it-IT" sz="2400" b="1" dirty="0" smtClean="0"/>
          </a:p>
          <a:p>
            <a:endParaRPr lang="it-IT" sz="2400" b="1" dirty="0"/>
          </a:p>
          <a:p>
            <a:endParaRPr lang="it-IT" sz="2400" b="1" dirty="0" smtClean="0"/>
          </a:p>
          <a:p>
            <a:endParaRPr lang="it-IT" sz="2400" b="1" dirty="0"/>
          </a:p>
          <a:p>
            <a:endParaRPr lang="it-IT" sz="2400" b="1" dirty="0" smtClean="0"/>
          </a:p>
          <a:p>
            <a:endParaRPr lang="it-IT" sz="2400" b="1" dirty="0"/>
          </a:p>
          <a:p>
            <a:endParaRPr lang="it-IT" sz="2400" b="1" dirty="0" smtClean="0"/>
          </a:p>
          <a:p>
            <a:endParaRPr lang="it-IT" sz="2400" b="1" dirty="0" smtClean="0"/>
          </a:p>
        </p:txBody>
      </p:sp>
      <p:sp>
        <p:nvSpPr>
          <p:cNvPr id="11" name="CasellaDiTesto 10"/>
          <p:cNvSpPr txBox="1"/>
          <p:nvPr/>
        </p:nvSpPr>
        <p:spPr>
          <a:xfrm>
            <a:off x="3640667" y="2963333"/>
            <a:ext cx="184666" cy="369332"/>
          </a:xfrm>
          <a:prstGeom prst="rect">
            <a:avLst/>
          </a:prstGeom>
          <a:noFill/>
        </p:spPr>
        <p:txBody>
          <a:bodyPr wrap="none" rtlCol="0">
            <a:spAutoFit/>
          </a:bodyPr>
          <a:lstStyle/>
          <a:p>
            <a:endParaRPr lang="it-IT" dirty="0"/>
          </a:p>
        </p:txBody>
      </p:sp>
      <p:sp>
        <p:nvSpPr>
          <p:cNvPr id="3" name="Segnaposto piè di pagina 2"/>
          <p:cNvSpPr>
            <a:spLocks noGrp="1"/>
          </p:cNvSpPr>
          <p:nvPr>
            <p:ph type="ftr" sz="quarter" idx="11"/>
          </p:nvPr>
        </p:nvSpPr>
        <p:spPr/>
        <p:txBody>
          <a:bodyPr/>
          <a:lstStyle/>
          <a:p>
            <a:r>
              <a:rPr lang="en-US" smtClean="0"/>
              <a:t>SAMETS -  Kick Off Meeting - Brussels 22 January 2014</a:t>
            </a:r>
            <a:endParaRPr lang="it-IT"/>
          </a:p>
        </p:txBody>
      </p:sp>
    </p:spTree>
    <p:extLst>
      <p:ext uri="{BB962C8B-B14F-4D97-AF65-F5344CB8AC3E}">
        <p14:creationId xmlns:p14="http://schemas.microsoft.com/office/powerpoint/2010/main" val="196012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title"/>
          </p:nvPr>
        </p:nvSpPr>
        <p:spPr>
          <a:xfrm>
            <a:off x="2319866" y="274637"/>
            <a:ext cx="6366933" cy="1147763"/>
          </a:xfrm>
        </p:spPr>
        <p:txBody>
          <a:bodyPr>
            <a:normAutofit fontScale="90000"/>
          </a:bodyPr>
          <a:lstStyle/>
          <a:p>
            <a:pPr algn="l"/>
            <a:r>
              <a:rPr lang="it-IT" dirty="0" smtClean="0"/>
              <a:t/>
            </a:r>
            <a:br>
              <a:rPr lang="it-IT" dirty="0" smtClean="0"/>
            </a:br>
            <a:endParaRPr lang="it-IT" dirty="0"/>
          </a:p>
        </p:txBody>
      </p:sp>
      <p:sp>
        <p:nvSpPr>
          <p:cNvPr id="7" name="Segnaposto piè di pagina 6"/>
          <p:cNvSpPr>
            <a:spLocks noGrp="1"/>
          </p:cNvSpPr>
          <p:nvPr>
            <p:ph type="ftr" sz="quarter" idx="11"/>
          </p:nvPr>
        </p:nvSpPr>
        <p:spPr/>
        <p:txBody>
          <a:bodyPr/>
          <a:lstStyle/>
          <a:p>
            <a:r>
              <a:rPr lang="en-US" smtClean="0"/>
              <a:t>SAMETS -  Kick Off Meeting - Brussels 22 January 2014</a:t>
            </a:r>
            <a:endParaRPr lang="it-IT"/>
          </a:p>
        </p:txBody>
      </p:sp>
      <p:grpSp>
        <p:nvGrpSpPr>
          <p:cNvPr id="16" name="Gruppo 15"/>
          <p:cNvGrpSpPr/>
          <p:nvPr/>
        </p:nvGrpSpPr>
        <p:grpSpPr>
          <a:xfrm>
            <a:off x="0" y="68618"/>
            <a:ext cx="1941348" cy="5806340"/>
            <a:chOff x="0" y="68618"/>
            <a:chExt cx="1941348" cy="5806340"/>
          </a:xfrm>
        </p:grpSpPr>
        <p:pic>
          <p:nvPicPr>
            <p:cNvPr id="4" name="Immagine 3" descr="velke_logo_ASS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14" y="3739412"/>
              <a:ext cx="1869834" cy="744764"/>
            </a:xfrm>
            <a:prstGeom prst="rect">
              <a:avLst/>
            </a:prstGeom>
          </p:spPr>
        </p:pic>
        <p:pic>
          <p:nvPicPr>
            <p:cNvPr id="5" name="Immagine 4" descr="Logo Krei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074" y="4859924"/>
              <a:ext cx="1055200" cy="1015034"/>
            </a:xfrm>
            <a:prstGeom prst="rect">
              <a:avLst/>
            </a:prstGeom>
          </p:spPr>
        </p:pic>
        <p:pic>
          <p:nvPicPr>
            <p:cNvPr id="6" name="Immagine 5" descr="ASB_LOGO_RG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97" y="1573769"/>
              <a:ext cx="1771154" cy="740483"/>
            </a:xfrm>
            <a:prstGeom prst="rect">
              <a:avLst/>
            </a:prstGeom>
          </p:spPr>
        </p:pic>
        <p:pic>
          <p:nvPicPr>
            <p:cNvPr id="8" name="Immagine 7" descr="DACHMARKE_Oesterreich_RGB.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765127"/>
              <a:ext cx="1941348" cy="710874"/>
            </a:xfrm>
            <a:prstGeom prst="rect">
              <a:avLst/>
            </a:prstGeom>
          </p:spPr>
        </p:pic>
        <p:pic>
          <p:nvPicPr>
            <p:cNvPr id="9" name="Immagine 8"/>
            <p:cNvPicPr/>
            <p:nvPr/>
          </p:nvPicPr>
          <p:blipFill>
            <a:blip r:embed="rId6">
              <a:extLst>
                <a:ext uri="{28A0092B-C50C-407E-A947-70E740481C1C}">
                  <a14:useLocalDpi xmlns:a14="http://schemas.microsoft.com/office/drawing/2010/main" val="0"/>
                </a:ext>
              </a:extLst>
            </a:blip>
            <a:srcRect/>
            <a:stretch>
              <a:fillRect/>
            </a:stretch>
          </p:blipFill>
          <p:spPr bwMode="auto">
            <a:xfrm>
              <a:off x="9907" y="68618"/>
              <a:ext cx="1921535" cy="1034343"/>
            </a:xfrm>
            <a:prstGeom prst="rect">
              <a:avLst/>
            </a:prstGeom>
            <a:noFill/>
            <a:ln>
              <a:noFill/>
            </a:ln>
          </p:spPr>
        </p:pic>
      </p:grpSp>
      <p:pic>
        <p:nvPicPr>
          <p:cNvPr id="15" name="Immagine 14" descr="flag-HACP_e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63252" y="5332959"/>
            <a:ext cx="1262214" cy="1196798"/>
          </a:xfrm>
          <a:prstGeom prst="rect">
            <a:avLst/>
          </a:prstGeom>
        </p:spPr>
      </p:pic>
      <p:sp>
        <p:nvSpPr>
          <p:cNvPr id="11" name="CasellaDiTesto 10"/>
          <p:cNvSpPr txBox="1"/>
          <p:nvPr/>
        </p:nvSpPr>
        <p:spPr>
          <a:xfrm>
            <a:off x="2116666" y="274637"/>
            <a:ext cx="6570133" cy="11510838"/>
          </a:xfrm>
          <a:prstGeom prst="rect">
            <a:avLst/>
          </a:prstGeom>
          <a:noFill/>
        </p:spPr>
        <p:txBody>
          <a:bodyPr wrap="square" rtlCol="0">
            <a:spAutoFit/>
          </a:bodyPr>
          <a:lstStyle/>
          <a:p>
            <a:pPr algn="ctr"/>
            <a:r>
              <a:rPr lang="it-IT" sz="4000" dirty="0" smtClean="0"/>
              <a:t>COSTS &amp; DURATION</a:t>
            </a:r>
          </a:p>
          <a:p>
            <a:pPr algn="ctr"/>
            <a:endParaRPr lang="it-IT" sz="4000" dirty="0"/>
          </a:p>
          <a:p>
            <a:r>
              <a:rPr lang="it-IT" sz="4000" dirty="0" err="1" smtClean="0"/>
              <a:t>Eligible</a:t>
            </a:r>
            <a:r>
              <a:rPr lang="it-IT" sz="4000" dirty="0" smtClean="0"/>
              <a:t> </a:t>
            </a:r>
            <a:r>
              <a:rPr lang="it-IT" sz="4000" dirty="0" err="1" smtClean="0"/>
              <a:t>Cost</a:t>
            </a:r>
            <a:r>
              <a:rPr lang="it-IT" sz="4000" dirty="0" smtClean="0"/>
              <a:t>:  </a:t>
            </a:r>
            <a:r>
              <a:rPr lang="it-IT" sz="4000" b="1" dirty="0" smtClean="0"/>
              <a:t>480.000 €</a:t>
            </a:r>
          </a:p>
          <a:p>
            <a:pPr algn="ctr"/>
            <a:endParaRPr lang="it-IT" sz="4000" dirty="0"/>
          </a:p>
          <a:p>
            <a:r>
              <a:rPr lang="it-IT" sz="4000" dirty="0" smtClean="0"/>
              <a:t>EC  </a:t>
            </a:r>
            <a:r>
              <a:rPr lang="it-IT" sz="4000" dirty="0" err="1" smtClean="0"/>
              <a:t>Contribution</a:t>
            </a:r>
            <a:r>
              <a:rPr lang="it-IT" sz="4000" dirty="0" smtClean="0"/>
              <a:t>: </a:t>
            </a:r>
            <a:r>
              <a:rPr lang="it-IT" sz="4000" b="1" dirty="0" smtClean="0"/>
              <a:t>360.000 €</a:t>
            </a:r>
          </a:p>
          <a:p>
            <a:pPr algn="ctr"/>
            <a:endParaRPr lang="it-IT" sz="4000" dirty="0" smtClean="0"/>
          </a:p>
          <a:p>
            <a:r>
              <a:rPr lang="it-IT" sz="4000" dirty="0" err="1" smtClean="0"/>
              <a:t>Duration</a:t>
            </a:r>
            <a:r>
              <a:rPr lang="it-IT" sz="4000" dirty="0" smtClean="0"/>
              <a:t>: </a:t>
            </a:r>
            <a:r>
              <a:rPr lang="it-IT" sz="4000" b="1" dirty="0" smtClean="0"/>
              <a:t>2 </a:t>
            </a:r>
            <a:r>
              <a:rPr lang="it-IT" sz="4000" b="1" dirty="0" err="1" smtClean="0"/>
              <a:t>Years</a:t>
            </a:r>
            <a:r>
              <a:rPr lang="it-IT" sz="4000" b="1" dirty="0" smtClean="0"/>
              <a:t> </a:t>
            </a:r>
          </a:p>
          <a:p>
            <a:r>
              <a:rPr lang="it-IT" sz="4000" dirty="0" smtClean="0"/>
              <a:t>01/01/2014</a:t>
            </a:r>
          </a:p>
          <a:p>
            <a:r>
              <a:rPr lang="it-IT" sz="4000" dirty="0" smtClean="0"/>
              <a:t>31/12/2015</a:t>
            </a:r>
            <a:endParaRPr lang="it-IT" sz="4000" dirty="0"/>
          </a:p>
          <a:p>
            <a:endParaRPr lang="it-IT" sz="4000"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p:txBody>
      </p:sp>
    </p:spTree>
    <p:extLst>
      <p:ext uri="{BB962C8B-B14F-4D97-AF65-F5344CB8AC3E}">
        <p14:creationId xmlns:p14="http://schemas.microsoft.com/office/powerpoint/2010/main" val="39446117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title"/>
          </p:nvPr>
        </p:nvSpPr>
        <p:spPr>
          <a:xfrm>
            <a:off x="2319866" y="274637"/>
            <a:ext cx="6366933" cy="1147763"/>
          </a:xfrm>
        </p:spPr>
        <p:txBody>
          <a:bodyPr>
            <a:normAutofit fontScale="90000"/>
          </a:bodyPr>
          <a:lstStyle/>
          <a:p>
            <a:pPr algn="l"/>
            <a:r>
              <a:rPr lang="it-IT" dirty="0" smtClean="0"/>
              <a:t/>
            </a:r>
            <a:br>
              <a:rPr lang="it-IT" dirty="0" smtClean="0"/>
            </a:br>
            <a:endParaRPr lang="it-IT" dirty="0"/>
          </a:p>
        </p:txBody>
      </p:sp>
      <p:sp>
        <p:nvSpPr>
          <p:cNvPr id="7" name="Segnaposto piè di pagina 6"/>
          <p:cNvSpPr>
            <a:spLocks noGrp="1"/>
          </p:cNvSpPr>
          <p:nvPr>
            <p:ph type="ftr" sz="quarter" idx="11"/>
          </p:nvPr>
        </p:nvSpPr>
        <p:spPr/>
        <p:txBody>
          <a:bodyPr/>
          <a:lstStyle/>
          <a:p>
            <a:r>
              <a:rPr lang="en-US" smtClean="0"/>
              <a:t>SAMETS -  Kick Off Meeting - Brussels 22 January 2014</a:t>
            </a:r>
            <a:endParaRPr lang="it-IT"/>
          </a:p>
        </p:txBody>
      </p:sp>
      <p:pic>
        <p:nvPicPr>
          <p:cNvPr id="15" name="Immagine 14" descr="flag-HACP_e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3252" y="5332959"/>
            <a:ext cx="1262214" cy="1196798"/>
          </a:xfrm>
          <a:prstGeom prst="rect">
            <a:avLst/>
          </a:prstGeom>
        </p:spPr>
      </p:pic>
      <p:sp>
        <p:nvSpPr>
          <p:cNvPr id="11" name="CasellaDiTesto 10"/>
          <p:cNvSpPr txBox="1"/>
          <p:nvPr/>
        </p:nvSpPr>
        <p:spPr>
          <a:xfrm>
            <a:off x="2319866" y="274637"/>
            <a:ext cx="6570133" cy="7940634"/>
          </a:xfrm>
          <a:prstGeom prst="rect">
            <a:avLst/>
          </a:prstGeom>
          <a:noFill/>
        </p:spPr>
        <p:txBody>
          <a:bodyPr wrap="square" rtlCol="0">
            <a:spAutoFit/>
          </a:bodyPr>
          <a:lstStyle/>
          <a:p>
            <a:pPr algn="ctr"/>
            <a:r>
              <a:rPr lang="it-IT" sz="4000" dirty="0" smtClean="0"/>
              <a:t>WHY</a:t>
            </a:r>
          </a:p>
          <a:p>
            <a:r>
              <a:rPr lang="it-IT" sz="4000" dirty="0" smtClean="0"/>
              <a:t>Background</a:t>
            </a:r>
            <a:endParaRPr lang="it-IT" sz="4000" dirty="0"/>
          </a:p>
          <a:p>
            <a:r>
              <a:rPr lang="it-IT" sz="2000" dirty="0" smtClean="0"/>
              <a:t>The </a:t>
            </a:r>
            <a:r>
              <a:rPr lang="it-IT" sz="2000" dirty="0" err="1"/>
              <a:t>recent</a:t>
            </a:r>
            <a:r>
              <a:rPr lang="it-IT" sz="2000" dirty="0"/>
              <a:t> </a:t>
            </a:r>
            <a:r>
              <a:rPr lang="it-IT" sz="2000" dirty="0" err="1"/>
              <a:t>experience</a:t>
            </a:r>
            <a:r>
              <a:rPr lang="it-IT" sz="2000" dirty="0"/>
              <a:t> </a:t>
            </a:r>
            <a:r>
              <a:rPr lang="it-IT" sz="2000" dirty="0" err="1"/>
              <a:t>involving</a:t>
            </a:r>
            <a:r>
              <a:rPr lang="it-IT" sz="2000" dirty="0"/>
              <a:t> ANPAS in the management of </a:t>
            </a:r>
            <a:r>
              <a:rPr lang="it-IT" sz="2000" dirty="0" err="1"/>
              <a:t>emergency</a:t>
            </a:r>
            <a:r>
              <a:rPr lang="it-IT" sz="2000" dirty="0"/>
              <a:t> </a:t>
            </a:r>
            <a:r>
              <a:rPr lang="it-IT" sz="2000" dirty="0" err="1"/>
              <a:t>camps</a:t>
            </a:r>
            <a:r>
              <a:rPr lang="it-IT" sz="2000" dirty="0"/>
              <a:t> </a:t>
            </a:r>
            <a:r>
              <a:rPr lang="it-IT" sz="2000" dirty="0" err="1"/>
              <a:t>after</a:t>
            </a:r>
            <a:r>
              <a:rPr lang="it-IT" sz="2000" dirty="0"/>
              <a:t> the </a:t>
            </a:r>
            <a:r>
              <a:rPr lang="it-IT" sz="2000" dirty="0" err="1" smtClean="0"/>
              <a:t>earthquakes</a:t>
            </a:r>
            <a:r>
              <a:rPr lang="it-IT" sz="2000" dirty="0" smtClean="0"/>
              <a:t> </a:t>
            </a:r>
            <a:r>
              <a:rPr lang="it-IT" sz="2000" dirty="0"/>
              <a:t>in E</a:t>
            </a:r>
            <a:r>
              <a:rPr lang="it-IT" sz="2000" dirty="0" smtClean="0"/>
              <a:t>milia Romagna </a:t>
            </a:r>
            <a:r>
              <a:rPr lang="it-IT" sz="2000" dirty="0" err="1" smtClean="0"/>
              <a:t>region</a:t>
            </a:r>
            <a:r>
              <a:rPr lang="it-IT" sz="2000" dirty="0" smtClean="0"/>
              <a:t> of </a:t>
            </a:r>
            <a:r>
              <a:rPr lang="it-IT" sz="2000" dirty="0"/>
              <a:t>2012</a:t>
            </a:r>
            <a:r>
              <a:rPr lang="it-IT" sz="2000" dirty="0" smtClean="0"/>
              <a:t>, and the 2009 in L’Aquila,  </a:t>
            </a:r>
            <a:r>
              <a:rPr lang="it-IT" sz="2000" dirty="0" err="1"/>
              <a:t>has</a:t>
            </a:r>
            <a:r>
              <a:rPr lang="it-IT" sz="2000" dirty="0"/>
              <a:t> </a:t>
            </a:r>
            <a:r>
              <a:rPr lang="it-IT" sz="2000" dirty="0" err="1"/>
              <a:t>shown</a:t>
            </a:r>
            <a:r>
              <a:rPr lang="it-IT" sz="2000" dirty="0"/>
              <a:t> the </a:t>
            </a:r>
            <a:r>
              <a:rPr lang="it-IT" sz="2000" dirty="0" err="1"/>
              <a:t>need</a:t>
            </a:r>
            <a:r>
              <a:rPr lang="it-IT" sz="2000" dirty="0"/>
              <a:t> for a </a:t>
            </a:r>
            <a:r>
              <a:rPr lang="it-IT" sz="2000" dirty="0" err="1"/>
              <a:t>preparation</a:t>
            </a:r>
            <a:r>
              <a:rPr lang="it-IT" sz="2000" dirty="0"/>
              <a:t> of </a:t>
            </a:r>
            <a:r>
              <a:rPr lang="it-IT" sz="2000" dirty="0" err="1"/>
              <a:t>volunteers</a:t>
            </a:r>
            <a:r>
              <a:rPr lang="it-IT" sz="2000" dirty="0"/>
              <a:t> and </a:t>
            </a:r>
            <a:r>
              <a:rPr lang="it-IT" sz="2000" dirty="0" err="1"/>
              <a:t>professionals</a:t>
            </a:r>
            <a:r>
              <a:rPr lang="it-IT" sz="2000" dirty="0"/>
              <a:t>, </a:t>
            </a:r>
            <a:r>
              <a:rPr lang="it-IT" sz="2000" dirty="0" err="1"/>
              <a:t>not</a:t>
            </a:r>
            <a:r>
              <a:rPr lang="it-IT" sz="2000" dirty="0"/>
              <a:t> </a:t>
            </a:r>
            <a:r>
              <a:rPr lang="it-IT" sz="2000" dirty="0" err="1"/>
              <a:t>only</a:t>
            </a:r>
            <a:r>
              <a:rPr lang="it-IT" sz="2000" dirty="0"/>
              <a:t> for, </a:t>
            </a:r>
            <a:r>
              <a:rPr lang="it-IT" sz="2000" dirty="0" err="1"/>
              <a:t>emergency</a:t>
            </a:r>
            <a:r>
              <a:rPr lang="it-IT" sz="2000" dirty="0"/>
              <a:t> </a:t>
            </a:r>
            <a:r>
              <a:rPr lang="it-IT" sz="2000" dirty="0" err="1"/>
              <a:t>response</a:t>
            </a:r>
            <a:r>
              <a:rPr lang="it-IT" sz="2000" dirty="0"/>
              <a:t> </a:t>
            </a:r>
            <a:r>
              <a:rPr lang="it-IT" sz="2000" dirty="0" err="1"/>
              <a:t>but</a:t>
            </a:r>
            <a:r>
              <a:rPr lang="it-IT" sz="2000" dirty="0"/>
              <a:t> </a:t>
            </a:r>
            <a:r>
              <a:rPr lang="it-IT" sz="2000" dirty="0" err="1"/>
              <a:t>also</a:t>
            </a:r>
            <a:r>
              <a:rPr lang="it-IT" sz="2000" dirty="0"/>
              <a:t> to the management of </a:t>
            </a:r>
            <a:r>
              <a:rPr lang="it-IT" sz="2000" b="1" dirty="0"/>
              <a:t>social </a:t>
            </a:r>
            <a:r>
              <a:rPr lang="it-IT" sz="2000" b="1" dirty="0" err="1"/>
              <a:t>affairs</a:t>
            </a:r>
            <a:r>
              <a:rPr lang="it-IT" sz="2000" b="1" dirty="0"/>
              <a:t> </a:t>
            </a:r>
            <a:r>
              <a:rPr lang="it-IT" sz="2000" dirty="0"/>
              <a:t>originate and </a:t>
            </a:r>
            <a:r>
              <a:rPr lang="it-IT" sz="2000" dirty="0" err="1" smtClean="0"/>
              <a:t>matured</a:t>
            </a:r>
            <a:r>
              <a:rPr lang="it-IT" sz="2000" dirty="0" smtClean="0"/>
              <a:t> </a:t>
            </a:r>
            <a:r>
              <a:rPr lang="it-IT" sz="2000" dirty="0" err="1"/>
              <a:t>within</a:t>
            </a:r>
            <a:r>
              <a:rPr lang="it-IT" sz="2000" dirty="0"/>
              <a:t> the </a:t>
            </a:r>
            <a:r>
              <a:rPr lang="it-IT" sz="2000" dirty="0" err="1" smtClean="0"/>
              <a:t>field</a:t>
            </a:r>
            <a:endParaRPr lang="it-IT" sz="2000" dirty="0" smtClean="0"/>
          </a:p>
          <a:p>
            <a:endParaRPr lang="it-IT" sz="2000" dirty="0"/>
          </a:p>
          <a:p>
            <a:r>
              <a:rPr lang="it-IT" sz="2000" dirty="0" smtClean="0"/>
              <a:t>.</a:t>
            </a:r>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p:txBody>
      </p:sp>
      <p:pic>
        <p:nvPicPr>
          <p:cNvPr id="2" name="Immagine 1" descr="Campo anpa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7534" y="3550858"/>
            <a:ext cx="3492500" cy="2324100"/>
          </a:xfrm>
          <a:prstGeom prst="rect">
            <a:avLst/>
          </a:prstGeom>
        </p:spPr>
      </p:pic>
      <p:grpSp>
        <p:nvGrpSpPr>
          <p:cNvPr id="13" name="Gruppo 12"/>
          <p:cNvGrpSpPr/>
          <p:nvPr/>
        </p:nvGrpSpPr>
        <p:grpSpPr>
          <a:xfrm>
            <a:off x="0" y="274637"/>
            <a:ext cx="1292225" cy="3610606"/>
            <a:chOff x="0" y="0"/>
            <a:chExt cx="1941348" cy="5806340"/>
          </a:xfrm>
        </p:grpSpPr>
        <p:pic>
          <p:nvPicPr>
            <p:cNvPr id="14" name="Immagine 13" descr="velke_logo_ASS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14" y="3670794"/>
              <a:ext cx="1869834" cy="744764"/>
            </a:xfrm>
            <a:prstGeom prst="rect">
              <a:avLst/>
            </a:prstGeom>
          </p:spPr>
        </p:pic>
        <p:pic>
          <p:nvPicPr>
            <p:cNvPr id="17" name="Immagine 16" descr="Logo Krei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074" y="4791306"/>
              <a:ext cx="1055200" cy="1015034"/>
            </a:xfrm>
            <a:prstGeom prst="rect">
              <a:avLst/>
            </a:prstGeom>
          </p:spPr>
        </p:pic>
        <p:pic>
          <p:nvPicPr>
            <p:cNvPr id="18" name="Immagine 17" descr="ASB_LOGO_RGB.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97" y="1505151"/>
              <a:ext cx="1771154" cy="740483"/>
            </a:xfrm>
            <a:prstGeom prst="rect">
              <a:avLst/>
            </a:prstGeom>
          </p:spPr>
        </p:pic>
        <p:pic>
          <p:nvPicPr>
            <p:cNvPr id="19" name="Immagine 18" descr="DACHMARKE_Oesterreich_RGB.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696509"/>
              <a:ext cx="1941348" cy="710874"/>
            </a:xfrm>
            <a:prstGeom prst="rect">
              <a:avLst/>
            </a:prstGeom>
          </p:spPr>
        </p:pic>
        <p:pic>
          <p:nvPicPr>
            <p:cNvPr id="20" name="Immagine 19"/>
            <p:cNvPicPr/>
            <p:nvPr/>
          </p:nvPicPr>
          <p:blipFill>
            <a:blip r:embed="rId8">
              <a:extLst>
                <a:ext uri="{28A0092B-C50C-407E-A947-70E740481C1C}">
                  <a14:useLocalDpi xmlns:a14="http://schemas.microsoft.com/office/drawing/2010/main" val="0"/>
                </a:ext>
              </a:extLst>
            </a:blip>
            <a:srcRect/>
            <a:stretch>
              <a:fillRect/>
            </a:stretch>
          </p:blipFill>
          <p:spPr bwMode="auto">
            <a:xfrm>
              <a:off x="9907" y="0"/>
              <a:ext cx="1921535" cy="1034343"/>
            </a:xfrm>
            <a:prstGeom prst="rect">
              <a:avLst/>
            </a:prstGeom>
            <a:noFill/>
            <a:ln>
              <a:noFill/>
            </a:ln>
          </p:spPr>
        </p:pic>
      </p:grpSp>
    </p:spTree>
    <p:extLst>
      <p:ext uri="{BB962C8B-B14F-4D97-AF65-F5344CB8AC3E}">
        <p14:creationId xmlns:p14="http://schemas.microsoft.com/office/powerpoint/2010/main" val="40094017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title"/>
          </p:nvPr>
        </p:nvSpPr>
        <p:spPr>
          <a:xfrm>
            <a:off x="2319866" y="274637"/>
            <a:ext cx="6366933" cy="1147763"/>
          </a:xfrm>
        </p:spPr>
        <p:txBody>
          <a:bodyPr>
            <a:normAutofit fontScale="90000"/>
          </a:bodyPr>
          <a:lstStyle/>
          <a:p>
            <a:pPr algn="l"/>
            <a:r>
              <a:rPr lang="it-IT" dirty="0" smtClean="0"/>
              <a:t/>
            </a:r>
            <a:br>
              <a:rPr lang="it-IT" dirty="0" smtClean="0"/>
            </a:br>
            <a:endParaRPr lang="it-IT" dirty="0"/>
          </a:p>
        </p:txBody>
      </p:sp>
      <p:sp>
        <p:nvSpPr>
          <p:cNvPr id="7" name="Segnaposto piè di pagina 6"/>
          <p:cNvSpPr>
            <a:spLocks noGrp="1"/>
          </p:cNvSpPr>
          <p:nvPr>
            <p:ph type="ftr" sz="quarter" idx="11"/>
          </p:nvPr>
        </p:nvSpPr>
        <p:spPr/>
        <p:txBody>
          <a:bodyPr/>
          <a:lstStyle/>
          <a:p>
            <a:r>
              <a:rPr lang="en-US" smtClean="0"/>
              <a:t>SAMETS -  Kick Off Meeting - Brussels 22 January 2014</a:t>
            </a:r>
            <a:endParaRPr lang="it-IT"/>
          </a:p>
        </p:txBody>
      </p:sp>
      <p:pic>
        <p:nvPicPr>
          <p:cNvPr id="15" name="Immagine 14" descr="flag-HACP_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3252" y="5332959"/>
            <a:ext cx="1262214" cy="1196798"/>
          </a:xfrm>
          <a:prstGeom prst="rect">
            <a:avLst/>
          </a:prstGeom>
        </p:spPr>
      </p:pic>
      <p:sp>
        <p:nvSpPr>
          <p:cNvPr id="11" name="CasellaDiTesto 10"/>
          <p:cNvSpPr txBox="1"/>
          <p:nvPr/>
        </p:nvSpPr>
        <p:spPr>
          <a:xfrm>
            <a:off x="2319866" y="274637"/>
            <a:ext cx="6570133" cy="8987074"/>
          </a:xfrm>
          <a:prstGeom prst="rect">
            <a:avLst/>
          </a:prstGeom>
          <a:noFill/>
        </p:spPr>
        <p:txBody>
          <a:bodyPr wrap="square" rtlCol="0">
            <a:spAutoFit/>
          </a:bodyPr>
          <a:lstStyle/>
          <a:p>
            <a:pPr algn="ctr"/>
            <a:r>
              <a:rPr lang="it-IT" sz="4000" dirty="0" smtClean="0"/>
              <a:t>WHY</a:t>
            </a:r>
          </a:p>
          <a:p>
            <a:r>
              <a:rPr lang="it-IT" sz="4000" dirty="0" smtClean="0"/>
              <a:t>Background</a:t>
            </a:r>
            <a:endParaRPr lang="it-IT" sz="4000" dirty="0"/>
          </a:p>
          <a:p>
            <a:endParaRPr lang="it-IT" sz="2400" dirty="0" smtClean="0"/>
          </a:p>
          <a:p>
            <a:r>
              <a:rPr lang="it-IT" sz="2400" dirty="0"/>
              <a:t>i.e. the </a:t>
            </a:r>
            <a:r>
              <a:rPr lang="it-IT" sz="2400" dirty="0" err="1"/>
              <a:t>presence</a:t>
            </a:r>
            <a:r>
              <a:rPr lang="it-IT" sz="2400" dirty="0"/>
              <a:t> of families and </a:t>
            </a:r>
            <a:r>
              <a:rPr lang="it-IT" sz="2400" dirty="0" err="1"/>
              <a:t>guests</a:t>
            </a:r>
            <a:r>
              <a:rPr lang="it-IT" sz="2400" dirty="0"/>
              <a:t> from </a:t>
            </a:r>
            <a:r>
              <a:rPr lang="it-IT" sz="2400" dirty="0" err="1"/>
              <a:t>third</a:t>
            </a:r>
            <a:r>
              <a:rPr lang="it-IT" sz="2400" dirty="0"/>
              <a:t> country,  impose a </a:t>
            </a:r>
            <a:r>
              <a:rPr lang="it-IT" sz="2400" dirty="0" err="1"/>
              <a:t>different</a:t>
            </a:r>
            <a:r>
              <a:rPr lang="it-IT" sz="2400" dirty="0"/>
              <a:t> APPROACH in the management of </a:t>
            </a:r>
            <a:r>
              <a:rPr lang="it-IT" sz="2400" dirty="0" err="1"/>
              <a:t>everyday</a:t>
            </a:r>
            <a:r>
              <a:rPr lang="it-IT" sz="2400" dirty="0"/>
              <a:t> life, </a:t>
            </a:r>
            <a:r>
              <a:rPr lang="it-IT" sz="2400" dirty="0" err="1"/>
              <a:t>within</a:t>
            </a:r>
            <a:r>
              <a:rPr lang="it-IT" sz="2400" dirty="0"/>
              <a:t> the </a:t>
            </a:r>
            <a:r>
              <a:rPr lang="it-IT" sz="2400" dirty="0" err="1" smtClean="0"/>
              <a:t>emergency</a:t>
            </a:r>
            <a:r>
              <a:rPr lang="it-IT" sz="2400" dirty="0" smtClean="0"/>
              <a:t> </a:t>
            </a:r>
            <a:r>
              <a:rPr lang="it-IT" sz="2400" dirty="0"/>
              <a:t>camp</a:t>
            </a:r>
          </a:p>
          <a:p>
            <a:endParaRPr lang="it-IT" sz="2400" dirty="0" smtClean="0"/>
          </a:p>
          <a:p>
            <a:endParaRPr lang="it-IT" sz="2400" dirty="0" smtClean="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p:txBody>
      </p:sp>
      <p:pic>
        <p:nvPicPr>
          <p:cNvPr id="2" name="Immagine 1" descr="Mirandola con immigrat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3736255"/>
            <a:ext cx="3797300" cy="2133600"/>
          </a:xfrm>
          <a:prstGeom prst="rect">
            <a:avLst/>
          </a:prstGeom>
        </p:spPr>
      </p:pic>
      <p:grpSp>
        <p:nvGrpSpPr>
          <p:cNvPr id="13" name="Gruppo 12"/>
          <p:cNvGrpSpPr/>
          <p:nvPr/>
        </p:nvGrpSpPr>
        <p:grpSpPr>
          <a:xfrm>
            <a:off x="200554" y="295729"/>
            <a:ext cx="1292225" cy="3610606"/>
            <a:chOff x="0" y="0"/>
            <a:chExt cx="1941348" cy="5806340"/>
          </a:xfrm>
        </p:grpSpPr>
        <p:pic>
          <p:nvPicPr>
            <p:cNvPr id="14" name="Immagine 13" descr="velke_logo_ASS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14" y="3670794"/>
              <a:ext cx="1869834" cy="744764"/>
            </a:xfrm>
            <a:prstGeom prst="rect">
              <a:avLst/>
            </a:prstGeom>
          </p:spPr>
        </p:pic>
        <p:pic>
          <p:nvPicPr>
            <p:cNvPr id="17" name="Immagine 16" descr="Logo Krei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074" y="4791306"/>
              <a:ext cx="1055200" cy="1015034"/>
            </a:xfrm>
            <a:prstGeom prst="rect">
              <a:avLst/>
            </a:prstGeom>
          </p:spPr>
        </p:pic>
        <p:pic>
          <p:nvPicPr>
            <p:cNvPr id="18" name="Immagine 17" descr="ASB_LOGO_RGB.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097" y="1505151"/>
              <a:ext cx="1771154" cy="740483"/>
            </a:xfrm>
            <a:prstGeom prst="rect">
              <a:avLst/>
            </a:prstGeom>
          </p:spPr>
        </p:pic>
        <p:pic>
          <p:nvPicPr>
            <p:cNvPr id="19" name="Immagine 18" descr="DACHMARKE_Oesterreich_RGB.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696509"/>
              <a:ext cx="1941348" cy="710874"/>
            </a:xfrm>
            <a:prstGeom prst="rect">
              <a:avLst/>
            </a:prstGeom>
          </p:spPr>
        </p:pic>
        <p:pic>
          <p:nvPicPr>
            <p:cNvPr id="20" name="Immagine 19"/>
            <p:cNvPicPr/>
            <p:nvPr/>
          </p:nvPicPr>
          <p:blipFill>
            <a:blip r:embed="rId9">
              <a:extLst>
                <a:ext uri="{28A0092B-C50C-407E-A947-70E740481C1C}">
                  <a14:useLocalDpi xmlns:a14="http://schemas.microsoft.com/office/drawing/2010/main" val="0"/>
                </a:ext>
              </a:extLst>
            </a:blip>
            <a:srcRect/>
            <a:stretch>
              <a:fillRect/>
            </a:stretch>
          </p:blipFill>
          <p:spPr bwMode="auto">
            <a:xfrm>
              <a:off x="9907" y="0"/>
              <a:ext cx="1921535" cy="1034343"/>
            </a:xfrm>
            <a:prstGeom prst="rect">
              <a:avLst/>
            </a:prstGeom>
            <a:noFill/>
            <a:ln>
              <a:noFill/>
            </a:ln>
          </p:spPr>
        </p:pic>
      </p:grpSp>
    </p:spTree>
    <p:extLst>
      <p:ext uri="{BB962C8B-B14F-4D97-AF65-F5344CB8AC3E}">
        <p14:creationId xmlns:p14="http://schemas.microsoft.com/office/powerpoint/2010/main" val="8435338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Multicolore.thmx</Template>
  <TotalTime>4449</TotalTime>
  <Words>1020</Words>
  <Application>Microsoft Macintosh PowerPoint</Application>
  <PresentationFormat>Presentazione su schermo (4:3)</PresentationFormat>
  <Paragraphs>273</Paragraphs>
  <Slides>18</Slides>
  <Notes>1</Notes>
  <HiddenSlides>0</HiddenSlides>
  <MMClips>0</MMClips>
  <ScaleCrop>false</ScaleCrop>
  <HeadingPairs>
    <vt:vector size="4" baseType="variant">
      <vt:variant>
        <vt:lpstr>Tema</vt:lpstr>
      </vt:variant>
      <vt:variant>
        <vt:i4>1</vt:i4>
      </vt:variant>
      <vt:variant>
        <vt:lpstr>Titoli diapositive</vt:lpstr>
      </vt:variant>
      <vt:variant>
        <vt:i4>18</vt:i4>
      </vt:variant>
    </vt:vector>
  </HeadingPairs>
  <TitlesOfParts>
    <vt:vector size="19" baseType="lpstr">
      <vt:lpstr>Tema di Office</vt:lpstr>
      <vt:lpstr>SAMETS Social Affairs Management in the Emergency Temporary Shelter  ECHO / SUB / 2013 / 671416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A.</dc:creator>
  <cp:lastModifiedBy>A.</cp:lastModifiedBy>
  <cp:revision>61</cp:revision>
  <dcterms:created xsi:type="dcterms:W3CDTF">2014-01-17T11:18:29Z</dcterms:created>
  <dcterms:modified xsi:type="dcterms:W3CDTF">2014-01-22T14:03:19Z</dcterms:modified>
</cp:coreProperties>
</file>