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4" r:id="rId3"/>
    <p:sldId id="314" r:id="rId4"/>
    <p:sldId id="312" r:id="rId5"/>
    <p:sldId id="317" r:id="rId6"/>
    <p:sldId id="319" r:id="rId7"/>
    <p:sldId id="310" r:id="rId8"/>
    <p:sldId id="316" r:id="rId9"/>
    <p:sldId id="315" r:id="rId10"/>
  </p:sldIdLst>
  <p:sldSz cx="9144000" cy="6858000" type="screen4x3"/>
  <p:notesSz cx="6797675" cy="9928225"/>
  <p:embeddedFontLst>
    <p:embeddedFont>
      <p:font typeface="ORKMedium" panose="020B0604020202020204"/>
      <p:regular r:id="rId13"/>
    </p:embeddedFont>
    <p:embeddedFont>
      <p:font typeface="ORKRegular" panose="020B0604020202020204"/>
      <p:regular r:id="rId14"/>
    </p:embeddedFont>
  </p:embeddedFont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281A"/>
    <a:srgbClr val="EAEAEA"/>
    <a:srgbClr val="C00000"/>
    <a:srgbClr val="FFFFFF"/>
    <a:srgbClr val="E84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6" autoAdjust="0"/>
    <p:restoredTop sz="86012" autoAdjust="0"/>
  </p:normalViewPr>
  <p:slideViewPr>
    <p:cSldViewPr>
      <p:cViewPr>
        <p:scale>
          <a:sx n="66" d="100"/>
          <a:sy n="66" d="100"/>
        </p:scale>
        <p:origin x="-314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BD47106-987B-4063-9F36-D7E4BC883B15}" type="datetime1">
              <a:rPr lang="de-DE"/>
              <a:pPr/>
              <a:t>22.01.2014</a:t>
            </a:fld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018F566-B228-45B8-BBF8-13DCE109869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42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C993E0A-D17F-48D0-ACEF-9A8A4227B0AA}" type="datetime1">
              <a:rPr lang="de-DE"/>
              <a:pPr/>
              <a:t>22.01.2014</a:t>
            </a:fld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AA9348D-33E3-41B9-B436-C1EF35A2BF03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9806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3AA110F-64C9-4E77-BBA7-315A9372A8FF}" type="datetime1">
              <a:rPr lang="de-DE"/>
              <a:pPr/>
              <a:t>22.01.2014</a:t>
            </a:fld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15F1E-BD88-41DC-BD66-F9A37F3FD9C0}" type="slidenum">
              <a:rPr lang="de-DE"/>
              <a:pPr/>
              <a:t>2</a:t>
            </a:fld>
            <a:endParaRPr lang="de-DE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3" name="Picture 49" descr="OERK_logo_1z_slogan_links_ueber200dpiRGB-15x3c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-26988"/>
            <a:ext cx="4318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9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434975" y="911612"/>
            <a:ext cx="8274050" cy="2286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6180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276600"/>
            <a:ext cx="827405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A628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AT" dirty="0" smtClean="0"/>
              <a:t>Gesundheits- und Soziale Dienste</a:t>
            </a:r>
            <a:endParaRPr lang="de-AT" dirty="0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12750" y="4343400"/>
            <a:ext cx="82740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Autor</a:t>
            </a:r>
            <a:endParaRPr lang="de-A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1DB068-B3CB-4CD0-92A2-C7EA23CD2EB7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44471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97613" y="765175"/>
            <a:ext cx="1943100" cy="54816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765175"/>
            <a:ext cx="5676900" cy="54816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5F6CD6-67B9-4626-9127-EEAE52411816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379297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59D4D8-4EF9-4E25-973A-EFB22C8E5C56}" type="slidenum">
              <a:rPr lang="de-AT"/>
              <a:pPr/>
              <a:t>‹#›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30236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5037A2-0C30-4B03-851D-11D0773F0E51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385715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8275" y="2133600"/>
            <a:ext cx="328136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72038" y="2133600"/>
            <a:ext cx="3281362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81AB95-D626-4F43-A3DE-873391C7C07A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364860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451D76-E245-4A67-BC6A-22628A034CB0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423938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EC4031-3A64-4C7C-B701-F60C80627CDA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173493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859A8A-307D-47B5-8F86-3D30C962CD9F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970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54348E-0633-4481-A4F1-25928E00158C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243743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D294C1-D1B0-4875-AADC-F9BC3A35B259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Gesundheits- und Soziale Dienste</a:t>
            </a:r>
          </a:p>
        </p:txBody>
      </p:sp>
    </p:spTree>
    <p:extLst>
      <p:ext uri="{BB962C8B-B14F-4D97-AF65-F5344CB8AC3E}">
        <p14:creationId xmlns:p14="http://schemas.microsoft.com/office/powerpoint/2010/main" val="251405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0" name="Picture 76" descr="OERK_logo_1z_slogan_links_ueber200dpiRGB-15x3c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-26988"/>
            <a:ext cx="43180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A628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AT">
              <a:solidFill>
                <a:srgbClr val="FFFFFF"/>
              </a:solidFill>
            </a:endParaRPr>
          </a:p>
        </p:txBody>
      </p:sp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77724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Überschrift</a:t>
            </a:r>
            <a:endParaRPr lang="de-AT" dirty="0" smtClean="0"/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133600"/>
            <a:ext cx="67151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Klicken Sie, um die Formate des Vorlagentextes zu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100180B-E9E9-439F-9B3E-2CF27C22D93B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1097" name="Rectangle 7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AT" dirty="0" smtClean="0"/>
              <a:t>Gesundheits- und Soziale Dienste</a:t>
            </a:r>
            <a:endParaRPr lang="de-AT" dirty="0"/>
          </a:p>
        </p:txBody>
      </p:sp>
      <p:sp>
        <p:nvSpPr>
          <p:cNvPr id="1101" name="Text Box 77"/>
          <p:cNvSpPr txBox="1">
            <a:spLocks noChangeArrowheads="1"/>
          </p:cNvSpPr>
          <p:nvPr/>
        </p:nvSpPr>
        <p:spPr bwMode="auto">
          <a:xfrm>
            <a:off x="2808288" y="6580188"/>
            <a:ext cx="3529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www.roteskreuz.at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RKMedium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-"/>
        <a:defRPr sz="2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-"/>
        <a:defRPr sz="22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/>
              <a:t>Gesundheits- und Soziale Dienste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quarter" idx="2"/>
          </p:nvPr>
        </p:nvSpPr>
        <p:spPr>
          <a:xfrm>
            <a:off x="539552" y="4509120"/>
            <a:ext cx="8274050" cy="1676400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Charlotte Strümpel</a:t>
            </a:r>
            <a:br>
              <a:rPr lang="de-DE" dirty="0" smtClean="0"/>
            </a:br>
            <a:endParaRPr lang="de-AT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700808"/>
            <a:ext cx="8604448" cy="2229356"/>
          </a:xfrm>
        </p:spPr>
        <p:txBody>
          <a:bodyPr/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r>
              <a:rPr lang="de-AT" dirty="0" err="1" smtClean="0"/>
              <a:t>PrepAGE</a:t>
            </a:r>
            <a:r>
              <a:rPr lang="de-AT" dirty="0" smtClean="0"/>
              <a:t> – </a:t>
            </a:r>
            <a:r>
              <a:rPr lang="de-AT" dirty="0" err="1" smtClean="0"/>
              <a:t>Enhancing</a:t>
            </a:r>
            <a:r>
              <a:rPr lang="de-AT" dirty="0" smtClean="0"/>
              <a:t> </a:t>
            </a:r>
            <a:r>
              <a:rPr lang="de-AT" dirty="0" err="1" smtClean="0"/>
              <a:t>disaster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management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preparedness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older</a:t>
            </a:r>
            <a:r>
              <a:rPr lang="de-AT" dirty="0" smtClean="0"/>
              <a:t> </a:t>
            </a:r>
            <a:r>
              <a:rPr lang="de-AT" dirty="0" err="1" smtClean="0"/>
              <a:t>population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EU </a:t>
            </a:r>
            <a:br>
              <a:rPr lang="de-AT" dirty="0" smtClean="0"/>
            </a:b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212976"/>
            <a:ext cx="8274050" cy="1296144"/>
          </a:xfrm>
        </p:spPr>
        <p:txBody>
          <a:bodyPr/>
          <a:lstStyle/>
          <a:p>
            <a:endParaRPr lang="de-AT" sz="1200" b="1" dirty="0">
              <a:ea typeface="+mj-ea"/>
            </a:endParaRPr>
          </a:p>
          <a:p>
            <a:r>
              <a:rPr lang="de-AT" sz="2400" b="1" dirty="0" smtClean="0">
                <a:solidFill>
                  <a:srgbClr val="C00000"/>
                </a:solidFill>
              </a:rPr>
              <a:t>Kick-off </a:t>
            </a:r>
            <a:r>
              <a:rPr lang="de-AT" sz="2400" b="1" dirty="0" err="1" smtClean="0">
                <a:solidFill>
                  <a:srgbClr val="C00000"/>
                </a:solidFill>
              </a:rPr>
              <a:t>meeting</a:t>
            </a:r>
            <a:r>
              <a:rPr lang="de-AT" sz="2400" b="1" dirty="0" smtClean="0">
                <a:solidFill>
                  <a:srgbClr val="C00000"/>
                </a:solidFill>
              </a:rPr>
              <a:t> </a:t>
            </a:r>
            <a:r>
              <a:rPr lang="de-AT" sz="2400" b="1" dirty="0" err="1" smtClean="0">
                <a:solidFill>
                  <a:srgbClr val="C00000"/>
                </a:solidFill>
              </a:rPr>
              <a:t>for</a:t>
            </a:r>
            <a:r>
              <a:rPr lang="de-AT" sz="2400" b="1" dirty="0" smtClean="0">
                <a:solidFill>
                  <a:srgbClr val="C00000"/>
                </a:solidFill>
              </a:rPr>
              <a:t> </a:t>
            </a:r>
            <a:r>
              <a:rPr lang="de-AT" sz="2400" b="1" dirty="0" err="1" smtClean="0">
                <a:solidFill>
                  <a:srgbClr val="C00000"/>
                </a:solidFill>
              </a:rPr>
              <a:t>selected</a:t>
            </a:r>
            <a:r>
              <a:rPr lang="de-AT" sz="2400" b="1" dirty="0" smtClean="0">
                <a:solidFill>
                  <a:srgbClr val="C00000"/>
                </a:solidFill>
              </a:rPr>
              <a:t> </a:t>
            </a:r>
            <a:r>
              <a:rPr lang="de-AT" sz="2400" b="1" dirty="0" err="1" smtClean="0">
                <a:solidFill>
                  <a:srgbClr val="C00000"/>
                </a:solidFill>
              </a:rPr>
              <a:t>projects</a:t>
            </a:r>
            <a:r>
              <a:rPr lang="de-AT" sz="2400" b="1" dirty="0" smtClean="0">
                <a:solidFill>
                  <a:srgbClr val="C00000"/>
                </a:solidFill>
              </a:rPr>
              <a:t>; DG Echo </a:t>
            </a:r>
            <a:br>
              <a:rPr lang="de-AT" sz="2400" b="1" dirty="0" smtClean="0">
                <a:solidFill>
                  <a:srgbClr val="C00000"/>
                </a:solidFill>
              </a:rPr>
            </a:br>
            <a:r>
              <a:rPr lang="de-AT" sz="2400" b="1" dirty="0" smtClean="0">
                <a:solidFill>
                  <a:srgbClr val="C00000"/>
                </a:solidFill>
              </a:rPr>
              <a:t>22. </a:t>
            </a:r>
            <a:r>
              <a:rPr lang="de-AT" sz="2400" b="1" dirty="0" err="1" smtClean="0">
                <a:solidFill>
                  <a:srgbClr val="C00000"/>
                </a:solidFill>
              </a:rPr>
              <a:t>January</a:t>
            </a:r>
            <a:r>
              <a:rPr lang="de-AT" sz="2400" b="1" dirty="0" smtClean="0">
                <a:solidFill>
                  <a:srgbClr val="C00000"/>
                </a:solidFill>
              </a:rPr>
              <a:t>, 2014 </a:t>
            </a:r>
            <a:r>
              <a:rPr lang="de-AT" sz="2400" b="1" dirty="0" err="1" smtClean="0">
                <a:solidFill>
                  <a:srgbClr val="C00000"/>
                </a:solidFill>
              </a:rPr>
              <a:t>Brussels</a:t>
            </a:r>
            <a:endParaRPr lang="de-AT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9C967-EB3F-4CFD-84E2-FD7A5BFF71A0}" type="slidenum">
              <a:rPr lang="de-AT"/>
              <a:pPr/>
              <a:t>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Gesundheits- und Soziale Dienste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695"/>
            <a:ext cx="7772400" cy="1334543"/>
          </a:xfrm>
        </p:spPr>
        <p:txBody>
          <a:bodyPr/>
          <a:lstStyle/>
          <a:p>
            <a:r>
              <a:rPr lang="de-AT" dirty="0" err="1" smtClean="0"/>
              <a:t>PrepAGE</a:t>
            </a:r>
            <a:r>
              <a:rPr lang="de-AT" dirty="0" smtClean="0"/>
              <a:t>-Project </a:t>
            </a:r>
            <a:r>
              <a:rPr lang="de-AT" dirty="0" err="1"/>
              <a:t>b</a:t>
            </a:r>
            <a:r>
              <a:rPr lang="de-AT" dirty="0" err="1" smtClean="0"/>
              <a:t>ackground</a:t>
            </a:r>
            <a:endParaRPr lang="de-AT" b="1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856984" cy="4968552"/>
          </a:xfrm>
        </p:spPr>
        <p:txBody>
          <a:bodyPr/>
          <a:lstStyle/>
          <a:p>
            <a:r>
              <a:rPr lang="de-DE" sz="2000" dirty="0" err="1" smtClean="0"/>
              <a:t>Dabate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fact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humanitarian</a:t>
            </a:r>
            <a:r>
              <a:rPr lang="de-DE" sz="2000" dirty="0" smtClean="0"/>
              <a:t> </a:t>
            </a:r>
            <a:r>
              <a:rPr lang="de-DE" sz="2000" dirty="0" err="1" smtClean="0"/>
              <a:t>agencies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donors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international </a:t>
            </a:r>
            <a:r>
              <a:rPr lang="de-DE" sz="2000" dirty="0" err="1" smtClean="0"/>
              <a:t>aid</a:t>
            </a:r>
            <a:r>
              <a:rPr lang="de-DE" sz="2000" dirty="0" smtClean="0"/>
              <a:t> </a:t>
            </a:r>
            <a:r>
              <a:rPr lang="de-DE" sz="2000" dirty="0" err="1" smtClean="0"/>
              <a:t>context</a:t>
            </a:r>
            <a:r>
              <a:rPr lang="de-DE" sz="2000" dirty="0" smtClean="0"/>
              <a:t> </a:t>
            </a:r>
            <a:r>
              <a:rPr lang="de-DE" sz="2000" dirty="0" err="1" smtClean="0"/>
              <a:t>faill</a:t>
            </a:r>
            <a:r>
              <a:rPr lang="de-DE" sz="2000" dirty="0" smtClean="0"/>
              <a:t> to </a:t>
            </a:r>
            <a:r>
              <a:rPr lang="de-DE" sz="2000" dirty="0" err="1" smtClean="0"/>
              <a:t>addreass</a:t>
            </a:r>
            <a:r>
              <a:rPr lang="de-DE" sz="2000" dirty="0" smtClean="0"/>
              <a:t> </a:t>
            </a:r>
            <a:r>
              <a:rPr lang="de-DE" sz="2000" dirty="0" err="1" smtClean="0"/>
              <a:t>te</a:t>
            </a:r>
            <a:r>
              <a:rPr lang="de-DE" sz="2000" dirty="0" smtClean="0"/>
              <a:t> </a:t>
            </a:r>
            <a:r>
              <a:rPr lang="de-DE" sz="2000" dirty="0" err="1" smtClean="0"/>
              <a:t>needs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frail</a:t>
            </a:r>
            <a:r>
              <a:rPr lang="de-DE" sz="2000" dirty="0" smtClean="0"/>
              <a:t> </a:t>
            </a:r>
            <a:r>
              <a:rPr lang="de-DE" sz="2000" dirty="0" err="1" smtClean="0"/>
              <a:t>older</a:t>
            </a:r>
            <a:r>
              <a:rPr lang="de-DE" sz="2000" dirty="0" smtClean="0"/>
              <a:t> </a:t>
            </a:r>
            <a:r>
              <a:rPr lang="de-DE" sz="2000" dirty="0" err="1" smtClean="0"/>
              <a:t>people</a:t>
            </a:r>
            <a:r>
              <a:rPr lang="de-DE" sz="2000" dirty="0" smtClean="0"/>
              <a:t> in </a:t>
            </a:r>
            <a:r>
              <a:rPr lang="de-DE" sz="2000" dirty="0" err="1" smtClean="0"/>
              <a:t>disasters</a:t>
            </a:r>
            <a:r>
              <a:rPr lang="de-DE" sz="2000" dirty="0" smtClean="0"/>
              <a:t> </a:t>
            </a:r>
            <a:r>
              <a:rPr lang="de-DE" sz="2000" dirty="0" smtClean="0">
                <a:sym typeface="Wingdings" panose="05000000000000000000" pitchFamily="2" charset="2"/>
              </a:rPr>
              <a:t>also EU MS</a:t>
            </a:r>
          </a:p>
          <a:p>
            <a:pPr marL="0" indent="0">
              <a:buNone/>
            </a:pPr>
            <a:endParaRPr lang="de-DE" sz="2000" dirty="0" smtClean="0"/>
          </a:p>
          <a:p>
            <a:r>
              <a:rPr lang="de-DE" sz="2000" dirty="0" err="1" smtClean="0"/>
              <a:t>Older</a:t>
            </a:r>
            <a:r>
              <a:rPr lang="de-DE" sz="2000" dirty="0" smtClean="0"/>
              <a:t> </a:t>
            </a:r>
            <a:r>
              <a:rPr lang="de-DE" sz="2000" dirty="0" err="1" smtClean="0"/>
              <a:t>people</a:t>
            </a:r>
            <a:r>
              <a:rPr lang="de-DE" sz="2000" dirty="0" smtClean="0"/>
              <a:t> </a:t>
            </a:r>
            <a:r>
              <a:rPr lang="de-DE" sz="2000" dirty="0" err="1" smtClean="0"/>
              <a:t>face</a:t>
            </a:r>
            <a:r>
              <a:rPr lang="de-DE" sz="2000" dirty="0" smtClean="0"/>
              <a:t>  </a:t>
            </a:r>
            <a:r>
              <a:rPr lang="de-DE" sz="2000" dirty="0" err="1" smtClean="0"/>
              <a:t>specific</a:t>
            </a:r>
            <a:r>
              <a:rPr lang="de-DE" sz="2000" dirty="0" smtClean="0"/>
              <a:t> </a:t>
            </a:r>
            <a:r>
              <a:rPr lang="de-DE" sz="2000" dirty="0" err="1" smtClean="0"/>
              <a:t>risks</a:t>
            </a:r>
            <a:r>
              <a:rPr lang="de-DE" sz="2000" dirty="0" smtClean="0"/>
              <a:t>: </a:t>
            </a:r>
            <a:r>
              <a:rPr lang="de-DE" sz="2000" dirty="0" err="1" smtClean="0"/>
              <a:t>isolation</a:t>
            </a:r>
            <a:r>
              <a:rPr lang="de-DE" sz="2000" dirty="0" smtClean="0"/>
              <a:t>, lack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support</a:t>
            </a:r>
            <a:r>
              <a:rPr lang="de-DE" sz="2000" dirty="0" smtClean="0"/>
              <a:t>, </a:t>
            </a:r>
            <a:r>
              <a:rPr lang="de-DE" sz="2000" dirty="0" err="1" smtClean="0"/>
              <a:t>impaired</a:t>
            </a:r>
            <a:r>
              <a:rPr lang="de-DE" sz="2000" dirty="0" smtClean="0"/>
              <a:t> </a:t>
            </a:r>
            <a:r>
              <a:rPr lang="de-DE" sz="2000" dirty="0" err="1" smtClean="0"/>
              <a:t>mobility</a:t>
            </a:r>
            <a:r>
              <a:rPr lang="de-DE" sz="2000" dirty="0" smtClean="0"/>
              <a:t>, </a:t>
            </a:r>
            <a:r>
              <a:rPr lang="de-DE" sz="2000" dirty="0" err="1" smtClean="0"/>
              <a:t>frailty</a:t>
            </a:r>
            <a:endParaRPr lang="de-DE" sz="2000" dirty="0"/>
          </a:p>
          <a:p>
            <a:pPr marL="0" indent="0">
              <a:buNone/>
            </a:pPr>
            <a:endParaRPr lang="de-DE" sz="2000" dirty="0" smtClean="0"/>
          </a:p>
          <a:p>
            <a:r>
              <a:rPr lang="de-DE" sz="2000" dirty="0" err="1" smtClean="0"/>
              <a:t>Older</a:t>
            </a:r>
            <a:r>
              <a:rPr lang="de-DE" sz="2000" dirty="0" smtClean="0"/>
              <a:t> </a:t>
            </a:r>
            <a:r>
              <a:rPr lang="de-DE" sz="2000" dirty="0" err="1" smtClean="0"/>
              <a:t>people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vulnerable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respect</a:t>
            </a:r>
            <a:r>
              <a:rPr lang="de-DE" sz="2000" dirty="0" smtClean="0"/>
              <a:t> to </a:t>
            </a:r>
            <a:r>
              <a:rPr lang="de-DE" sz="2000" dirty="0" err="1" smtClean="0"/>
              <a:t>coping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significant</a:t>
            </a:r>
            <a:r>
              <a:rPr lang="de-DE" sz="2000" dirty="0" smtClean="0"/>
              <a:t> </a:t>
            </a:r>
            <a:r>
              <a:rPr lang="de-DE" sz="2000" dirty="0" err="1" smtClean="0"/>
              <a:t>events</a:t>
            </a:r>
            <a:r>
              <a:rPr lang="de-DE" sz="2000" dirty="0" smtClean="0"/>
              <a:t> such </a:t>
            </a:r>
            <a:r>
              <a:rPr lang="de-DE" sz="2000" dirty="0" err="1" smtClean="0"/>
              <a:t>as</a:t>
            </a:r>
            <a:r>
              <a:rPr lang="de-DE" sz="2000" dirty="0" smtClean="0"/>
              <a:t> power </a:t>
            </a:r>
            <a:r>
              <a:rPr lang="de-DE" sz="2000" dirty="0" err="1" smtClean="0"/>
              <a:t>outages</a:t>
            </a:r>
            <a:r>
              <a:rPr lang="de-DE" sz="2000" dirty="0" smtClean="0"/>
              <a:t>, extreme </a:t>
            </a:r>
            <a:r>
              <a:rPr lang="de-DE" sz="2000" dirty="0" err="1" smtClean="0"/>
              <a:t>weather</a:t>
            </a:r>
            <a:r>
              <a:rPr lang="de-DE" sz="2000" dirty="0" smtClean="0"/>
              <a:t>, </a:t>
            </a:r>
            <a:r>
              <a:rPr lang="de-DE" sz="2000" dirty="0" err="1" smtClean="0"/>
              <a:t>flooding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Problems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access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communication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err="1" smtClean="0"/>
              <a:t>Some</a:t>
            </a:r>
            <a:r>
              <a:rPr lang="de-DE" sz="2000" dirty="0" smtClean="0"/>
              <a:t> </a:t>
            </a:r>
            <a:r>
              <a:rPr lang="de-DE" sz="2000" dirty="0" err="1" smtClean="0"/>
              <a:t>guidelines</a:t>
            </a:r>
            <a:r>
              <a:rPr lang="de-DE" sz="2000" dirty="0" smtClean="0"/>
              <a:t> </a:t>
            </a:r>
            <a:r>
              <a:rPr lang="de-DE" sz="2000" dirty="0" err="1" smtClean="0"/>
              <a:t>exist</a:t>
            </a:r>
            <a:r>
              <a:rPr lang="de-DE" sz="2000" dirty="0" smtClean="0"/>
              <a:t> on </a:t>
            </a:r>
            <a:r>
              <a:rPr lang="de-DE" sz="2000" dirty="0" err="1" smtClean="0"/>
              <a:t>special</a:t>
            </a:r>
            <a:r>
              <a:rPr lang="de-DE" sz="2000" dirty="0" smtClean="0"/>
              <a:t> </a:t>
            </a:r>
            <a:r>
              <a:rPr lang="de-DE" sz="2000" dirty="0" err="1" smtClean="0"/>
              <a:t>requirements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older</a:t>
            </a:r>
            <a:r>
              <a:rPr lang="de-DE" sz="2000" dirty="0" smtClean="0"/>
              <a:t> </a:t>
            </a:r>
            <a:r>
              <a:rPr lang="de-DE" sz="2000" dirty="0" err="1" smtClean="0"/>
              <a:t>people</a:t>
            </a:r>
            <a:r>
              <a:rPr lang="de-DE" sz="2000" dirty="0" smtClean="0"/>
              <a:t> but </a:t>
            </a:r>
            <a:r>
              <a:rPr lang="de-DE" sz="2000" dirty="0" err="1" smtClean="0"/>
              <a:t>integration</a:t>
            </a:r>
            <a:r>
              <a:rPr lang="de-DE" sz="2000" dirty="0" smtClean="0"/>
              <a:t> </a:t>
            </a:r>
            <a:r>
              <a:rPr lang="de-DE" sz="2000" dirty="0" err="1" smtClean="0"/>
              <a:t>into</a:t>
            </a:r>
            <a:r>
              <a:rPr lang="de-DE" sz="2000" dirty="0" smtClean="0"/>
              <a:t> </a:t>
            </a:r>
            <a:r>
              <a:rPr lang="de-DE" sz="2000" dirty="0" err="1" smtClean="0"/>
              <a:t>emergency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disaster</a:t>
            </a:r>
            <a:r>
              <a:rPr lang="de-DE" sz="2000" dirty="0" smtClean="0"/>
              <a:t> </a:t>
            </a:r>
            <a:r>
              <a:rPr lang="de-DE" sz="2000" dirty="0" err="1" smtClean="0"/>
              <a:t>preparedeness</a:t>
            </a:r>
            <a:r>
              <a:rPr lang="de-DE" sz="2000" dirty="0" smtClean="0"/>
              <a:t> </a:t>
            </a:r>
            <a:r>
              <a:rPr lang="de-DE" sz="2000" dirty="0" err="1" smtClean="0"/>
              <a:t>programmes</a:t>
            </a:r>
            <a:r>
              <a:rPr lang="de-DE" sz="2000" dirty="0" smtClean="0"/>
              <a:t> </a:t>
            </a:r>
            <a:r>
              <a:rPr lang="de-DE" sz="2000" dirty="0" err="1" smtClean="0"/>
              <a:t>remains</a:t>
            </a:r>
            <a:r>
              <a:rPr lang="de-DE" sz="2000" dirty="0" smtClean="0"/>
              <a:t> </a:t>
            </a:r>
            <a:r>
              <a:rPr lang="de-DE" sz="2000" dirty="0" err="1" smtClean="0"/>
              <a:t>insufficient</a:t>
            </a:r>
            <a:r>
              <a:rPr lang="de-DE" sz="2000" dirty="0" smtClean="0"/>
              <a:t> in </a:t>
            </a:r>
            <a:r>
              <a:rPr lang="de-DE" sz="2000" dirty="0" err="1" smtClean="0"/>
              <a:t>many</a:t>
            </a:r>
            <a:r>
              <a:rPr lang="de-DE" sz="2000" dirty="0" smtClean="0"/>
              <a:t> countries</a:t>
            </a:r>
            <a:endParaRPr lang="de-AT" sz="2000" dirty="0" smtClean="0"/>
          </a:p>
        </p:txBody>
      </p:sp>
    </p:spTree>
    <p:extLst>
      <p:ext uri="{BB962C8B-B14F-4D97-AF65-F5344CB8AC3E}">
        <p14:creationId xmlns:p14="http://schemas.microsoft.com/office/powerpoint/2010/main" val="16619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765175"/>
            <a:ext cx="8352159" cy="1262063"/>
          </a:xfrm>
        </p:spPr>
        <p:txBody>
          <a:bodyPr/>
          <a:lstStyle/>
          <a:p>
            <a:r>
              <a:rPr lang="de-AT" sz="2800" dirty="0" smtClean="0"/>
              <a:t>Project </a:t>
            </a:r>
            <a:r>
              <a:rPr lang="de-AT" sz="2800" dirty="0" err="1" smtClean="0"/>
              <a:t>objectives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/>
          <a:lstStyle/>
          <a:p>
            <a:r>
              <a:rPr lang="en-US" dirty="0" smtClean="0"/>
              <a:t>Introducing </a:t>
            </a:r>
            <a:r>
              <a:rPr lang="en-US" dirty="0"/>
              <a:t>special requirements for older people into emergency and disaster preparedness and </a:t>
            </a:r>
            <a:r>
              <a:rPr lang="en-US" dirty="0" smtClean="0"/>
              <a:t>prevention </a:t>
            </a:r>
            <a:r>
              <a:rPr lang="de-AT" dirty="0" err="1" smtClean="0"/>
              <a:t>programmes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r>
              <a:rPr lang="en-US" dirty="0"/>
              <a:t>P</a:t>
            </a:r>
            <a:r>
              <a:rPr lang="en-US" dirty="0" smtClean="0"/>
              <a:t>ut </a:t>
            </a:r>
            <a:r>
              <a:rPr lang="en-US" dirty="0"/>
              <a:t>structures and procedures in place to enable improved access to older </a:t>
            </a:r>
            <a:r>
              <a:rPr lang="en-US" dirty="0" smtClean="0"/>
              <a:t>people, who may </a:t>
            </a:r>
            <a:r>
              <a:rPr lang="en-US" dirty="0"/>
              <a:t>be </a:t>
            </a:r>
            <a:r>
              <a:rPr lang="en-US" dirty="0" smtClean="0"/>
              <a:t>isolated and </a:t>
            </a:r>
            <a:r>
              <a:rPr lang="en-US" dirty="0"/>
              <a:t>living at home, </a:t>
            </a:r>
            <a:r>
              <a:rPr lang="en-US" dirty="0" smtClean="0"/>
              <a:t>have </a:t>
            </a:r>
            <a:r>
              <a:rPr lang="en-US" dirty="0"/>
              <a:t>limited resources or </a:t>
            </a:r>
            <a:r>
              <a:rPr lang="en-US" dirty="0" smtClean="0"/>
              <a:t>mobility impairments, in case of disasters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Look </a:t>
            </a:r>
            <a:r>
              <a:rPr lang="en-US" dirty="0"/>
              <a:t>at </a:t>
            </a:r>
            <a:r>
              <a:rPr lang="en-US" dirty="0" smtClean="0"/>
              <a:t>existing structures </a:t>
            </a:r>
            <a:r>
              <a:rPr lang="en-US" dirty="0"/>
              <a:t>and procedures in participating </a:t>
            </a:r>
            <a:r>
              <a:rPr lang="en-US" dirty="0" err="1"/>
              <a:t>organisations</a:t>
            </a:r>
            <a:r>
              <a:rPr lang="en-US" dirty="0"/>
              <a:t> and </a:t>
            </a:r>
            <a:r>
              <a:rPr lang="en-US" dirty="0" smtClean="0"/>
              <a:t>countries</a:t>
            </a:r>
          </a:p>
          <a:p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and compile best-practice examples in the participating countries and recommend them </a:t>
            </a:r>
            <a:r>
              <a:rPr lang="en-US" dirty="0" smtClean="0"/>
              <a:t>for implementation </a:t>
            </a:r>
            <a:r>
              <a:rPr lang="en-US" dirty="0"/>
              <a:t>in other EU Member States.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9D4D8-4EF9-4E25-973A-EFB22C8E5C56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Gesundheits- und Soziale Dienste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23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10952"/>
          </a:xfrm>
        </p:spPr>
        <p:txBody>
          <a:bodyPr/>
          <a:lstStyle/>
          <a:p>
            <a:r>
              <a:rPr lang="de-AT" sz="2800" dirty="0" err="1" smtClean="0"/>
              <a:t>PrepAGE</a:t>
            </a:r>
            <a:r>
              <a:rPr lang="de-AT" sz="2800" dirty="0" smtClean="0"/>
              <a:t>: Partners</a:t>
            </a:r>
            <a:endParaRPr lang="de-AT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186808" cy="4281339"/>
          </a:xfrm>
        </p:spPr>
        <p:txBody>
          <a:bodyPr/>
          <a:lstStyle/>
          <a:p>
            <a:pPr marL="0" indent="0">
              <a:buNone/>
            </a:pPr>
            <a:r>
              <a:rPr lang="de-AT" b="1" dirty="0" err="1" smtClean="0"/>
              <a:t>Coordinating</a:t>
            </a:r>
            <a:r>
              <a:rPr lang="de-AT" b="1" dirty="0" smtClean="0"/>
              <a:t> </a:t>
            </a:r>
            <a:r>
              <a:rPr lang="de-AT" b="1" dirty="0" err="1" smtClean="0"/>
              <a:t>beneficiary</a:t>
            </a:r>
            <a:endParaRPr lang="de-AT" b="1" dirty="0" smtClean="0"/>
          </a:p>
          <a:p>
            <a:pPr marL="0" indent="0">
              <a:buNone/>
            </a:pPr>
            <a:endParaRPr lang="de-AT" b="1" dirty="0" smtClean="0"/>
          </a:p>
          <a:p>
            <a:r>
              <a:rPr lang="de-AT" dirty="0"/>
              <a:t>A</a:t>
            </a:r>
            <a:r>
              <a:rPr lang="de-AT" dirty="0" smtClean="0"/>
              <a:t>ustrian </a:t>
            </a:r>
            <a:r>
              <a:rPr lang="de-AT" dirty="0" err="1" smtClean="0"/>
              <a:t>Red</a:t>
            </a:r>
            <a:r>
              <a:rPr lang="de-AT" dirty="0" smtClean="0"/>
              <a:t> Cross</a:t>
            </a:r>
          </a:p>
          <a:p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r>
              <a:rPr lang="de-AT" b="1" dirty="0"/>
              <a:t>Research </a:t>
            </a:r>
            <a:r>
              <a:rPr lang="de-AT" b="1" dirty="0" err="1" smtClean="0"/>
              <a:t>partner</a:t>
            </a:r>
            <a:endParaRPr lang="de-AT" b="1" dirty="0" smtClean="0"/>
          </a:p>
          <a:p>
            <a:pPr marL="0" indent="0">
              <a:buNone/>
            </a:pPr>
            <a:endParaRPr lang="de-AT" b="1" dirty="0"/>
          </a:p>
          <a:p>
            <a:r>
              <a:rPr lang="de-DE" dirty="0"/>
              <a:t>University </a:t>
            </a:r>
            <a:r>
              <a:rPr lang="de-DE" dirty="0" err="1"/>
              <a:t>of</a:t>
            </a:r>
            <a:r>
              <a:rPr lang="de-DE" dirty="0"/>
              <a:t> Innsbruck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88024" y="1916832"/>
            <a:ext cx="3754760" cy="423932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Partners</a:t>
            </a:r>
          </a:p>
          <a:p>
            <a:endParaRPr lang="de-DE" b="1" dirty="0"/>
          </a:p>
          <a:p>
            <a:r>
              <a:rPr lang="de-DE" dirty="0"/>
              <a:t>British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smtClean="0"/>
              <a:t>Cross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Bulgarian</a:t>
            </a:r>
            <a:r>
              <a:rPr lang="de-DE" dirty="0"/>
              <a:t>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smtClean="0"/>
              <a:t>Cross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Croatian</a:t>
            </a:r>
            <a:r>
              <a:rPr lang="de-DE" dirty="0"/>
              <a:t>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smtClean="0"/>
              <a:t>Cross</a:t>
            </a:r>
          </a:p>
          <a:p>
            <a:endParaRPr lang="de-DE" dirty="0"/>
          </a:p>
          <a:p>
            <a:r>
              <a:rPr lang="de-DE" dirty="0" err="1"/>
              <a:t>Latvian</a:t>
            </a:r>
            <a:r>
              <a:rPr lang="de-DE" dirty="0"/>
              <a:t> </a:t>
            </a:r>
            <a:r>
              <a:rPr lang="de-DE" dirty="0" err="1"/>
              <a:t>Red</a:t>
            </a:r>
            <a:r>
              <a:rPr lang="de-DE" dirty="0"/>
              <a:t> Cross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51D76-E245-4A67-BC6A-22628A034CB0}" type="slidenum">
              <a:rPr lang="de-AT" smtClean="0"/>
              <a:pPr/>
              <a:t>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Gesundheits- und Soziale Dienste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96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765175"/>
            <a:ext cx="8352159" cy="1262063"/>
          </a:xfrm>
        </p:spPr>
        <p:txBody>
          <a:bodyPr/>
          <a:lstStyle/>
          <a:p>
            <a:r>
              <a:rPr lang="de-AT" sz="2800" dirty="0" smtClean="0"/>
              <a:t>Actions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680520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ndertake </a:t>
            </a:r>
            <a:r>
              <a:rPr lang="en-US" dirty="0"/>
              <a:t>desk and empirical research, in order to establish the needs and constraints of the target </a:t>
            </a:r>
            <a:r>
              <a:rPr lang="en-US" dirty="0" smtClean="0"/>
              <a:t>group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 national/local </a:t>
            </a:r>
            <a:r>
              <a:rPr lang="en-US" dirty="0"/>
              <a:t>disaster plans that take older people </a:t>
            </a:r>
            <a:r>
              <a:rPr lang="en-US" dirty="0" smtClean="0"/>
              <a:t>into </a:t>
            </a:r>
            <a:r>
              <a:rPr lang="de-AT" dirty="0" err="1" smtClean="0"/>
              <a:t>account</a:t>
            </a:r>
            <a:r>
              <a:rPr lang="de-AT" dirty="0" smtClean="0"/>
              <a:t/>
            </a:r>
            <a:br>
              <a:rPr lang="de-AT" dirty="0" smtClean="0"/>
            </a:b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arry </a:t>
            </a:r>
            <a:r>
              <a:rPr lang="en-US" dirty="0"/>
              <a:t>out community-based exercises at a local level in each partner </a:t>
            </a:r>
            <a:r>
              <a:rPr lang="en-US" dirty="0" smtClean="0"/>
              <a:t>country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Develop European policy recommendations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ndertake </a:t>
            </a:r>
            <a:r>
              <a:rPr lang="en-US" dirty="0"/>
              <a:t>an evaluation of the outcomes, the exercises and the project process.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9D4D8-4EF9-4E25-973A-EFB22C8E5C56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Gesundheits- und Soziale Dienste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308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765175"/>
            <a:ext cx="8352159" cy="863625"/>
          </a:xfrm>
        </p:spPr>
        <p:txBody>
          <a:bodyPr/>
          <a:lstStyle/>
          <a:p>
            <a:r>
              <a:rPr lang="de-AT" sz="2800" dirty="0" smtClean="0"/>
              <a:t>Main </a:t>
            </a:r>
            <a:r>
              <a:rPr lang="de-AT" sz="2800" dirty="0" err="1" smtClean="0"/>
              <a:t>deliverables</a:t>
            </a:r>
            <a:r>
              <a:rPr lang="de-AT" sz="2800" dirty="0" smtClean="0"/>
              <a:t>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deadlines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7" y="1412776"/>
            <a:ext cx="8280920" cy="4968552"/>
          </a:xfrm>
        </p:spPr>
        <p:txBody>
          <a:bodyPr/>
          <a:lstStyle/>
          <a:p>
            <a:r>
              <a:rPr lang="de-DE" dirty="0" smtClean="0"/>
              <a:t>Website on-line (31.8.2014)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Research </a:t>
            </a:r>
            <a:r>
              <a:rPr lang="de-DE" dirty="0" err="1" smtClean="0"/>
              <a:t>report</a:t>
            </a:r>
            <a:r>
              <a:rPr lang="de-DE" dirty="0" smtClean="0"/>
              <a:t> (31.1.2015)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Five</a:t>
            </a:r>
            <a:r>
              <a:rPr lang="de-DE" dirty="0" smtClean="0"/>
              <a:t> national </a:t>
            </a:r>
            <a:r>
              <a:rPr lang="de-DE" dirty="0" err="1" smtClean="0"/>
              <a:t>workshops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recommendations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workshops</a:t>
            </a:r>
            <a:r>
              <a:rPr lang="de-DE" dirty="0" smtClean="0"/>
              <a:t> (30.4.2015)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Community-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exercises</a:t>
            </a:r>
            <a:r>
              <a:rPr lang="de-DE" dirty="0" smtClean="0"/>
              <a:t> </a:t>
            </a:r>
            <a:r>
              <a:rPr lang="de-DE" dirty="0" err="1" smtClean="0"/>
              <a:t>carried</a:t>
            </a:r>
            <a:r>
              <a:rPr lang="de-DE" dirty="0" smtClean="0"/>
              <a:t> out (31.8.2015)</a:t>
            </a:r>
          </a:p>
          <a:p>
            <a:endParaRPr lang="de-DE" dirty="0" smtClean="0"/>
          </a:p>
          <a:p>
            <a:r>
              <a:rPr lang="de-DE" dirty="0" smtClean="0"/>
              <a:t>European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recommendations</a:t>
            </a:r>
            <a:r>
              <a:rPr lang="de-DE" dirty="0" smtClean="0"/>
              <a:t> in English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five</a:t>
            </a:r>
            <a:r>
              <a:rPr lang="de-DE" dirty="0" smtClean="0"/>
              <a:t> national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recommendations</a:t>
            </a:r>
            <a:r>
              <a:rPr lang="de-DE" dirty="0" smtClean="0"/>
              <a:t> in national </a:t>
            </a:r>
            <a:r>
              <a:rPr lang="de-DE" dirty="0" err="1" smtClean="0"/>
              <a:t>languages</a:t>
            </a:r>
            <a:r>
              <a:rPr lang="de-DE" dirty="0" smtClean="0"/>
              <a:t> (31.3.2016)</a:t>
            </a:r>
          </a:p>
          <a:p>
            <a:endParaRPr lang="de-DE" dirty="0" smtClean="0"/>
          </a:p>
          <a:p>
            <a:r>
              <a:rPr lang="de-DE" dirty="0" smtClean="0"/>
              <a:t>Final </a:t>
            </a:r>
            <a:r>
              <a:rPr lang="de-DE" dirty="0" err="1" smtClean="0"/>
              <a:t>evaluation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 smtClean="0"/>
              <a:t> (31.3.2016)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9D4D8-4EF9-4E25-973A-EFB22C8E5C56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Gesundheits- und Soziale Dienste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88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Outcome - </a:t>
            </a:r>
            <a:r>
              <a:rPr lang="de-AT" dirty="0" err="1" smtClean="0"/>
              <a:t>Expected</a:t>
            </a:r>
            <a:r>
              <a:rPr lang="de-AT" dirty="0" smtClean="0"/>
              <a:t> </a:t>
            </a:r>
            <a:r>
              <a:rPr lang="de-AT" dirty="0" err="1" smtClean="0"/>
              <a:t>results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824536"/>
          </a:xfrm>
        </p:spPr>
        <p:txBody>
          <a:bodyPr/>
          <a:lstStyle/>
          <a:p>
            <a:r>
              <a:rPr lang="en-US" sz="2000" dirty="0"/>
              <a:t>Policy recommendations relevant to each partner country and general recommendations relevant to </a:t>
            </a:r>
            <a:r>
              <a:rPr lang="en-US" sz="2000" dirty="0" smtClean="0"/>
              <a:t>EU member </a:t>
            </a:r>
            <a:r>
              <a:rPr lang="en-US" sz="2000" dirty="0"/>
              <a:t>States, including good practice </a:t>
            </a:r>
            <a:r>
              <a:rPr lang="en-US" sz="2000" dirty="0" smtClean="0"/>
              <a:t>examples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Guidelines </a:t>
            </a:r>
            <a:r>
              <a:rPr lang="en-US" sz="2000" dirty="0"/>
              <a:t>for Emergency and Disaster Management </a:t>
            </a:r>
            <a:r>
              <a:rPr lang="en-US" sz="2000" dirty="0" err="1"/>
              <a:t>organisations</a:t>
            </a:r>
            <a:r>
              <a:rPr lang="en-US" sz="2000" dirty="0"/>
              <a:t> on how to incorporate the needs </a:t>
            </a:r>
            <a:r>
              <a:rPr lang="en-US" sz="2000" dirty="0" smtClean="0"/>
              <a:t>of (frail</a:t>
            </a:r>
            <a:r>
              <a:rPr lang="en-US" sz="2000" dirty="0"/>
              <a:t>) older people into preparedness </a:t>
            </a:r>
            <a:r>
              <a:rPr lang="en-US" sz="2000" dirty="0" smtClean="0"/>
              <a:t>plans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Adapting </a:t>
            </a:r>
            <a:r>
              <a:rPr lang="en-US" sz="2000" dirty="0"/>
              <a:t>existing </a:t>
            </a:r>
            <a:r>
              <a:rPr lang="en-US" sz="2000" dirty="0" err="1"/>
              <a:t>organisational</a:t>
            </a:r>
            <a:r>
              <a:rPr lang="en-US" sz="2000" dirty="0"/>
              <a:t> emergency and disaster management procedures to include </a:t>
            </a:r>
            <a:r>
              <a:rPr lang="en-US" sz="2000" dirty="0" smtClean="0"/>
              <a:t>preparedness measures </a:t>
            </a:r>
            <a:r>
              <a:rPr lang="en-US" sz="2000" dirty="0"/>
              <a:t>for the target </a:t>
            </a:r>
            <a:r>
              <a:rPr lang="en-US" sz="2000" dirty="0" smtClean="0"/>
              <a:t>group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Development </a:t>
            </a:r>
            <a:r>
              <a:rPr lang="en-US" sz="2000" dirty="0"/>
              <a:t>of prototype information material to be used by local stakeholders.</a:t>
            </a:r>
            <a:endParaRPr lang="de-AT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9D4D8-4EF9-4E25-973A-EFB22C8E5C56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Gesundheits- und Soziale Dienste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21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Follow-</a:t>
            </a:r>
            <a:r>
              <a:rPr lang="de-AT" dirty="0" err="1" smtClean="0"/>
              <a:t>up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28800"/>
            <a:ext cx="7632848" cy="4257229"/>
          </a:xfrm>
        </p:spPr>
        <p:txBody>
          <a:bodyPr/>
          <a:lstStyle/>
          <a:p>
            <a:r>
              <a:rPr lang="de-AT" sz="2400" dirty="0" smtClean="0"/>
              <a:t>Dissemination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project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outcomes</a:t>
            </a:r>
            <a:r>
              <a:rPr lang="de-AT" sz="2400" dirty="0" smtClean="0"/>
              <a:t> </a:t>
            </a:r>
            <a:r>
              <a:rPr lang="de-AT" sz="2400" dirty="0" err="1" smtClean="0"/>
              <a:t>by</a:t>
            </a:r>
            <a:r>
              <a:rPr lang="de-AT" sz="2400" dirty="0" smtClean="0"/>
              <a:t> all </a:t>
            </a:r>
            <a:r>
              <a:rPr lang="de-AT" sz="2400" dirty="0" err="1" smtClean="0"/>
              <a:t>project</a:t>
            </a:r>
            <a:r>
              <a:rPr lang="de-AT" sz="2400" dirty="0" smtClean="0"/>
              <a:t> </a:t>
            </a:r>
            <a:r>
              <a:rPr lang="de-AT" sz="2400" dirty="0" err="1" smtClean="0"/>
              <a:t>partners</a:t>
            </a:r>
            <a:r>
              <a:rPr lang="de-AT" sz="2400" dirty="0" smtClean="0"/>
              <a:t> </a:t>
            </a:r>
            <a:r>
              <a:rPr lang="de-AT" sz="2400" dirty="0" err="1" smtClean="0"/>
              <a:t>within</a:t>
            </a:r>
            <a:r>
              <a:rPr lang="de-AT" sz="2400" dirty="0" smtClean="0"/>
              <a:t> </a:t>
            </a:r>
            <a:r>
              <a:rPr lang="de-AT" sz="2400" dirty="0" err="1" smtClean="0"/>
              <a:t>their</a:t>
            </a:r>
            <a:r>
              <a:rPr lang="de-AT" sz="2400" dirty="0" smtClean="0"/>
              <a:t> </a:t>
            </a:r>
            <a:r>
              <a:rPr lang="de-AT" sz="2400" dirty="0" err="1" smtClean="0"/>
              <a:t>networks</a:t>
            </a:r>
            <a:endParaRPr lang="de-AT" sz="2400" dirty="0" smtClean="0"/>
          </a:p>
          <a:p>
            <a:pPr marL="0" indent="0">
              <a:buNone/>
            </a:pPr>
            <a:endParaRPr lang="de-AT" sz="2400" dirty="0" smtClean="0"/>
          </a:p>
          <a:p>
            <a:r>
              <a:rPr lang="de-AT" sz="2400" dirty="0" err="1" smtClean="0"/>
              <a:t>Recommendations</a:t>
            </a:r>
            <a:r>
              <a:rPr lang="de-AT" sz="2400" dirty="0" smtClean="0"/>
              <a:t> will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available</a:t>
            </a:r>
            <a:r>
              <a:rPr lang="de-AT" sz="2400" dirty="0" smtClean="0"/>
              <a:t> on </a:t>
            </a:r>
            <a:r>
              <a:rPr lang="de-AT" sz="2400" dirty="0" err="1" smtClean="0"/>
              <a:t>website</a:t>
            </a:r>
            <a:endParaRPr lang="de-AT" sz="2400" dirty="0" smtClean="0"/>
          </a:p>
          <a:p>
            <a:pPr marL="0" indent="0">
              <a:buNone/>
            </a:pPr>
            <a:endParaRPr lang="de-AT" sz="2400" dirty="0" smtClean="0"/>
          </a:p>
          <a:p>
            <a:r>
              <a:rPr lang="de-AT" sz="2400" dirty="0" smtClean="0"/>
              <a:t>Website will </a:t>
            </a:r>
            <a:r>
              <a:rPr lang="de-AT" sz="2400" dirty="0" err="1" smtClean="0"/>
              <a:t>be</a:t>
            </a:r>
            <a:r>
              <a:rPr lang="de-AT" sz="2400" dirty="0" smtClean="0"/>
              <a:t> </a:t>
            </a:r>
            <a:r>
              <a:rPr lang="de-AT" sz="2400" dirty="0" err="1" smtClean="0"/>
              <a:t>continued</a:t>
            </a:r>
            <a:endParaRPr lang="de-AT" sz="2400" dirty="0" smtClean="0"/>
          </a:p>
          <a:p>
            <a:pPr marL="0" indent="0">
              <a:buNone/>
            </a:pPr>
            <a:endParaRPr lang="de-AT" sz="2400" dirty="0" smtClean="0"/>
          </a:p>
          <a:p>
            <a:r>
              <a:rPr lang="de-DE" sz="2400" dirty="0" smtClean="0"/>
              <a:t>Know-how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integrated</a:t>
            </a:r>
            <a:r>
              <a:rPr lang="de-DE" sz="2400" dirty="0" smtClean="0"/>
              <a:t> </a:t>
            </a:r>
            <a:r>
              <a:rPr lang="de-DE" sz="2400" dirty="0" err="1" smtClean="0"/>
              <a:t>into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partners</a:t>
            </a:r>
            <a:r>
              <a:rPr lang="de-DE" sz="2400" dirty="0" smtClean="0"/>
              <a:t>‘ </a:t>
            </a:r>
            <a:r>
              <a:rPr lang="de-DE" sz="2400" dirty="0" err="1" smtClean="0"/>
              <a:t>work</a:t>
            </a:r>
            <a:r>
              <a:rPr lang="de-DE" sz="2400" dirty="0" smtClean="0"/>
              <a:t> on </a:t>
            </a:r>
            <a:r>
              <a:rPr lang="de-DE" sz="2400" dirty="0" err="1" smtClean="0"/>
              <a:t>disaster</a:t>
            </a:r>
            <a:r>
              <a:rPr lang="de-DE" sz="2400" dirty="0" smtClean="0"/>
              <a:t> </a:t>
            </a:r>
            <a:r>
              <a:rPr lang="de-DE" sz="2400" dirty="0" err="1" smtClean="0"/>
              <a:t>management</a:t>
            </a:r>
            <a:endParaRPr lang="de-AT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9D4D8-4EF9-4E25-973A-EFB22C8E5C56}" type="slidenum">
              <a:rPr lang="de-AT" smtClean="0"/>
              <a:pPr/>
              <a:t>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Gesundheits- und Soziale Dienste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82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oliennummernplatzhalter 3"/>
          <p:cNvSpPr txBox="1">
            <a:spLocks noGrp="1"/>
          </p:cNvSpPr>
          <p:nvPr/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22D27A5-D324-45ED-AB45-1481C868392F}" type="slidenum">
              <a:rPr lang="de-AT" sz="1400">
                <a:solidFill>
                  <a:srgbClr val="FFFFFF"/>
                </a:solidFill>
              </a:rPr>
              <a:pPr algn="r"/>
              <a:t>9</a:t>
            </a:fld>
            <a:endParaRPr lang="de-AT" sz="1400">
              <a:solidFill>
                <a:srgbClr val="FFFFFF"/>
              </a:solidFill>
            </a:endParaRPr>
          </a:p>
        </p:txBody>
      </p:sp>
      <p:sp>
        <p:nvSpPr>
          <p:cNvPr id="31749" name="Rectangle 44"/>
          <p:cNvSpPr txBox="1">
            <a:spLocks noGrp="1" noChangeArrowheads="1"/>
          </p:cNvSpPr>
          <p:nvPr/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AT" sz="1200" dirty="0" smtClean="0"/>
              <a:t>Gesundheits- und </a:t>
            </a:r>
            <a:r>
              <a:rPr lang="de-AT" sz="1200" smtClean="0"/>
              <a:t>Soziale Dienste</a:t>
            </a:r>
            <a:endParaRPr lang="de-AT" sz="1200" dirty="0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064896" cy="4392464"/>
          </a:xfrm>
          <a:noFill/>
          <a:ln/>
        </p:spPr>
        <p:txBody>
          <a:bodyPr/>
          <a:lstStyle/>
          <a:p>
            <a:r>
              <a:rPr lang="en-GB" sz="2400" b="1" dirty="0" smtClean="0"/>
              <a:t>Grant Agreement No</a:t>
            </a:r>
            <a:r>
              <a:rPr lang="en-GB" sz="2400" dirty="0" smtClean="0"/>
              <a:t>. ECHO/SUB/2013/661043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b="1" dirty="0"/>
              <a:t>Total eligible costs: </a:t>
            </a:r>
            <a:r>
              <a:rPr lang="en-GB" sz="2400" dirty="0" smtClean="0"/>
              <a:t>EUR 435.251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 smtClean="0"/>
              <a:t>Requested EC contribution:</a:t>
            </a:r>
            <a:r>
              <a:rPr lang="en-GB" sz="2400" dirty="0" smtClean="0"/>
              <a:t> EUR 326.438 </a:t>
            </a:r>
            <a:r>
              <a:rPr lang="en-GB" sz="2400" dirty="0"/>
              <a:t>(75</a:t>
            </a:r>
            <a:r>
              <a:rPr lang="en-GB" sz="2400" dirty="0" smtClean="0"/>
              <a:t>%)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 smtClean="0"/>
              <a:t>Project duration: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dirty="0" smtClean="0"/>
              <a:t>24 months - 1.4.2014 – 31.3.2016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Administrative Overview</a:t>
            </a:r>
            <a:endParaRPr lang="de-DE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D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777777"/>
      </a:accent1>
      <a:accent2>
        <a:srgbClr val="FF3300"/>
      </a:accent2>
      <a:accent3>
        <a:srgbClr val="FFFFFF"/>
      </a:accent3>
      <a:accent4>
        <a:srgbClr val="000000"/>
      </a:accent4>
      <a:accent5>
        <a:srgbClr val="BDBDBD"/>
      </a:accent5>
      <a:accent6>
        <a:srgbClr val="E72D00"/>
      </a:accent6>
      <a:hlink>
        <a:srgbClr val="0000CC"/>
      </a:hlink>
      <a:folHlink>
        <a:srgbClr val="B2B2B2"/>
      </a:folHlink>
    </a:clrScheme>
    <a:fontScheme name="Marketing&amp;Kommunikation_Präsentation">
      <a:majorFont>
        <a:latin typeface="ORKMedium"/>
        <a:ea typeface=""/>
        <a:cs typeface=""/>
      </a:majorFont>
      <a:minorFont>
        <a:latin typeface="ORKRegula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RKRegula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RKRegular" pitchFamily="2" charset="0"/>
          </a:defRPr>
        </a:defPPr>
      </a:lstStyle>
    </a:lnDef>
  </a:objectDefaults>
  <a:extraClrSchemeLst>
    <a:extraClrScheme>
      <a:clrScheme name="Marketing&amp;Kommunikation_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&amp;Kommunikation_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keting&amp;Kommunikation_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&amp;Kommunikation_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&amp;Kommunikation_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&amp;Kommunikation_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&amp;Kommunikation_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471</Words>
  <Application>Microsoft Office PowerPoint</Application>
  <PresentationFormat>On-screen Show (4:3)</PresentationFormat>
  <Paragraphs>103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Wingdings</vt:lpstr>
      <vt:lpstr>ORKMedium</vt:lpstr>
      <vt:lpstr>Times New Roman</vt:lpstr>
      <vt:lpstr>ORKRegular</vt:lpstr>
      <vt:lpstr>GSD</vt:lpstr>
      <vt:lpstr>            PrepAGE – Enhancing disaster management and preparedness for  the older population in the EU   </vt:lpstr>
      <vt:lpstr>PrepAGE-Project background</vt:lpstr>
      <vt:lpstr>Project objectives</vt:lpstr>
      <vt:lpstr>PrepAGE: Partners</vt:lpstr>
      <vt:lpstr>Actions</vt:lpstr>
      <vt:lpstr>Main deliverables and deadlines</vt:lpstr>
      <vt:lpstr>Outcome - Expected results</vt:lpstr>
      <vt:lpstr>Follow-up</vt:lpstr>
      <vt:lpstr>Administrative Overview</vt:lpstr>
    </vt:vector>
  </TitlesOfParts>
  <Company>Austrian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Gemeinsam in Europa:</dc:title>
  <dc:creator>Wild Monika (OeRK)</dc:creator>
  <cp:lastModifiedBy>ZUBER Biljana (ECHO)</cp:lastModifiedBy>
  <cp:revision>60</cp:revision>
  <cp:lastPrinted>2012-01-23T14:21:18Z</cp:lastPrinted>
  <dcterms:created xsi:type="dcterms:W3CDTF">2012-01-19T10:39:26Z</dcterms:created>
  <dcterms:modified xsi:type="dcterms:W3CDTF">2014-01-22T07:46:03Z</dcterms:modified>
</cp:coreProperties>
</file>