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9" r:id="rId3"/>
    <p:sldId id="268" r:id="rId4"/>
    <p:sldId id="269" r:id="rId5"/>
    <p:sldId id="270" r:id="rId6"/>
    <p:sldId id="272" r:id="rId7"/>
    <p:sldId id="273" r:id="rId8"/>
    <p:sldId id="274" r:id="rId9"/>
    <p:sldId id="277" r:id="rId10"/>
    <p:sldId id="278" r:id="rId11"/>
  </p:sldIdLst>
  <p:sldSz cx="9144000" cy="6858000" type="screen4x3"/>
  <p:notesSz cx="6858000" cy="9144000"/>
  <p:custDataLst>
    <p:tags r:id="rId14"/>
  </p:custDataLst>
  <p:defaultTextStyle>
    <a:defPPr>
      <a:defRPr lang="it-IT"/>
    </a:defPPr>
    <a:lvl1pPr algn="ctr" rtl="0" fontAlgn="base">
      <a:spcBef>
        <a:spcPct val="20000"/>
      </a:spcBef>
      <a:spcAft>
        <a:spcPct val="0"/>
      </a:spcAft>
      <a:defRPr sz="1600" b="1" i="1" u="sng" kern="1200">
        <a:solidFill>
          <a:srgbClr val="4D4D4D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1600" b="1" i="1" u="sng" kern="1200">
        <a:solidFill>
          <a:srgbClr val="4D4D4D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1600" b="1" i="1" u="sng" kern="1200">
        <a:solidFill>
          <a:srgbClr val="4D4D4D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1600" b="1" i="1" u="sng" kern="1200">
        <a:solidFill>
          <a:srgbClr val="4D4D4D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1600" b="1" i="1" u="sng" kern="1200">
        <a:solidFill>
          <a:srgbClr val="4D4D4D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i="1" u="sng" kern="1200">
        <a:solidFill>
          <a:srgbClr val="4D4D4D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i="1" u="sng" kern="1200">
        <a:solidFill>
          <a:srgbClr val="4D4D4D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i="1" u="sng" kern="1200">
        <a:solidFill>
          <a:srgbClr val="4D4D4D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i="1" u="sng" kern="1200">
        <a:solidFill>
          <a:srgbClr val="4D4D4D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5F"/>
    <a:srgbClr val="CCFFFF"/>
    <a:srgbClr val="A50021"/>
    <a:srgbClr val="CC0000"/>
    <a:srgbClr val="00FF00"/>
    <a:srgbClr val="66FF66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7" autoAdjust="0"/>
    <p:restoredTop sz="93733" autoAdjust="0"/>
  </p:normalViewPr>
  <p:slideViewPr>
    <p:cSldViewPr>
      <p:cViewPr varScale="1">
        <p:scale>
          <a:sx n="92" d="100"/>
          <a:sy n="92" d="100"/>
        </p:scale>
        <p:origin x="14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44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 u="none">
                <a:solidFill>
                  <a:schemeClr val="tx1"/>
                </a:solidFill>
              </a:defRPr>
            </a:lvl1pPr>
          </a:lstStyle>
          <a:p>
            <a:fld id="{5C297A7A-F7A9-4084-8597-F425390B466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5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i="0" u="none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i="0" u="none">
                <a:solidFill>
                  <a:schemeClr val="tx1"/>
                </a:solidFill>
              </a:defRPr>
            </a:lvl1pPr>
          </a:lstStyle>
          <a:p>
            <a:fld id="{DA6F4D45-27E8-41E3-9CD3-65F1A0FB43E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626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4B20F-8A26-4C4B-A980-46106BABB67E}" type="slidenum">
              <a:rPr lang="it-IT"/>
              <a:pPr/>
              <a:t>1</a:t>
            </a:fld>
            <a:endParaRPr lang="it-IT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2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5ADE-78CD-4C79-B09B-1490F6ACB646}" type="slidenum">
              <a:rPr lang="it-IT"/>
              <a:pPr/>
              <a:t>10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94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5ADE-78CD-4C79-B09B-1490F6ACB646}" type="slidenum">
              <a:rPr lang="it-IT"/>
              <a:pPr/>
              <a:t>2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0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5ADE-78CD-4C79-B09B-1490F6ACB646}" type="slidenum">
              <a:rPr lang="it-IT"/>
              <a:pPr/>
              <a:t>3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71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5ADE-78CD-4C79-B09B-1490F6ACB646}" type="slidenum">
              <a:rPr lang="it-IT"/>
              <a:pPr/>
              <a:t>4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01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5ADE-78CD-4C79-B09B-1490F6ACB646}" type="slidenum">
              <a:rPr lang="it-IT"/>
              <a:pPr/>
              <a:t>5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7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5ADE-78CD-4C79-B09B-1490F6ACB646}" type="slidenum">
              <a:rPr lang="it-IT"/>
              <a:pPr/>
              <a:t>6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13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5ADE-78CD-4C79-B09B-1490F6ACB646}" type="slidenum">
              <a:rPr lang="it-IT"/>
              <a:pPr/>
              <a:t>7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30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5ADE-78CD-4C79-B09B-1490F6ACB646}" type="slidenum">
              <a:rPr lang="it-IT"/>
              <a:pPr/>
              <a:t>8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3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75ADE-78CD-4C79-B09B-1490F6ACB646}" type="slidenum">
              <a:rPr lang="it-IT"/>
              <a:pPr/>
              <a:t>9</a:t>
            </a:fld>
            <a:endParaRPr lang="it-IT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6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blipFill dpi="0" rotWithShape="1">
          <a:blip r:embed="rId2">
            <a:alphaModFix amt="76000"/>
            <a:lum/>
          </a:blip>
          <a:srcRect/>
          <a:stretch>
            <a:fillRect l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2057400"/>
            <a:ext cx="9144000" cy="1524000"/>
          </a:xfrm>
          <a:prstGeom prst="rect">
            <a:avLst/>
          </a:prstGeom>
          <a:solidFill>
            <a:schemeClr val="bg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11375"/>
            <a:ext cx="7924800" cy="1470025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/>
          <a:lstStyle>
            <a:lvl1pPr marL="0" indent="0">
              <a:defRPr sz="2000" b="1">
                <a:solidFill>
                  <a:srgbClr val="4D4D4D"/>
                </a:solidFill>
              </a:defRPr>
            </a:lvl1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867400"/>
            <a:ext cx="3429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 u="none"/>
            </a:lvl1pPr>
          </a:lstStyle>
          <a:p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6632"/>
            <a:ext cx="4068920" cy="684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295" y="160624"/>
            <a:ext cx="1710001" cy="68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C3DB4B-2876-40FD-A1E8-17553EE93DD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028384" y="836712"/>
            <a:ext cx="963216" cy="5616624"/>
          </a:xfrm>
        </p:spPr>
        <p:txBody>
          <a:bodyPr vert="eaVert"/>
          <a:lstStyle>
            <a:lvl1pPr>
              <a:defRPr>
                <a:solidFill>
                  <a:srgbClr val="002F5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7504" y="980728"/>
            <a:ext cx="7776864" cy="534387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6D1DBA-B326-4972-9043-02EB4BEB088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264213-0749-4463-AC4B-32A7E318EEB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4EAF4E-4327-442C-8CF6-76424E59833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 userDrawn="1"/>
        </p:nvSpPr>
        <p:spPr bwMode="auto">
          <a:xfrm>
            <a:off x="1579105" y="23067"/>
            <a:ext cx="682184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9pPr>
          </a:lstStyle>
          <a:p>
            <a:r>
              <a:rPr lang="it-IT" i="0" u="none" smtClean="0"/>
              <a:t>Fare clic per modificare lo stile del titolo</a:t>
            </a:r>
            <a:endParaRPr lang="it-IT" i="0" u="non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143000"/>
            <a:ext cx="3848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38700" y="1143000"/>
            <a:ext cx="3848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9CE3A7-524A-48BA-9B3D-F5262772E53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470886-5EC2-4223-8A42-8C5F154681F5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579105" y="23067"/>
            <a:ext cx="6821842" cy="63976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3955B6-4EFA-41A8-BD35-3A6A769A160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D433B9-01F2-4D33-AC7A-FB84D2FE3C3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579105" y="23067"/>
            <a:ext cx="6821842" cy="63976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98072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Fare clic per modificare lo st\ile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8ABFEF-CDED-49D9-9AA0-C3EB6191E58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Titolo 1"/>
          <p:cNvSpPr txBox="1">
            <a:spLocks/>
          </p:cNvSpPr>
          <p:nvPr userDrawn="1"/>
        </p:nvSpPr>
        <p:spPr bwMode="auto">
          <a:xfrm>
            <a:off x="1579105" y="23067"/>
            <a:ext cx="682184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9pPr>
          </a:lstStyle>
          <a:p>
            <a:r>
              <a:rPr lang="it-IT" b="0" i="0" u="none" smtClean="0"/>
              <a:t>Fare clic per modificare lo stile del titolo</a:t>
            </a:r>
            <a:endParaRPr lang="it-IT" b="0" i="0" u="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B2BB83-D36B-4A6F-829A-0397C759389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 rot="5400000">
            <a:off x="4230216" y="-4230216"/>
            <a:ext cx="683568" cy="9144000"/>
          </a:xfrm>
          <a:prstGeom prst="rect">
            <a:avLst/>
          </a:prstGeom>
          <a:solidFill>
            <a:srgbClr val="002F5F"/>
          </a:solidFill>
          <a:ln w="9525">
            <a:noFill/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>
              <a:spcBef>
                <a:spcPct val="0"/>
              </a:spcBef>
            </a:pPr>
            <a:endParaRPr lang="en-US" sz="1800" b="1" i="0" u="none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79105" y="23067"/>
            <a:ext cx="682184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2000" y="1143000"/>
            <a:ext cx="8280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60432" y="6597352"/>
            <a:ext cx="683568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 u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629E588-0488-4AF2-8E91-A3782759438C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946" y="0"/>
            <a:ext cx="743054" cy="68589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79105" cy="1052736"/>
          </a:xfrm>
          <a:prstGeom prst="rect">
            <a:avLst/>
          </a:prstGeom>
        </p:spPr>
      </p:pic>
      <p:cxnSp>
        <p:nvCxnSpPr>
          <p:cNvPr id="8" name="Connettore 1 7"/>
          <p:cNvCxnSpPr/>
          <p:nvPr/>
        </p:nvCxnSpPr>
        <p:spPr bwMode="auto">
          <a:xfrm>
            <a:off x="0" y="6597352"/>
            <a:ext cx="9144000" cy="0"/>
          </a:xfrm>
          <a:prstGeom prst="line">
            <a:avLst/>
          </a:prstGeom>
          <a:ln w="2540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6580383"/>
            <a:ext cx="8149426" cy="26185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B091E"/>
                </a:solidFill>
                <a:latin typeface="Arial" pitchFamily="34" charset="0"/>
              </a:defRPr>
            </a:lvl9pPr>
          </a:lstStyle>
          <a:p>
            <a:r>
              <a:rPr lang="en-GB" sz="1400" b="0" i="0" u="none" dirty="0" smtClean="0">
                <a:solidFill>
                  <a:schemeClr val="bg1">
                    <a:lumMod val="50000"/>
                  </a:schemeClr>
                </a:solidFill>
              </a:rPr>
              <a:t>Prevention projects - Brussels,</a:t>
            </a:r>
            <a:r>
              <a:rPr lang="en-GB" sz="1400" b="0" i="0" u="none" baseline="0" dirty="0" smtClean="0">
                <a:solidFill>
                  <a:schemeClr val="bg1">
                    <a:lumMod val="50000"/>
                  </a:schemeClr>
                </a:solidFill>
              </a:rPr>
              <a:t> 2014/01/22</a:t>
            </a:r>
            <a:endParaRPr lang="en-US" sz="1400" b="0" i="0" u="non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B091E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B091E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B091E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B091E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B091E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B091E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B091E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B091E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111375"/>
            <a:ext cx="8784976" cy="1470025"/>
          </a:xfrm>
        </p:spPr>
        <p:txBody>
          <a:bodyPr/>
          <a:lstStyle/>
          <a:p>
            <a:pPr algn="ctr"/>
            <a:r>
              <a:rPr lang="en-GB" dirty="0" smtClean="0"/>
              <a:t>MAppERS</a:t>
            </a:r>
            <a:r>
              <a:rPr lang="en-GB" b="0" dirty="0" smtClean="0"/>
              <a:t> </a:t>
            </a:r>
            <a:br>
              <a:rPr lang="en-GB" b="0" dirty="0" smtClean="0"/>
            </a:br>
            <a:r>
              <a:rPr lang="en-GB" b="0" dirty="0" smtClean="0"/>
              <a:t>Mobile </a:t>
            </a:r>
            <a:r>
              <a:rPr lang="en-GB" b="0" dirty="0"/>
              <a:t>Applications for </a:t>
            </a:r>
            <a:r>
              <a:rPr lang="en-GB" b="0" dirty="0" smtClean="0"/>
              <a:t>Emergency Response </a:t>
            </a:r>
            <a:r>
              <a:rPr lang="en-GB" b="0" dirty="0"/>
              <a:t>and </a:t>
            </a:r>
            <a:r>
              <a:rPr lang="en-GB" b="0" dirty="0" smtClean="0"/>
              <a:t>Support</a:t>
            </a:r>
            <a:endParaRPr lang="en-US" b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840" y="3791463"/>
            <a:ext cx="8997950" cy="1293721"/>
          </a:xfrm>
          <a:noFill/>
          <a:ln/>
        </p:spPr>
        <p:txBody>
          <a:bodyPr anchor="ctr"/>
          <a:lstStyle/>
          <a:p>
            <a:pPr algn="ctr"/>
            <a:r>
              <a:rPr lang="en-US" sz="2200" b="0" dirty="0" smtClean="0"/>
              <a:t>Kick off meeting</a:t>
            </a:r>
          </a:p>
          <a:p>
            <a:pPr algn="ctr"/>
            <a:r>
              <a:rPr lang="en-US" sz="2200" b="0" dirty="0"/>
              <a:t>Preparedness &amp; Prevention 2013 </a:t>
            </a:r>
            <a:r>
              <a:rPr lang="en-US" sz="2200" b="0" dirty="0" smtClean="0"/>
              <a:t>Call</a:t>
            </a:r>
          </a:p>
          <a:p>
            <a:pPr algn="ctr"/>
            <a:endParaRPr lang="it-IT" sz="14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2"/>
          </p:nvPr>
        </p:nvSpPr>
        <p:spPr>
          <a:xfrm>
            <a:off x="107504" y="6021288"/>
            <a:ext cx="3312368" cy="683235"/>
          </a:xfrm>
        </p:spPr>
        <p:txBody>
          <a:bodyPr anchor="ctr"/>
          <a:lstStyle/>
          <a:p>
            <a:r>
              <a:rPr lang="en-US" sz="1600" b="0" dirty="0" smtClean="0"/>
              <a:t>Simone Frigerio -  Project Leader</a:t>
            </a:r>
          </a:p>
          <a:p>
            <a:r>
              <a:rPr lang="en-US" sz="1600" b="0" dirty="0" smtClean="0"/>
              <a:t>CNR-IRPI, Padua, Italy</a:t>
            </a:r>
            <a:endParaRPr lang="it-IT" sz="1600" b="0" dirty="0"/>
          </a:p>
        </p:txBody>
      </p:sp>
      <p:sp>
        <p:nvSpPr>
          <p:cNvPr id="5" name="Segnaposto data 1"/>
          <p:cNvSpPr txBox="1">
            <a:spLocks/>
          </p:cNvSpPr>
          <p:nvPr/>
        </p:nvSpPr>
        <p:spPr bwMode="auto">
          <a:xfrm>
            <a:off x="6876256" y="6228273"/>
            <a:ext cx="2123728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i="0" u="none" kern="1200">
                <a:solidFill>
                  <a:srgbClr val="4D4D4D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20000"/>
              </a:spcBef>
              <a:spcAft>
                <a:spcPct val="0"/>
              </a:spcAft>
              <a:defRPr sz="1600" b="1" i="1" u="sng" kern="1200">
                <a:solidFill>
                  <a:srgbClr val="4D4D4D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20000"/>
              </a:spcBef>
              <a:spcAft>
                <a:spcPct val="0"/>
              </a:spcAft>
              <a:defRPr sz="1600" b="1" i="1" u="sng" kern="1200">
                <a:solidFill>
                  <a:srgbClr val="4D4D4D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20000"/>
              </a:spcBef>
              <a:spcAft>
                <a:spcPct val="0"/>
              </a:spcAft>
              <a:defRPr sz="1600" b="1" i="1" u="sng" kern="1200">
                <a:solidFill>
                  <a:srgbClr val="4D4D4D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20000"/>
              </a:spcBef>
              <a:spcAft>
                <a:spcPct val="0"/>
              </a:spcAft>
              <a:defRPr sz="1600" b="1" i="1" u="sng" kern="1200">
                <a:solidFill>
                  <a:srgbClr val="4D4D4D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i="1" u="sng" kern="1200">
                <a:solidFill>
                  <a:srgbClr val="4D4D4D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i="1" u="sng" kern="1200">
                <a:solidFill>
                  <a:srgbClr val="4D4D4D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i="1" u="sng" kern="1200">
                <a:solidFill>
                  <a:srgbClr val="4D4D4D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i="1" u="sng" kern="1200">
                <a:solidFill>
                  <a:srgbClr val="4D4D4D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sz="1600" b="0" dirty="0" smtClean="0"/>
              <a:t>Brussels, 2014/01/22</a:t>
            </a:r>
            <a:endParaRPr lang="it-IT" sz="1600" b="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615" y="5085184"/>
            <a:ext cx="1238400" cy="1548000"/>
          </a:xfrm>
          <a:prstGeom prst="rect">
            <a:avLst/>
          </a:prstGeom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5840" y="980728"/>
            <a:ext cx="899795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defRPr sz="2000" b="1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GB" sz="1600" b="0" i="0" u="none" kern="0" dirty="0" smtClean="0"/>
              <a:t>EUROPEAN COMMISSION</a:t>
            </a:r>
          </a:p>
          <a:p>
            <a:pPr algn="ctr"/>
            <a:r>
              <a:rPr lang="en-GB" sz="1600" b="0" i="0" u="none" kern="0" dirty="0" smtClean="0"/>
              <a:t> DIRECTORATE-GENERAL HUMANITARIAN AID AND CIVIL PROTECTION ECHO A.5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69D7-FA64-4CBB-A25E-8EC83CA4E09B}" type="slidenum">
              <a:rPr lang="it-IT"/>
              <a:pPr/>
              <a:t>10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Deliverables and deadlines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3533972"/>
            <a:ext cx="86409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GB" sz="1800" b="0" i="1" u="none" kern="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052736"/>
            <a:ext cx="864096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i="0" u="none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D - Creation of pilot groups (Feb 14 – Sep 14)</a:t>
            </a:r>
          </a:p>
          <a:p>
            <a:endParaRPr lang="en-GB" sz="1800" b="0" i="1" u="none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837719"/>
              </p:ext>
            </p:extLst>
          </p:nvPr>
        </p:nvGraphicFramePr>
        <p:xfrm>
          <a:off x="467544" y="1362141"/>
          <a:ext cx="842493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648072">
                <a:tc>
                  <a:txBody>
                    <a:bodyPr/>
                    <a:lstStyle/>
                    <a:p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M3 - IDENTIFICATION OF PILOT AREAS</a:t>
                      </a:r>
                    </a:p>
                    <a:p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M12 - CREATION OF INFORMED PILOT GROUPS</a:t>
                      </a:r>
                      <a:endParaRPr lang="en-GB" sz="1600" b="0" i="0" dirty="0">
                        <a:solidFill>
                          <a:srgbClr val="002F5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51520" y="2060848"/>
            <a:ext cx="864096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i="0" u="none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E - Pilot testing (Jul 14 – Sep 15)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12680"/>
              </p:ext>
            </p:extLst>
          </p:nvPr>
        </p:nvGraphicFramePr>
        <p:xfrm>
          <a:off x="452072" y="2412999"/>
          <a:ext cx="8424936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920"/>
                <a:gridCol w="4377016"/>
              </a:tblGrid>
              <a:tr h="370840">
                <a:tc>
                  <a:txBody>
                    <a:bodyPr/>
                    <a:lstStyle/>
                    <a:p>
                      <a:pPr marL="446088" marR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D5 - DATABASE APPLICATION AND GUI (GRAPHIC USER INTERFACE)</a:t>
                      </a:r>
                    </a:p>
                    <a:p>
                      <a:pPr marL="446088" marR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D7 - SOFTWARE APPLICATION</a:t>
                      </a:r>
                    </a:p>
                    <a:p>
                      <a:pPr marL="446088" marR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D9 - SOFTWARE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7063" indent="-627063">
                        <a:tabLst/>
                      </a:pPr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M16 - COMPARATIVE ANALYSIS OF PILOT</a:t>
                      </a:r>
                      <a:r>
                        <a:rPr lang="en-GB" sz="1600" b="0" i="0" baseline="0" dirty="0" smtClean="0">
                          <a:solidFill>
                            <a:srgbClr val="002F5F"/>
                          </a:solidFill>
                        </a:rPr>
                        <a:t> </a:t>
                      </a:r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OUTCOMES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51520" y="3573016"/>
            <a:ext cx="864096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i="0" u="none" kern="0" dirty="0">
                <a:solidFill>
                  <a:srgbClr val="000066"/>
                </a:solidFill>
              </a:rPr>
              <a:t>F - Production of training curricula (May 14 – Sep 15)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203023"/>
              </p:ext>
            </p:extLst>
          </p:nvPr>
        </p:nvGraphicFramePr>
        <p:xfrm>
          <a:off x="452072" y="3882585"/>
          <a:ext cx="842493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920"/>
                <a:gridCol w="4377016"/>
              </a:tblGrid>
              <a:tr h="370840">
                <a:tc>
                  <a:txBody>
                    <a:bodyPr/>
                    <a:lstStyle/>
                    <a:p>
                      <a:pPr marL="446088" marR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D8 - TRAINING CURRICULA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7063" indent="-627063">
                        <a:tabLst/>
                      </a:pPr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M14 - OBJECTIVES OF TRAINING</a:t>
                      </a:r>
                    </a:p>
                    <a:p>
                      <a:pPr marL="627063" indent="-627063">
                        <a:tabLst/>
                      </a:pPr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M15 - IDENTIFICATION OF TRAINERS</a:t>
                      </a:r>
                    </a:p>
                    <a:p>
                      <a:pPr marL="627063" indent="-627063">
                        <a:tabLst/>
                      </a:pPr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M18 - SELF-EVALUATION MODULE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51520" y="4797152"/>
            <a:ext cx="864096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i="0" u="none" kern="0" dirty="0">
                <a:solidFill>
                  <a:srgbClr val="000066"/>
                </a:solidFill>
              </a:rPr>
              <a:t>G - Policy recommendations (May 15 – Nov 15)</a:t>
            </a:r>
          </a:p>
        </p:txBody>
      </p:sp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49776"/>
              </p:ext>
            </p:extLst>
          </p:nvPr>
        </p:nvGraphicFramePr>
        <p:xfrm>
          <a:off x="452072" y="5108331"/>
          <a:ext cx="842493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784"/>
                <a:gridCol w="5601152"/>
              </a:tblGrid>
              <a:tr h="370840">
                <a:tc>
                  <a:txBody>
                    <a:bodyPr/>
                    <a:lstStyle/>
                    <a:p>
                      <a:pPr marL="542925" marR="0" indent="-5429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D11 - POLICY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7063" indent="-627063">
                        <a:tabLst/>
                      </a:pPr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M17 - DRAFT OF POLICY RECOMMENDATION REPORT</a:t>
                      </a:r>
                    </a:p>
                    <a:p>
                      <a:pPr marL="627063" indent="-627063">
                        <a:tabLst/>
                      </a:pPr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M19 - FEEDBACK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51520" y="5733256"/>
            <a:ext cx="864096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i="0" u="none" kern="0" dirty="0">
                <a:solidFill>
                  <a:srgbClr val="000066"/>
                </a:solidFill>
              </a:rPr>
              <a:t>H - Publicity (Dec 13 – Nov 15)</a:t>
            </a: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35589"/>
              </p:ext>
            </p:extLst>
          </p:nvPr>
        </p:nvGraphicFramePr>
        <p:xfrm>
          <a:off x="452072" y="6090240"/>
          <a:ext cx="84249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768"/>
                <a:gridCol w="5745168"/>
              </a:tblGrid>
              <a:tr h="370840">
                <a:tc>
                  <a:txBody>
                    <a:bodyPr/>
                    <a:lstStyle/>
                    <a:p>
                      <a:pPr marL="446088" marR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D10</a:t>
                      </a:r>
                      <a:r>
                        <a:rPr lang="en-GB" sz="1600" b="0" i="0" kern="1200" baseline="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- PUBLIC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7063" indent="-627063">
                        <a:tabLst/>
                      </a:pPr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M2 - CREATION OF PROJECT WEBSITE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7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69D7-FA64-4CBB-A25E-8EC83CA4E09B}" type="slidenum">
              <a:rPr lang="it-IT"/>
              <a:pPr/>
              <a:t>2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Eligible costs and duration</a:t>
            </a: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43000"/>
            <a:ext cx="8640960" cy="5238328"/>
          </a:xfrm>
        </p:spPr>
        <p:txBody>
          <a:bodyPr/>
          <a:lstStyle/>
          <a:p>
            <a:r>
              <a:rPr lang="en-GB" sz="2000" dirty="0" smtClean="0">
                <a:solidFill>
                  <a:srgbClr val="000066"/>
                </a:solidFill>
              </a:rPr>
              <a:t>Duration</a:t>
            </a:r>
            <a:r>
              <a:rPr lang="en-GB" sz="2000" dirty="0">
                <a:solidFill>
                  <a:srgbClr val="000066"/>
                </a:solidFill>
              </a:rPr>
              <a:t>: 24 months as of 01/12/2013 ("the starting date")</a:t>
            </a:r>
          </a:p>
          <a:p>
            <a:r>
              <a:rPr lang="en-GB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EC </a:t>
            </a:r>
            <a:r>
              <a:rPr lang="en-GB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financial contribution: 411.719 € (75,00 % of </a:t>
            </a:r>
            <a:r>
              <a:rPr lang="en-GB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total eligible </a:t>
            </a:r>
            <a:r>
              <a:rPr lang="en-GB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costs)</a:t>
            </a:r>
          </a:p>
          <a:p>
            <a:endParaRPr lang="en-GB" sz="200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  <a:p>
            <a:r>
              <a:rPr lang="en-GB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GB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CO): CONSIGLIO NAZIONALE DELLE RICERCHE (CNR)</a:t>
            </a:r>
          </a:p>
          <a:p>
            <a:r>
              <a:rPr lang="en-GB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GB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AB1): INSTITUTE OF INTERNATIONAL SOCIOLOGY GORIZIA (ISIG)</a:t>
            </a:r>
          </a:p>
          <a:p>
            <a:r>
              <a:rPr lang="en-GB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GB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AB2): HELLENBERG INTERNATIONAL OY (HELLB)</a:t>
            </a:r>
          </a:p>
          <a:p>
            <a:r>
              <a:rPr lang="en-GB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GB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AB3): ESTONIAN ACADEMIA OF SECURITY SCIENCES (EASS)</a:t>
            </a:r>
          </a:p>
          <a:p>
            <a:r>
              <a:rPr lang="en-GB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GB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AB4): FREDERIKSSUND-HALSNÆS FIRE - &amp; RESCUE SERVICE (FHFRS)</a:t>
            </a:r>
          </a:p>
          <a:p>
            <a:r>
              <a:rPr lang="en-GB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GB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AB5): HELSINKI CITY RESCUE DEPARTMENT (HCRD</a:t>
            </a:r>
            <a:r>
              <a:rPr lang="en-GB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endParaRPr lang="en-GB" sz="2000" dirty="0" smtClean="0">
              <a:solidFill>
                <a:srgbClr val="000066"/>
              </a:solidFill>
            </a:endParaRPr>
          </a:p>
          <a:p>
            <a:endParaRPr lang="en-GB" sz="2000" dirty="0" smtClean="0">
              <a:solidFill>
                <a:srgbClr val="000066"/>
              </a:solidFill>
            </a:endParaRPr>
          </a:p>
          <a:p>
            <a:endParaRPr lang="en-GB" sz="2000" dirty="0" smtClean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175417"/>
              </p:ext>
            </p:extLst>
          </p:nvPr>
        </p:nvGraphicFramePr>
        <p:xfrm>
          <a:off x="251520" y="4389080"/>
          <a:ext cx="748883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792088"/>
                <a:gridCol w="1080120"/>
                <a:gridCol w="1296146"/>
              </a:tblGrid>
              <a:tr h="1584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rgbClr val="000066"/>
                          </a:solidFill>
                        </a:rPr>
                        <a:t>Total project eligible cost: 548.958 €</a:t>
                      </a:r>
                      <a:endParaRPr lang="de-DE" sz="2000" b="0" i="0" kern="1200" dirty="0" smtClean="0">
                        <a:solidFill>
                          <a:srgbClr val="002F5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AB1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AB2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AB3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AB4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AB5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CNR</a:t>
                      </a:r>
                    </a:p>
                    <a:p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ISIG</a:t>
                      </a:r>
                    </a:p>
                    <a:p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HELLB</a:t>
                      </a:r>
                    </a:p>
                    <a:p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EASS</a:t>
                      </a:r>
                    </a:p>
                    <a:p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FHFRS</a:t>
                      </a:r>
                    </a:p>
                    <a:p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HCRD</a:t>
                      </a:r>
                      <a:endParaRPr lang="en-GB" sz="2000" b="0" i="0" dirty="0">
                        <a:solidFill>
                          <a:srgbClr val="002F5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220.125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104.810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85.707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46.168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45.935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46.213</a:t>
                      </a:r>
                      <a:endParaRPr lang="en-GB" sz="2000" b="0" i="0" dirty="0">
                        <a:solidFill>
                          <a:srgbClr val="002F5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3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037" y="4365104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3933056"/>
            <a:ext cx="90364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GB" sz="2200" i="0" u="none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INSTITUTE OF </a:t>
            </a:r>
            <a:r>
              <a:rPr lang="en-GB" sz="2200" i="0" u="none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INTERNATIONAL SOCIOLOGY GORIZIA (ISIG)</a:t>
            </a:r>
            <a:endParaRPr lang="en-GB" sz="2200" i="0" u="none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Perception </a:t>
            </a:r>
            <a:r>
              <a:rPr lang="en-GB" sz="1800" b="0" u="none" kern="0" dirty="0">
                <a:latin typeface="+mj-lt"/>
                <a:ea typeface="+mj-ea"/>
                <a:cs typeface="+mj-cs"/>
              </a:rPr>
              <a:t>of </a:t>
            </a: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risk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Understanding </a:t>
            </a:r>
            <a:r>
              <a:rPr lang="en-GB" sz="1800" b="0" u="none" kern="0" dirty="0">
                <a:latin typeface="+mj-lt"/>
                <a:ea typeface="+mj-ea"/>
                <a:cs typeface="+mj-cs"/>
              </a:rPr>
              <a:t>social vulnerability and building </a:t>
            </a: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resilience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Risk </a:t>
            </a:r>
            <a:r>
              <a:rPr lang="en-GB" sz="1800" b="0" u="none" kern="0" dirty="0">
                <a:latin typeface="+mj-lt"/>
                <a:ea typeface="+mj-ea"/>
                <a:cs typeface="+mj-cs"/>
              </a:rPr>
              <a:t>communication and Governance of environmental </a:t>
            </a: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risk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Stakeholders </a:t>
            </a:r>
            <a:r>
              <a:rPr lang="en-GB" sz="1800" b="0" u="none" kern="0" dirty="0">
                <a:latin typeface="+mj-lt"/>
                <a:ea typeface="+mj-ea"/>
                <a:cs typeface="+mj-cs"/>
              </a:rPr>
              <a:t>participation as means of improvement of territorial management and social capacity building </a:t>
            </a:r>
            <a:endParaRPr lang="en-US" sz="1800" b="0" i="1" u="none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69D7-FA64-4CBB-A25E-8EC83CA4E09B}" type="slidenum">
              <a:rPr lang="it-IT"/>
              <a:pPr/>
              <a:t>3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Beneficiary and </a:t>
            </a:r>
            <a:r>
              <a:rPr lang="en-GB" dirty="0" smtClean="0"/>
              <a:t>partners #1</a:t>
            </a: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43000"/>
            <a:ext cx="8640960" cy="2213992"/>
          </a:xfrm>
        </p:spPr>
        <p:txBody>
          <a:bodyPr/>
          <a:lstStyle/>
          <a:p>
            <a:r>
              <a:rPr lang="en-GB" sz="2200" b="1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NATIONAL </a:t>
            </a:r>
            <a:r>
              <a:rPr lang="en-GB" sz="22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RESEARCH COUNCIL OF </a:t>
            </a:r>
            <a:r>
              <a:rPr lang="en-GB" sz="2200" b="1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ITALY (CNR)</a:t>
            </a:r>
          </a:p>
          <a:p>
            <a:r>
              <a:rPr lang="en-GB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Research Institute for </a:t>
            </a:r>
            <a:r>
              <a:rPr lang="en-GB" b="1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Geo-hydrological Protection </a:t>
            </a:r>
            <a:r>
              <a:rPr lang="en-GB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GB" b="1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Padua - IRPI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 smtClean="0">
                <a:latin typeface="+mj-lt"/>
                <a:ea typeface="+mj-ea"/>
                <a:cs typeface="+mj-cs"/>
              </a:rPr>
              <a:t>Landslide and floods </a:t>
            </a:r>
            <a:r>
              <a:rPr lang="en-GB" i="1" dirty="0">
                <a:latin typeface="+mj-lt"/>
                <a:ea typeface="+mj-ea"/>
                <a:cs typeface="+mj-cs"/>
              </a:rPr>
              <a:t>integrated monitoring and early-warning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>
                <a:latin typeface="+mj-lt"/>
                <a:ea typeface="+mj-ea"/>
                <a:cs typeface="+mj-cs"/>
              </a:rPr>
              <a:t>Decision Support Systems for Civil Protection agencies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>
                <a:latin typeface="+mj-lt"/>
                <a:ea typeface="+mj-ea"/>
                <a:cs typeface="+mj-cs"/>
              </a:rPr>
              <a:t>Rock slides and </a:t>
            </a:r>
            <a:r>
              <a:rPr lang="en-GB" i="1" dirty="0" smtClean="0">
                <a:latin typeface="+mj-lt"/>
                <a:ea typeface="+mj-ea"/>
                <a:cs typeface="+mj-cs"/>
              </a:rPr>
              <a:t>debris-flows </a:t>
            </a:r>
            <a:r>
              <a:rPr lang="en-GB" i="1" dirty="0">
                <a:latin typeface="+mj-lt"/>
                <a:ea typeface="+mj-ea"/>
                <a:cs typeface="+mj-cs"/>
              </a:rPr>
              <a:t>GIS analysis and numerical simulation</a:t>
            </a:r>
          </a:p>
          <a:p>
            <a:r>
              <a:rPr lang="en-GB" i="1" dirty="0">
                <a:latin typeface="+mj-lt"/>
                <a:ea typeface="+mj-ea"/>
                <a:cs typeface="+mj-cs"/>
              </a:rPr>
              <a:t>•	Flash </a:t>
            </a:r>
            <a:r>
              <a:rPr lang="en-GB" i="1" dirty="0" smtClean="0">
                <a:latin typeface="+mj-lt"/>
                <a:ea typeface="+mj-ea"/>
                <a:cs typeface="+mj-cs"/>
              </a:rPr>
              <a:t>floods </a:t>
            </a:r>
            <a:r>
              <a:rPr lang="en-GB" i="1" dirty="0">
                <a:latin typeface="+mj-lt"/>
                <a:ea typeface="+mj-ea"/>
                <a:cs typeface="+mj-cs"/>
              </a:rPr>
              <a:t>post-event field surveys and hydrological </a:t>
            </a:r>
            <a:r>
              <a:rPr lang="en-GB" i="1" dirty="0" smtClean="0">
                <a:latin typeface="+mj-lt"/>
                <a:ea typeface="+mj-ea"/>
                <a:cs typeface="+mj-cs"/>
              </a:rPr>
              <a:t>analysis</a:t>
            </a:r>
            <a:endParaRPr lang="en-GB" i="1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I:\DOCUMENTI-TESTO\PERSONALE\DOCUMENTI_PADOVA\LOGO\ORIGINALE_logoirp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658" y="2103541"/>
            <a:ext cx="778709" cy="77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:\DOCUMENTI-TESTO\PERSONALE\DOCUMENTI_PADOVA\LOGO\Logo CNR-2010-ENG-high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649"/>
          <a:stretch/>
        </p:blipFill>
        <p:spPr bwMode="auto">
          <a:xfrm>
            <a:off x="8089583" y="1599485"/>
            <a:ext cx="61485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iruutu 1"/>
          <p:cNvSpPr txBox="1"/>
          <p:nvPr/>
        </p:nvSpPr>
        <p:spPr>
          <a:xfrm>
            <a:off x="3583147" y="6021288"/>
            <a:ext cx="1884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0" u="none" dirty="0">
                <a:solidFill>
                  <a:srgbClr val="002F5F"/>
                </a:solidFill>
                <a:latin typeface="+mj-lt"/>
                <a:ea typeface="+mj-ea"/>
                <a:cs typeface="+mj-cs"/>
              </a:rPr>
              <a:t>http://www.isig.it/</a:t>
            </a:r>
          </a:p>
        </p:txBody>
      </p:sp>
      <p:sp>
        <p:nvSpPr>
          <p:cNvPr id="10" name="Tekstiruutu 1"/>
          <p:cNvSpPr txBox="1"/>
          <p:nvPr/>
        </p:nvSpPr>
        <p:spPr>
          <a:xfrm>
            <a:off x="3417301" y="3306470"/>
            <a:ext cx="2215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0" u="none" dirty="0">
                <a:solidFill>
                  <a:srgbClr val="002F5F"/>
                </a:solidFill>
                <a:latin typeface="+mj-lt"/>
                <a:ea typeface="+mj-ea"/>
                <a:cs typeface="+mj-cs"/>
              </a:rPr>
              <a:t>http://www.irpi.cnr.it/</a:t>
            </a:r>
          </a:p>
        </p:txBody>
      </p:sp>
    </p:spTree>
    <p:extLst>
      <p:ext uri="{BB962C8B-B14F-4D97-AF65-F5344CB8AC3E}">
        <p14:creationId xmlns:p14="http://schemas.microsoft.com/office/powerpoint/2010/main" val="13160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69D7-FA64-4CBB-A25E-8EC83CA4E09B}" type="slidenum">
              <a:rPr lang="it-IT"/>
              <a:pPr/>
              <a:t>4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Beneficiary and </a:t>
            </a:r>
            <a:r>
              <a:rPr lang="en-GB" dirty="0" smtClean="0"/>
              <a:t>partners #2</a:t>
            </a: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43000"/>
            <a:ext cx="8640960" cy="2286000"/>
          </a:xfrm>
        </p:spPr>
        <p:txBody>
          <a:bodyPr/>
          <a:lstStyle/>
          <a:p>
            <a:r>
              <a:rPr lang="en-GB" sz="22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HELLENBERG INTERNATIONAL OY </a:t>
            </a:r>
            <a:r>
              <a:rPr lang="en-GB" sz="2200" b="1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(HELLB)</a:t>
            </a:r>
          </a:p>
          <a:p>
            <a:r>
              <a:rPr lang="en-GB" i="1" dirty="0">
                <a:latin typeface="+mj-lt"/>
                <a:ea typeface="+mj-ea"/>
                <a:cs typeface="+mj-cs"/>
              </a:rPr>
              <a:t>•	Mainstream solutions in critical infrastructure protection (CIP)</a:t>
            </a:r>
          </a:p>
          <a:p>
            <a:r>
              <a:rPr lang="en-GB" i="1" dirty="0">
                <a:latin typeface="+mj-lt"/>
                <a:ea typeface="+mj-ea"/>
                <a:cs typeface="+mj-cs"/>
              </a:rPr>
              <a:t>•	Project management tools which establish agreed milestones</a:t>
            </a:r>
          </a:p>
          <a:p>
            <a:r>
              <a:rPr lang="en-GB" i="1" dirty="0">
                <a:latin typeface="+mj-lt"/>
                <a:ea typeface="+mj-ea"/>
                <a:cs typeface="+mj-cs"/>
              </a:rPr>
              <a:t>•	Ensure holistic risk management approach and crisis decision studies</a:t>
            </a:r>
          </a:p>
          <a:p>
            <a:r>
              <a:rPr lang="en-GB" i="1" dirty="0">
                <a:latin typeface="+mj-lt"/>
                <a:ea typeface="+mj-ea"/>
                <a:cs typeface="+mj-cs"/>
              </a:rPr>
              <a:t>•	Support the project outcome in crisis management and its societal implications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>
                <a:latin typeface="+mj-lt"/>
                <a:ea typeface="+mj-ea"/>
                <a:cs typeface="+mj-cs"/>
              </a:rPr>
              <a:t>Produce guidelines from </a:t>
            </a:r>
            <a:r>
              <a:rPr lang="en-GB" i="1" dirty="0" smtClean="0">
                <a:latin typeface="+mj-lt"/>
                <a:ea typeface="+mj-ea"/>
                <a:cs typeface="+mj-cs"/>
              </a:rPr>
              <a:t>strategic perspectives </a:t>
            </a:r>
            <a:r>
              <a:rPr lang="en-GB" i="1" dirty="0">
                <a:latin typeface="+mj-lt"/>
                <a:ea typeface="+mj-ea"/>
                <a:cs typeface="+mj-cs"/>
              </a:rPr>
              <a:t>interacting with the public end users </a:t>
            </a:r>
          </a:p>
          <a:p>
            <a:endParaRPr lang="en-US" i="1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4077072"/>
            <a:ext cx="86409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200" i="0" u="none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HELSINKI CITY RESCUE DEPARTMENT (HCRD)</a:t>
            </a:r>
            <a:endParaRPr lang="en-GB" sz="2200" i="0" u="none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Monitoring </a:t>
            </a:r>
            <a:r>
              <a:rPr lang="en-GB" sz="1800" b="0" u="none" kern="0" dirty="0">
                <a:latin typeface="+mj-lt"/>
                <a:ea typeface="+mj-ea"/>
                <a:cs typeface="+mj-cs"/>
              </a:rPr>
              <a:t>and inspections of fire prevention </a:t>
            </a: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u="none" kern="0" dirty="0">
                <a:latin typeface="+mj-lt"/>
                <a:ea typeface="+mj-ea"/>
                <a:cs typeface="+mj-cs"/>
              </a:rPr>
              <a:t>F</a:t>
            </a: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ire </a:t>
            </a:r>
            <a:r>
              <a:rPr lang="en-GB" sz="1800" b="0" u="none" kern="0" dirty="0">
                <a:latin typeface="+mj-lt"/>
                <a:ea typeface="+mj-ea"/>
                <a:cs typeface="+mj-cs"/>
              </a:rPr>
              <a:t>and rescue operations and emergency medical </a:t>
            </a: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u="none" kern="0" dirty="0">
                <a:latin typeface="+mj-lt"/>
                <a:ea typeface="+mj-ea"/>
                <a:cs typeface="+mj-cs"/>
              </a:rPr>
              <a:t>Accident Prevention, Safety Education, Fire &amp; Rescue </a:t>
            </a: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Service, Emergency </a:t>
            </a:r>
            <a:r>
              <a:rPr lang="en-GB" sz="1800" b="0" u="none" kern="0" dirty="0">
                <a:latin typeface="+mj-lt"/>
                <a:ea typeface="+mj-ea"/>
                <a:cs typeface="+mj-cs"/>
              </a:rPr>
              <a:t>Medical Service, Civil Defence, Research &amp;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u="none" kern="0" dirty="0">
                <a:latin typeface="+mj-lt"/>
                <a:ea typeface="+mj-ea"/>
                <a:cs typeface="+mj-cs"/>
              </a:rPr>
              <a:t>E</a:t>
            </a: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mergency </a:t>
            </a:r>
            <a:r>
              <a:rPr lang="en-GB" sz="1800" b="0" u="none" kern="0" dirty="0">
                <a:latin typeface="+mj-lt"/>
                <a:ea typeface="+mj-ea"/>
                <a:cs typeface="+mj-cs"/>
              </a:rPr>
              <a:t>risk analysis planning and developing civil defence </a:t>
            </a:r>
            <a:r>
              <a:rPr lang="en-GB" sz="1800" b="0" u="none" kern="0" dirty="0" smtClean="0">
                <a:latin typeface="+mj-lt"/>
                <a:ea typeface="+mj-ea"/>
                <a:cs typeface="+mj-cs"/>
              </a:rPr>
              <a:t>measures</a:t>
            </a:r>
            <a:endParaRPr lang="en-US" sz="1800" b="0" i="1" u="none" kern="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 descr="hihamerkki_is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953" y="4149080"/>
            <a:ext cx="77269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ruutu 1"/>
          <p:cNvSpPr txBox="1"/>
          <p:nvPr/>
        </p:nvSpPr>
        <p:spPr>
          <a:xfrm>
            <a:off x="2723385" y="6186790"/>
            <a:ext cx="3697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0" u="none" dirty="0">
                <a:solidFill>
                  <a:srgbClr val="002F5F"/>
                </a:solidFill>
                <a:latin typeface="+mj-lt"/>
                <a:ea typeface="+mj-ea"/>
                <a:cs typeface="+mj-cs"/>
              </a:rPr>
              <a:t>http://www.hel.fi/hki/Pela/en/Etusivu</a:t>
            </a:r>
          </a:p>
        </p:txBody>
      </p:sp>
      <p:pic>
        <p:nvPicPr>
          <p:cNvPr id="8" name="Picture 22" descr="hellenberg_gradien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196752"/>
            <a:ext cx="1323975" cy="657225"/>
          </a:xfrm>
          <a:prstGeom prst="rect">
            <a:avLst/>
          </a:prstGeom>
          <a:noFill/>
        </p:spPr>
      </p:pic>
      <p:sp>
        <p:nvSpPr>
          <p:cNvPr id="9" name="Tekstiruutu 1"/>
          <p:cNvSpPr txBox="1"/>
          <p:nvPr/>
        </p:nvSpPr>
        <p:spPr>
          <a:xfrm>
            <a:off x="3186653" y="3356992"/>
            <a:ext cx="2770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0" u="none" dirty="0">
                <a:solidFill>
                  <a:srgbClr val="002F5F"/>
                </a:solidFill>
                <a:latin typeface="+mj-lt"/>
                <a:ea typeface="+mj-ea"/>
                <a:cs typeface="+mj-cs"/>
              </a:rPr>
              <a:t>http://www.hellenberg.org/</a:t>
            </a:r>
          </a:p>
        </p:txBody>
      </p:sp>
    </p:spTree>
    <p:extLst>
      <p:ext uri="{BB962C8B-B14F-4D97-AF65-F5344CB8AC3E}">
        <p14:creationId xmlns:p14="http://schemas.microsoft.com/office/powerpoint/2010/main" val="254911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99434"/>
            <a:ext cx="1403648" cy="1243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69D7-FA64-4CBB-A25E-8EC83CA4E09B}" type="slidenum">
              <a:rPr lang="it-IT"/>
              <a:pPr/>
              <a:t>5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Beneficiary and </a:t>
            </a:r>
            <a:r>
              <a:rPr lang="en-GB" dirty="0" smtClean="0"/>
              <a:t>partners #3</a:t>
            </a: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334672" cy="2559223"/>
          </a:xfrm>
        </p:spPr>
        <p:txBody>
          <a:bodyPr/>
          <a:lstStyle/>
          <a:p>
            <a:r>
              <a:rPr lang="en-GB" sz="22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FREDERIKSSUND-HALSNÆS FIRE &amp;</a:t>
            </a:r>
            <a:r>
              <a:rPr lang="en-GB" sz="2200" b="1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200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RESCUE </a:t>
            </a:r>
            <a:r>
              <a:rPr lang="en-GB" sz="2200" b="1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SERVICE (FHFRS)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>
                <a:latin typeface="+mj-lt"/>
                <a:ea typeface="+mj-ea"/>
                <a:cs typeface="+mj-cs"/>
              </a:rPr>
              <a:t>Responding to and preventing fires, </a:t>
            </a:r>
            <a:r>
              <a:rPr lang="en-GB" i="1" dirty="0">
                <a:latin typeface="+mj-lt"/>
                <a:ea typeface="+mj-ea"/>
                <a:cs typeface="+mj-cs"/>
              </a:rPr>
              <a:t>road </a:t>
            </a:r>
            <a:r>
              <a:rPr lang="en-GB" i="1" dirty="0" smtClean="0">
                <a:latin typeface="+mj-lt"/>
                <a:ea typeface="+mj-ea"/>
                <a:cs typeface="+mj-cs"/>
              </a:rPr>
              <a:t>and chemical accidents, flooding</a:t>
            </a:r>
            <a:r>
              <a:rPr lang="en-GB" i="1" dirty="0">
                <a:latin typeface="+mj-lt"/>
                <a:ea typeface="+mj-ea"/>
                <a:cs typeface="+mj-cs"/>
              </a:rPr>
              <a:t>, fires at </a:t>
            </a:r>
            <a:r>
              <a:rPr lang="en-GB" i="1" dirty="0" smtClean="0">
                <a:latin typeface="+mj-lt"/>
                <a:ea typeface="+mj-ea"/>
                <a:cs typeface="+mj-cs"/>
              </a:rPr>
              <a:t>sea, hazardous </a:t>
            </a:r>
            <a:r>
              <a:rPr lang="en-GB" i="1" dirty="0">
                <a:latin typeface="+mj-lt"/>
                <a:ea typeface="+mj-ea"/>
                <a:cs typeface="+mj-cs"/>
              </a:rPr>
              <a:t>material and chemical incidents</a:t>
            </a:r>
            <a:endParaRPr lang="en-GB" i="1" dirty="0" smtClean="0"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>
                <a:latin typeface="+mj-lt"/>
                <a:ea typeface="+mj-ea"/>
                <a:cs typeface="+mj-cs"/>
              </a:rPr>
              <a:t>Long </a:t>
            </a:r>
            <a:r>
              <a:rPr lang="en-GB" i="1" dirty="0">
                <a:latin typeface="+mj-lt"/>
                <a:ea typeface="+mj-ea"/>
                <a:cs typeface="+mj-cs"/>
              </a:rPr>
              <a:t>term strategic aims of improving the social, economic and environmental emergencies </a:t>
            </a:r>
            <a:endParaRPr lang="en-GB" i="1" dirty="0" smtClean="0"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>
                <a:latin typeface="+mj-lt"/>
                <a:ea typeface="+mj-ea"/>
                <a:cs typeface="+mj-cs"/>
              </a:rPr>
              <a:t>Education by summerhouses and </a:t>
            </a:r>
            <a:r>
              <a:rPr lang="en-GB" i="1" dirty="0">
                <a:latin typeface="+mj-lt"/>
                <a:ea typeface="+mj-ea"/>
                <a:cs typeface="+mj-cs"/>
              </a:rPr>
              <a:t>camps </a:t>
            </a:r>
            <a:r>
              <a:rPr lang="en-GB" i="1" dirty="0" smtClean="0">
                <a:latin typeface="+mj-lt"/>
                <a:ea typeface="+mj-ea"/>
                <a:cs typeface="+mj-cs"/>
              </a:rPr>
              <a:t>in </a:t>
            </a:r>
            <a:r>
              <a:rPr lang="en-GB" i="1" dirty="0">
                <a:latin typeface="+mj-lt"/>
                <a:ea typeface="+mj-ea"/>
                <a:cs typeface="+mj-cs"/>
              </a:rPr>
              <a:t>forest areas for Danish emergency management </a:t>
            </a:r>
            <a:r>
              <a:rPr lang="en-GB" i="1" dirty="0" smtClean="0">
                <a:latin typeface="+mj-lt"/>
                <a:ea typeface="+mj-ea"/>
                <a:cs typeface="+mj-cs"/>
              </a:rPr>
              <a:t>agencies and institutions</a:t>
            </a:r>
            <a:endParaRPr lang="en-US" i="1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98244" y="3399383"/>
            <a:ext cx="2616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0" u="none" dirty="0">
                <a:solidFill>
                  <a:srgbClr val="002F5F"/>
                </a:solidFill>
                <a:latin typeface="+mj-lt"/>
                <a:ea typeface="+mj-ea"/>
                <a:cs typeface="+mj-cs"/>
              </a:rPr>
              <a:t>http://www.fh-brand.dk/</a:t>
            </a:r>
            <a:r>
              <a:rPr lang="en-GB" i="0" u="none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i="0" u="none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 </a:t>
            </a:r>
            <a:endParaRPr lang="en-GB" sz="2400" i="0" u="none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4" descr="http://www.ior-project.eu/wp-content/uploads/2013/06/Frederikssund-Halsnaes-Fire-Rescue-Service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888" y="2164084"/>
            <a:ext cx="790575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7504" y="3972798"/>
            <a:ext cx="7992888" cy="221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200" b="1" i="0" u="none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ESTONIAN ACADEMIA OF SECURITY SCIENCES (EASS)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i="1" u="none" kern="0" dirty="0" smtClean="0">
                <a:latin typeface="+mj-lt"/>
                <a:ea typeface="+mj-ea"/>
                <a:cs typeface="+mj-cs"/>
              </a:rPr>
              <a:t>Estonian educational institution to train specialists in internal security and law enforcement</a:t>
            </a:r>
          </a:p>
          <a:p>
            <a:r>
              <a:rPr lang="en-GB" sz="1800" b="0" i="1" u="none" kern="0" dirty="0" smtClean="0">
                <a:latin typeface="+mj-lt"/>
                <a:ea typeface="+mj-ea"/>
                <a:cs typeface="+mj-cs"/>
              </a:rPr>
              <a:t>•	Innovative applied learning technologies mission is to provide methodological and didactical support to training institutions and agencies</a:t>
            </a:r>
          </a:p>
          <a:p>
            <a:r>
              <a:rPr lang="en-GB" sz="1800" b="0" i="1" u="none" kern="0" dirty="0" smtClean="0">
                <a:latin typeface="+mj-lt"/>
                <a:ea typeface="+mj-ea"/>
                <a:cs typeface="+mj-cs"/>
              </a:rPr>
              <a:t>•	Preparing civil servants in four Colleges under the following specialties: police and border guard, rescue, correction, taxation and customs</a:t>
            </a:r>
          </a:p>
          <a:p>
            <a:endParaRPr lang="en-US" sz="1800" b="0" i="1" u="none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73022" y="6186790"/>
            <a:ext cx="30672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0" u="none" dirty="0">
                <a:solidFill>
                  <a:srgbClr val="002F5F"/>
                </a:solidFill>
                <a:latin typeface="+mj-lt"/>
                <a:ea typeface="+mj-ea"/>
                <a:cs typeface="+mj-cs"/>
              </a:rPr>
              <a:t>http://www.sisekaitse.ee/eass</a:t>
            </a:r>
            <a:endParaRPr lang="en-GB" sz="2400" i="0" u="none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75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69D7-FA64-4CBB-A25E-8EC83CA4E09B}" type="slidenum">
              <a:rPr lang="it-IT"/>
              <a:pPr/>
              <a:t>6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Background 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59024"/>
            <a:ext cx="8640960" cy="4590256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European </a:t>
            </a:r>
            <a:r>
              <a:rPr lang="en-GB" sz="2400" dirty="0"/>
              <a:t>CPs are getting more active in emergency management with huge </a:t>
            </a:r>
            <a:r>
              <a:rPr lang="en-GB" sz="2400" i="1" dirty="0"/>
              <a:t>DB collections </a:t>
            </a:r>
            <a:r>
              <a:rPr lang="en-GB" sz="2400" dirty="0"/>
              <a:t>on </a:t>
            </a:r>
            <a:r>
              <a:rPr lang="en-GB" sz="2400" i="1" dirty="0" smtClean="0"/>
              <a:t>multi-risks</a:t>
            </a:r>
            <a:endParaRPr lang="en-GB" sz="240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European </a:t>
            </a:r>
            <a:r>
              <a:rPr lang="en-GB" sz="2400" dirty="0"/>
              <a:t>trend in governance shifts progressively to the local/regional level and the </a:t>
            </a:r>
            <a:r>
              <a:rPr lang="en-GB" sz="2400" i="1" dirty="0"/>
              <a:t>citizens</a:t>
            </a:r>
            <a:r>
              <a:rPr lang="en-GB" sz="2400" dirty="0"/>
              <a:t> are thus called as first actors of civil </a:t>
            </a:r>
            <a:r>
              <a:rPr lang="en-GB" sz="2400" dirty="0" smtClean="0"/>
              <a:t>protection</a:t>
            </a:r>
            <a:endParaRPr lang="en-GB" sz="240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People often do not have chance to interact </a:t>
            </a:r>
            <a:r>
              <a:rPr lang="en-GB" sz="2400" i="1" dirty="0"/>
              <a:t>participatively</a:t>
            </a:r>
            <a:r>
              <a:rPr lang="en-GB" sz="2400" dirty="0"/>
              <a:t> in the surveillance of the </a:t>
            </a:r>
            <a:r>
              <a:rPr lang="en-GB" sz="2400" dirty="0" smtClean="0"/>
              <a:t>territory</a:t>
            </a: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i="1" dirty="0" smtClean="0"/>
              <a:t>Involvement</a:t>
            </a:r>
            <a:r>
              <a:rPr lang="en-GB" sz="2400" dirty="0" smtClean="0"/>
              <a:t> </a:t>
            </a:r>
            <a:r>
              <a:rPr lang="en-GB" sz="2400" dirty="0"/>
              <a:t>of the population </a:t>
            </a:r>
            <a:r>
              <a:rPr lang="en-GB" sz="2400" dirty="0" smtClean="0"/>
              <a:t>can provide positive cost-effective </a:t>
            </a:r>
            <a:r>
              <a:rPr lang="en-GB" sz="2400" dirty="0"/>
              <a:t>and </a:t>
            </a:r>
            <a:r>
              <a:rPr lang="en-GB" sz="2400" i="1" dirty="0"/>
              <a:t>context-specific</a:t>
            </a:r>
            <a:r>
              <a:rPr lang="en-GB" sz="2400" dirty="0"/>
              <a:t> strategies of territorial surveillance.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85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69D7-FA64-4CBB-A25E-8EC83CA4E09B}" type="slidenum">
              <a:rPr lang="it-IT"/>
              <a:pPr/>
              <a:t>7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Project aims and benefits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0728"/>
            <a:ext cx="8640960" cy="5454352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Identifying </a:t>
            </a:r>
            <a:r>
              <a:rPr lang="en-GB" sz="2400" i="1" dirty="0"/>
              <a:t>gaps</a:t>
            </a:r>
            <a:r>
              <a:rPr lang="en-GB" sz="2400" dirty="0"/>
              <a:t> in the </a:t>
            </a:r>
            <a:r>
              <a:rPr lang="en-GB" sz="2400" i="1" dirty="0"/>
              <a:t>information sharing system </a:t>
            </a:r>
            <a:r>
              <a:rPr lang="en-GB" sz="2400" dirty="0"/>
              <a:t>in terms of territorial </a:t>
            </a:r>
            <a:r>
              <a:rPr lang="en-GB" sz="2400" dirty="0" smtClean="0"/>
              <a:t>knowledge</a:t>
            </a:r>
            <a:endParaRPr lang="en-GB" sz="240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Empowerment of civil society members as </a:t>
            </a:r>
            <a:r>
              <a:rPr lang="en-GB" sz="2400" i="1" dirty="0"/>
              <a:t>‘territorial mappers’</a:t>
            </a:r>
            <a:r>
              <a:rPr lang="en-GB" sz="2400" dirty="0"/>
              <a:t> through GPS-localised </a:t>
            </a:r>
            <a:r>
              <a:rPr lang="en-GB" sz="2400" dirty="0" smtClean="0"/>
              <a:t>mobile devices (citizens - </a:t>
            </a:r>
            <a:r>
              <a:rPr lang="en-GB" sz="2400" dirty="0"/>
              <a:t>CP </a:t>
            </a:r>
            <a:r>
              <a:rPr lang="en-GB" sz="2400" dirty="0" smtClean="0"/>
              <a:t>volounteers)</a:t>
            </a:r>
            <a:endParaRPr lang="en-GB" sz="240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Design and implementation of dedicated </a:t>
            </a:r>
            <a:r>
              <a:rPr lang="en-GB" sz="2400" i="1" dirty="0"/>
              <a:t>training courses</a:t>
            </a:r>
            <a:r>
              <a:rPr lang="en-GB" sz="2400" dirty="0"/>
              <a:t> on the monitoring actions </a:t>
            </a:r>
            <a:r>
              <a:rPr lang="en-GB" sz="2400" dirty="0" smtClean="0"/>
              <a:t>from </a:t>
            </a:r>
            <a:r>
              <a:rPr lang="en-GB" sz="2400" dirty="0"/>
              <a:t>citizens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i="1" dirty="0" smtClean="0"/>
              <a:t>Crowd </a:t>
            </a:r>
            <a:r>
              <a:rPr lang="en-GB" sz="2400" i="1" dirty="0"/>
              <a:t>sourcing </a:t>
            </a:r>
            <a:r>
              <a:rPr lang="en-GB" sz="2400" dirty="0"/>
              <a:t>in hazard management as key-strategy for the </a:t>
            </a:r>
            <a:r>
              <a:rPr lang="en-GB" sz="2400" i="1" dirty="0"/>
              <a:t>active participation </a:t>
            </a:r>
            <a:r>
              <a:rPr lang="en-GB" sz="2400" dirty="0"/>
              <a:t>of </a:t>
            </a:r>
            <a:r>
              <a:rPr lang="en-GB" sz="2400" dirty="0" smtClean="0"/>
              <a:t>population reducing </a:t>
            </a:r>
            <a:r>
              <a:rPr lang="en-GB" sz="2400" dirty="0"/>
              <a:t>costs of </a:t>
            </a:r>
            <a:r>
              <a:rPr lang="en-GB" sz="2400" dirty="0" smtClean="0"/>
              <a:t>recovery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i="1" dirty="0"/>
              <a:t>Enhancing active participation </a:t>
            </a:r>
            <a:r>
              <a:rPr lang="en-GB" sz="2400" dirty="0"/>
              <a:t>and </a:t>
            </a:r>
            <a:r>
              <a:rPr lang="en-GB" sz="2400" i="1" dirty="0"/>
              <a:t>responsibilisation</a:t>
            </a:r>
            <a:r>
              <a:rPr lang="en-GB" sz="2400" dirty="0"/>
              <a:t> of the population in territorial management and risk mitigation</a:t>
            </a:r>
          </a:p>
        </p:txBody>
      </p:sp>
    </p:spTree>
    <p:extLst>
      <p:ext uri="{BB962C8B-B14F-4D97-AF65-F5344CB8AC3E}">
        <p14:creationId xmlns:p14="http://schemas.microsoft.com/office/powerpoint/2010/main" val="35024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69D7-FA64-4CBB-A25E-8EC83CA4E09B}" type="slidenum">
              <a:rPr lang="it-IT"/>
              <a:pPr/>
              <a:t>8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Expected results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892480" cy="5454352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Development of a </a:t>
            </a:r>
            <a:r>
              <a:rPr lang="en-GB" sz="2400" i="1" dirty="0"/>
              <a:t>multi-module tool </a:t>
            </a:r>
            <a:r>
              <a:rPr lang="en-GB" sz="2400" dirty="0"/>
              <a:t>(mobile devices) with a </a:t>
            </a:r>
            <a:r>
              <a:rPr lang="en-GB" sz="2400" dirty="0" smtClean="0"/>
              <a:t>strategy </a:t>
            </a:r>
            <a:r>
              <a:rPr lang="en-GB" sz="2400" dirty="0"/>
              <a:t>prone to human </a:t>
            </a:r>
            <a:r>
              <a:rPr lang="en-GB" sz="2400" dirty="0" smtClean="0"/>
              <a:t>resources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/>
              <a:t>Create </a:t>
            </a:r>
            <a:r>
              <a:rPr lang="en-GB" sz="2400" dirty="0" smtClean="0"/>
              <a:t>collaborative user environments for emergency response and support during crisis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/>
              <a:t>Test a networked </a:t>
            </a:r>
            <a:r>
              <a:rPr lang="it-IT" sz="2400" i="1" dirty="0" smtClean="0"/>
              <a:t>disaster response community</a:t>
            </a:r>
            <a:endParaRPr lang="en-GB" sz="2400" i="1" dirty="0" smtClean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i="1" dirty="0" smtClean="0"/>
              <a:t>Raising public awareness </a:t>
            </a:r>
            <a:r>
              <a:rPr lang="en-GB" sz="2400" dirty="0" smtClean="0"/>
              <a:t>towards instruments for a long </a:t>
            </a:r>
            <a:r>
              <a:rPr lang="en-GB" sz="2400" dirty="0"/>
              <a:t>term goal of involvement and </a:t>
            </a:r>
            <a:r>
              <a:rPr lang="en-GB" sz="2400" dirty="0" smtClean="0"/>
              <a:t>participation</a:t>
            </a:r>
            <a:endParaRPr lang="en-GB" sz="240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Easy-to-use </a:t>
            </a:r>
            <a:r>
              <a:rPr lang="en-GB" sz="2400" dirty="0"/>
              <a:t>“</a:t>
            </a:r>
            <a:r>
              <a:rPr lang="en-GB" sz="2400" i="1" dirty="0"/>
              <a:t>human-data</a:t>
            </a:r>
            <a:r>
              <a:rPr lang="en-GB" sz="2400" dirty="0"/>
              <a:t>” input on crisis </a:t>
            </a:r>
            <a:r>
              <a:rPr lang="en-GB" sz="2400" dirty="0" smtClean="0"/>
              <a:t>management, maximising utility </a:t>
            </a:r>
            <a:r>
              <a:rPr lang="en-GB" sz="2400" dirty="0"/>
              <a:t>of citizens - CP </a:t>
            </a:r>
            <a:r>
              <a:rPr lang="en-GB" sz="2400" dirty="0" smtClean="0"/>
              <a:t>volounteers response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Improvement of </a:t>
            </a:r>
            <a:r>
              <a:rPr lang="en-GB" sz="2400" i="1" dirty="0" smtClean="0"/>
              <a:t>peer-produced </a:t>
            </a:r>
            <a:r>
              <a:rPr lang="en-GB" sz="2400" i="1" dirty="0" smtClean="0"/>
              <a:t>mapping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i="1" dirty="0" smtClean="0"/>
              <a:t>End User Advisory Board (</a:t>
            </a:r>
            <a:r>
              <a:rPr lang="en-GB" sz="2400" dirty="0" smtClean="0"/>
              <a:t>EAB</a:t>
            </a:r>
            <a:r>
              <a:rPr lang="en-GB" sz="2400" i="1" dirty="0" smtClean="0"/>
              <a:t>) </a:t>
            </a:r>
            <a:r>
              <a:rPr lang="en-GB" sz="2400" dirty="0" smtClean="0"/>
              <a:t>network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90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69D7-FA64-4CBB-A25E-8EC83CA4E09B}" type="slidenum">
              <a:rPr lang="it-IT"/>
              <a:pPr/>
              <a:t>9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Deliverables and deadlines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640960" cy="288032"/>
          </a:xfrm>
        </p:spPr>
        <p:txBody>
          <a:bodyPr/>
          <a:lstStyle/>
          <a:p>
            <a:r>
              <a:rPr lang="en-GB" b="1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A - Management </a:t>
            </a:r>
            <a:r>
              <a:rPr lang="en-GB" b="1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and reporting to the </a:t>
            </a:r>
            <a:r>
              <a:rPr lang="en-GB" b="1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Commission (Dec 13 – Nov 15)</a:t>
            </a:r>
          </a:p>
          <a:p>
            <a:endParaRPr lang="en-GB" b="1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  <a:p>
            <a:endParaRPr lang="en-GB" i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2564904"/>
            <a:ext cx="864096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i="0" u="none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B - Building </a:t>
            </a:r>
            <a:r>
              <a:rPr lang="en-GB" sz="1800" i="0" u="none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on preliminary </a:t>
            </a:r>
            <a:r>
              <a:rPr lang="en-GB" sz="1800" i="0" u="none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research (Gen 14 – </a:t>
            </a:r>
            <a:r>
              <a:rPr lang="en-GB" sz="1800" b="1" i="0" u="none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Aug 14)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47015"/>
              </p:ext>
            </p:extLst>
          </p:nvPr>
        </p:nvGraphicFramePr>
        <p:xfrm>
          <a:off x="467544" y="1412776"/>
          <a:ext cx="8424936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D1 - DOCUMENT OF WORK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D4 - FIRST MID-TERM REPORT</a:t>
                      </a:r>
                    </a:p>
                    <a:p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D6 - SECOND MID-TERM REPORT</a:t>
                      </a:r>
                    </a:p>
                    <a:p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D12 - FINAL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M1 - KICK-OFF MEETING</a:t>
                      </a:r>
                    </a:p>
                    <a:p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M13 - MID</a:t>
                      </a:r>
                      <a:r>
                        <a:rPr lang="en-GB" sz="1600" b="0" i="0" baseline="0" dirty="0" smtClean="0">
                          <a:solidFill>
                            <a:srgbClr val="002F5F"/>
                          </a:solidFill>
                        </a:rPr>
                        <a:t> </a:t>
                      </a:r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TERM CONSORTIUM MEETING</a:t>
                      </a:r>
                    </a:p>
                    <a:p>
                      <a:endParaRPr lang="en-GB" sz="1600" b="0" i="0" dirty="0">
                        <a:solidFill>
                          <a:srgbClr val="002F5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39047"/>
              </p:ext>
            </p:extLst>
          </p:nvPr>
        </p:nvGraphicFramePr>
        <p:xfrm>
          <a:off x="452072" y="2924944"/>
          <a:ext cx="842493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446088" marR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D2 - STRENGTHS, WEAKNESSES, OPPORTUNITIES AND THREATS ANALYSIS (SWOT)</a:t>
                      </a:r>
                    </a:p>
                    <a:p>
                      <a:pPr marL="446088" marR="0" indent="-4460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D3 - WORKSHOP WITH END-USERS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6088" indent="-446088"/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M4 - PREVENTION STRATEGIES/COSTS DATABASE</a:t>
                      </a:r>
                    </a:p>
                    <a:p>
                      <a:pPr marL="446088" indent="-446088"/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M5 - REPORT ON STATE OF THE ART</a:t>
                      </a:r>
                    </a:p>
                    <a:p>
                      <a:pPr marL="446088" indent="-446088"/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M6 - DATABASE MANAGEMENT SYSTEM (DBMS) STATE-OF-THE-ART</a:t>
                      </a:r>
                    </a:p>
                    <a:p>
                      <a:pPr marL="446088" indent="-446088"/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M9 - SET OF GUIDELINES FOR ACTION C.4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51520" y="4509120"/>
            <a:ext cx="864096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i="0" u="none" kern="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C - Development of smartphone application (May 14 – Sep 15)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935532"/>
              </p:ext>
            </p:extLst>
          </p:nvPr>
        </p:nvGraphicFramePr>
        <p:xfrm>
          <a:off x="434330" y="4869160"/>
          <a:ext cx="84249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4680520"/>
              </a:tblGrid>
              <a:tr h="1296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D7 - SOFTWARE APPLICATION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kern="1200" dirty="0" smtClean="0">
                          <a:solidFill>
                            <a:srgbClr val="002F5F"/>
                          </a:solidFill>
                          <a:latin typeface="+mn-lt"/>
                          <a:ea typeface="+mn-ea"/>
                          <a:cs typeface="+mn-cs"/>
                        </a:rPr>
                        <a:t>D9 - SOFTWARE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6088" indent="-446088"/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M7 - STATE-OF-THE-ART OF MOBILE TECHNOLOGIES IN PILOT COUNTRIES</a:t>
                      </a:r>
                    </a:p>
                    <a:p>
                      <a:pPr marL="446088" indent="-446088"/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M8 - STATE-OF-THE-ART OF APPLICATION</a:t>
                      </a:r>
                    </a:p>
                    <a:p>
                      <a:pPr marL="446088" indent="-446088"/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M10 - DATA LOGGERS REVIEW</a:t>
                      </a:r>
                    </a:p>
                    <a:p>
                      <a:pPr marL="446088" indent="-446088"/>
                      <a:r>
                        <a:rPr lang="en-GB" sz="1600" b="0" i="0" dirty="0" smtClean="0">
                          <a:solidFill>
                            <a:srgbClr val="002F5F"/>
                          </a:solidFill>
                        </a:rPr>
                        <a:t>M11 - COMMUNICATION SCHEME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2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KEN@9IE5NKRSBVWXY5L9" val="2764"/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irpi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1600" b="1" i="1" u="sng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sz="1600" b="1" i="1" u="sng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irpi</Template>
  <TotalTime>2016</TotalTime>
  <Words>934</Words>
  <Application>Microsoft Office PowerPoint</Application>
  <PresentationFormat>Presentazione su schermo (4:3)</PresentationFormat>
  <Paragraphs>158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Arial</vt:lpstr>
      <vt:lpstr>irpi</vt:lpstr>
      <vt:lpstr>MAppERS  Mobile Applications for Emergency Response and Support</vt:lpstr>
      <vt:lpstr>Eligible costs and duration</vt:lpstr>
      <vt:lpstr>Beneficiary and partners #1</vt:lpstr>
      <vt:lpstr>Beneficiary and partners #2</vt:lpstr>
      <vt:lpstr>Beneficiary and partners #3</vt:lpstr>
      <vt:lpstr>Background </vt:lpstr>
      <vt:lpstr>Project aims and benefits</vt:lpstr>
      <vt:lpstr>Expected results</vt:lpstr>
      <vt:lpstr>Deliverables and deadlines</vt:lpstr>
      <vt:lpstr>Deliverables and deadlines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MAppERSMobile Applications for Emergency Response and Support</dc:title>
  <dc:creator>Simone</dc:creator>
  <cp:lastModifiedBy>Simone</cp:lastModifiedBy>
  <cp:revision>58</cp:revision>
  <dcterms:created xsi:type="dcterms:W3CDTF">2014-01-09T13:09:27Z</dcterms:created>
  <dcterms:modified xsi:type="dcterms:W3CDTF">2014-01-21T17:06:40Z</dcterms:modified>
</cp:coreProperties>
</file>