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15"/>
  </p:notesMasterIdLst>
  <p:sldIdLst>
    <p:sldId id="453" r:id="rId2"/>
    <p:sldId id="467" r:id="rId3"/>
    <p:sldId id="422" r:id="rId4"/>
    <p:sldId id="472" r:id="rId5"/>
    <p:sldId id="470" r:id="rId6"/>
    <p:sldId id="471" r:id="rId7"/>
    <p:sldId id="461" r:id="rId8"/>
    <p:sldId id="451" r:id="rId9"/>
    <p:sldId id="464" r:id="rId10"/>
    <p:sldId id="462" r:id="rId11"/>
    <p:sldId id="457" r:id="rId12"/>
    <p:sldId id="458" r:id="rId13"/>
    <p:sldId id="365" r:id="rId14"/>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9FF66"/>
    <a:srgbClr val="00CC00"/>
    <a:srgbClr val="FFCCCC"/>
    <a:srgbClr val="FFFF66"/>
    <a:srgbClr val="CCFF99"/>
    <a:srgbClr val="36218F"/>
    <a:srgbClr val="00FF00"/>
    <a:srgbClr val="ACA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0" autoAdjust="0"/>
    <p:restoredTop sz="94660"/>
  </p:normalViewPr>
  <p:slideViewPr>
    <p:cSldViewPr>
      <p:cViewPr varScale="1">
        <p:scale>
          <a:sx n="101" d="100"/>
          <a:sy n="101" d="100"/>
        </p:scale>
        <p:origin x="-110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6B99976-E29A-4039-997E-4A2AC214AF71}" type="datetime1">
              <a:rPr lang="it-IT"/>
              <a:pPr/>
              <a:t>22/01/14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it-IT"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smtClean="0"/>
          </a:p>
        </p:txBody>
      </p:sp>
      <p:sp>
        <p:nvSpPr>
          <p:cNvPr id="6" name="Segnaposto piè di pagina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39F4F95-7EF8-4C93-B000-564656CFB410}" type="slidenum">
              <a:rPr lang="it-IT"/>
              <a:pPr/>
              <a:t>‹n.›</a:t>
            </a:fld>
            <a:endParaRPr lang="it-IT"/>
          </a:p>
        </p:txBody>
      </p:sp>
    </p:spTree>
    <p:extLst>
      <p:ext uri="{BB962C8B-B14F-4D97-AF65-F5344CB8AC3E}">
        <p14:creationId xmlns:p14="http://schemas.microsoft.com/office/powerpoint/2010/main" val="131660422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A39F4F95-7EF8-4C93-B000-564656CFB410}" type="slidenum">
              <a:rPr lang="it-IT" smtClean="0"/>
              <a:pPr/>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59ECDF0-33B5-DB4A-B668-550716109B85}" type="slidenum">
              <a:rPr lang="de-DE" sz="1200">
                <a:latin typeface="Calibri" charset="0"/>
              </a:rPr>
              <a:pPr eaLnBrk="1" hangingPunct="1"/>
              <a:t>3</a:t>
            </a:fld>
            <a:endParaRPr lang="de-DE" sz="1200">
              <a:latin typeface="Calibri" charset="0"/>
            </a:endParaRPr>
          </a:p>
        </p:txBody>
      </p:sp>
      <p:sp>
        <p:nvSpPr>
          <p:cNvPr id="15363" name="Rectangle 7"/>
          <p:cNvSpPr txBox="1">
            <a:spLocks noGrp="1" noChangeArrowheads="1"/>
          </p:cNvSpPr>
          <p:nvPr/>
        </p:nvSpPr>
        <p:spPr bwMode="auto">
          <a:xfrm>
            <a:off x="3885710" y="8686288"/>
            <a:ext cx="2972290" cy="4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93" tIns="45346" rIns="90693" bIns="45346"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5F3ECBAC-FAFF-6641-A938-EEF61DFDCEC6}" type="slidenum">
              <a:rPr lang="de-DE" sz="1100"/>
              <a:pPr algn="r" eaLnBrk="1" hangingPunct="1"/>
              <a:t>3</a:t>
            </a:fld>
            <a:endParaRPr lang="de-DE" sz="1100"/>
          </a:p>
        </p:txBody>
      </p:sp>
      <p:sp>
        <p:nvSpPr>
          <p:cNvPr id="1536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5365"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r>
              <a:rPr lang="en-US">
                <a:latin typeface="Calibri" charset="0"/>
              </a:rPr>
              <a:t>Increased dredging necessities and costs</a:t>
            </a:r>
          </a:p>
          <a:p>
            <a:pPr eaLnBrk="1" hangingPunct="1"/>
            <a:r>
              <a:rPr lang="en-US">
                <a:latin typeface="Calibri" charset="0"/>
              </a:rPr>
              <a:t>Pressures led to endangered ecosystem functions</a:t>
            </a:r>
          </a:p>
          <a:p>
            <a:pPr eaLnBrk="1" hangingPunct="1"/>
            <a:endParaRPr lang="en-US">
              <a:latin typeface="Calibri" charset="0"/>
            </a:endParaRPr>
          </a:p>
          <a:p>
            <a:pPr eaLnBrk="1" hangingPunct="1"/>
            <a:r>
              <a:rPr lang="en-US">
                <a:latin typeface="Calibri" charset="0"/>
              </a:rPr>
              <a:t>Implementation of EU directives: WFD, Birds &amp; Habitats Dir.</a:t>
            </a:r>
          </a:p>
          <a:p>
            <a:pPr eaLnBrk="1" hangingPunct="1"/>
            <a:r>
              <a:rPr lang="en-US">
                <a:latin typeface="Calibri" charset="0"/>
              </a:rPr>
              <a:t>Global developments in trade &amp; ship constructions, competition between harbours</a:t>
            </a:r>
          </a:p>
          <a:p>
            <a:pPr eaLnBrk="1" hangingPunct="1"/>
            <a:endParaRPr lang="en-US">
              <a:latin typeface="Calibri" charset="0"/>
            </a:endParaRPr>
          </a:p>
          <a:p>
            <a:pPr eaLnBrk="1" hangingPunct="1"/>
            <a:r>
              <a:rPr lang="en-US">
                <a:latin typeface="Calibri" charset="0"/>
              </a:rPr>
              <a:t>Predicted climate change, sea level rise, change in freshwater discharge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EE6E279D-9FD8-40F4-AC8D-D389F64D45E1}" type="slidenum">
              <a:rPr lang="it-IT"/>
              <a:pPr/>
              <a:t>4</a:t>
            </a:fld>
            <a:endParaRPr lang="it-IT"/>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2" name="Rectangle 3"/>
          <p:cNvSpPr>
            <a:spLocks noGrp="1" noChangeArrowheads="1"/>
          </p:cNvSpPr>
          <p:nvPr>
            <p:ph type="body" idx="1"/>
          </p:nvPr>
        </p:nvSpPr>
        <p:spPr bwMode="auto">
          <a:noFill/>
        </p:spPr>
        <p:txBody>
          <a:bodyPr/>
          <a:lstStyle/>
          <a:p>
            <a:pPr eaLnBrk="1" hangingPunct="1">
              <a:spcBef>
                <a:spcPct val="0"/>
              </a:spcBef>
            </a:pPr>
            <a:endParaRPr lang="it-IT" dirty="0" smtClean="0">
              <a:ea typeface="ＭＳ Ｐゴシック" pitchFamily="-106"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40E57-17D3-0645-AF0C-0851673E50CC}" type="slidenum">
              <a:rPr lang="es-ES"/>
              <a:pPr/>
              <a:t>5</a:t>
            </a:fld>
            <a:endParaRPr lang="es-ES"/>
          </a:p>
        </p:txBody>
      </p:sp>
      <p:sp>
        <p:nvSpPr>
          <p:cNvPr id="1649666" name="Rectangle 2"/>
          <p:cNvSpPr>
            <a:spLocks noGrp="1" noRot="1" noChangeAspect="1" noChangeArrowheads="1" noTextEdit="1"/>
          </p:cNvSpPr>
          <p:nvPr>
            <p:ph type="sldImg"/>
          </p:nvPr>
        </p:nvSpPr>
        <p:spPr>
          <a:ln/>
        </p:spPr>
      </p:sp>
      <p:sp>
        <p:nvSpPr>
          <p:cNvPr id="164966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099" name="Segnaposto note 2"/>
          <p:cNvSpPr>
            <a:spLocks noGrp="1"/>
          </p:cNvSpPr>
          <p:nvPr>
            <p:ph type="body" idx="1"/>
          </p:nvPr>
        </p:nvSpPr>
        <p:spPr bwMode="auto">
          <a:noFill/>
        </p:spPr>
        <p:txBody>
          <a:bodyPr/>
          <a:lstStyle/>
          <a:p>
            <a:pPr>
              <a:spcBef>
                <a:spcPct val="0"/>
              </a:spcBef>
            </a:pPr>
            <a:endParaRPr lang="en-US"/>
          </a:p>
        </p:txBody>
      </p:sp>
      <p:sp>
        <p:nvSpPr>
          <p:cNvPr id="4100" name="Segnaposto numero diapositiva 3"/>
          <p:cNvSpPr>
            <a:spLocks noGrp="1"/>
          </p:cNvSpPr>
          <p:nvPr>
            <p:ph type="sldNum" sz="quarter" idx="5"/>
          </p:nvPr>
        </p:nvSpPr>
        <p:spPr bwMode="auto">
          <a:noFill/>
          <a:ln>
            <a:miter lim="800000"/>
            <a:headEnd/>
            <a:tailEnd/>
          </a:ln>
        </p:spPr>
        <p:txBody>
          <a:bodyPr/>
          <a:lstStyle/>
          <a:p>
            <a:fld id="{B844B83B-FB44-2448-BDDE-5A32D1F32CE3}" type="slidenum">
              <a:rPr lang="it-IT"/>
              <a:pPr/>
              <a:t>8</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p:cNvSpPr>
            <a:spLocks noGrp="1" noRot="1" noChangeAspect="1"/>
          </p:cNvSpPr>
          <p:nvPr>
            <p:ph type="sldImg"/>
          </p:nvPr>
        </p:nvSpPr>
        <p:spPr>
          <a:xfrm>
            <a:off x="1143000" y="685800"/>
            <a:ext cx="4572000" cy="3429000"/>
          </a:xfrm>
          <a:ln/>
        </p:spPr>
      </p:sp>
      <p:sp>
        <p:nvSpPr>
          <p:cNvPr id="43011" name="Segnaposto note 2"/>
          <p:cNvSpPr>
            <a:spLocks noGrp="1"/>
          </p:cNvSpPr>
          <p:nvPr>
            <p:ph type="body" idx="1"/>
          </p:nvPr>
        </p:nvSpPr>
        <p:spPr>
          <a:noFill/>
          <a:ln/>
        </p:spPr>
        <p:txBody>
          <a:bodyPr/>
          <a:lstStyle/>
          <a:p>
            <a:r>
              <a:rPr lang="en-US" noProof="0" dirty="0" smtClean="0">
                <a:latin typeface="Arial" pitchFamily="34" charset="0"/>
                <a:ea typeface="ＭＳ Ｐゴシック" pitchFamily="34" charset="-128"/>
              </a:rPr>
              <a:t>In</a:t>
            </a:r>
            <a:r>
              <a:rPr lang="en-US" baseline="0" noProof="0" dirty="0" smtClean="0">
                <a:latin typeface="Arial" pitchFamily="34" charset="0"/>
                <a:ea typeface="ＭＳ Ｐゴシック" pitchFamily="34" charset="-128"/>
              </a:rPr>
              <a:t> situ coordination (</a:t>
            </a:r>
            <a:r>
              <a:rPr lang="en-US" baseline="0" noProof="0" dirty="0" err="1" smtClean="0">
                <a:latin typeface="Arial" pitchFamily="34" charset="0"/>
                <a:ea typeface="ＭＳ Ｐゴシック" pitchFamily="34" charset="-128"/>
              </a:rPr>
              <a:t>i.e</a:t>
            </a:r>
            <a:r>
              <a:rPr lang="en-US" baseline="0" noProof="0" dirty="0" smtClean="0">
                <a:latin typeface="Arial" pitchFamily="34" charset="0"/>
                <a:ea typeface="ＭＳ Ｐゴシック" pitchFamily="34" charset="-128"/>
              </a:rPr>
              <a:t> airborne) requires funding for standardization and publication of data and analysis. In this way ground truth and validation of Copernicus and EO data/products can be applied in the monitoring activities of environmental regional agencies. Institutes as ISPRA can provide  guidelines and alerts about the monitoring and good environmental status implementation through the European strategies context. On the other side small and medium enterprises can benefit from an enhanced use of EO products.</a:t>
            </a:r>
            <a:endParaRPr lang="en-US" noProof="0" dirty="0" smtClean="0">
              <a:latin typeface="Arial" pitchFamily="34" charset="0"/>
              <a:ea typeface="ＭＳ Ｐゴシック" pitchFamily="34" charset="-128"/>
            </a:endParaRPr>
          </a:p>
        </p:txBody>
      </p:sp>
      <p:sp>
        <p:nvSpPr>
          <p:cNvPr id="43012" name="Segnaposto numero diapositiva 3"/>
          <p:cNvSpPr>
            <a:spLocks noGrp="1"/>
          </p:cNvSpPr>
          <p:nvPr>
            <p:ph type="sldNum" sz="quarter" idx="5"/>
          </p:nvPr>
        </p:nvSpPr>
        <p:spPr>
          <a:noFill/>
        </p:spPr>
        <p:txBody>
          <a:bodyPr/>
          <a:lstStyle/>
          <a:p>
            <a:fld id="{86C90763-052B-4E00-BD61-192901D01090}" type="slidenum">
              <a:rPr lang="en-US"/>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40E57-17D3-0645-AF0C-0851673E50CC}" type="slidenum">
              <a:rPr lang="es-ES"/>
              <a:pPr/>
              <a:t>12</a:t>
            </a:fld>
            <a:endParaRPr lang="es-ES"/>
          </a:p>
        </p:txBody>
      </p:sp>
      <p:sp>
        <p:nvSpPr>
          <p:cNvPr id="1649666" name="Rectangle 2"/>
          <p:cNvSpPr>
            <a:spLocks noGrp="1" noRot="1" noChangeAspect="1" noChangeArrowheads="1" noTextEdit="1"/>
          </p:cNvSpPr>
          <p:nvPr>
            <p:ph type="sldImg"/>
          </p:nvPr>
        </p:nvSpPr>
        <p:spPr>
          <a:ln/>
        </p:spPr>
      </p:sp>
      <p:sp>
        <p:nvSpPr>
          <p:cNvPr id="164966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2707"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4" name="Segnaposto numero diapositiva 3"/>
          <p:cNvSpPr>
            <a:spLocks noGrp="1"/>
          </p:cNvSpPr>
          <p:nvPr>
            <p:ph type="sldNum" sz="quarter" idx="5"/>
          </p:nvPr>
        </p:nvSpPr>
        <p:spPr/>
        <p:txBody>
          <a:bodyPr/>
          <a:lstStyle/>
          <a:p>
            <a:pPr>
              <a:defRPr/>
            </a:pPr>
            <a:fld id="{4A6854B1-5B2E-48A3-9F7A-31AC0887E567}" type="slidenum">
              <a:rPr lang="it-IT" smtClean="0"/>
              <a:pPr>
                <a:defRPr/>
              </a:pPr>
              <a:t>13</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n-US"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endParaRPr lang="it-IT"/>
          </a:p>
        </p:txBody>
      </p:sp>
      <p:sp>
        <p:nvSpPr>
          <p:cNvPr id="5" name="Rectangle 5"/>
          <p:cNvSpPr>
            <a:spLocks noGrp="1" noChangeArrowheads="1"/>
          </p:cNvSpPr>
          <p:nvPr>
            <p:ph type="ftr" sz="quarter" idx="11"/>
          </p:nvPr>
        </p:nvSpPr>
        <p:spPr>
          <a:ln/>
        </p:spPr>
        <p:txBody>
          <a:bodyPr/>
          <a:lstStyle>
            <a:lvl1pPr>
              <a:defRPr/>
            </a:lvl1pPr>
          </a:lstStyle>
          <a:p>
            <a:endParaRPr lang="it-IT"/>
          </a:p>
        </p:txBody>
      </p:sp>
      <p:sp>
        <p:nvSpPr>
          <p:cNvPr id="6" name="Rectangle 6"/>
          <p:cNvSpPr>
            <a:spLocks noGrp="1" noChangeArrowheads="1"/>
          </p:cNvSpPr>
          <p:nvPr>
            <p:ph type="sldNum" sz="quarter" idx="12"/>
          </p:nvPr>
        </p:nvSpPr>
        <p:spPr>
          <a:ln/>
        </p:spPr>
        <p:txBody>
          <a:bodyPr/>
          <a:lstStyle>
            <a:lvl1pPr>
              <a:defRPr/>
            </a:lvl1pPr>
          </a:lstStyle>
          <a:p>
            <a:fld id="{559169DF-F9BB-49AC-BF00-58464D59D8D4}" type="slidenum">
              <a:rPr lang="it-IT"/>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endParaRPr lang="it-IT"/>
          </a:p>
        </p:txBody>
      </p:sp>
      <p:sp>
        <p:nvSpPr>
          <p:cNvPr id="5" name="Rectangle 5"/>
          <p:cNvSpPr>
            <a:spLocks noGrp="1" noChangeArrowheads="1"/>
          </p:cNvSpPr>
          <p:nvPr>
            <p:ph type="ftr" sz="quarter" idx="11"/>
          </p:nvPr>
        </p:nvSpPr>
        <p:spPr>
          <a:ln/>
        </p:spPr>
        <p:txBody>
          <a:bodyPr/>
          <a:lstStyle>
            <a:lvl1pPr>
              <a:defRPr/>
            </a:lvl1pPr>
          </a:lstStyle>
          <a:p>
            <a:endParaRPr lang="it-IT"/>
          </a:p>
        </p:txBody>
      </p:sp>
      <p:sp>
        <p:nvSpPr>
          <p:cNvPr id="6" name="Rectangle 6"/>
          <p:cNvSpPr>
            <a:spLocks noGrp="1" noChangeArrowheads="1"/>
          </p:cNvSpPr>
          <p:nvPr>
            <p:ph type="sldNum" sz="quarter" idx="12"/>
          </p:nvPr>
        </p:nvSpPr>
        <p:spPr>
          <a:ln/>
        </p:spPr>
        <p:txBody>
          <a:bodyPr/>
          <a:lstStyle>
            <a:lvl1pPr>
              <a:defRPr/>
            </a:lvl1pPr>
          </a:lstStyle>
          <a:p>
            <a:fld id="{52DE4F91-1EF1-490A-B658-0281D8E5C5C0}" type="slidenum">
              <a:rPr lang="it-IT"/>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en-US"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endParaRPr lang="it-IT"/>
          </a:p>
        </p:txBody>
      </p:sp>
      <p:sp>
        <p:nvSpPr>
          <p:cNvPr id="5" name="Rectangle 5"/>
          <p:cNvSpPr>
            <a:spLocks noGrp="1" noChangeArrowheads="1"/>
          </p:cNvSpPr>
          <p:nvPr>
            <p:ph type="ftr" sz="quarter" idx="11"/>
          </p:nvPr>
        </p:nvSpPr>
        <p:spPr>
          <a:ln/>
        </p:spPr>
        <p:txBody>
          <a:bodyPr/>
          <a:lstStyle>
            <a:lvl1pPr>
              <a:defRPr/>
            </a:lvl1pPr>
          </a:lstStyle>
          <a:p>
            <a:endParaRPr lang="it-IT"/>
          </a:p>
        </p:txBody>
      </p:sp>
      <p:sp>
        <p:nvSpPr>
          <p:cNvPr id="6" name="Rectangle 6"/>
          <p:cNvSpPr>
            <a:spLocks noGrp="1" noChangeArrowheads="1"/>
          </p:cNvSpPr>
          <p:nvPr>
            <p:ph type="sldNum" sz="quarter" idx="12"/>
          </p:nvPr>
        </p:nvSpPr>
        <p:spPr>
          <a:ln/>
        </p:spPr>
        <p:txBody>
          <a:bodyPr/>
          <a:lstStyle>
            <a:lvl1pPr>
              <a:defRPr/>
            </a:lvl1pPr>
          </a:lstStyle>
          <a:p>
            <a:fld id="{4E3727FD-DC78-4B2B-ADF9-EA39C9F03671}" type="slidenum">
              <a:rPr lang="it-IT"/>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itle 4"/>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56001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contenuto 2"/>
          <p:cNvSpPr>
            <a:spLocks noGrp="1"/>
          </p:cNvSpPr>
          <p:nvPr>
            <p:ph idx="1"/>
          </p:nvPr>
        </p:nvSpPr>
        <p:spPr/>
        <p:txBody>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endParaRPr lang="it-IT"/>
          </a:p>
        </p:txBody>
      </p:sp>
      <p:sp>
        <p:nvSpPr>
          <p:cNvPr id="5" name="Rectangle 5"/>
          <p:cNvSpPr>
            <a:spLocks noGrp="1" noChangeArrowheads="1"/>
          </p:cNvSpPr>
          <p:nvPr>
            <p:ph type="ftr" sz="quarter" idx="11"/>
          </p:nvPr>
        </p:nvSpPr>
        <p:spPr>
          <a:ln/>
        </p:spPr>
        <p:txBody>
          <a:bodyPr/>
          <a:lstStyle>
            <a:lvl1pPr>
              <a:defRPr/>
            </a:lvl1pPr>
          </a:lstStyle>
          <a:p>
            <a:endParaRPr lang="it-IT"/>
          </a:p>
        </p:txBody>
      </p:sp>
      <p:sp>
        <p:nvSpPr>
          <p:cNvPr id="6" name="Rectangle 6"/>
          <p:cNvSpPr>
            <a:spLocks noGrp="1" noChangeArrowheads="1"/>
          </p:cNvSpPr>
          <p:nvPr>
            <p:ph type="sldNum" sz="quarter" idx="12"/>
          </p:nvPr>
        </p:nvSpPr>
        <p:spPr>
          <a:ln/>
        </p:spPr>
        <p:txBody>
          <a:bodyPr/>
          <a:lstStyle>
            <a:lvl1pPr>
              <a:defRPr/>
            </a:lvl1pPr>
          </a:lstStyle>
          <a:p>
            <a:fld id="{15058152-CA9E-482A-A1A4-9B20B9297870}" type="slidenum">
              <a:rPr lang="it-IT"/>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n-US"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Fare clic per modificare gli stili del testo dello schema</a:t>
            </a:r>
          </a:p>
        </p:txBody>
      </p:sp>
      <p:sp>
        <p:nvSpPr>
          <p:cNvPr id="4" name="Rectangle 4"/>
          <p:cNvSpPr>
            <a:spLocks noGrp="1" noChangeArrowheads="1"/>
          </p:cNvSpPr>
          <p:nvPr>
            <p:ph type="dt" sz="half" idx="10"/>
          </p:nvPr>
        </p:nvSpPr>
        <p:spPr>
          <a:ln/>
        </p:spPr>
        <p:txBody>
          <a:bodyPr/>
          <a:lstStyle>
            <a:lvl1pPr>
              <a:defRPr/>
            </a:lvl1pPr>
          </a:lstStyle>
          <a:p>
            <a:endParaRPr lang="it-IT"/>
          </a:p>
        </p:txBody>
      </p:sp>
      <p:sp>
        <p:nvSpPr>
          <p:cNvPr id="5" name="Rectangle 5"/>
          <p:cNvSpPr>
            <a:spLocks noGrp="1" noChangeArrowheads="1"/>
          </p:cNvSpPr>
          <p:nvPr>
            <p:ph type="ftr" sz="quarter" idx="11"/>
          </p:nvPr>
        </p:nvSpPr>
        <p:spPr>
          <a:ln/>
        </p:spPr>
        <p:txBody>
          <a:bodyPr/>
          <a:lstStyle>
            <a:lvl1pPr>
              <a:defRPr/>
            </a:lvl1pPr>
          </a:lstStyle>
          <a:p>
            <a:endParaRPr lang="it-IT"/>
          </a:p>
        </p:txBody>
      </p:sp>
      <p:sp>
        <p:nvSpPr>
          <p:cNvPr id="6" name="Rectangle 6"/>
          <p:cNvSpPr>
            <a:spLocks noGrp="1" noChangeArrowheads="1"/>
          </p:cNvSpPr>
          <p:nvPr>
            <p:ph type="sldNum" sz="quarter" idx="12"/>
          </p:nvPr>
        </p:nvSpPr>
        <p:spPr>
          <a:ln/>
        </p:spPr>
        <p:txBody>
          <a:bodyPr/>
          <a:lstStyle>
            <a:lvl1pPr>
              <a:defRPr/>
            </a:lvl1pPr>
          </a:lstStyle>
          <a:p>
            <a:fld id="{2B9021A3-B851-4CDB-B999-C31B14D4BE5D}" type="slidenum">
              <a:rPr lang="it-IT"/>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endParaRPr lang="it-IT"/>
          </a:p>
        </p:txBody>
      </p:sp>
      <p:sp>
        <p:nvSpPr>
          <p:cNvPr id="6" name="Rectangle 5"/>
          <p:cNvSpPr>
            <a:spLocks noGrp="1" noChangeArrowheads="1"/>
          </p:cNvSpPr>
          <p:nvPr>
            <p:ph type="ftr" sz="quarter" idx="11"/>
          </p:nvPr>
        </p:nvSpPr>
        <p:spPr>
          <a:ln/>
        </p:spPr>
        <p:txBody>
          <a:bodyPr/>
          <a:lstStyle>
            <a:lvl1pPr>
              <a:defRPr/>
            </a:lvl1pPr>
          </a:lstStyle>
          <a:p>
            <a:endParaRPr lang="it-IT"/>
          </a:p>
        </p:txBody>
      </p:sp>
      <p:sp>
        <p:nvSpPr>
          <p:cNvPr id="7" name="Rectangle 6"/>
          <p:cNvSpPr>
            <a:spLocks noGrp="1" noChangeArrowheads="1"/>
          </p:cNvSpPr>
          <p:nvPr>
            <p:ph type="sldNum" sz="quarter" idx="12"/>
          </p:nvPr>
        </p:nvSpPr>
        <p:spPr>
          <a:ln/>
        </p:spPr>
        <p:txBody>
          <a:bodyPr/>
          <a:lstStyle>
            <a:lvl1pPr>
              <a:defRPr/>
            </a:lvl1pPr>
          </a:lstStyle>
          <a:p>
            <a:fld id="{00423FC6-1DC3-487A-898E-0396FE4166B5}" type="slidenum">
              <a:rPr lang="it-IT"/>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en-US"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endParaRPr lang="it-IT"/>
          </a:p>
        </p:txBody>
      </p:sp>
      <p:sp>
        <p:nvSpPr>
          <p:cNvPr id="8" name="Rectangle 5"/>
          <p:cNvSpPr>
            <a:spLocks noGrp="1" noChangeArrowheads="1"/>
          </p:cNvSpPr>
          <p:nvPr>
            <p:ph type="ftr" sz="quarter" idx="11"/>
          </p:nvPr>
        </p:nvSpPr>
        <p:spPr>
          <a:ln/>
        </p:spPr>
        <p:txBody>
          <a:bodyPr/>
          <a:lstStyle>
            <a:lvl1pPr>
              <a:defRPr/>
            </a:lvl1pPr>
          </a:lstStyle>
          <a:p>
            <a:endParaRPr lang="it-IT"/>
          </a:p>
        </p:txBody>
      </p:sp>
      <p:sp>
        <p:nvSpPr>
          <p:cNvPr id="9" name="Rectangle 6"/>
          <p:cNvSpPr>
            <a:spLocks noGrp="1" noChangeArrowheads="1"/>
          </p:cNvSpPr>
          <p:nvPr>
            <p:ph type="sldNum" sz="quarter" idx="12"/>
          </p:nvPr>
        </p:nvSpPr>
        <p:spPr>
          <a:ln/>
        </p:spPr>
        <p:txBody>
          <a:bodyPr/>
          <a:lstStyle>
            <a:lvl1pPr>
              <a:defRPr/>
            </a:lvl1pPr>
          </a:lstStyle>
          <a:p>
            <a:fld id="{92D72D78-A289-4D80-A9FE-E4C745B2E524}" type="slidenum">
              <a:rPr lang="it-IT"/>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Rectangle 4"/>
          <p:cNvSpPr>
            <a:spLocks noGrp="1" noChangeArrowheads="1"/>
          </p:cNvSpPr>
          <p:nvPr>
            <p:ph type="dt" sz="half" idx="10"/>
          </p:nvPr>
        </p:nvSpPr>
        <p:spPr>
          <a:ln/>
        </p:spPr>
        <p:txBody>
          <a:bodyPr/>
          <a:lstStyle>
            <a:lvl1pPr>
              <a:defRPr/>
            </a:lvl1pPr>
          </a:lstStyle>
          <a:p>
            <a:endParaRPr lang="it-IT"/>
          </a:p>
        </p:txBody>
      </p:sp>
      <p:sp>
        <p:nvSpPr>
          <p:cNvPr id="4" name="Rectangle 5"/>
          <p:cNvSpPr>
            <a:spLocks noGrp="1" noChangeArrowheads="1"/>
          </p:cNvSpPr>
          <p:nvPr>
            <p:ph type="ftr" sz="quarter" idx="11"/>
          </p:nvPr>
        </p:nvSpPr>
        <p:spPr>
          <a:ln/>
        </p:spPr>
        <p:txBody>
          <a:bodyPr/>
          <a:lstStyle>
            <a:lvl1pPr>
              <a:defRPr/>
            </a:lvl1pPr>
          </a:lstStyle>
          <a:p>
            <a:endParaRPr lang="it-IT"/>
          </a:p>
        </p:txBody>
      </p:sp>
      <p:sp>
        <p:nvSpPr>
          <p:cNvPr id="5" name="Rectangle 6"/>
          <p:cNvSpPr>
            <a:spLocks noGrp="1" noChangeArrowheads="1"/>
          </p:cNvSpPr>
          <p:nvPr>
            <p:ph type="sldNum" sz="quarter" idx="12"/>
          </p:nvPr>
        </p:nvSpPr>
        <p:spPr>
          <a:ln/>
        </p:spPr>
        <p:txBody>
          <a:bodyPr/>
          <a:lstStyle>
            <a:lvl1pPr>
              <a:defRPr/>
            </a:lvl1pPr>
          </a:lstStyle>
          <a:p>
            <a:fld id="{035709F9-9073-4C6E-A569-24AC82890669}" type="slidenum">
              <a:rPr lang="it-IT"/>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it-IT"/>
          </a:p>
        </p:txBody>
      </p:sp>
      <p:sp>
        <p:nvSpPr>
          <p:cNvPr id="3" name="Rectangle 5"/>
          <p:cNvSpPr>
            <a:spLocks noGrp="1" noChangeArrowheads="1"/>
          </p:cNvSpPr>
          <p:nvPr>
            <p:ph type="ftr" sz="quarter" idx="11"/>
          </p:nvPr>
        </p:nvSpPr>
        <p:spPr>
          <a:ln/>
        </p:spPr>
        <p:txBody>
          <a:bodyPr/>
          <a:lstStyle>
            <a:lvl1pPr>
              <a:defRPr/>
            </a:lvl1pPr>
          </a:lstStyle>
          <a:p>
            <a:endParaRPr lang="it-IT"/>
          </a:p>
        </p:txBody>
      </p:sp>
      <p:sp>
        <p:nvSpPr>
          <p:cNvPr id="4" name="Rectangle 6"/>
          <p:cNvSpPr>
            <a:spLocks noGrp="1" noChangeArrowheads="1"/>
          </p:cNvSpPr>
          <p:nvPr>
            <p:ph type="sldNum" sz="quarter" idx="12"/>
          </p:nvPr>
        </p:nvSpPr>
        <p:spPr>
          <a:ln/>
        </p:spPr>
        <p:txBody>
          <a:bodyPr/>
          <a:lstStyle>
            <a:lvl1pPr>
              <a:defRPr/>
            </a:lvl1pPr>
          </a:lstStyle>
          <a:p>
            <a:fld id="{39576E93-7528-4F1A-AA6F-87F66BA32891}" type="slidenum">
              <a:rPr lang="it-IT"/>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en-US"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endParaRPr lang="it-IT"/>
          </a:p>
        </p:txBody>
      </p:sp>
      <p:sp>
        <p:nvSpPr>
          <p:cNvPr id="6" name="Rectangle 5"/>
          <p:cNvSpPr>
            <a:spLocks noGrp="1" noChangeArrowheads="1"/>
          </p:cNvSpPr>
          <p:nvPr>
            <p:ph type="ftr" sz="quarter" idx="11"/>
          </p:nvPr>
        </p:nvSpPr>
        <p:spPr>
          <a:ln/>
        </p:spPr>
        <p:txBody>
          <a:bodyPr/>
          <a:lstStyle>
            <a:lvl1pPr>
              <a:defRPr/>
            </a:lvl1pPr>
          </a:lstStyle>
          <a:p>
            <a:endParaRPr lang="it-IT"/>
          </a:p>
        </p:txBody>
      </p:sp>
      <p:sp>
        <p:nvSpPr>
          <p:cNvPr id="7" name="Rectangle 6"/>
          <p:cNvSpPr>
            <a:spLocks noGrp="1" noChangeArrowheads="1"/>
          </p:cNvSpPr>
          <p:nvPr>
            <p:ph type="sldNum" sz="quarter" idx="12"/>
          </p:nvPr>
        </p:nvSpPr>
        <p:spPr>
          <a:ln/>
        </p:spPr>
        <p:txBody>
          <a:bodyPr/>
          <a:lstStyle>
            <a:lvl1pPr>
              <a:defRPr/>
            </a:lvl1pPr>
          </a:lstStyle>
          <a:p>
            <a:fld id="{D48D3A4D-604C-4BF9-B1D5-CBFC156C6E68}" type="slidenum">
              <a:rPr lang="it-IT"/>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en-US"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endParaRPr lang="it-IT"/>
          </a:p>
        </p:txBody>
      </p:sp>
      <p:sp>
        <p:nvSpPr>
          <p:cNvPr id="6" name="Rectangle 5"/>
          <p:cNvSpPr>
            <a:spLocks noGrp="1" noChangeArrowheads="1"/>
          </p:cNvSpPr>
          <p:nvPr>
            <p:ph type="ftr" sz="quarter" idx="11"/>
          </p:nvPr>
        </p:nvSpPr>
        <p:spPr>
          <a:ln/>
        </p:spPr>
        <p:txBody>
          <a:bodyPr/>
          <a:lstStyle>
            <a:lvl1pPr>
              <a:defRPr/>
            </a:lvl1pPr>
          </a:lstStyle>
          <a:p>
            <a:endParaRPr lang="it-IT"/>
          </a:p>
        </p:txBody>
      </p:sp>
      <p:sp>
        <p:nvSpPr>
          <p:cNvPr id="7" name="Rectangle 6"/>
          <p:cNvSpPr>
            <a:spLocks noGrp="1" noChangeArrowheads="1"/>
          </p:cNvSpPr>
          <p:nvPr>
            <p:ph type="sldNum" sz="quarter" idx="12"/>
          </p:nvPr>
        </p:nvSpPr>
        <p:spPr>
          <a:ln/>
        </p:spPr>
        <p:txBody>
          <a:bodyPr/>
          <a:lstStyle>
            <a:lvl1pPr>
              <a:defRPr/>
            </a:lvl1pPr>
          </a:lstStyle>
          <a:p>
            <a:fld id="{4E2A731F-F9FF-4FF5-A115-13AEE35D9066}" type="slidenum">
              <a:rPr lang="it-IT"/>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F410A33-4308-4121-BE53-11DF53E3AB7C}"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Arial" pitchFamily="-109" charset="0"/>
        </a:defRPr>
      </a:lvl6pPr>
      <a:lvl7pPr marL="914400" algn="ctr" rtl="0" fontAlgn="base">
        <a:spcBef>
          <a:spcPct val="0"/>
        </a:spcBef>
        <a:spcAft>
          <a:spcPct val="0"/>
        </a:spcAft>
        <a:defRPr sz="4400">
          <a:solidFill>
            <a:schemeClr val="tx2"/>
          </a:solidFill>
          <a:latin typeface="Arial" pitchFamily="-109" charset="0"/>
        </a:defRPr>
      </a:lvl7pPr>
      <a:lvl8pPr marL="1371600" algn="ctr" rtl="0" fontAlgn="base">
        <a:spcBef>
          <a:spcPct val="0"/>
        </a:spcBef>
        <a:spcAft>
          <a:spcPct val="0"/>
        </a:spcAft>
        <a:defRPr sz="4400">
          <a:solidFill>
            <a:schemeClr val="tx2"/>
          </a:solidFill>
          <a:latin typeface="Arial" pitchFamily="-109" charset="0"/>
        </a:defRPr>
      </a:lvl8pPr>
      <a:lvl9pPr marL="1828800" algn="ctr" rtl="0" fontAlgn="base">
        <a:spcBef>
          <a:spcPct val="0"/>
        </a:spcBef>
        <a:spcAft>
          <a:spcPct val="0"/>
        </a:spcAft>
        <a:defRPr sz="4400">
          <a:solidFill>
            <a:schemeClr val="tx2"/>
          </a:solidFill>
          <a:latin typeface="Arial"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9"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gif"/><Relationship Id="rId6" Type="http://schemas.openxmlformats.org/officeDocument/2006/relationships/image" Target="../media/image4.jpg"/><Relationship Id="rId7"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8.png"/><Relationship Id="rId3" Type="http://schemas.openxmlformats.org/officeDocument/2006/relationships/hyperlink" Target="http://test.kustviewer.lizard.ne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png"/><Relationship Id="rId5" Type="http://schemas.openxmlformats.org/officeDocument/2006/relationships/image" Target="../media/image41.jpeg"/><Relationship Id="rId6" Type="http://schemas.openxmlformats.org/officeDocument/2006/relationships/image" Target="../media/image42.jpeg"/><Relationship Id="rId7" Type="http://schemas.openxmlformats.org/officeDocument/2006/relationships/image" Target="../media/image43.emf"/><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emf"/><Relationship Id="rId5" Type="http://schemas.openxmlformats.org/officeDocument/2006/relationships/image" Target="../media/image47.png"/><Relationship Id="rId6"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2.jpg"/><Relationship Id="rId7" Type="http://schemas.openxmlformats.org/officeDocument/2006/relationships/image" Target="../media/image1.png"/><Relationship Id="rId8" Type="http://schemas.openxmlformats.org/officeDocument/2006/relationships/image" Target="../media/image3.gif"/><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jpeg"/><Relationship Id="rId8" Type="http://schemas.openxmlformats.org/officeDocument/2006/relationships/image" Target="../media/image20.png"/><Relationship Id="rId9"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png"/><Relationship Id="rId3" Type="http://schemas.openxmlformats.org/officeDocument/2006/relationships/image" Target="../media/image23.png"/></Relationships>
</file>

<file path=ppt/slides/_rels/slide8.xml.rels><?xml version="1.0" encoding="UTF-8" standalone="yes"?>
<Relationships xmlns="http://schemas.openxmlformats.org/package/2006/relationships"><Relationship Id="rId11" Type="http://schemas.openxmlformats.org/officeDocument/2006/relationships/image" Target="../media/image32.wmf"/><Relationship Id="rId12" Type="http://schemas.openxmlformats.org/officeDocument/2006/relationships/image" Target="../media/image33.jpeg"/><Relationship Id="rId13"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jpeg"/><Relationship Id="rId7" Type="http://schemas.openxmlformats.org/officeDocument/2006/relationships/image" Target="../media/image28.png"/><Relationship Id="rId8" Type="http://schemas.openxmlformats.org/officeDocument/2006/relationships/image" Target="../media/image29.jpeg"/><Relationship Id="rId9" Type="http://schemas.openxmlformats.org/officeDocument/2006/relationships/image" Target="../media/image30.png"/><Relationship Id="rId10"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jpeg"/><Relationship Id="rId5" Type="http://schemas.openxmlformats.org/officeDocument/2006/relationships/image" Target="../media/image36.jpeg"/><Relationship Id="rId6" Type="http://schemas.openxmlformats.org/officeDocument/2006/relationships/image" Target="../media/image37.png"/><Relationship Id="rId1" Type="http://schemas.openxmlformats.org/officeDocument/2006/relationships/slideLayout" Target="../slideLayouts/slideLayout1.xml"/><Relationship Id="rId2"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4" name="Rectangle 6"/>
          <p:cNvSpPr>
            <a:spLocks noGrp="1" noChangeArrowheads="1"/>
          </p:cNvSpPr>
          <p:nvPr>
            <p:ph type="ctrTitle"/>
          </p:nvPr>
        </p:nvSpPr>
        <p:spPr>
          <a:xfrm>
            <a:off x="0" y="1300693"/>
            <a:ext cx="9144000" cy="4216539"/>
          </a:xfrm>
          <a:solidFill>
            <a:srgbClr val="36218F">
              <a:alpha val="99000"/>
            </a:srgbClr>
          </a:solidFill>
          <a:ln w="9525">
            <a:noFill/>
            <a:miter lim="800000"/>
            <a:headEnd/>
            <a:tailEnd/>
          </a:ln>
        </p:spPr>
        <p:txBody>
          <a:bodyPr wrap="square">
            <a:spAutoFit/>
          </a:bodyPr>
          <a:lstStyle/>
          <a:p>
            <a:pPr eaLnBrk="1" hangingPunct="1">
              <a:spcBef>
                <a:spcPts val="0"/>
              </a:spcBef>
              <a:spcAft>
                <a:spcPts val="1200"/>
              </a:spcAft>
            </a:pPr>
            <a:r>
              <a:rPr lang="en-US" sz="2000" b="1" kern="1200" dirty="0" smtClean="0">
                <a:solidFill>
                  <a:schemeClr val="bg1"/>
                </a:solidFill>
                <a:ea typeface="ＭＳ Ｐゴシック" pitchFamily="-106" charset="-128"/>
                <a:cs typeface="Times New Roman" pitchFamily="-106" charset="0"/>
              </a:rPr>
              <a:t/>
            </a:r>
            <a:br>
              <a:rPr lang="en-US" sz="2000" b="1" kern="1200" dirty="0" smtClean="0">
                <a:solidFill>
                  <a:schemeClr val="bg1"/>
                </a:solidFill>
                <a:ea typeface="ＭＳ Ｐゴシック" pitchFamily="-106" charset="-128"/>
                <a:cs typeface="Times New Roman" pitchFamily="-106" charset="0"/>
              </a:rPr>
            </a:br>
            <a:r>
              <a:rPr lang="en-US" sz="2000" b="1" kern="1200" dirty="0" smtClean="0">
                <a:solidFill>
                  <a:schemeClr val="bg1"/>
                </a:solidFill>
                <a:ea typeface="ＭＳ Ｐゴシック" pitchFamily="-106" charset="-128"/>
                <a:cs typeface="Times New Roman" pitchFamily="-106" charset="0"/>
              </a:rPr>
              <a:t>Ecological </a:t>
            </a:r>
            <a:r>
              <a:rPr lang="en-US" sz="2000" b="1" kern="1200" dirty="0" err="1">
                <a:solidFill>
                  <a:schemeClr val="bg1"/>
                </a:solidFill>
                <a:ea typeface="ＭＳ Ｐゴシック" pitchFamily="-106" charset="-128"/>
                <a:cs typeface="Times New Roman" pitchFamily="-106" charset="0"/>
              </a:rPr>
              <a:t>COastal</a:t>
            </a:r>
            <a:r>
              <a:rPr lang="en-US" sz="2000" b="1" kern="1200" dirty="0">
                <a:solidFill>
                  <a:schemeClr val="bg1"/>
                </a:solidFill>
                <a:ea typeface="ＭＳ Ｐゴシック" pitchFamily="-106" charset="-128"/>
                <a:cs typeface="Times New Roman" pitchFamily="-106" charset="0"/>
              </a:rPr>
              <a:t> Strategies and Tools for Resilient European </a:t>
            </a:r>
            <a:r>
              <a:rPr lang="en-US" sz="2000" b="1" kern="1200" dirty="0" err="1" smtClean="0">
                <a:solidFill>
                  <a:schemeClr val="bg1"/>
                </a:solidFill>
                <a:ea typeface="ＭＳ Ｐゴシック" pitchFamily="-106" charset="-128"/>
                <a:cs typeface="Times New Roman" pitchFamily="-106" charset="0"/>
              </a:rPr>
              <a:t>SocietieS</a:t>
            </a:r>
            <a:r>
              <a:rPr lang="en-US" sz="2000" b="1" kern="1200" dirty="0" smtClean="0">
                <a:solidFill>
                  <a:schemeClr val="bg1"/>
                </a:solidFill>
                <a:ea typeface="ＭＳ Ｐゴシック" pitchFamily="-106" charset="-128"/>
                <a:cs typeface="Times New Roman" pitchFamily="-106" charset="0"/>
              </a:rPr>
              <a:t/>
            </a:r>
            <a:br>
              <a:rPr lang="en-US" sz="2000" b="1" kern="1200" dirty="0" smtClean="0">
                <a:solidFill>
                  <a:schemeClr val="bg1"/>
                </a:solidFill>
                <a:ea typeface="ＭＳ Ｐゴシック" pitchFamily="-106" charset="-128"/>
                <a:cs typeface="Times New Roman" pitchFamily="-106" charset="0"/>
              </a:rPr>
            </a:br>
            <a:r>
              <a:rPr lang="en-US" sz="2000" b="1" kern="1200" dirty="0">
                <a:solidFill>
                  <a:schemeClr val="bg1"/>
                </a:solidFill>
                <a:ea typeface="ＭＳ Ｐゴシック" pitchFamily="-106" charset="-128"/>
                <a:cs typeface="Times New Roman" pitchFamily="-106" charset="0"/>
              </a:rPr>
              <a:t/>
            </a:r>
            <a:br>
              <a:rPr lang="en-US" sz="2000" b="1" kern="1200" dirty="0">
                <a:solidFill>
                  <a:schemeClr val="bg1"/>
                </a:solidFill>
                <a:ea typeface="ＭＳ Ｐゴシック" pitchFamily="-106" charset="-128"/>
                <a:cs typeface="Times New Roman" pitchFamily="-106" charset="0"/>
              </a:rPr>
            </a:br>
            <a:r>
              <a:rPr lang="en-US" sz="2800" b="1" kern="1200" dirty="0">
                <a:solidFill>
                  <a:schemeClr val="bg1"/>
                </a:solidFill>
                <a:ea typeface="ＭＳ Ｐゴシック" pitchFamily="-106" charset="-128"/>
                <a:cs typeface="Times New Roman" pitchFamily="-106" charset="0"/>
              </a:rPr>
              <a:t>ECOSTRESS</a:t>
            </a:r>
            <a:br>
              <a:rPr lang="en-US" sz="2800" b="1" kern="1200" dirty="0">
                <a:solidFill>
                  <a:schemeClr val="bg1"/>
                </a:solidFill>
                <a:ea typeface="ＭＳ Ｐゴシック" pitchFamily="-106" charset="-128"/>
                <a:cs typeface="Times New Roman" pitchFamily="-106" charset="0"/>
              </a:rPr>
            </a:br>
            <a:r>
              <a:rPr lang="en-US" sz="2000" b="1" kern="1200" dirty="0" smtClean="0">
                <a:solidFill>
                  <a:schemeClr val="bg1"/>
                </a:solidFill>
                <a:ea typeface="ＭＳ Ｐゴシック" pitchFamily="-106" charset="-128"/>
                <a:cs typeface="Times New Roman" pitchFamily="-106" charset="0"/>
              </a:rPr>
              <a:t/>
            </a:r>
            <a:br>
              <a:rPr lang="en-US" sz="2000" b="1" kern="1200" dirty="0" smtClean="0">
                <a:solidFill>
                  <a:schemeClr val="bg1"/>
                </a:solidFill>
                <a:ea typeface="ＭＳ Ｐゴシック" pitchFamily="-106" charset="-128"/>
                <a:cs typeface="Times New Roman" pitchFamily="-106" charset="0"/>
              </a:rPr>
            </a:br>
            <a:r>
              <a:rPr lang="en-US" sz="2000" b="1" kern="1200" dirty="0">
                <a:solidFill>
                  <a:schemeClr val="bg1"/>
                </a:solidFill>
                <a:ea typeface="ＭＳ Ｐゴシック" pitchFamily="-106" charset="-128"/>
                <a:cs typeface="Times New Roman" pitchFamily="-106" charset="0"/>
              </a:rPr>
              <a:t/>
            </a:r>
            <a:br>
              <a:rPr lang="en-US" sz="2000" b="1" kern="1200" dirty="0">
                <a:solidFill>
                  <a:schemeClr val="bg1"/>
                </a:solidFill>
                <a:ea typeface="ＭＳ Ｐゴシック" pitchFamily="-106" charset="-128"/>
                <a:cs typeface="Times New Roman" pitchFamily="-106" charset="0"/>
              </a:rPr>
            </a:br>
            <a:r>
              <a:rPr lang="en-US" sz="2000" b="1" kern="1200" dirty="0">
                <a:solidFill>
                  <a:schemeClr val="bg1"/>
                </a:solidFill>
                <a:ea typeface="ＭＳ Ｐゴシック" pitchFamily="-106" charset="-128"/>
                <a:cs typeface="Times New Roman" pitchFamily="-106" charset="0"/>
              </a:rPr>
              <a:t>2013 </a:t>
            </a:r>
            <a:r>
              <a:rPr lang="en-US" sz="2000" b="1" kern="1200" dirty="0" smtClean="0">
                <a:solidFill>
                  <a:schemeClr val="bg1"/>
                </a:solidFill>
                <a:ea typeface="ＭＳ Ｐゴシック" pitchFamily="-106" charset="-128"/>
                <a:cs typeface="Times New Roman" pitchFamily="-106" charset="0"/>
              </a:rPr>
              <a:t>PROJECT FOR CIVIL </a:t>
            </a:r>
            <a:r>
              <a:rPr lang="en-US" sz="2000" b="1" kern="1200" dirty="0">
                <a:solidFill>
                  <a:schemeClr val="bg1"/>
                </a:solidFill>
                <a:ea typeface="ＭＳ Ｐゴシック" pitchFamily="-106" charset="-128"/>
                <a:cs typeface="Times New Roman" pitchFamily="-106" charset="0"/>
              </a:rPr>
              <a:t>PROTECTION FINANCIAL INSTRUMENT</a:t>
            </a:r>
            <a:br>
              <a:rPr lang="en-US" sz="2000" b="1" kern="1200" dirty="0">
                <a:solidFill>
                  <a:schemeClr val="bg1"/>
                </a:solidFill>
                <a:ea typeface="ＭＳ Ｐゴシック" pitchFamily="-106" charset="-128"/>
                <a:cs typeface="Times New Roman" pitchFamily="-106" charset="0"/>
              </a:rPr>
            </a:br>
            <a:r>
              <a:rPr lang="en-US" sz="2000" b="1" kern="1200" dirty="0" smtClean="0">
                <a:solidFill>
                  <a:schemeClr val="bg1"/>
                </a:solidFill>
                <a:ea typeface="ＭＳ Ｐゴシック" pitchFamily="-106" charset="-128"/>
                <a:cs typeface="Times New Roman" pitchFamily="-106" charset="0"/>
              </a:rPr>
              <a:t>PREPAREDNESS </a:t>
            </a:r>
            <a:r>
              <a:rPr lang="en-US" sz="2000" b="1" kern="1200" dirty="0">
                <a:solidFill>
                  <a:schemeClr val="bg1"/>
                </a:solidFill>
                <a:ea typeface="ＭＳ Ｐゴシック" pitchFamily="-106" charset="-128"/>
                <a:cs typeface="Times New Roman" pitchFamily="-106" charset="0"/>
              </a:rPr>
              <a:t>AND PREVENTION </a:t>
            </a:r>
            <a:r>
              <a:rPr lang="en-US" sz="2000" b="1" kern="1200" dirty="0" smtClean="0">
                <a:solidFill>
                  <a:schemeClr val="bg1"/>
                </a:solidFill>
                <a:ea typeface="ＭＳ Ｐゴシック" pitchFamily="-106" charset="-128"/>
                <a:cs typeface="Times New Roman" pitchFamily="-106" charset="0"/>
              </a:rPr>
              <a:t>SCHEME</a:t>
            </a:r>
            <a:br>
              <a:rPr lang="en-US" sz="2000" b="1" kern="1200" dirty="0" smtClean="0">
                <a:solidFill>
                  <a:schemeClr val="bg1"/>
                </a:solidFill>
                <a:ea typeface="ＭＳ Ｐゴシック" pitchFamily="-106" charset="-128"/>
                <a:cs typeface="Times New Roman" pitchFamily="-106" charset="0"/>
              </a:rPr>
            </a:br>
            <a:r>
              <a:rPr lang="en-US" sz="2000" b="1" kern="1200" dirty="0">
                <a:solidFill>
                  <a:schemeClr val="bg1"/>
                </a:solidFill>
                <a:ea typeface="ＭＳ Ｐゴシック" pitchFamily="-106" charset="-128"/>
                <a:cs typeface="Times New Roman" pitchFamily="-106" charset="0"/>
              </a:rPr>
              <a:t/>
            </a:r>
            <a:br>
              <a:rPr lang="en-US" sz="2000" b="1" kern="1200" dirty="0">
                <a:solidFill>
                  <a:schemeClr val="bg1"/>
                </a:solidFill>
                <a:ea typeface="ＭＳ Ｐゴシック" pitchFamily="-106" charset="-128"/>
                <a:cs typeface="Times New Roman" pitchFamily="-106" charset="0"/>
              </a:rPr>
            </a:br>
            <a:r>
              <a:rPr lang="en-US" sz="2000" b="1" kern="1200" dirty="0" smtClean="0">
                <a:solidFill>
                  <a:schemeClr val="bg1"/>
                </a:solidFill>
                <a:ea typeface="ＭＳ Ｐゴシック" pitchFamily="-106" charset="-128"/>
                <a:cs typeface="Times New Roman" pitchFamily="-106" charset="0"/>
              </a:rPr>
              <a:t>KICK OFF MEETING BRUXELLES 22-01-2014</a:t>
            </a:r>
            <a:br>
              <a:rPr lang="en-US" sz="2000" b="1" kern="1200" dirty="0" smtClean="0">
                <a:solidFill>
                  <a:schemeClr val="bg1"/>
                </a:solidFill>
                <a:ea typeface="ＭＳ Ｐゴシック" pitchFamily="-106" charset="-128"/>
                <a:cs typeface="Times New Roman" pitchFamily="-106" charset="0"/>
              </a:rPr>
            </a:br>
            <a:r>
              <a:rPr lang="en-US" sz="2000" b="1" kern="1200" dirty="0">
                <a:solidFill>
                  <a:schemeClr val="bg1"/>
                </a:solidFill>
                <a:ea typeface="ＭＳ Ｐゴシック" pitchFamily="-106" charset="-128"/>
                <a:cs typeface="Times New Roman" pitchFamily="-106" charset="0"/>
              </a:rPr>
              <a:t/>
            </a:r>
            <a:br>
              <a:rPr lang="en-US" sz="2000" b="1" kern="1200" dirty="0">
                <a:solidFill>
                  <a:schemeClr val="bg1"/>
                </a:solidFill>
                <a:ea typeface="ＭＳ Ｐゴシック" pitchFamily="-106" charset="-128"/>
                <a:cs typeface="Times New Roman" pitchFamily="-106" charset="0"/>
              </a:rPr>
            </a:br>
            <a:r>
              <a:rPr lang="en-US" sz="2000" b="1" kern="1200" dirty="0" smtClean="0">
                <a:solidFill>
                  <a:schemeClr val="bg1"/>
                </a:solidFill>
                <a:ea typeface="ＭＳ Ｐゴシック" pitchFamily="-106" charset="-128"/>
                <a:cs typeface="Times New Roman" pitchFamily="-106" charset="0"/>
              </a:rPr>
              <a:t>Andrea Taramelli</a:t>
            </a:r>
            <a:br>
              <a:rPr lang="en-US" sz="2000" b="1" kern="1200" dirty="0" smtClean="0">
                <a:solidFill>
                  <a:schemeClr val="bg1"/>
                </a:solidFill>
                <a:ea typeface="ＭＳ Ｐゴシック" pitchFamily="-106" charset="-128"/>
                <a:cs typeface="Times New Roman" pitchFamily="-106" charset="0"/>
              </a:rPr>
            </a:br>
            <a:r>
              <a:rPr lang="en-US" sz="1600" b="1" kern="1200" dirty="0" err="1" smtClean="0">
                <a:solidFill>
                  <a:schemeClr val="bg1"/>
                </a:solidFill>
                <a:ea typeface="ＭＳ Ｐゴシック" pitchFamily="-106" charset="-128"/>
                <a:cs typeface="Times New Roman" pitchFamily="-106" charset="0"/>
              </a:rPr>
              <a:t>andrea.taramelli@eucentre.it</a:t>
            </a:r>
            <a:endParaRPr lang="en-US" sz="1600" b="1" kern="1200" dirty="0" smtClean="0">
              <a:solidFill>
                <a:schemeClr val="bg1"/>
              </a:solidFill>
              <a:ea typeface="ＭＳ Ｐゴシック" pitchFamily="-106" charset="-128"/>
              <a:cs typeface="Times New Roman" pitchFamily="-106" charset="0"/>
            </a:endParaRPr>
          </a:p>
        </p:txBody>
      </p:sp>
      <p:pic>
        <p:nvPicPr>
          <p:cNvPr id="2" name="Immagine 1" descr="HEADERV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504056"/>
            <a:ext cx="3395970" cy="692696"/>
          </a:xfrm>
          <a:prstGeom prst="rect">
            <a:avLst/>
          </a:prstGeom>
        </p:spPr>
      </p:pic>
      <p:pic>
        <p:nvPicPr>
          <p:cNvPr id="4" name="Immagine 3" descr="logopiccolo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0848" y="-13747"/>
            <a:ext cx="2592288" cy="432048"/>
          </a:xfrm>
          <a:prstGeom prst="rect">
            <a:avLst/>
          </a:prstGeom>
        </p:spPr>
      </p:pic>
      <p:pic>
        <p:nvPicPr>
          <p:cNvPr id="5" name="Immagine 4" descr="sitelogo.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17" y="476672"/>
            <a:ext cx="1527647" cy="789653"/>
          </a:xfrm>
          <a:prstGeom prst="rect">
            <a:avLst/>
          </a:prstGeom>
        </p:spPr>
      </p:pic>
      <p:pic>
        <p:nvPicPr>
          <p:cNvPr id="9" name="Immagine 8" descr="Logo Pavia Risk Centre-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3808" y="5939442"/>
            <a:ext cx="3312368" cy="902053"/>
          </a:xfrm>
          <a:prstGeom prst="rect">
            <a:avLst/>
          </a:prstGeom>
        </p:spPr>
      </p:pic>
      <p:pic>
        <p:nvPicPr>
          <p:cNvPr id="10" name="Immagine 9" descr="Logo Eucentre completo ita.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18968"/>
            <a:ext cx="3851921" cy="448900"/>
          </a:xfrm>
          <a:prstGeom prst="rect">
            <a:avLst/>
          </a:prstGeom>
        </p:spPr>
      </p:pic>
    </p:spTree>
    <p:extLst>
      <p:ext uri="{BB962C8B-B14F-4D97-AF65-F5344CB8AC3E}">
        <p14:creationId xmlns:p14="http://schemas.microsoft.com/office/powerpoint/2010/main" val="26208826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
          <p:cNvSpPr>
            <a:spLocks noGrp="1"/>
          </p:cNvSpPr>
          <p:nvPr>
            <p:ph type="title"/>
          </p:nvPr>
        </p:nvSpPr>
        <p:spPr>
          <a:xfrm>
            <a:off x="0" y="629816"/>
            <a:ext cx="9036496" cy="710952"/>
          </a:xfrm>
        </p:spPr>
        <p:txBody>
          <a:bodyPr/>
          <a:lstStyle/>
          <a:p>
            <a:r>
              <a:rPr lang="en-US" sz="2400" dirty="0" smtClean="0">
                <a:latin typeface="Arial" charset="0"/>
              </a:rPr>
              <a:t>Example</a:t>
            </a:r>
            <a:r>
              <a:rPr lang="en-US" sz="2400" dirty="0">
                <a:latin typeface="Arial" charset="0"/>
              </a:rPr>
              <a:t>: Coastal sediment management for </a:t>
            </a:r>
            <a:r>
              <a:rPr lang="en-US" sz="2400" dirty="0" err="1">
                <a:latin typeface="Arial" charset="0"/>
              </a:rPr>
              <a:t>Rijkswaterstaat</a:t>
            </a:r>
            <a:r>
              <a:rPr lang="en-US" sz="2400" dirty="0">
                <a:latin typeface="Arial" charset="0"/>
              </a:rPr>
              <a:t>.</a:t>
            </a:r>
            <a:endParaRPr lang="en-GB" sz="2400" dirty="0">
              <a:latin typeface="Arial" charset="0"/>
            </a:endParaRPr>
          </a:p>
        </p:txBody>
      </p:sp>
      <p:pic>
        <p:nvPicPr>
          <p:cNvPr id="40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063" y="1970088"/>
            <a:ext cx="7504112"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cxnSp>
        <p:nvCxnSpPr>
          <p:cNvPr id="4100" name="Straight Arrow Connector 4"/>
          <p:cNvCxnSpPr>
            <a:cxnSpLocks noChangeShapeType="1"/>
          </p:cNvCxnSpPr>
          <p:nvPr/>
        </p:nvCxnSpPr>
        <p:spPr bwMode="auto">
          <a:xfrm>
            <a:off x="347663" y="5048250"/>
            <a:ext cx="2047875" cy="954088"/>
          </a:xfrm>
          <a:prstGeom prst="straightConnector1">
            <a:avLst/>
          </a:prstGeom>
          <a:noFill/>
          <a:ln w="952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101" name="TextBox 5"/>
          <p:cNvSpPr txBox="1">
            <a:spLocks noChangeArrowheads="1"/>
          </p:cNvSpPr>
          <p:nvPr/>
        </p:nvSpPr>
        <p:spPr bwMode="auto">
          <a:xfrm>
            <a:off x="0" y="4133850"/>
            <a:ext cx="13716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charset="0"/>
                <a:ea typeface="ＭＳ Ｐゴシック" charset="0"/>
              </a:defRPr>
            </a:lvl1pPr>
            <a:lvl2pPr marL="742950" indent="-285750" eaLnBrk="0" hangingPunct="0">
              <a:defRPr i="1">
                <a:solidFill>
                  <a:schemeClr val="tx1"/>
                </a:solidFill>
                <a:latin typeface="Arial" charset="0"/>
                <a:ea typeface="ＭＳ Ｐゴシック" charset="0"/>
              </a:defRPr>
            </a:lvl2pPr>
            <a:lvl3pPr marL="1143000" indent="-228600" eaLnBrk="0" hangingPunct="0">
              <a:defRPr i="1">
                <a:solidFill>
                  <a:schemeClr val="tx1"/>
                </a:solidFill>
                <a:latin typeface="Arial" charset="0"/>
                <a:ea typeface="ＭＳ Ｐゴシック" charset="0"/>
              </a:defRPr>
            </a:lvl3pPr>
            <a:lvl4pPr marL="1600200" indent="-228600" eaLnBrk="0" hangingPunct="0">
              <a:defRPr i="1">
                <a:solidFill>
                  <a:schemeClr val="tx1"/>
                </a:solidFill>
                <a:latin typeface="Arial" charset="0"/>
                <a:ea typeface="ＭＳ Ｐゴシック" charset="0"/>
              </a:defRPr>
            </a:lvl4pPr>
            <a:lvl5pPr marL="2057400" indent="-228600" eaLnBrk="0" hangingPunct="0">
              <a:defRPr i="1">
                <a:solidFill>
                  <a:schemeClr val="tx1"/>
                </a:solidFill>
                <a:latin typeface="Arial" charset="0"/>
                <a:ea typeface="ＭＳ Ｐゴシック" charset="0"/>
              </a:defRPr>
            </a:lvl5pPr>
            <a:lvl6pPr marL="2514600" indent="-228600" eaLnBrk="0" fontAlgn="base" hangingPunct="0">
              <a:spcBef>
                <a:spcPct val="0"/>
              </a:spcBef>
              <a:spcAft>
                <a:spcPct val="0"/>
              </a:spcAft>
              <a:defRPr i="1">
                <a:solidFill>
                  <a:schemeClr val="tx1"/>
                </a:solidFill>
                <a:latin typeface="Arial" charset="0"/>
                <a:ea typeface="ＭＳ Ｐゴシック" charset="0"/>
              </a:defRPr>
            </a:lvl6pPr>
            <a:lvl7pPr marL="2971800" indent="-228600" eaLnBrk="0" fontAlgn="base" hangingPunct="0">
              <a:spcBef>
                <a:spcPct val="0"/>
              </a:spcBef>
              <a:spcAft>
                <a:spcPct val="0"/>
              </a:spcAft>
              <a:defRPr i="1">
                <a:solidFill>
                  <a:schemeClr val="tx1"/>
                </a:solidFill>
                <a:latin typeface="Arial" charset="0"/>
                <a:ea typeface="ＭＳ Ｐゴシック" charset="0"/>
              </a:defRPr>
            </a:lvl7pPr>
            <a:lvl8pPr marL="3429000" indent="-228600" eaLnBrk="0" fontAlgn="base" hangingPunct="0">
              <a:spcBef>
                <a:spcPct val="0"/>
              </a:spcBef>
              <a:spcAft>
                <a:spcPct val="0"/>
              </a:spcAft>
              <a:defRPr i="1">
                <a:solidFill>
                  <a:schemeClr val="tx1"/>
                </a:solidFill>
                <a:latin typeface="Arial" charset="0"/>
                <a:ea typeface="ＭＳ Ｐゴシック" charset="0"/>
              </a:defRPr>
            </a:lvl8pPr>
            <a:lvl9pPr marL="3886200" indent="-228600" eaLnBrk="0" fontAlgn="base" hangingPunct="0">
              <a:spcBef>
                <a:spcPct val="0"/>
              </a:spcBef>
              <a:spcAft>
                <a:spcPct val="0"/>
              </a:spcAft>
              <a:defRPr i="1">
                <a:solidFill>
                  <a:schemeClr val="tx1"/>
                </a:solidFill>
                <a:latin typeface="Arial" charset="0"/>
                <a:ea typeface="ＭＳ Ｐゴシック" charset="0"/>
              </a:defRPr>
            </a:lvl9pPr>
          </a:lstStyle>
          <a:p>
            <a:pPr eaLnBrk="1" hangingPunct="1"/>
            <a:r>
              <a:rPr lang="en-US" sz="1600"/>
              <a:t>Input toggles </a:t>
            </a:r>
          </a:p>
          <a:p>
            <a:pPr eaLnBrk="1" hangingPunct="1"/>
            <a:r>
              <a:rPr lang="en-US" sz="1600"/>
              <a:t>for WPS:</a:t>
            </a:r>
          </a:p>
          <a:p>
            <a:pPr eaLnBrk="1" hangingPunct="1"/>
            <a:r>
              <a:rPr lang="en-US" sz="1600"/>
              <a:t>e.g. dynamic</a:t>
            </a:r>
          </a:p>
          <a:p>
            <a:pPr eaLnBrk="1" hangingPunct="1"/>
            <a:r>
              <a:rPr lang="en-US" sz="1600"/>
              <a:t>colorbars,</a:t>
            </a:r>
          </a:p>
          <a:p>
            <a:pPr eaLnBrk="1" hangingPunct="1"/>
            <a:r>
              <a:rPr lang="en-US" sz="1600"/>
              <a:t>scales,</a:t>
            </a:r>
          </a:p>
          <a:p>
            <a:pPr eaLnBrk="1" hangingPunct="1"/>
            <a:r>
              <a:rPr lang="en-US" sz="1600"/>
              <a:t>selections,</a:t>
            </a:r>
          </a:p>
          <a:p>
            <a:pPr eaLnBrk="1" hangingPunct="1"/>
            <a:r>
              <a:rPr lang="en-US" sz="1600"/>
              <a:t>calcualtions</a:t>
            </a:r>
          </a:p>
          <a:p>
            <a:pPr eaLnBrk="1" hangingPunct="1"/>
            <a:endParaRPr lang="en-GB" sz="1600"/>
          </a:p>
        </p:txBody>
      </p:sp>
      <p:cxnSp>
        <p:nvCxnSpPr>
          <p:cNvPr id="4102" name="Straight Arrow Connector 7"/>
          <p:cNvCxnSpPr>
            <a:cxnSpLocks noChangeShapeType="1"/>
          </p:cNvCxnSpPr>
          <p:nvPr/>
        </p:nvCxnSpPr>
        <p:spPr bwMode="auto">
          <a:xfrm>
            <a:off x="365125" y="2844800"/>
            <a:ext cx="2046288" cy="952500"/>
          </a:xfrm>
          <a:prstGeom prst="straightConnector1">
            <a:avLst/>
          </a:prstGeom>
          <a:noFill/>
          <a:ln w="952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103" name="TextBox 8"/>
          <p:cNvSpPr txBox="1">
            <a:spLocks noChangeArrowheads="1"/>
          </p:cNvSpPr>
          <p:nvPr/>
        </p:nvSpPr>
        <p:spPr bwMode="auto">
          <a:xfrm>
            <a:off x="17463" y="1970088"/>
            <a:ext cx="1371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charset="0"/>
                <a:ea typeface="ＭＳ Ｐゴシック" charset="0"/>
              </a:defRPr>
            </a:lvl1pPr>
            <a:lvl2pPr marL="742950" indent="-285750" eaLnBrk="0" hangingPunct="0">
              <a:defRPr i="1">
                <a:solidFill>
                  <a:schemeClr val="tx1"/>
                </a:solidFill>
                <a:latin typeface="Arial" charset="0"/>
                <a:ea typeface="ＭＳ Ｐゴシック" charset="0"/>
              </a:defRPr>
            </a:lvl2pPr>
            <a:lvl3pPr marL="1143000" indent="-228600" eaLnBrk="0" hangingPunct="0">
              <a:defRPr i="1">
                <a:solidFill>
                  <a:schemeClr val="tx1"/>
                </a:solidFill>
                <a:latin typeface="Arial" charset="0"/>
                <a:ea typeface="ＭＳ Ｐゴシック" charset="0"/>
              </a:defRPr>
            </a:lvl3pPr>
            <a:lvl4pPr marL="1600200" indent="-228600" eaLnBrk="0" hangingPunct="0">
              <a:defRPr i="1">
                <a:solidFill>
                  <a:schemeClr val="tx1"/>
                </a:solidFill>
                <a:latin typeface="Arial" charset="0"/>
                <a:ea typeface="ＭＳ Ｐゴシック" charset="0"/>
              </a:defRPr>
            </a:lvl4pPr>
            <a:lvl5pPr marL="2057400" indent="-228600" eaLnBrk="0" hangingPunct="0">
              <a:defRPr i="1">
                <a:solidFill>
                  <a:schemeClr val="tx1"/>
                </a:solidFill>
                <a:latin typeface="Arial" charset="0"/>
                <a:ea typeface="ＭＳ Ｐゴシック" charset="0"/>
              </a:defRPr>
            </a:lvl5pPr>
            <a:lvl6pPr marL="2514600" indent="-228600" eaLnBrk="0" fontAlgn="base" hangingPunct="0">
              <a:spcBef>
                <a:spcPct val="0"/>
              </a:spcBef>
              <a:spcAft>
                <a:spcPct val="0"/>
              </a:spcAft>
              <a:defRPr i="1">
                <a:solidFill>
                  <a:schemeClr val="tx1"/>
                </a:solidFill>
                <a:latin typeface="Arial" charset="0"/>
                <a:ea typeface="ＭＳ Ｐゴシック" charset="0"/>
              </a:defRPr>
            </a:lvl6pPr>
            <a:lvl7pPr marL="2971800" indent="-228600" eaLnBrk="0" fontAlgn="base" hangingPunct="0">
              <a:spcBef>
                <a:spcPct val="0"/>
              </a:spcBef>
              <a:spcAft>
                <a:spcPct val="0"/>
              </a:spcAft>
              <a:defRPr i="1">
                <a:solidFill>
                  <a:schemeClr val="tx1"/>
                </a:solidFill>
                <a:latin typeface="Arial" charset="0"/>
                <a:ea typeface="ＭＳ Ｐゴシック" charset="0"/>
              </a:defRPr>
            </a:lvl7pPr>
            <a:lvl8pPr marL="3429000" indent="-228600" eaLnBrk="0" fontAlgn="base" hangingPunct="0">
              <a:spcBef>
                <a:spcPct val="0"/>
              </a:spcBef>
              <a:spcAft>
                <a:spcPct val="0"/>
              </a:spcAft>
              <a:defRPr i="1">
                <a:solidFill>
                  <a:schemeClr val="tx1"/>
                </a:solidFill>
                <a:latin typeface="Arial" charset="0"/>
                <a:ea typeface="ＭＳ Ｐゴシック" charset="0"/>
              </a:defRPr>
            </a:lvl8pPr>
            <a:lvl9pPr marL="3886200" indent="-228600" eaLnBrk="0" fontAlgn="base" hangingPunct="0">
              <a:spcBef>
                <a:spcPct val="0"/>
              </a:spcBef>
              <a:spcAft>
                <a:spcPct val="0"/>
              </a:spcAft>
              <a:defRPr i="1">
                <a:solidFill>
                  <a:schemeClr val="tx1"/>
                </a:solidFill>
                <a:latin typeface="Arial" charset="0"/>
                <a:ea typeface="ＭＳ Ｐゴシック" charset="0"/>
              </a:defRPr>
            </a:lvl9pPr>
          </a:lstStyle>
          <a:p>
            <a:pPr eaLnBrk="1" hangingPunct="1"/>
            <a:r>
              <a:rPr lang="en-US" sz="1600"/>
              <a:t>Linked remote data sources</a:t>
            </a:r>
            <a:endParaRPr lang="en-GB" sz="1600"/>
          </a:p>
        </p:txBody>
      </p:sp>
      <p:sp>
        <p:nvSpPr>
          <p:cNvPr id="4104" name="Rectangle 6"/>
          <p:cNvSpPr>
            <a:spLocks noChangeArrowheads="1"/>
          </p:cNvSpPr>
          <p:nvPr/>
        </p:nvSpPr>
        <p:spPr bwMode="auto">
          <a:xfrm>
            <a:off x="112713" y="1546944"/>
            <a:ext cx="3406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u="sng" dirty="0">
                <a:hlinkClick r:id="rId3"/>
              </a:rPr>
              <a:t>http://test.kustviewer.lizard.net/</a:t>
            </a:r>
            <a:r>
              <a:rPr lang="en-US" dirty="0">
                <a:hlinkClick r:id="rId3"/>
              </a:rPr>
              <a:t> </a:t>
            </a:r>
            <a:endParaRPr lang="en-GB" dirty="0"/>
          </a:p>
        </p:txBody>
      </p:sp>
      <p:sp>
        <p:nvSpPr>
          <p:cNvPr id="9" name="Documento 2"/>
          <p:cNvSpPr>
            <a:spLocks noChangeArrowheads="1"/>
          </p:cNvSpPr>
          <p:nvPr/>
        </p:nvSpPr>
        <p:spPr bwMode="auto">
          <a:xfrm>
            <a:off x="0" y="-26988"/>
            <a:ext cx="9144000" cy="649288"/>
          </a:xfrm>
          <a:prstGeom prst="flowChartDocument">
            <a:avLst/>
          </a:prstGeom>
          <a:solidFill>
            <a:srgbClr val="36218F">
              <a:alpha val="98822"/>
            </a:srgbClr>
          </a:solidFill>
          <a:ln w="9525">
            <a:noFill/>
            <a:miter lim="800000"/>
            <a:headEnd/>
            <a:tailEnd/>
          </a:ln>
        </p:spPr>
        <p:txBody>
          <a:bodyPr anchor="ctr">
            <a:prstTxWarp prst="textNoShape">
              <a:avLst/>
            </a:prstTxWarp>
            <a:spAutoFit/>
          </a:bodyPr>
          <a:lstStyle/>
          <a:p>
            <a:pPr>
              <a:spcBef>
                <a:spcPts val="1200"/>
              </a:spcBef>
            </a:pPr>
            <a:r>
              <a:rPr lang="en-US" sz="2800" b="1" dirty="0" smtClean="0">
                <a:solidFill>
                  <a:schemeClr val="bg1"/>
                </a:solidFill>
                <a:latin typeface="Calibri" charset="0"/>
                <a:ea typeface="Times New Roman" charset="0"/>
                <a:cs typeface="Times New Roman" charset="0"/>
              </a:rPr>
              <a:t>Morphological Copernicus </a:t>
            </a:r>
            <a:r>
              <a:rPr lang="en-US" sz="2800" b="1" dirty="0">
                <a:solidFill>
                  <a:schemeClr val="bg1"/>
                </a:solidFill>
                <a:latin typeface="Calibri" charset="0"/>
                <a:ea typeface="Times New Roman" charset="0"/>
                <a:cs typeface="Times New Roman" charset="0"/>
              </a:rPr>
              <a:t>data assimilation</a:t>
            </a:r>
          </a:p>
        </p:txBody>
      </p:sp>
      <p:sp>
        <p:nvSpPr>
          <p:cNvPr id="10" name="CasellaDiTesto 9"/>
          <p:cNvSpPr txBox="1"/>
          <p:nvPr/>
        </p:nvSpPr>
        <p:spPr>
          <a:xfrm>
            <a:off x="5255568" y="1412776"/>
            <a:ext cx="3888432" cy="369332"/>
          </a:xfrm>
          <a:prstGeom prst="rect">
            <a:avLst/>
          </a:prstGeom>
          <a:noFill/>
        </p:spPr>
        <p:txBody>
          <a:bodyPr wrap="square" rtlCol="0">
            <a:spAutoFit/>
          </a:bodyPr>
          <a:lstStyle/>
          <a:p>
            <a:r>
              <a:rPr lang="it-IT" b="1" dirty="0" smtClean="0"/>
              <a:t>Action B and C</a:t>
            </a:r>
            <a:endParaRPr lang="it-IT" b="1" dirty="0"/>
          </a:p>
        </p:txBody>
      </p:sp>
    </p:spTree>
    <p:extLst>
      <p:ext uri="{BB962C8B-B14F-4D97-AF65-F5344CB8AC3E}">
        <p14:creationId xmlns:p14="http://schemas.microsoft.com/office/powerpoint/2010/main" val="23981956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12" name="Rettangolo 42011"/>
          <p:cNvSpPr/>
          <p:nvPr/>
        </p:nvSpPr>
        <p:spPr>
          <a:xfrm>
            <a:off x="76200" y="1367175"/>
            <a:ext cx="8991600" cy="1680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002" name="Picture 4" descr="Mivis_su_lidar_2.jpg"/>
          <p:cNvPicPr>
            <a:picLocks noChangeAspect="1"/>
          </p:cNvPicPr>
          <p:nvPr/>
        </p:nvPicPr>
        <p:blipFill>
          <a:blip r:embed="rId3" cstate="print"/>
          <a:srcRect/>
          <a:stretch>
            <a:fillRect/>
          </a:stretch>
        </p:blipFill>
        <p:spPr bwMode="auto">
          <a:xfrm>
            <a:off x="0" y="2686441"/>
            <a:ext cx="9144000" cy="4171561"/>
          </a:xfrm>
          <a:prstGeom prst="rect">
            <a:avLst/>
          </a:prstGeom>
          <a:noFill/>
          <a:ln w="25400">
            <a:noFill/>
            <a:miter lim="800000"/>
            <a:headEnd/>
            <a:tailEnd/>
          </a:ln>
        </p:spPr>
      </p:pic>
      <p:sp>
        <p:nvSpPr>
          <p:cNvPr id="24" name="Freeform 20"/>
          <p:cNvSpPr/>
          <p:nvPr/>
        </p:nvSpPr>
        <p:spPr bwMode="auto">
          <a:xfrm rot="19647539">
            <a:off x="3519953" y="3186387"/>
            <a:ext cx="3058407" cy="3871752"/>
          </a:xfrm>
          <a:custGeom>
            <a:avLst/>
            <a:gdLst>
              <a:gd name="connsiteX0" fmla="*/ 163773 w 2606722"/>
              <a:gd name="connsiteY0" fmla="*/ 40943 h 2770495"/>
              <a:gd name="connsiteX1" fmla="*/ 163773 w 2606722"/>
              <a:gd name="connsiteY1" fmla="*/ 40943 h 2770495"/>
              <a:gd name="connsiteX2" fmla="*/ 982639 w 2606722"/>
              <a:gd name="connsiteY2" fmla="*/ 204716 h 2770495"/>
              <a:gd name="connsiteX3" fmla="*/ 2606722 w 2606722"/>
              <a:gd name="connsiteY3" fmla="*/ 2770495 h 2770495"/>
              <a:gd name="connsiteX4" fmla="*/ 1569493 w 2606722"/>
              <a:gd name="connsiteY4" fmla="*/ 2702257 h 2770495"/>
              <a:gd name="connsiteX5" fmla="*/ 0 w 2606722"/>
              <a:gd name="connsiteY5" fmla="*/ 0 h 2770495"/>
              <a:gd name="connsiteX6" fmla="*/ 286603 w 2606722"/>
              <a:gd name="connsiteY6" fmla="*/ 54591 h 2770495"/>
              <a:gd name="connsiteX7" fmla="*/ 286603 w 2606722"/>
              <a:gd name="connsiteY7" fmla="*/ 54591 h 2770495"/>
              <a:gd name="connsiteX8" fmla="*/ 286603 w 2606722"/>
              <a:gd name="connsiteY8" fmla="*/ 54591 h 2770495"/>
              <a:gd name="connsiteX9" fmla="*/ 286603 w 2606722"/>
              <a:gd name="connsiteY9" fmla="*/ 54591 h 277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6722" h="2770495">
                <a:moveTo>
                  <a:pt x="163773" y="40943"/>
                </a:moveTo>
                <a:lnTo>
                  <a:pt x="163773" y="40943"/>
                </a:lnTo>
                <a:lnTo>
                  <a:pt x="982639" y="204716"/>
                </a:lnTo>
                <a:lnTo>
                  <a:pt x="2606722" y="2770495"/>
                </a:lnTo>
                <a:lnTo>
                  <a:pt x="1569493" y="2702257"/>
                </a:lnTo>
                <a:lnTo>
                  <a:pt x="0" y="0"/>
                </a:lnTo>
                <a:lnTo>
                  <a:pt x="286603" y="54591"/>
                </a:lnTo>
                <a:lnTo>
                  <a:pt x="286603" y="54591"/>
                </a:lnTo>
                <a:lnTo>
                  <a:pt x="286603" y="54591"/>
                </a:lnTo>
                <a:lnTo>
                  <a:pt x="286603" y="54591"/>
                </a:lnTo>
              </a:path>
            </a:pathLst>
          </a:custGeom>
          <a:solidFill>
            <a:schemeClr val="bg1">
              <a:alpha val="35000"/>
            </a:schemeClr>
          </a:solidFill>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it-IT">
              <a:ea typeface="ＭＳ Ｐゴシック" pitchFamily="34" charset="-128"/>
            </a:endParaRPr>
          </a:p>
        </p:txBody>
      </p:sp>
      <p:pic>
        <p:nvPicPr>
          <p:cNvPr id="47" name="Immagine 46"/>
          <p:cNvPicPr>
            <a:picLocks noChangeAspect="1"/>
          </p:cNvPicPr>
          <p:nvPr/>
        </p:nvPicPr>
        <p:blipFill>
          <a:blip r:embed="rId4" cstate="print"/>
          <a:srcRect/>
          <a:stretch>
            <a:fillRect/>
          </a:stretch>
        </p:blipFill>
        <p:spPr bwMode="auto">
          <a:xfrm rot="9077309">
            <a:off x="975189" y="789530"/>
            <a:ext cx="1435660" cy="1388585"/>
          </a:xfrm>
          <a:prstGeom prst="rect">
            <a:avLst/>
          </a:prstGeom>
          <a:noFill/>
          <a:ln w="9525">
            <a:noFill/>
            <a:miter lim="800000"/>
            <a:headEnd/>
            <a:tailEnd/>
          </a:ln>
        </p:spPr>
      </p:pic>
      <p:grpSp>
        <p:nvGrpSpPr>
          <p:cNvPr id="40" name="Gruppo 39"/>
          <p:cNvGrpSpPr/>
          <p:nvPr/>
        </p:nvGrpSpPr>
        <p:grpSpPr>
          <a:xfrm>
            <a:off x="2719161" y="1604199"/>
            <a:ext cx="6120323" cy="5454353"/>
            <a:chOff x="2697736" y="1451371"/>
            <a:chExt cx="5866353" cy="5239151"/>
          </a:xfrm>
        </p:grpSpPr>
        <p:grpSp>
          <p:nvGrpSpPr>
            <p:cNvPr id="41" name="Gruppo 86"/>
            <p:cNvGrpSpPr/>
            <p:nvPr/>
          </p:nvGrpSpPr>
          <p:grpSpPr>
            <a:xfrm>
              <a:off x="2697736" y="1451371"/>
              <a:ext cx="4466791" cy="5239151"/>
              <a:chOff x="2913760" y="1682396"/>
              <a:chExt cx="4466791" cy="5239151"/>
            </a:xfrm>
          </p:grpSpPr>
          <p:sp>
            <p:nvSpPr>
              <p:cNvPr id="43" name="Freeform 20"/>
              <p:cNvSpPr/>
              <p:nvPr/>
            </p:nvSpPr>
            <p:spPr bwMode="auto">
              <a:xfrm rot="19647539">
                <a:off x="3682018" y="3201917"/>
                <a:ext cx="2930275" cy="3719630"/>
              </a:xfrm>
              <a:custGeom>
                <a:avLst/>
                <a:gdLst>
                  <a:gd name="connsiteX0" fmla="*/ 163773 w 2606722"/>
                  <a:gd name="connsiteY0" fmla="*/ 40943 h 2770495"/>
                  <a:gd name="connsiteX1" fmla="*/ 163773 w 2606722"/>
                  <a:gd name="connsiteY1" fmla="*/ 40943 h 2770495"/>
                  <a:gd name="connsiteX2" fmla="*/ 982639 w 2606722"/>
                  <a:gd name="connsiteY2" fmla="*/ 204716 h 2770495"/>
                  <a:gd name="connsiteX3" fmla="*/ 2606722 w 2606722"/>
                  <a:gd name="connsiteY3" fmla="*/ 2770495 h 2770495"/>
                  <a:gd name="connsiteX4" fmla="*/ 1569493 w 2606722"/>
                  <a:gd name="connsiteY4" fmla="*/ 2702257 h 2770495"/>
                  <a:gd name="connsiteX5" fmla="*/ 0 w 2606722"/>
                  <a:gd name="connsiteY5" fmla="*/ 0 h 2770495"/>
                  <a:gd name="connsiteX6" fmla="*/ 286603 w 2606722"/>
                  <a:gd name="connsiteY6" fmla="*/ 54591 h 2770495"/>
                  <a:gd name="connsiteX7" fmla="*/ 286603 w 2606722"/>
                  <a:gd name="connsiteY7" fmla="*/ 54591 h 2770495"/>
                  <a:gd name="connsiteX8" fmla="*/ 286603 w 2606722"/>
                  <a:gd name="connsiteY8" fmla="*/ 54591 h 2770495"/>
                  <a:gd name="connsiteX9" fmla="*/ 286603 w 2606722"/>
                  <a:gd name="connsiteY9" fmla="*/ 54591 h 277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6722" h="2770495">
                    <a:moveTo>
                      <a:pt x="163773" y="40943"/>
                    </a:moveTo>
                    <a:lnTo>
                      <a:pt x="163773" y="40943"/>
                    </a:lnTo>
                    <a:lnTo>
                      <a:pt x="982639" y="204716"/>
                    </a:lnTo>
                    <a:lnTo>
                      <a:pt x="2606722" y="2770495"/>
                    </a:lnTo>
                    <a:lnTo>
                      <a:pt x="1569493" y="2702257"/>
                    </a:lnTo>
                    <a:lnTo>
                      <a:pt x="0" y="0"/>
                    </a:lnTo>
                    <a:lnTo>
                      <a:pt x="286603" y="54591"/>
                    </a:lnTo>
                    <a:lnTo>
                      <a:pt x="286603" y="54591"/>
                    </a:lnTo>
                    <a:lnTo>
                      <a:pt x="286603" y="54591"/>
                    </a:lnTo>
                    <a:lnTo>
                      <a:pt x="286603" y="54591"/>
                    </a:lnTo>
                  </a:path>
                </a:pathLst>
              </a:custGeom>
              <a:solidFill>
                <a:schemeClr val="bg1">
                  <a:alpha val="35000"/>
                </a:schemeClr>
              </a:solidFill>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a:p>
            </p:txBody>
          </p:sp>
          <p:cxnSp>
            <p:nvCxnSpPr>
              <p:cNvPr id="44" name="Straight Connector 140"/>
              <p:cNvCxnSpPr>
                <a:stCxn id="43" idx="5"/>
                <a:endCxn id="42" idx="2"/>
              </p:cNvCxnSpPr>
              <p:nvPr/>
            </p:nvCxnSpPr>
            <p:spPr bwMode="auto">
              <a:xfrm flipV="1">
                <a:off x="2913760" y="3778731"/>
                <a:ext cx="4291762" cy="504945"/>
              </a:xfrm>
              <a:prstGeom prst="line">
                <a:avLst/>
              </a:pr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141"/>
              <p:cNvCxnSpPr>
                <a:stCxn id="43" idx="4"/>
                <a:endCxn id="42" idx="2"/>
              </p:cNvCxnSpPr>
              <p:nvPr/>
            </p:nvCxnSpPr>
            <p:spPr bwMode="auto">
              <a:xfrm flipV="1">
                <a:off x="6348453" y="3778731"/>
                <a:ext cx="857069" cy="2612340"/>
              </a:xfrm>
              <a:prstGeom prst="line">
                <a:avLst/>
              </a:pr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143"/>
              <p:cNvCxnSpPr>
                <a:stCxn id="43" idx="2"/>
                <a:endCxn id="42" idx="2"/>
              </p:cNvCxnSpPr>
              <p:nvPr/>
            </p:nvCxnSpPr>
            <p:spPr bwMode="auto">
              <a:xfrm flipV="1">
                <a:off x="3992479" y="3778731"/>
                <a:ext cx="3213043" cy="141208"/>
              </a:xfrm>
              <a:prstGeom prst="line">
                <a:avLst/>
              </a:pr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145"/>
              <p:cNvCxnSpPr>
                <a:stCxn id="43" idx="3"/>
                <a:endCxn id="42" idx="2"/>
              </p:cNvCxnSpPr>
              <p:nvPr/>
            </p:nvCxnSpPr>
            <p:spPr bwMode="auto">
              <a:xfrm flipH="1" flipV="1">
                <a:off x="7205522" y="3778731"/>
                <a:ext cx="175029" cy="2061058"/>
              </a:xfrm>
              <a:prstGeom prst="line">
                <a:avLst/>
              </a:pr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140"/>
              <p:cNvCxnSpPr>
                <a:stCxn id="43" idx="5"/>
                <a:endCxn id="53" idx="2"/>
              </p:cNvCxnSpPr>
              <p:nvPr/>
            </p:nvCxnSpPr>
            <p:spPr bwMode="auto">
              <a:xfrm flipV="1">
                <a:off x="2913760" y="2943774"/>
                <a:ext cx="1344898" cy="1339902"/>
              </a:xfrm>
              <a:prstGeom prst="line">
                <a:avLst/>
              </a:prstGeom>
              <a:noFill/>
              <a:ln w="25400">
                <a:solidFill>
                  <a:schemeClr val="accent1">
                    <a:lumMod val="75000"/>
                  </a:schemeClr>
                </a:solidFill>
                <a:miter lim="800000"/>
                <a:headEnd/>
                <a:tailEnd/>
              </a:ln>
            </p:spPr>
            <p:style>
              <a:lnRef idx="1">
                <a:schemeClr val="accent1"/>
              </a:lnRef>
              <a:fillRef idx="0">
                <a:schemeClr val="accent1"/>
              </a:fillRef>
              <a:effectRef idx="0">
                <a:schemeClr val="accent1"/>
              </a:effectRef>
              <a:fontRef idx="minor">
                <a:schemeClr val="tx1"/>
              </a:fontRef>
            </p:style>
          </p:cxnSp>
          <p:cxnSp>
            <p:nvCxnSpPr>
              <p:cNvPr id="50" name="Straight Connector 141"/>
              <p:cNvCxnSpPr>
                <a:stCxn id="43" idx="4"/>
                <a:endCxn id="53" idx="2"/>
              </p:cNvCxnSpPr>
              <p:nvPr/>
            </p:nvCxnSpPr>
            <p:spPr bwMode="auto">
              <a:xfrm flipH="1" flipV="1">
                <a:off x="4258658" y="2943774"/>
                <a:ext cx="2089795" cy="3447297"/>
              </a:xfrm>
              <a:prstGeom prst="line">
                <a:avLst/>
              </a:prstGeom>
              <a:noFill/>
              <a:ln w="25400">
                <a:solidFill>
                  <a:schemeClr val="accent1">
                    <a:lumMod val="75000"/>
                  </a:schemeClr>
                </a:solidFill>
                <a:miter lim="800000"/>
                <a:headEnd/>
                <a:tailEnd/>
              </a:ln>
            </p:spPr>
            <p:style>
              <a:lnRef idx="1">
                <a:schemeClr val="accent1"/>
              </a:lnRef>
              <a:fillRef idx="0">
                <a:schemeClr val="accent1"/>
              </a:fillRef>
              <a:effectRef idx="0">
                <a:schemeClr val="accent1"/>
              </a:effectRef>
              <a:fontRef idx="minor">
                <a:schemeClr val="tx1"/>
              </a:fontRef>
            </p:style>
          </p:cxnSp>
          <p:cxnSp>
            <p:nvCxnSpPr>
              <p:cNvPr id="51" name="Straight Connector 143"/>
              <p:cNvCxnSpPr>
                <a:stCxn id="43" idx="2"/>
                <a:endCxn id="53" idx="2"/>
              </p:cNvCxnSpPr>
              <p:nvPr/>
            </p:nvCxnSpPr>
            <p:spPr bwMode="auto">
              <a:xfrm flipV="1">
                <a:off x="3992479" y="2943774"/>
                <a:ext cx="266178" cy="976164"/>
              </a:xfrm>
              <a:prstGeom prst="line">
                <a:avLst/>
              </a:prstGeom>
              <a:noFill/>
              <a:ln w="25400">
                <a:solidFill>
                  <a:schemeClr val="accent1">
                    <a:lumMod val="75000"/>
                  </a:schemeClr>
                </a:solidFill>
                <a:miter lim="800000"/>
                <a:headEnd/>
                <a:tailEnd/>
              </a:ln>
            </p:spPr>
            <p:style>
              <a:lnRef idx="1">
                <a:schemeClr val="accent1"/>
              </a:lnRef>
              <a:fillRef idx="0">
                <a:schemeClr val="accent1"/>
              </a:fillRef>
              <a:effectRef idx="0">
                <a:schemeClr val="accent1"/>
              </a:effectRef>
              <a:fontRef idx="minor">
                <a:schemeClr val="tx1"/>
              </a:fontRef>
            </p:style>
          </p:cxnSp>
          <p:cxnSp>
            <p:nvCxnSpPr>
              <p:cNvPr id="52" name="Straight Connector 145"/>
              <p:cNvCxnSpPr>
                <a:stCxn id="43" idx="3"/>
                <a:endCxn id="53" idx="2"/>
              </p:cNvCxnSpPr>
              <p:nvPr/>
            </p:nvCxnSpPr>
            <p:spPr bwMode="auto">
              <a:xfrm flipH="1" flipV="1">
                <a:off x="4258658" y="2943774"/>
                <a:ext cx="3121893" cy="2896014"/>
              </a:xfrm>
              <a:prstGeom prst="line">
                <a:avLst/>
              </a:prstGeom>
              <a:noFill/>
              <a:ln w="25400">
                <a:solidFill>
                  <a:schemeClr val="accent1">
                    <a:lumMod val="75000"/>
                  </a:schemeClr>
                </a:solidFill>
                <a:miter lim="800000"/>
                <a:headEnd/>
                <a:tailEnd/>
              </a:ln>
            </p:spPr>
            <p:style>
              <a:lnRef idx="1">
                <a:schemeClr val="accent1"/>
              </a:lnRef>
              <a:fillRef idx="0">
                <a:schemeClr val="accent1"/>
              </a:fillRef>
              <a:effectRef idx="0">
                <a:schemeClr val="accent1"/>
              </a:effectRef>
              <a:fontRef idx="minor">
                <a:schemeClr val="tx1"/>
              </a:fontRef>
            </p:style>
          </p:cxnSp>
          <p:pic>
            <p:nvPicPr>
              <p:cNvPr id="53" name="Picture 89" descr="Lidar"/>
              <p:cNvPicPr>
                <a:picLocks noChangeAspect="1" noChangeArrowheads="1"/>
              </p:cNvPicPr>
              <p:nvPr/>
            </p:nvPicPr>
            <p:blipFill>
              <a:blip r:embed="rId5" cstate="print"/>
              <a:srcRect/>
              <a:stretch>
                <a:fillRect/>
              </a:stretch>
            </p:blipFill>
            <p:spPr bwMode="auto">
              <a:xfrm>
                <a:off x="3427441" y="1682396"/>
                <a:ext cx="1662432" cy="1261378"/>
              </a:xfrm>
              <a:prstGeom prst="rect">
                <a:avLst/>
              </a:prstGeom>
              <a:solidFill>
                <a:schemeClr val="bg1">
                  <a:alpha val="45097"/>
                </a:schemeClr>
              </a:solidFill>
              <a:ln w="31750" algn="ctr">
                <a:solidFill>
                  <a:srgbClr val="0070C0"/>
                </a:solidFill>
                <a:miter lim="800000"/>
                <a:headEnd/>
                <a:tailEnd/>
              </a:ln>
            </p:spPr>
          </p:pic>
        </p:grpSp>
        <p:pic>
          <p:nvPicPr>
            <p:cNvPr id="42" name="Immagine 41" descr="copertina_fase4.png"/>
            <p:cNvPicPr/>
            <p:nvPr/>
          </p:nvPicPr>
          <p:blipFill>
            <a:blip r:embed="rId6" cstate="print"/>
            <a:stretch>
              <a:fillRect/>
            </a:stretch>
          </p:blipFill>
          <p:spPr>
            <a:xfrm>
              <a:off x="5414906" y="2425591"/>
              <a:ext cx="3149183" cy="1122114"/>
            </a:xfrm>
            <a:prstGeom prst="rect">
              <a:avLst/>
            </a:prstGeom>
            <a:ln w="28575">
              <a:solidFill>
                <a:schemeClr val="accent6">
                  <a:lumMod val="75000"/>
                </a:schemeClr>
              </a:solidFill>
            </a:ln>
          </p:spPr>
        </p:pic>
      </p:grpSp>
      <p:cxnSp>
        <p:nvCxnSpPr>
          <p:cNvPr id="42003" name="Connettore 1 42002"/>
          <p:cNvCxnSpPr>
            <a:stCxn id="47" idx="0"/>
            <a:endCxn id="43" idx="2"/>
          </p:cNvCxnSpPr>
          <p:nvPr/>
        </p:nvCxnSpPr>
        <p:spPr>
          <a:xfrm>
            <a:off x="2026557" y="2092751"/>
            <a:ext cx="1818024" cy="184089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4" name="Connettore 1 83"/>
          <p:cNvCxnSpPr>
            <a:stCxn id="47" idx="0"/>
            <a:endCxn id="43" idx="5"/>
          </p:cNvCxnSpPr>
          <p:nvPr/>
        </p:nvCxnSpPr>
        <p:spPr>
          <a:xfrm>
            <a:off x="2026557" y="2092751"/>
            <a:ext cx="692604" cy="2219577"/>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7" name="Connettore 1 86"/>
          <p:cNvCxnSpPr>
            <a:stCxn id="47" idx="0"/>
            <a:endCxn id="43" idx="4"/>
          </p:cNvCxnSpPr>
          <p:nvPr/>
        </p:nvCxnSpPr>
        <p:spPr>
          <a:xfrm>
            <a:off x="2026557" y="2092751"/>
            <a:ext cx="4275994" cy="441353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0" name="Connettore 1 89"/>
          <p:cNvCxnSpPr>
            <a:stCxn id="47" idx="0"/>
            <a:endCxn id="43" idx="3"/>
          </p:cNvCxnSpPr>
          <p:nvPr/>
        </p:nvCxnSpPr>
        <p:spPr>
          <a:xfrm>
            <a:off x="2026557" y="2092751"/>
            <a:ext cx="5352774" cy="383960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6" name="Documento 2"/>
          <p:cNvSpPr>
            <a:spLocks noChangeArrowheads="1"/>
          </p:cNvSpPr>
          <p:nvPr/>
        </p:nvSpPr>
        <p:spPr bwMode="auto">
          <a:xfrm>
            <a:off x="0" y="-26988"/>
            <a:ext cx="9144000" cy="649288"/>
          </a:xfrm>
          <a:prstGeom prst="flowChartDocument">
            <a:avLst/>
          </a:prstGeom>
          <a:solidFill>
            <a:srgbClr val="36218F">
              <a:alpha val="98822"/>
            </a:srgbClr>
          </a:solidFill>
          <a:ln w="9525">
            <a:noFill/>
            <a:miter lim="800000"/>
            <a:headEnd/>
            <a:tailEnd/>
          </a:ln>
        </p:spPr>
        <p:txBody>
          <a:bodyPr anchor="ctr">
            <a:prstTxWarp prst="textNoShape">
              <a:avLst/>
            </a:prstTxWarp>
            <a:spAutoFit/>
          </a:bodyPr>
          <a:lstStyle/>
          <a:p>
            <a:pPr>
              <a:spcBef>
                <a:spcPts val="1200"/>
              </a:spcBef>
            </a:pPr>
            <a:r>
              <a:rPr lang="en-US" sz="2800" b="1" dirty="0" smtClean="0">
                <a:solidFill>
                  <a:schemeClr val="bg1"/>
                </a:solidFill>
                <a:latin typeface="Calibri" charset="0"/>
                <a:ea typeface="Times New Roman" charset="0"/>
                <a:cs typeface="Times New Roman" charset="0"/>
              </a:rPr>
              <a:t>Ecological Copernicus data assi</a:t>
            </a:r>
            <a:r>
              <a:rPr lang="en-US" sz="2800" b="1" dirty="0">
                <a:solidFill>
                  <a:schemeClr val="bg1"/>
                </a:solidFill>
                <a:latin typeface="Calibri" charset="0"/>
                <a:ea typeface="Times New Roman" charset="0"/>
                <a:cs typeface="Times New Roman" charset="0"/>
              </a:rPr>
              <a:t>m</a:t>
            </a:r>
            <a:r>
              <a:rPr lang="en-US" sz="2800" b="1" dirty="0" smtClean="0">
                <a:solidFill>
                  <a:schemeClr val="bg1"/>
                </a:solidFill>
                <a:latin typeface="Calibri" charset="0"/>
                <a:ea typeface="Times New Roman" charset="0"/>
                <a:cs typeface="Times New Roman" charset="0"/>
              </a:rPr>
              <a:t>ilation</a:t>
            </a:r>
            <a:endParaRPr lang="en-US" sz="2800" b="1" dirty="0">
              <a:solidFill>
                <a:schemeClr val="bg1"/>
              </a:solidFill>
              <a:latin typeface="Calibri" charset="0"/>
              <a:ea typeface="Times New Roman" charset="0"/>
              <a:cs typeface="Times New Roman" charset="0"/>
            </a:endParaRPr>
          </a:p>
        </p:txBody>
      </p:sp>
      <p:sp>
        <p:nvSpPr>
          <p:cNvPr id="27" name="CasellaDiTesto 26"/>
          <p:cNvSpPr txBox="1"/>
          <p:nvPr/>
        </p:nvSpPr>
        <p:spPr>
          <a:xfrm>
            <a:off x="5148064" y="764704"/>
            <a:ext cx="3888432" cy="369332"/>
          </a:xfrm>
          <a:prstGeom prst="rect">
            <a:avLst/>
          </a:prstGeom>
          <a:noFill/>
        </p:spPr>
        <p:txBody>
          <a:bodyPr wrap="square" rtlCol="0">
            <a:spAutoFit/>
          </a:bodyPr>
          <a:lstStyle/>
          <a:p>
            <a:r>
              <a:rPr lang="it-IT" b="1" dirty="0" smtClean="0"/>
              <a:t>Action B and C</a:t>
            </a:r>
            <a:endParaRPr lang="it-IT" b="1" dirty="0"/>
          </a:p>
        </p:txBody>
      </p:sp>
      <p:grpSp>
        <p:nvGrpSpPr>
          <p:cNvPr id="2" name="Gruppo 1"/>
          <p:cNvGrpSpPr/>
          <p:nvPr/>
        </p:nvGrpSpPr>
        <p:grpSpPr>
          <a:xfrm>
            <a:off x="251520" y="1268760"/>
            <a:ext cx="8594746" cy="5459834"/>
            <a:chOff x="251520" y="1268760"/>
            <a:chExt cx="8594746" cy="5459834"/>
          </a:xfrm>
        </p:grpSpPr>
        <p:sp>
          <p:nvSpPr>
            <p:cNvPr id="54" name="Rettangolo 53"/>
            <p:cNvSpPr/>
            <p:nvPr/>
          </p:nvSpPr>
          <p:spPr>
            <a:xfrm>
              <a:off x="251520" y="5805264"/>
              <a:ext cx="8594746" cy="923330"/>
            </a:xfrm>
            <a:prstGeom prst="rect">
              <a:avLst/>
            </a:prstGeom>
            <a:solidFill>
              <a:schemeClr val="bg1"/>
            </a:solidFill>
          </p:spPr>
          <p:txBody>
            <a:bodyPr wrap="square">
              <a:spAutoFit/>
            </a:bodyPr>
            <a:lstStyle/>
            <a:p>
              <a:pPr algn="ctr"/>
              <a:r>
                <a:rPr lang="en-US" dirty="0">
                  <a:solidFill>
                    <a:schemeClr val="tx2">
                      <a:lumMod val="50000"/>
                    </a:schemeClr>
                  </a:solidFill>
                  <a:latin typeface="Calibri" panose="020F0502020204030204" pitchFamily="34" charset="0"/>
                </a:rPr>
                <a:t>The strategy of combining high and very high resolution spectral measurements in a multisensory and multi resolution </a:t>
              </a:r>
              <a:r>
                <a:rPr lang="en-US" dirty="0" smtClean="0">
                  <a:solidFill>
                    <a:schemeClr val="tx2">
                      <a:lumMod val="50000"/>
                    </a:schemeClr>
                  </a:solidFill>
                  <a:latin typeface="Calibri" panose="020F0502020204030204" pitchFamily="34" charset="0"/>
                </a:rPr>
                <a:t>analysis. This </a:t>
              </a:r>
              <a:r>
                <a:rPr lang="en-US" dirty="0">
                  <a:solidFill>
                    <a:schemeClr val="tx2">
                      <a:lumMod val="50000"/>
                    </a:schemeClr>
                  </a:solidFill>
                  <a:latin typeface="Calibri" panose="020F0502020204030204" pitchFamily="34" charset="0"/>
                </a:rPr>
                <a:t>includes different </a:t>
              </a:r>
              <a:r>
                <a:rPr lang="en-US" dirty="0" smtClean="0">
                  <a:solidFill>
                    <a:schemeClr val="tx2">
                      <a:lumMod val="50000"/>
                    </a:schemeClr>
                  </a:solidFill>
                  <a:latin typeface="Calibri" panose="020F0502020204030204" pitchFamily="34" charset="0"/>
                </a:rPr>
                <a:t>ways </a:t>
              </a:r>
              <a:r>
                <a:rPr lang="en-US" dirty="0">
                  <a:solidFill>
                    <a:schemeClr val="tx2">
                      <a:lumMod val="50000"/>
                    </a:schemeClr>
                  </a:solidFill>
                  <a:latin typeface="Calibri" panose="020F0502020204030204" pitchFamily="34" charset="0"/>
                </a:rPr>
                <a:t>of data fusion to assimilate spectral and spatial variability in complex coastal </a:t>
              </a:r>
              <a:r>
                <a:rPr lang="en-US" dirty="0" smtClean="0">
                  <a:solidFill>
                    <a:schemeClr val="tx2">
                      <a:lumMod val="50000"/>
                    </a:schemeClr>
                  </a:solidFill>
                  <a:latin typeface="Calibri" panose="020F0502020204030204" pitchFamily="34" charset="0"/>
                </a:rPr>
                <a:t>mapping and modeling.</a:t>
              </a:r>
              <a:endParaRPr lang="it-IT" dirty="0">
                <a:solidFill>
                  <a:schemeClr val="tx2">
                    <a:lumMod val="50000"/>
                  </a:schemeClr>
                </a:solidFill>
                <a:latin typeface="Calibri" panose="020F0502020204030204" pitchFamily="34" charset="0"/>
              </a:endParaRPr>
            </a:p>
          </p:txBody>
        </p:sp>
        <p:pic>
          <p:nvPicPr>
            <p:cNvPr id="28" name="Immagine 27"/>
            <p:cNvPicPr/>
            <p:nvPr/>
          </p:nvPicPr>
          <p:blipFill>
            <a:blip r:embed="rId7" cstate="print"/>
            <a:srcRect l="7570" b="5610"/>
            <a:stretch>
              <a:fillRect/>
            </a:stretch>
          </p:blipFill>
          <p:spPr bwMode="auto">
            <a:xfrm>
              <a:off x="323528" y="1268760"/>
              <a:ext cx="8352928" cy="4392488"/>
            </a:xfrm>
            <a:prstGeom prst="rect">
              <a:avLst/>
            </a:prstGeom>
            <a:solidFill>
              <a:schemeClr val="bg1"/>
            </a:solidFill>
            <a:ln w="6350">
              <a:solidFill>
                <a:schemeClr val="tx1"/>
              </a:solidFill>
              <a:miter lim="800000"/>
              <a:headEnd/>
              <a:tailEnd/>
            </a:ln>
          </p:spPr>
        </p:pic>
      </p:grpSp>
    </p:spTree>
    <p:extLst>
      <p:ext uri="{BB962C8B-B14F-4D97-AF65-F5344CB8AC3E}">
        <p14:creationId xmlns:p14="http://schemas.microsoft.com/office/powerpoint/2010/main" val="31997412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Box 41"/>
          <p:cNvSpPr txBox="1">
            <a:spLocks noChangeArrowheads="1"/>
          </p:cNvSpPr>
          <p:nvPr/>
        </p:nvSpPr>
        <p:spPr bwMode="auto">
          <a:xfrm>
            <a:off x="0" y="30778"/>
            <a:ext cx="9144000" cy="461665"/>
          </a:xfrm>
          <a:prstGeom prst="rect">
            <a:avLst/>
          </a:prstGeom>
          <a:solidFill>
            <a:srgbClr val="36218F">
              <a:alpha val="99000"/>
            </a:srgbClr>
          </a:solidFill>
          <a:ln w="9525">
            <a:noFill/>
            <a:miter lim="800000"/>
            <a:headEnd/>
            <a:tailEnd/>
          </a:ln>
        </p:spPr>
        <p:txBody>
          <a:bodyPr vert="horz" wrap="square" lIns="91440" tIns="45720" rIns="91440" bIns="45720" numCol="1" anchor="ctr" anchorCtr="0" compatLnSpc="1">
            <a:prstTxWarp prst="textNoShape">
              <a:avLst/>
            </a:prstTxWarp>
            <a:spAutoFit/>
          </a:bodyPr>
          <a:lstStyle/>
          <a:p>
            <a:pPr algn="ctr">
              <a:spcBef>
                <a:spcPts val="1200"/>
              </a:spcBef>
              <a:spcAft>
                <a:spcPts val="0"/>
              </a:spcAft>
            </a:pPr>
            <a:r>
              <a:rPr lang="it-IT" sz="2400" b="1" dirty="0" smtClean="0">
                <a:solidFill>
                  <a:schemeClr val="bg1"/>
                </a:solidFill>
                <a:latin typeface="+mj-lt"/>
                <a:cs typeface="Times New Roman" pitchFamily="-106" charset="0"/>
              </a:rPr>
              <a:t>Self </a:t>
            </a:r>
            <a:r>
              <a:rPr lang="it-IT" sz="2400" b="1" dirty="0" err="1" smtClean="0">
                <a:solidFill>
                  <a:schemeClr val="bg1"/>
                </a:solidFill>
                <a:latin typeface="+mj-lt"/>
                <a:cs typeface="Times New Roman" pitchFamily="-106" charset="0"/>
              </a:rPr>
              <a:t>assessment</a:t>
            </a:r>
            <a:r>
              <a:rPr lang="it-IT" sz="2400" b="1" dirty="0" smtClean="0">
                <a:solidFill>
                  <a:schemeClr val="bg1"/>
                </a:solidFill>
                <a:latin typeface="+mj-lt"/>
                <a:cs typeface="Times New Roman" pitchFamily="-106" charset="0"/>
              </a:rPr>
              <a:t> </a:t>
            </a:r>
            <a:r>
              <a:rPr lang="it-IT" sz="2400" b="1" dirty="0" err="1" smtClean="0">
                <a:solidFill>
                  <a:schemeClr val="bg1"/>
                </a:solidFill>
                <a:latin typeface="+mj-lt"/>
                <a:cs typeface="Times New Roman" pitchFamily="-106" charset="0"/>
              </a:rPr>
              <a:t>tool</a:t>
            </a:r>
            <a:r>
              <a:rPr lang="it-IT" sz="2400" b="1" dirty="0" smtClean="0">
                <a:solidFill>
                  <a:schemeClr val="bg1"/>
                </a:solidFill>
                <a:latin typeface="+mj-lt"/>
                <a:cs typeface="Times New Roman" pitchFamily="-106" charset="0"/>
              </a:rPr>
              <a:t> (SAT) </a:t>
            </a:r>
            <a:r>
              <a:rPr lang="it-IT" sz="2400" b="1" dirty="0" err="1" smtClean="0">
                <a:solidFill>
                  <a:schemeClr val="bg1"/>
                </a:solidFill>
                <a:latin typeface="+mj-lt"/>
                <a:cs typeface="Times New Roman" pitchFamily="-106" charset="0"/>
              </a:rPr>
              <a:t>as</a:t>
            </a:r>
            <a:r>
              <a:rPr lang="it-IT" sz="2400" b="1" dirty="0" smtClean="0">
                <a:solidFill>
                  <a:schemeClr val="bg1"/>
                </a:solidFill>
                <a:latin typeface="+mj-lt"/>
                <a:cs typeface="Times New Roman" pitchFamily="-106" charset="0"/>
              </a:rPr>
              <a:t> </a:t>
            </a:r>
            <a:r>
              <a:rPr lang="it-IT" sz="2400" b="1" dirty="0" err="1" smtClean="0">
                <a:solidFill>
                  <a:schemeClr val="bg1"/>
                </a:solidFill>
                <a:latin typeface="+mj-lt"/>
                <a:cs typeface="Times New Roman" pitchFamily="-106" charset="0"/>
              </a:rPr>
              <a:t>means</a:t>
            </a:r>
            <a:r>
              <a:rPr lang="it-IT" sz="2400" b="1" dirty="0" smtClean="0">
                <a:solidFill>
                  <a:schemeClr val="bg1"/>
                </a:solidFill>
                <a:latin typeface="+mj-lt"/>
                <a:cs typeface="Times New Roman" pitchFamily="-106" charset="0"/>
              </a:rPr>
              <a:t> of </a:t>
            </a:r>
            <a:r>
              <a:rPr lang="it-IT" sz="2400" b="1" dirty="0" err="1" smtClean="0">
                <a:solidFill>
                  <a:schemeClr val="bg1"/>
                </a:solidFill>
                <a:latin typeface="+mj-lt"/>
                <a:cs typeface="Times New Roman" pitchFamily="-106" charset="0"/>
              </a:rPr>
              <a:t>capacity</a:t>
            </a:r>
            <a:r>
              <a:rPr lang="it-IT" sz="2400" b="1" dirty="0" smtClean="0">
                <a:solidFill>
                  <a:schemeClr val="bg1"/>
                </a:solidFill>
                <a:latin typeface="+mj-lt"/>
                <a:cs typeface="Times New Roman" pitchFamily="-106" charset="0"/>
              </a:rPr>
              <a:t> building</a:t>
            </a:r>
            <a:endParaRPr lang="it-IT" sz="2400" b="1" dirty="0">
              <a:solidFill>
                <a:schemeClr val="bg1"/>
              </a:solidFill>
              <a:latin typeface="+mj-lt"/>
              <a:cs typeface="Times New Roman" pitchFamily="-106" charset="0"/>
            </a:endParaRPr>
          </a:p>
        </p:txBody>
      </p:sp>
      <p:sp>
        <p:nvSpPr>
          <p:cNvPr id="4" name="Rettangolo 3"/>
          <p:cNvSpPr/>
          <p:nvPr/>
        </p:nvSpPr>
        <p:spPr>
          <a:xfrm>
            <a:off x="323528" y="620688"/>
            <a:ext cx="4572000" cy="5047535"/>
          </a:xfrm>
          <a:prstGeom prst="rect">
            <a:avLst/>
          </a:prstGeom>
        </p:spPr>
        <p:txBody>
          <a:bodyPr wrap="square">
            <a:spAutoFit/>
          </a:bodyPr>
          <a:lstStyle/>
          <a:p>
            <a:pPr algn="just">
              <a:buFont typeface="Wingdings" pitchFamily="2" charset="2"/>
              <a:buChar char="Ø"/>
            </a:pPr>
            <a:r>
              <a:rPr lang="en-US" sz="1400" b="1" dirty="0" smtClean="0">
                <a:solidFill>
                  <a:schemeClr val="tx1"/>
                </a:solidFill>
              </a:rPr>
              <a:t>vulnerability</a:t>
            </a:r>
            <a:r>
              <a:rPr lang="en-US" sz="1400" dirty="0" smtClean="0">
                <a:solidFill>
                  <a:schemeClr val="tx1"/>
                </a:solidFill>
              </a:rPr>
              <a:t> not only measurable through physical factors, but also determined by a </a:t>
            </a:r>
            <a:r>
              <a:rPr lang="en-US" sz="1400" b="1" dirty="0" smtClean="0">
                <a:solidFill>
                  <a:schemeClr val="tx1"/>
                </a:solidFill>
              </a:rPr>
              <a:t>social component; </a:t>
            </a:r>
          </a:p>
          <a:p>
            <a:pPr algn="just">
              <a:buFont typeface="Wingdings" pitchFamily="2" charset="2"/>
              <a:buChar char="Ø"/>
            </a:pPr>
            <a:endParaRPr lang="en-US" sz="1400" b="1" dirty="0" smtClean="0">
              <a:solidFill>
                <a:schemeClr val="tx1"/>
              </a:solidFill>
            </a:endParaRPr>
          </a:p>
          <a:p>
            <a:pPr algn="just">
              <a:buFont typeface="Wingdings" pitchFamily="2" charset="2"/>
              <a:buChar char="Ø"/>
            </a:pPr>
            <a:r>
              <a:rPr lang="en-US" sz="1400" dirty="0" smtClean="0">
                <a:solidFill>
                  <a:schemeClr val="tx1"/>
                </a:solidFill>
              </a:rPr>
              <a:t> internal </a:t>
            </a:r>
            <a:r>
              <a:rPr lang="en-US" sz="1400" b="1" dirty="0" smtClean="0">
                <a:solidFill>
                  <a:schemeClr val="tx1"/>
                </a:solidFill>
              </a:rPr>
              <a:t>elements </a:t>
            </a:r>
            <a:r>
              <a:rPr lang="en-US" sz="1400" dirty="0" smtClean="0">
                <a:solidFill>
                  <a:schemeClr val="tx1"/>
                </a:solidFill>
              </a:rPr>
              <a:t>of </a:t>
            </a:r>
            <a:r>
              <a:rPr lang="en-US" sz="1400" u="sng" dirty="0" smtClean="0">
                <a:solidFill>
                  <a:schemeClr val="tx1"/>
                </a:solidFill>
              </a:rPr>
              <a:t>strength</a:t>
            </a:r>
            <a:r>
              <a:rPr lang="en-US" sz="1400" dirty="0" smtClean="0">
                <a:solidFill>
                  <a:schemeClr val="tx1"/>
                </a:solidFill>
              </a:rPr>
              <a:t> and </a:t>
            </a:r>
            <a:r>
              <a:rPr lang="en-US" sz="1400" u="sng" dirty="0" smtClean="0">
                <a:solidFill>
                  <a:schemeClr val="tx1"/>
                </a:solidFill>
              </a:rPr>
              <a:t>weakness</a:t>
            </a:r>
            <a:r>
              <a:rPr lang="en-US" sz="1400" dirty="0" smtClean="0">
                <a:solidFill>
                  <a:schemeClr val="tx1"/>
                </a:solidFill>
              </a:rPr>
              <a:t> and external elements of </a:t>
            </a:r>
            <a:r>
              <a:rPr lang="en-US" sz="1400" u="sng" dirty="0" smtClean="0">
                <a:solidFill>
                  <a:schemeClr val="tx1"/>
                </a:solidFill>
              </a:rPr>
              <a:t>opportunity</a:t>
            </a:r>
            <a:r>
              <a:rPr lang="en-US" sz="1400" dirty="0" smtClean="0">
                <a:solidFill>
                  <a:schemeClr val="tx1"/>
                </a:solidFill>
              </a:rPr>
              <a:t> and </a:t>
            </a:r>
            <a:r>
              <a:rPr lang="en-US" sz="1400" u="sng" dirty="0" smtClean="0">
                <a:solidFill>
                  <a:schemeClr val="tx1"/>
                </a:solidFill>
              </a:rPr>
              <a:t>threat</a:t>
            </a:r>
            <a:r>
              <a:rPr lang="en-US" sz="1400" dirty="0" smtClean="0">
                <a:solidFill>
                  <a:schemeClr val="tx1"/>
                </a:solidFill>
              </a:rPr>
              <a:t> for a community are </a:t>
            </a:r>
            <a:r>
              <a:rPr lang="en-US" sz="1400" b="1" dirty="0" smtClean="0">
                <a:solidFill>
                  <a:schemeClr val="tx1"/>
                </a:solidFill>
              </a:rPr>
              <a:t>context specific</a:t>
            </a:r>
            <a:r>
              <a:rPr lang="en-US" sz="1400" dirty="0" smtClean="0">
                <a:solidFill>
                  <a:schemeClr val="tx1"/>
                </a:solidFill>
              </a:rPr>
              <a:t>; </a:t>
            </a:r>
          </a:p>
          <a:p>
            <a:pPr algn="just">
              <a:buFont typeface="Wingdings" pitchFamily="2" charset="2"/>
              <a:buChar char="Ø"/>
            </a:pPr>
            <a:endParaRPr lang="en-US" sz="1400" dirty="0" smtClean="0">
              <a:solidFill>
                <a:schemeClr val="tx1"/>
              </a:solidFill>
            </a:endParaRPr>
          </a:p>
          <a:p>
            <a:pPr algn="just">
              <a:buFont typeface="Wingdings" pitchFamily="2" charset="2"/>
              <a:buChar char="Ø"/>
            </a:pPr>
            <a:r>
              <a:rPr lang="en-US" sz="1400" dirty="0" smtClean="0">
                <a:solidFill>
                  <a:schemeClr val="tx1"/>
                </a:solidFill>
              </a:rPr>
              <a:t> the identification of such elements is key for the development of </a:t>
            </a:r>
            <a:r>
              <a:rPr lang="en-US" sz="1400" b="1" dirty="0" smtClean="0">
                <a:solidFill>
                  <a:schemeClr val="tx1"/>
                </a:solidFill>
              </a:rPr>
              <a:t>strategies for diminishing community’s vulnerability;</a:t>
            </a:r>
          </a:p>
          <a:p>
            <a:pPr algn="just">
              <a:buFont typeface="Wingdings" pitchFamily="2" charset="2"/>
              <a:buChar char="Ø"/>
            </a:pPr>
            <a:endParaRPr lang="en-US" sz="1400" b="1" dirty="0" smtClean="0">
              <a:solidFill>
                <a:schemeClr val="tx1"/>
              </a:solidFill>
            </a:endParaRPr>
          </a:p>
          <a:p>
            <a:pPr algn="just">
              <a:buFont typeface="Wingdings" pitchFamily="2" charset="2"/>
              <a:buChar char="Ø"/>
            </a:pPr>
            <a:r>
              <a:rPr lang="en-US" sz="1400" b="1" dirty="0" smtClean="0">
                <a:solidFill>
                  <a:schemeClr val="tx1"/>
                </a:solidFill>
              </a:rPr>
              <a:t> SWOT analysis </a:t>
            </a:r>
            <a:r>
              <a:rPr lang="en-US" sz="1400" dirty="0" smtClean="0">
                <a:solidFill>
                  <a:schemeClr val="tx1"/>
                </a:solidFill>
              </a:rPr>
              <a:t>is </a:t>
            </a:r>
            <a:r>
              <a:rPr lang="en-US" sz="1400" dirty="0" smtClean="0"/>
              <a:t>used  for </a:t>
            </a:r>
            <a:r>
              <a:rPr lang="en-US" sz="1400" dirty="0" smtClean="0">
                <a:solidFill>
                  <a:schemeClr val="tx1"/>
                </a:solidFill>
              </a:rPr>
              <a:t>systematization of data and the identification of development strategies</a:t>
            </a:r>
          </a:p>
          <a:p>
            <a:pPr algn="just">
              <a:buFont typeface="Wingdings" pitchFamily="2" charset="2"/>
              <a:buChar char="Ø"/>
            </a:pPr>
            <a:endParaRPr lang="en-US" sz="1400" dirty="0" smtClean="0">
              <a:solidFill>
                <a:schemeClr val="tx1"/>
              </a:solidFill>
            </a:endParaRPr>
          </a:p>
          <a:p>
            <a:pPr algn="just">
              <a:buFont typeface="Wingdings" pitchFamily="2" charset="2"/>
              <a:buChar char="Ø"/>
            </a:pPr>
            <a:r>
              <a:rPr lang="en-US" sz="1400" dirty="0" smtClean="0">
                <a:solidFill>
                  <a:schemeClr val="tx1"/>
                </a:solidFill>
              </a:rPr>
              <a:t>as means of </a:t>
            </a:r>
            <a:r>
              <a:rPr lang="en-US" sz="1400" b="1" dirty="0" smtClean="0">
                <a:solidFill>
                  <a:schemeClr val="tx1"/>
                </a:solidFill>
              </a:rPr>
              <a:t>community social capacity building </a:t>
            </a:r>
            <a:r>
              <a:rPr lang="en-US" sz="1400" dirty="0" smtClean="0">
                <a:solidFill>
                  <a:schemeClr val="tx1"/>
                </a:solidFill>
              </a:rPr>
              <a:t>this action develops a tool (based on SWOT methodology) that can be used for self assessment and development of adequate strategies; </a:t>
            </a:r>
          </a:p>
          <a:p>
            <a:pPr algn="just">
              <a:buFont typeface="Wingdings" pitchFamily="2" charset="2"/>
              <a:buChar char="Ø"/>
            </a:pPr>
            <a:endParaRPr lang="en-US" sz="1400" dirty="0" smtClean="0">
              <a:solidFill>
                <a:schemeClr val="tx1"/>
              </a:solidFill>
            </a:endParaRPr>
          </a:p>
          <a:p>
            <a:pPr algn="just">
              <a:buFont typeface="Wingdings" pitchFamily="2" charset="2"/>
              <a:buChar char="Ø"/>
            </a:pPr>
            <a:r>
              <a:rPr lang="en-US" sz="1400" dirty="0" smtClean="0">
                <a:solidFill>
                  <a:schemeClr val="tx1"/>
                </a:solidFill>
              </a:rPr>
              <a:t> the added value of this tool, from a social perspectives, is its capacity to offer an </a:t>
            </a:r>
            <a:r>
              <a:rPr lang="en-US" sz="1400" b="1" dirty="0" smtClean="0">
                <a:solidFill>
                  <a:schemeClr val="tx1"/>
                </a:solidFill>
              </a:rPr>
              <a:t>operative support for structured discussion</a:t>
            </a:r>
            <a:r>
              <a:rPr lang="en-US" sz="1400" dirty="0" smtClean="0">
                <a:solidFill>
                  <a:schemeClr val="tx1"/>
                </a:solidFill>
              </a:rPr>
              <a:t> and problem solving among different actors</a:t>
            </a:r>
            <a:endParaRPr lang="en-US" sz="1400" b="1" dirty="0" smtClean="0">
              <a:solidFill>
                <a:schemeClr val="tx1"/>
              </a:solidFill>
            </a:endParaRPr>
          </a:p>
        </p:txBody>
      </p:sp>
      <p:graphicFrame>
        <p:nvGraphicFramePr>
          <p:cNvPr id="5" name="Tabella 4"/>
          <p:cNvGraphicFramePr>
            <a:graphicFrameLocks noGrp="1"/>
          </p:cNvGraphicFramePr>
          <p:nvPr/>
        </p:nvGraphicFramePr>
        <p:xfrm>
          <a:off x="4932041" y="548681"/>
          <a:ext cx="4211958" cy="5938994"/>
        </p:xfrm>
        <a:graphic>
          <a:graphicData uri="http://schemas.openxmlformats.org/drawingml/2006/table">
            <a:tbl>
              <a:tblPr/>
              <a:tblGrid>
                <a:gridCol w="1076243"/>
                <a:gridCol w="1076243"/>
                <a:gridCol w="710134"/>
                <a:gridCol w="634103"/>
                <a:gridCol w="715235"/>
              </a:tblGrid>
              <a:tr h="556776">
                <a:tc>
                  <a:txBody>
                    <a:bodyPr/>
                    <a:lstStyle/>
                    <a:p>
                      <a:pPr>
                        <a:spcAft>
                          <a:spcPts val="0"/>
                        </a:spcAft>
                      </a:pPr>
                      <a:r>
                        <a:rPr lang="en-GB" sz="900" b="1" dirty="0">
                          <a:solidFill>
                            <a:srgbClr val="365F91"/>
                          </a:solidFill>
                          <a:latin typeface="Cambria"/>
                          <a:ea typeface="MS Mincho"/>
                          <a:cs typeface="Times New Roman"/>
                        </a:rPr>
                        <a:t>DIMENSIONS/</a:t>
                      </a:r>
                      <a:endParaRPr lang="it-IT" sz="900" dirty="0">
                        <a:latin typeface="Cambria"/>
                        <a:ea typeface="MS Mincho"/>
                        <a:cs typeface="Times New Roman"/>
                      </a:endParaRPr>
                    </a:p>
                    <a:p>
                      <a:pPr>
                        <a:spcAft>
                          <a:spcPts val="0"/>
                        </a:spcAft>
                      </a:pPr>
                      <a:r>
                        <a:rPr lang="en-GB" sz="900" b="1" dirty="0">
                          <a:solidFill>
                            <a:srgbClr val="365F91"/>
                          </a:solidFill>
                          <a:latin typeface="Cambria"/>
                          <a:ea typeface="MS Mincho"/>
                          <a:cs typeface="Times New Roman"/>
                        </a:rPr>
                        <a:t>CAPACITIES</a:t>
                      </a:r>
                      <a:endParaRPr lang="it-IT" sz="900" dirty="0">
                        <a:latin typeface="Cambria"/>
                        <a:ea typeface="MS Mincho"/>
                        <a:cs typeface="Times New Roman"/>
                      </a:endParaRPr>
                    </a:p>
                  </a:txBody>
                  <a:tcPr marL="31369" marR="31369"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en-GB" sz="900" b="1">
                          <a:solidFill>
                            <a:srgbClr val="365F91"/>
                          </a:solidFill>
                          <a:latin typeface="Cambria"/>
                          <a:ea typeface="MS Mincho"/>
                          <a:cs typeface="Times New Roman"/>
                        </a:rPr>
                        <a:t>VARIABLES</a:t>
                      </a:r>
                      <a:endParaRPr lang="it-IT" sz="900">
                        <a:latin typeface="Cambria"/>
                        <a:ea typeface="MS Mincho"/>
                        <a:cs typeface="Times New Roman"/>
                      </a:endParaRPr>
                    </a:p>
                  </a:txBody>
                  <a:tcPr marL="31369" marR="31369" marT="0" marB="0">
                    <a:lnL>
                      <a:noFill/>
                    </a:lnL>
                    <a:lnR>
                      <a:noFill/>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b="1">
                          <a:solidFill>
                            <a:srgbClr val="365F91"/>
                          </a:solidFill>
                          <a:latin typeface="Cambria"/>
                          <a:ea typeface="MS Mincho"/>
                          <a:cs typeface="Times New Roman"/>
                        </a:rPr>
                        <a:t>CONCRETE EXAMPLES</a:t>
                      </a:r>
                      <a:endParaRPr lang="it-IT" sz="900">
                        <a:latin typeface="Cambria"/>
                        <a:ea typeface="MS Mincho"/>
                        <a:cs typeface="Times New Roman"/>
                      </a:endParaRPr>
                    </a:p>
                  </a:txBody>
                  <a:tcPr marL="31369" marR="31369"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en-GB" sz="900" b="1">
                          <a:solidFill>
                            <a:srgbClr val="365F91"/>
                          </a:solidFill>
                          <a:latin typeface="Cambria"/>
                          <a:ea typeface="MS Mincho"/>
                          <a:cs typeface="Times New Roman"/>
                        </a:rPr>
                        <a:t>INTERNAL /EXTERNAL</a:t>
                      </a:r>
                      <a:endParaRPr lang="it-IT" sz="900">
                        <a:latin typeface="Cambria"/>
                        <a:ea typeface="MS Mincho"/>
                        <a:cs typeface="Times New Roman"/>
                      </a:endParaRPr>
                    </a:p>
                  </a:txBody>
                  <a:tcPr marL="31369" marR="31369"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en-GB" sz="900" b="1" dirty="0">
                          <a:solidFill>
                            <a:srgbClr val="365F91"/>
                          </a:solidFill>
                          <a:latin typeface="Cambria"/>
                          <a:ea typeface="MS Mincho"/>
                          <a:cs typeface="Times New Roman"/>
                        </a:rPr>
                        <a:t>POSITIVE/</a:t>
                      </a:r>
                      <a:endParaRPr lang="it-IT" sz="900" dirty="0">
                        <a:latin typeface="Cambria"/>
                        <a:ea typeface="MS Mincho"/>
                        <a:cs typeface="Times New Roman"/>
                      </a:endParaRPr>
                    </a:p>
                    <a:p>
                      <a:pPr>
                        <a:spcAft>
                          <a:spcPts val="0"/>
                        </a:spcAft>
                      </a:pPr>
                      <a:r>
                        <a:rPr lang="en-GB" sz="900" b="1" dirty="0">
                          <a:solidFill>
                            <a:srgbClr val="365F91"/>
                          </a:solidFill>
                          <a:latin typeface="Cambria"/>
                          <a:ea typeface="MS Mincho"/>
                          <a:cs typeface="Times New Roman"/>
                        </a:rPr>
                        <a:t>NEGATIVE</a:t>
                      </a:r>
                      <a:endParaRPr lang="it-IT" sz="900" dirty="0">
                        <a:latin typeface="Cambria"/>
                        <a:ea typeface="MS Mincho"/>
                        <a:cs typeface="Times New Roman"/>
                      </a:endParaRPr>
                    </a:p>
                  </a:txBody>
                  <a:tcPr marL="31369" marR="31369"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39194">
                <a:tc rowSpan="4">
                  <a:txBody>
                    <a:bodyPr/>
                    <a:lstStyle/>
                    <a:p>
                      <a:pPr algn="ctr">
                        <a:spcAft>
                          <a:spcPts val="0"/>
                        </a:spcAft>
                      </a:pPr>
                      <a:r>
                        <a:rPr lang="en-GB" sz="900" b="1" dirty="0">
                          <a:solidFill>
                            <a:srgbClr val="365F91"/>
                          </a:solidFill>
                          <a:latin typeface="Cambria"/>
                          <a:ea typeface="MS Mincho"/>
                          <a:cs typeface="Times New Roman"/>
                        </a:rPr>
                        <a:t>Knowledge</a:t>
                      </a:r>
                      <a:endParaRPr lang="it-IT" sz="900" dirty="0">
                        <a:latin typeface="Cambria"/>
                        <a:ea typeface="MS Mincho"/>
                        <a:cs typeface="Times New Roman"/>
                      </a:endParaRPr>
                    </a:p>
                  </a:txBody>
                  <a:tcPr marL="31369" marR="31369" marT="0" marB="0">
                    <a:lnL>
                      <a:noFill/>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spcAft>
                          <a:spcPts val="0"/>
                        </a:spcAft>
                      </a:pPr>
                      <a:r>
                        <a:rPr lang="en-GB" sz="900" dirty="0">
                          <a:solidFill>
                            <a:srgbClr val="365F91"/>
                          </a:solidFill>
                          <a:latin typeface="Cambria"/>
                          <a:ea typeface="MS Mincho"/>
                          <a:cs typeface="Times New Roman"/>
                        </a:rPr>
                        <a:t>of </a:t>
                      </a:r>
                      <a:r>
                        <a:rPr lang="en-GB" sz="900" dirty="0" smtClean="0">
                          <a:solidFill>
                            <a:srgbClr val="365F91"/>
                          </a:solidFill>
                          <a:latin typeface="Cambria"/>
                          <a:ea typeface="MS Mincho"/>
                          <a:cs typeface="Times New Roman"/>
                        </a:rPr>
                        <a:t>hazards/risk</a:t>
                      </a:r>
                      <a:r>
                        <a:rPr lang="en-GB" sz="900" dirty="0">
                          <a:solidFill>
                            <a:srgbClr val="365F91"/>
                          </a:solidFill>
                          <a:latin typeface="Cambria"/>
                          <a:ea typeface="MS Mincho"/>
                          <a:cs typeface="Times New Roman"/>
                        </a:rPr>
                        <a:t>;</a:t>
                      </a:r>
                      <a:endParaRPr lang="it-IT" sz="900" dirty="0">
                        <a:latin typeface="Cambria"/>
                        <a:ea typeface="MS Mincho"/>
                        <a:cs typeface="Times New Roman"/>
                      </a:endParaRPr>
                    </a:p>
                  </a:txBody>
                  <a:tcPr marL="31369" marR="31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spcAft>
                          <a:spcPts val="0"/>
                        </a:spcAft>
                      </a:pPr>
                      <a:endParaRPr lang="en-GB" sz="900">
                        <a:solidFill>
                          <a:srgbClr val="365F91"/>
                        </a:solidFill>
                        <a:latin typeface="Cambria"/>
                        <a:ea typeface="MS Mincho"/>
                        <a:cs typeface="Times New Roman"/>
                      </a:endParaRPr>
                    </a:p>
                  </a:txBody>
                  <a:tcPr marL="31369" marR="31369" marT="0" marB="0">
                    <a:lnL w="12700" cap="flat" cmpd="sng" algn="ctr">
                      <a:solidFill>
                        <a:srgbClr val="000000"/>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spcAft>
                          <a:spcPts val="0"/>
                        </a:spcAft>
                      </a:pPr>
                      <a:endParaRPr lang="en-GB" sz="900">
                        <a:solidFill>
                          <a:srgbClr val="365F91"/>
                        </a:solidFill>
                        <a:latin typeface="Cambria"/>
                        <a:ea typeface="MS Mincho"/>
                        <a:cs typeface="Times New Roman"/>
                      </a:endParaRPr>
                    </a:p>
                  </a:txBody>
                  <a:tcPr marL="31369" marR="31369"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spcAft>
                          <a:spcPts val="0"/>
                        </a:spcAft>
                      </a:pPr>
                      <a:endParaRPr lang="en-GB" sz="900">
                        <a:solidFill>
                          <a:srgbClr val="365F91"/>
                        </a:solidFill>
                        <a:latin typeface="Cambria"/>
                        <a:ea typeface="MS Mincho"/>
                        <a:cs typeface="Times New Roman"/>
                      </a:endParaRPr>
                    </a:p>
                  </a:txBody>
                  <a:tcPr marL="31369" marR="31369"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417582">
                <a:tc vMerge="1">
                  <a:txBody>
                    <a:bodyPr/>
                    <a:lstStyle/>
                    <a:p>
                      <a:endParaRPr lang="it-IT"/>
                    </a:p>
                  </a:txBody>
                  <a:tcPr/>
                </a:tc>
                <a:tc>
                  <a:txBody>
                    <a:bodyPr/>
                    <a:lstStyle/>
                    <a:p>
                      <a:pPr>
                        <a:spcAft>
                          <a:spcPts val="0"/>
                        </a:spcAft>
                      </a:pPr>
                      <a:r>
                        <a:rPr lang="en-GB" sz="900" dirty="0" smtClean="0">
                          <a:solidFill>
                            <a:srgbClr val="365F91"/>
                          </a:solidFill>
                          <a:latin typeface="Cambria"/>
                          <a:ea typeface="MS Mincho"/>
                          <a:cs typeface="Times New Roman"/>
                        </a:rPr>
                        <a:t>Of</a:t>
                      </a:r>
                      <a:r>
                        <a:rPr lang="en-GB" sz="900" baseline="0" dirty="0" smtClean="0">
                          <a:solidFill>
                            <a:srgbClr val="365F91"/>
                          </a:solidFill>
                          <a:latin typeface="Cambria"/>
                          <a:ea typeface="MS Mincho"/>
                          <a:cs typeface="Times New Roman"/>
                        </a:rPr>
                        <a:t> other </a:t>
                      </a:r>
                      <a:r>
                        <a:rPr lang="en-GB" sz="900" dirty="0" smtClean="0">
                          <a:solidFill>
                            <a:srgbClr val="365F91"/>
                          </a:solidFill>
                          <a:latin typeface="Cambria"/>
                          <a:ea typeface="MS Mincho"/>
                          <a:cs typeface="Times New Roman"/>
                        </a:rPr>
                        <a:t>actors </a:t>
                      </a:r>
                      <a:r>
                        <a:rPr lang="en-GB" sz="900" dirty="0">
                          <a:solidFill>
                            <a:srgbClr val="365F91"/>
                          </a:solidFill>
                          <a:latin typeface="Cambria"/>
                          <a:ea typeface="MS Mincho"/>
                          <a:cs typeface="Times New Roman"/>
                        </a:rPr>
                        <a:t>involved in </a:t>
                      </a:r>
                      <a:r>
                        <a:rPr lang="en-GB" sz="900" dirty="0" smtClean="0">
                          <a:solidFill>
                            <a:srgbClr val="365F91"/>
                          </a:solidFill>
                          <a:latin typeface="Cambria"/>
                          <a:ea typeface="MS Mincho"/>
                          <a:cs typeface="Times New Roman"/>
                        </a:rPr>
                        <a:t> risk management</a:t>
                      </a:r>
                      <a:endParaRPr lang="it-IT" sz="900" dirty="0">
                        <a:latin typeface="Cambria"/>
                        <a:ea typeface="MS Mincho"/>
                        <a:cs typeface="Times New Roman"/>
                      </a:endParaRPr>
                    </a:p>
                  </a:txBody>
                  <a:tcPr marL="31369" marR="31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spcAft>
                          <a:spcPts val="0"/>
                        </a:spcAft>
                      </a:pPr>
                      <a:endParaRPr lang="en-GB" sz="900" dirty="0">
                        <a:solidFill>
                          <a:srgbClr val="365F91"/>
                        </a:solidFill>
                        <a:latin typeface="Cambria"/>
                        <a:ea typeface="MS Mincho"/>
                        <a:cs typeface="Times New Roman"/>
                      </a:endParaRPr>
                    </a:p>
                  </a:txBody>
                  <a:tcPr marL="31369" marR="31369" marT="0" marB="0">
                    <a:lnL w="12700" cap="flat" cmpd="sng" algn="ctr">
                      <a:solidFill>
                        <a:srgbClr val="000000"/>
                      </a:solidFill>
                      <a:prstDash val="solid"/>
                      <a:round/>
                      <a:headEnd type="none" w="med" len="med"/>
                      <a:tailEnd type="none" w="med" len="med"/>
                    </a:lnL>
                    <a:lnR>
                      <a:noFill/>
                    </a:lnR>
                    <a:lnT>
                      <a:noFill/>
                    </a:lnT>
                    <a:lnB>
                      <a:noFill/>
                    </a:lnB>
                    <a:solidFill>
                      <a:srgbClr val="D3DFEE"/>
                    </a:solidFill>
                  </a:tcPr>
                </a:tc>
                <a:tc>
                  <a:txBody>
                    <a:bodyPr/>
                    <a:lstStyle/>
                    <a:p>
                      <a:pPr>
                        <a:spcAft>
                          <a:spcPts val="0"/>
                        </a:spcAft>
                      </a:pPr>
                      <a:endParaRPr lang="en-GB" sz="900">
                        <a:solidFill>
                          <a:srgbClr val="365F91"/>
                        </a:solidFill>
                        <a:latin typeface="Cambria"/>
                        <a:ea typeface="MS Mincho"/>
                        <a:cs typeface="Times New Roman"/>
                      </a:endParaRPr>
                    </a:p>
                  </a:txBody>
                  <a:tcPr marL="31369" marR="31369" marT="0" marB="0">
                    <a:lnL>
                      <a:noFill/>
                    </a:lnL>
                    <a:lnR>
                      <a:noFill/>
                    </a:lnR>
                    <a:lnT>
                      <a:noFill/>
                    </a:lnT>
                    <a:lnB>
                      <a:noFill/>
                    </a:lnB>
                    <a:solidFill>
                      <a:srgbClr val="D3DFEE"/>
                    </a:solidFill>
                  </a:tcPr>
                </a:tc>
                <a:tc>
                  <a:txBody>
                    <a:bodyPr/>
                    <a:lstStyle/>
                    <a:p>
                      <a:pPr>
                        <a:spcAft>
                          <a:spcPts val="0"/>
                        </a:spcAft>
                      </a:pPr>
                      <a:endParaRPr lang="en-GB" sz="900">
                        <a:solidFill>
                          <a:srgbClr val="365F91"/>
                        </a:solidFill>
                        <a:latin typeface="Cambria"/>
                        <a:ea typeface="MS Mincho"/>
                        <a:cs typeface="Times New Roman"/>
                      </a:endParaRPr>
                    </a:p>
                  </a:txBody>
                  <a:tcPr marL="31369" marR="31369" marT="0" marB="0">
                    <a:lnL>
                      <a:noFill/>
                    </a:lnL>
                    <a:lnR>
                      <a:noFill/>
                    </a:lnR>
                    <a:lnT>
                      <a:noFill/>
                    </a:lnT>
                    <a:lnB>
                      <a:noFill/>
                    </a:lnB>
                    <a:solidFill>
                      <a:srgbClr val="D3DFEE"/>
                    </a:solidFill>
                  </a:tcPr>
                </a:tc>
              </a:tr>
              <a:tr h="278389">
                <a:tc vMerge="1">
                  <a:txBody>
                    <a:bodyPr/>
                    <a:lstStyle/>
                    <a:p>
                      <a:endParaRPr lang="it-IT"/>
                    </a:p>
                  </a:txBody>
                  <a:tcPr/>
                </a:tc>
                <a:tc>
                  <a:txBody>
                    <a:bodyPr/>
                    <a:lstStyle/>
                    <a:p>
                      <a:pPr>
                        <a:spcAft>
                          <a:spcPts val="0"/>
                        </a:spcAft>
                      </a:pPr>
                      <a:r>
                        <a:rPr lang="en-GB" sz="900" dirty="0" smtClean="0">
                          <a:solidFill>
                            <a:srgbClr val="365F91"/>
                          </a:solidFill>
                          <a:latin typeface="Cambria"/>
                          <a:ea typeface="MS Mincho"/>
                          <a:cs typeface="Times New Roman"/>
                        </a:rPr>
                        <a:t>laws </a:t>
                      </a:r>
                      <a:r>
                        <a:rPr lang="en-GB" sz="900" dirty="0">
                          <a:solidFill>
                            <a:srgbClr val="365F91"/>
                          </a:solidFill>
                          <a:latin typeface="Cambria"/>
                          <a:ea typeface="MS Mincho"/>
                          <a:cs typeface="Times New Roman"/>
                        </a:rPr>
                        <a:t>and legal frameworks</a:t>
                      </a:r>
                      <a:endParaRPr lang="it-IT" sz="900" dirty="0">
                        <a:latin typeface="Cambria"/>
                        <a:ea typeface="MS Mincho"/>
                        <a:cs typeface="Times New Roman"/>
                      </a:endParaRPr>
                    </a:p>
                  </a:txBody>
                  <a:tcPr marL="31369" marR="31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900" dirty="0">
                        <a:solidFill>
                          <a:srgbClr val="365F91"/>
                        </a:solidFill>
                        <a:latin typeface="Cambria"/>
                        <a:ea typeface="MS Mincho"/>
                        <a:cs typeface="Times New Roman"/>
                      </a:endParaRPr>
                    </a:p>
                  </a:txBody>
                  <a:tcPr marL="31369" marR="3136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endParaRPr lang="en-GB" sz="900">
                        <a:solidFill>
                          <a:srgbClr val="365F91"/>
                        </a:solidFill>
                        <a:latin typeface="Cambria"/>
                        <a:ea typeface="MS Mincho"/>
                        <a:cs typeface="Times New Roman"/>
                      </a:endParaRPr>
                    </a:p>
                  </a:txBody>
                  <a:tcPr marL="31369" marR="31369" marT="0" marB="0">
                    <a:lnL>
                      <a:noFill/>
                    </a:lnL>
                    <a:lnR>
                      <a:noFill/>
                    </a:lnR>
                    <a:lnT>
                      <a:noFill/>
                    </a:lnT>
                    <a:lnB>
                      <a:noFill/>
                    </a:lnB>
                  </a:tcPr>
                </a:tc>
                <a:tc>
                  <a:txBody>
                    <a:bodyPr/>
                    <a:lstStyle/>
                    <a:p>
                      <a:pPr>
                        <a:spcAft>
                          <a:spcPts val="0"/>
                        </a:spcAft>
                      </a:pPr>
                      <a:endParaRPr lang="en-GB" sz="900">
                        <a:solidFill>
                          <a:srgbClr val="365F91"/>
                        </a:solidFill>
                        <a:latin typeface="Cambria"/>
                        <a:ea typeface="MS Mincho"/>
                        <a:cs typeface="Times New Roman"/>
                      </a:endParaRPr>
                    </a:p>
                  </a:txBody>
                  <a:tcPr marL="31369" marR="31369" marT="0" marB="0">
                    <a:lnL>
                      <a:noFill/>
                    </a:lnL>
                    <a:lnR>
                      <a:noFill/>
                    </a:lnR>
                    <a:lnT>
                      <a:noFill/>
                    </a:lnT>
                    <a:lnB>
                      <a:noFill/>
                    </a:lnB>
                  </a:tcPr>
                </a:tc>
              </a:tr>
              <a:tr h="288992">
                <a:tc vMerge="1">
                  <a:txBody>
                    <a:bodyPr/>
                    <a:lstStyle/>
                    <a:p>
                      <a:endParaRPr lang="it-IT"/>
                    </a:p>
                  </a:txBody>
                  <a:tcPr/>
                </a:tc>
                <a:tc>
                  <a:txBody>
                    <a:bodyPr/>
                    <a:lstStyle/>
                    <a:p>
                      <a:pPr>
                        <a:spcAft>
                          <a:spcPts val="0"/>
                        </a:spcAft>
                      </a:pPr>
                      <a:r>
                        <a:rPr lang="en-GB" sz="900" dirty="0" smtClean="0">
                          <a:solidFill>
                            <a:srgbClr val="365F91"/>
                          </a:solidFill>
                          <a:latin typeface="Cambria"/>
                          <a:ea typeface="MS Mincho"/>
                          <a:cs typeface="Times New Roman"/>
                        </a:rPr>
                        <a:t>social </a:t>
                      </a:r>
                      <a:r>
                        <a:rPr lang="en-GB" sz="900" dirty="0">
                          <a:solidFill>
                            <a:srgbClr val="365F91"/>
                          </a:solidFill>
                          <a:latin typeface="Cambria"/>
                          <a:ea typeface="MS Mincho"/>
                          <a:cs typeface="Times New Roman"/>
                        </a:rPr>
                        <a:t>norms and beliefs</a:t>
                      </a:r>
                      <a:endParaRPr lang="it-IT" sz="900" dirty="0">
                        <a:latin typeface="Cambria"/>
                        <a:ea typeface="MS Mincho"/>
                        <a:cs typeface="Times New Roman"/>
                      </a:endParaRPr>
                    </a:p>
                  </a:txBody>
                  <a:tcPr marL="31369" marR="31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spcAft>
                          <a:spcPts val="0"/>
                        </a:spcAft>
                      </a:pPr>
                      <a:endParaRPr lang="en-GB" sz="900">
                        <a:solidFill>
                          <a:srgbClr val="365F91"/>
                        </a:solidFill>
                        <a:latin typeface="Cambria"/>
                        <a:ea typeface="MS Mincho"/>
                        <a:cs typeface="Times New Roman"/>
                      </a:endParaRPr>
                    </a:p>
                  </a:txBody>
                  <a:tcPr marL="31369" marR="31369" marT="0" marB="0">
                    <a:lnL w="12700" cap="flat" cmpd="sng" algn="ctr">
                      <a:solidFill>
                        <a:srgbClr val="000000"/>
                      </a:solidFill>
                      <a:prstDash val="solid"/>
                      <a:round/>
                      <a:headEnd type="none" w="med" len="med"/>
                      <a:tailEnd type="none" w="med" len="med"/>
                    </a:lnL>
                    <a:lnR>
                      <a:noFill/>
                    </a:lnR>
                    <a:lnT>
                      <a:noFill/>
                    </a:lnT>
                    <a:lnB>
                      <a:noFill/>
                    </a:lnB>
                    <a:solidFill>
                      <a:srgbClr val="D3DFEE"/>
                    </a:solidFill>
                  </a:tcPr>
                </a:tc>
                <a:tc>
                  <a:txBody>
                    <a:bodyPr/>
                    <a:lstStyle/>
                    <a:p>
                      <a:pPr>
                        <a:spcAft>
                          <a:spcPts val="0"/>
                        </a:spcAft>
                      </a:pPr>
                      <a:endParaRPr lang="en-GB" sz="900">
                        <a:solidFill>
                          <a:srgbClr val="365F91"/>
                        </a:solidFill>
                        <a:latin typeface="Cambria"/>
                        <a:ea typeface="MS Mincho"/>
                        <a:cs typeface="Times New Roman"/>
                      </a:endParaRPr>
                    </a:p>
                  </a:txBody>
                  <a:tcPr marL="31369" marR="31369" marT="0" marB="0">
                    <a:lnL>
                      <a:noFill/>
                    </a:lnL>
                    <a:lnR>
                      <a:noFill/>
                    </a:lnR>
                    <a:lnT>
                      <a:noFill/>
                    </a:lnT>
                    <a:lnB>
                      <a:noFill/>
                    </a:lnB>
                    <a:solidFill>
                      <a:srgbClr val="D3DFEE"/>
                    </a:solidFill>
                  </a:tcPr>
                </a:tc>
                <a:tc>
                  <a:txBody>
                    <a:bodyPr/>
                    <a:lstStyle/>
                    <a:p>
                      <a:pPr>
                        <a:spcAft>
                          <a:spcPts val="0"/>
                        </a:spcAft>
                      </a:pPr>
                      <a:endParaRPr lang="en-GB" sz="900">
                        <a:solidFill>
                          <a:srgbClr val="365F91"/>
                        </a:solidFill>
                        <a:latin typeface="Cambria"/>
                        <a:ea typeface="MS Mincho"/>
                        <a:cs typeface="Times New Roman"/>
                      </a:endParaRPr>
                    </a:p>
                  </a:txBody>
                  <a:tcPr marL="31369" marR="31369" marT="0" marB="0">
                    <a:lnL>
                      <a:noFill/>
                    </a:lnL>
                    <a:lnR>
                      <a:noFill/>
                    </a:lnR>
                    <a:lnT>
                      <a:noFill/>
                    </a:lnT>
                    <a:lnB>
                      <a:noFill/>
                    </a:lnB>
                    <a:solidFill>
                      <a:srgbClr val="D3DFEE"/>
                    </a:solidFill>
                  </a:tcPr>
                </a:tc>
              </a:tr>
              <a:tr h="417582">
                <a:tc rowSpan="3">
                  <a:txBody>
                    <a:bodyPr/>
                    <a:lstStyle/>
                    <a:p>
                      <a:pPr algn="ctr">
                        <a:spcAft>
                          <a:spcPts val="0"/>
                        </a:spcAft>
                      </a:pPr>
                      <a:r>
                        <a:rPr lang="en-GB" sz="900" b="1" dirty="0">
                          <a:solidFill>
                            <a:srgbClr val="365F91"/>
                          </a:solidFill>
                          <a:latin typeface="Cambria"/>
                          <a:ea typeface="MS Mincho"/>
                          <a:cs typeface="Times New Roman"/>
                        </a:rPr>
                        <a:t>Motivation</a:t>
                      </a:r>
                      <a:endParaRPr lang="it-IT" sz="900" dirty="0">
                        <a:latin typeface="Cambria"/>
                        <a:ea typeface="MS Mincho"/>
                        <a:cs typeface="Times New Roman"/>
                      </a:endParaRPr>
                    </a:p>
                  </a:txBody>
                  <a:tcPr marL="31369" marR="31369"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900" dirty="0">
                          <a:solidFill>
                            <a:srgbClr val="365F91"/>
                          </a:solidFill>
                          <a:latin typeface="Cambria"/>
                          <a:ea typeface="MS Mincho"/>
                          <a:cs typeface="Times New Roman"/>
                        </a:rPr>
                        <a:t>To </a:t>
                      </a:r>
                      <a:r>
                        <a:rPr lang="en-GB" sz="900" dirty="0" smtClean="0">
                          <a:solidFill>
                            <a:srgbClr val="365F91"/>
                          </a:solidFill>
                          <a:latin typeface="Cambria"/>
                          <a:ea typeface="MS Mincho"/>
                          <a:cs typeface="Times New Roman"/>
                        </a:rPr>
                        <a:t>anticipate effects </a:t>
                      </a:r>
                      <a:r>
                        <a:rPr lang="en-GB" sz="900" dirty="0">
                          <a:solidFill>
                            <a:srgbClr val="365F91"/>
                          </a:solidFill>
                          <a:latin typeface="Cambria"/>
                          <a:ea typeface="MS Mincho"/>
                          <a:cs typeface="Times New Roman"/>
                        </a:rPr>
                        <a:t>of natural hazard</a:t>
                      </a:r>
                      <a:endParaRPr lang="it-IT" sz="900" dirty="0">
                        <a:latin typeface="Cambria"/>
                        <a:ea typeface="MS Mincho"/>
                        <a:cs typeface="Times New Roman"/>
                      </a:endParaRPr>
                    </a:p>
                  </a:txBody>
                  <a:tcPr marL="31369" marR="31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900">
                        <a:solidFill>
                          <a:srgbClr val="365F91"/>
                        </a:solidFill>
                        <a:latin typeface="Cambria"/>
                        <a:ea typeface="MS Mincho"/>
                        <a:cs typeface="Times New Roman"/>
                      </a:endParaRPr>
                    </a:p>
                  </a:txBody>
                  <a:tcPr marL="31369" marR="3136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endParaRPr lang="en-GB" sz="900">
                        <a:solidFill>
                          <a:srgbClr val="365F91"/>
                        </a:solidFill>
                        <a:latin typeface="Cambria"/>
                        <a:ea typeface="MS Mincho"/>
                        <a:cs typeface="Times New Roman"/>
                      </a:endParaRPr>
                    </a:p>
                  </a:txBody>
                  <a:tcPr marL="31369" marR="31369" marT="0" marB="0">
                    <a:lnL>
                      <a:noFill/>
                    </a:lnL>
                    <a:lnR>
                      <a:noFill/>
                    </a:lnR>
                    <a:lnT>
                      <a:noFill/>
                    </a:lnT>
                    <a:lnB>
                      <a:noFill/>
                    </a:lnB>
                  </a:tcPr>
                </a:tc>
                <a:tc>
                  <a:txBody>
                    <a:bodyPr/>
                    <a:lstStyle/>
                    <a:p>
                      <a:pPr>
                        <a:spcAft>
                          <a:spcPts val="0"/>
                        </a:spcAft>
                      </a:pPr>
                      <a:endParaRPr lang="en-GB" sz="900">
                        <a:solidFill>
                          <a:srgbClr val="365F91"/>
                        </a:solidFill>
                        <a:latin typeface="Cambria"/>
                        <a:ea typeface="MS Mincho"/>
                        <a:cs typeface="Times New Roman"/>
                      </a:endParaRPr>
                    </a:p>
                  </a:txBody>
                  <a:tcPr marL="31369" marR="31369" marT="0" marB="0">
                    <a:lnL>
                      <a:noFill/>
                    </a:lnL>
                    <a:lnR>
                      <a:noFill/>
                    </a:lnR>
                    <a:lnT>
                      <a:noFill/>
                    </a:lnT>
                    <a:lnB>
                      <a:noFill/>
                    </a:lnB>
                  </a:tcPr>
                </a:tc>
              </a:tr>
              <a:tr h="493772">
                <a:tc vMerge="1">
                  <a:txBody>
                    <a:bodyPr/>
                    <a:lstStyle/>
                    <a:p>
                      <a:endParaRPr lang="it-IT"/>
                    </a:p>
                  </a:txBody>
                  <a:tcPr/>
                </a:tc>
                <a:tc>
                  <a:txBody>
                    <a:bodyPr/>
                    <a:lstStyle/>
                    <a:p>
                      <a:pPr>
                        <a:spcAft>
                          <a:spcPts val="0"/>
                        </a:spcAft>
                      </a:pPr>
                      <a:r>
                        <a:rPr lang="en-GB" sz="900" dirty="0" smtClean="0">
                          <a:solidFill>
                            <a:srgbClr val="365F91"/>
                          </a:solidFill>
                          <a:latin typeface="Cambria"/>
                          <a:ea typeface="MS Mincho"/>
                          <a:cs typeface="Times New Roman"/>
                        </a:rPr>
                        <a:t>sense </a:t>
                      </a:r>
                      <a:r>
                        <a:rPr lang="en-GB" sz="900" dirty="0">
                          <a:solidFill>
                            <a:srgbClr val="365F91"/>
                          </a:solidFill>
                          <a:latin typeface="Cambria"/>
                          <a:ea typeface="MS Mincho"/>
                          <a:cs typeface="Times New Roman"/>
                        </a:rPr>
                        <a:t>of responsibility towards individual actions,</a:t>
                      </a:r>
                      <a:endParaRPr lang="it-IT" sz="900" dirty="0">
                        <a:latin typeface="Cambria"/>
                        <a:ea typeface="MS Mincho"/>
                        <a:cs typeface="Times New Roman"/>
                      </a:endParaRPr>
                    </a:p>
                  </a:txBody>
                  <a:tcPr marL="31369" marR="31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spcAft>
                          <a:spcPts val="0"/>
                        </a:spcAft>
                      </a:pPr>
                      <a:endParaRPr lang="en-GB" sz="900">
                        <a:solidFill>
                          <a:srgbClr val="365F91"/>
                        </a:solidFill>
                        <a:latin typeface="Cambria"/>
                        <a:ea typeface="MS Mincho"/>
                        <a:cs typeface="Times New Roman"/>
                      </a:endParaRPr>
                    </a:p>
                  </a:txBody>
                  <a:tcPr marL="31369" marR="31369" marT="0" marB="0">
                    <a:lnL w="12700" cap="flat" cmpd="sng" algn="ctr">
                      <a:solidFill>
                        <a:srgbClr val="000000"/>
                      </a:solidFill>
                      <a:prstDash val="solid"/>
                      <a:round/>
                      <a:headEnd type="none" w="med" len="med"/>
                      <a:tailEnd type="none" w="med" len="med"/>
                    </a:lnL>
                    <a:lnR>
                      <a:noFill/>
                    </a:lnR>
                    <a:lnT>
                      <a:noFill/>
                    </a:lnT>
                    <a:lnB>
                      <a:noFill/>
                    </a:lnB>
                    <a:solidFill>
                      <a:srgbClr val="D3DFEE"/>
                    </a:solidFill>
                  </a:tcPr>
                </a:tc>
                <a:tc>
                  <a:txBody>
                    <a:bodyPr/>
                    <a:lstStyle/>
                    <a:p>
                      <a:pPr>
                        <a:spcAft>
                          <a:spcPts val="0"/>
                        </a:spcAft>
                      </a:pPr>
                      <a:endParaRPr lang="en-GB" sz="900">
                        <a:solidFill>
                          <a:srgbClr val="365F91"/>
                        </a:solidFill>
                        <a:latin typeface="Cambria"/>
                        <a:ea typeface="MS Mincho"/>
                        <a:cs typeface="Times New Roman"/>
                      </a:endParaRPr>
                    </a:p>
                  </a:txBody>
                  <a:tcPr marL="31369" marR="31369" marT="0" marB="0">
                    <a:lnL>
                      <a:noFill/>
                    </a:lnL>
                    <a:lnR>
                      <a:noFill/>
                    </a:lnR>
                    <a:lnT>
                      <a:noFill/>
                    </a:lnT>
                    <a:lnB>
                      <a:noFill/>
                    </a:lnB>
                    <a:solidFill>
                      <a:srgbClr val="D3DFEE"/>
                    </a:solidFill>
                  </a:tcPr>
                </a:tc>
                <a:tc>
                  <a:txBody>
                    <a:bodyPr/>
                    <a:lstStyle/>
                    <a:p>
                      <a:pPr>
                        <a:spcAft>
                          <a:spcPts val="0"/>
                        </a:spcAft>
                      </a:pPr>
                      <a:endParaRPr lang="en-GB" sz="900">
                        <a:solidFill>
                          <a:srgbClr val="365F91"/>
                        </a:solidFill>
                        <a:latin typeface="Cambria"/>
                        <a:ea typeface="MS Mincho"/>
                        <a:cs typeface="Times New Roman"/>
                      </a:endParaRPr>
                    </a:p>
                  </a:txBody>
                  <a:tcPr marL="31369" marR="31369" marT="0" marB="0">
                    <a:lnL>
                      <a:noFill/>
                    </a:lnL>
                    <a:lnR>
                      <a:noFill/>
                    </a:lnR>
                    <a:lnT>
                      <a:noFill/>
                    </a:lnT>
                    <a:lnB>
                      <a:noFill/>
                    </a:lnB>
                    <a:solidFill>
                      <a:srgbClr val="D3DFEE"/>
                    </a:solidFill>
                  </a:tcPr>
                </a:tc>
              </a:tr>
              <a:tr h="432048">
                <a:tc vMerge="1">
                  <a:txBody>
                    <a:bodyPr/>
                    <a:lstStyle/>
                    <a:p>
                      <a:endParaRPr lang="it-IT"/>
                    </a:p>
                  </a:txBody>
                  <a:tcPr/>
                </a:tc>
                <a:tc>
                  <a:txBody>
                    <a:bodyPr/>
                    <a:lstStyle/>
                    <a:p>
                      <a:pPr>
                        <a:spcAft>
                          <a:spcPts val="0"/>
                        </a:spcAft>
                      </a:pPr>
                      <a:r>
                        <a:rPr lang="en-GB" sz="900" dirty="0" smtClean="0">
                          <a:solidFill>
                            <a:srgbClr val="365F91"/>
                          </a:solidFill>
                          <a:latin typeface="Cambria"/>
                          <a:ea typeface="MS Mincho"/>
                          <a:cs typeface="Times New Roman"/>
                        </a:rPr>
                        <a:t>sense </a:t>
                      </a:r>
                      <a:r>
                        <a:rPr lang="en-GB" sz="900" dirty="0">
                          <a:solidFill>
                            <a:srgbClr val="365F91"/>
                          </a:solidFill>
                          <a:latin typeface="Cambria"/>
                          <a:ea typeface="MS Mincho"/>
                          <a:cs typeface="Times New Roman"/>
                        </a:rPr>
                        <a:t>of responsibility towards community actions,</a:t>
                      </a:r>
                      <a:endParaRPr lang="it-IT" sz="900" dirty="0">
                        <a:latin typeface="Cambria"/>
                        <a:ea typeface="MS Mincho"/>
                        <a:cs typeface="Times New Roman"/>
                      </a:endParaRPr>
                    </a:p>
                  </a:txBody>
                  <a:tcPr marL="31369" marR="31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900">
                        <a:solidFill>
                          <a:srgbClr val="365F91"/>
                        </a:solidFill>
                        <a:latin typeface="Cambria"/>
                        <a:ea typeface="MS Mincho"/>
                        <a:cs typeface="Times New Roman"/>
                      </a:endParaRPr>
                    </a:p>
                  </a:txBody>
                  <a:tcPr marL="31369" marR="3136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endParaRPr lang="en-GB" sz="900">
                        <a:solidFill>
                          <a:srgbClr val="365F91"/>
                        </a:solidFill>
                        <a:latin typeface="Cambria"/>
                        <a:ea typeface="MS Mincho"/>
                        <a:cs typeface="Times New Roman"/>
                      </a:endParaRPr>
                    </a:p>
                  </a:txBody>
                  <a:tcPr marL="31369" marR="31369" marT="0" marB="0">
                    <a:lnL>
                      <a:noFill/>
                    </a:lnL>
                    <a:lnR>
                      <a:noFill/>
                    </a:lnR>
                    <a:lnT>
                      <a:noFill/>
                    </a:lnT>
                    <a:lnB>
                      <a:noFill/>
                    </a:lnB>
                  </a:tcPr>
                </a:tc>
                <a:tc>
                  <a:txBody>
                    <a:bodyPr/>
                    <a:lstStyle/>
                    <a:p>
                      <a:pPr>
                        <a:spcAft>
                          <a:spcPts val="0"/>
                        </a:spcAft>
                      </a:pPr>
                      <a:endParaRPr lang="en-GB" sz="900">
                        <a:solidFill>
                          <a:srgbClr val="365F91"/>
                        </a:solidFill>
                        <a:latin typeface="Cambria"/>
                        <a:ea typeface="MS Mincho"/>
                        <a:cs typeface="Times New Roman"/>
                      </a:endParaRPr>
                    </a:p>
                  </a:txBody>
                  <a:tcPr marL="31369" marR="31369" marT="0" marB="0">
                    <a:lnL>
                      <a:noFill/>
                    </a:lnL>
                    <a:lnR>
                      <a:noFill/>
                    </a:lnR>
                    <a:lnT>
                      <a:noFill/>
                    </a:lnT>
                    <a:lnB>
                      <a:noFill/>
                    </a:lnB>
                  </a:tcPr>
                </a:tc>
              </a:tr>
              <a:tr h="648072">
                <a:tc rowSpan="2">
                  <a:txBody>
                    <a:bodyPr/>
                    <a:lstStyle/>
                    <a:p>
                      <a:pPr algn="ctr">
                        <a:spcAft>
                          <a:spcPts val="0"/>
                        </a:spcAft>
                      </a:pPr>
                      <a:r>
                        <a:rPr lang="en-GB" sz="900" b="1" dirty="0">
                          <a:solidFill>
                            <a:srgbClr val="365F91"/>
                          </a:solidFill>
                          <a:latin typeface="Cambria"/>
                          <a:ea typeface="MS Mincho"/>
                          <a:cs typeface="Times New Roman"/>
                        </a:rPr>
                        <a:t>Networks</a:t>
                      </a:r>
                      <a:endParaRPr lang="it-IT" sz="900" dirty="0">
                        <a:latin typeface="Cambria"/>
                        <a:ea typeface="MS Mincho"/>
                        <a:cs typeface="Times New Roman"/>
                      </a:endParaRPr>
                    </a:p>
                  </a:txBody>
                  <a:tcPr marL="31369" marR="31369" marT="0" marB="0">
                    <a:lnL>
                      <a:noFill/>
                    </a:lnL>
                    <a:lnR w="12700" cap="flat" cmpd="sng" algn="ctr">
                      <a:solidFill>
                        <a:srgbClr val="000000"/>
                      </a:solidFill>
                      <a:prstDash val="solid"/>
                      <a:round/>
                      <a:headEnd type="none" w="med" len="med"/>
                      <a:tailEnd type="none" w="med" len="med"/>
                    </a:lnR>
                    <a:lnT>
                      <a:noFill/>
                    </a:lnT>
                    <a:lnB>
                      <a:noFill/>
                    </a:lnB>
                    <a:solidFill>
                      <a:srgbClr val="D3DFEE"/>
                    </a:solidFill>
                  </a:tcPr>
                </a:tc>
                <a:tc>
                  <a:txBody>
                    <a:bodyPr/>
                    <a:lstStyle/>
                    <a:p>
                      <a:pPr>
                        <a:spcAft>
                          <a:spcPts val="0"/>
                        </a:spcAft>
                      </a:pPr>
                      <a:r>
                        <a:rPr lang="en-GB" sz="900" dirty="0" smtClean="0">
                          <a:solidFill>
                            <a:srgbClr val="365F91"/>
                          </a:solidFill>
                          <a:latin typeface="Cambria"/>
                          <a:ea typeface="MS Mincho"/>
                          <a:cs typeface="Times New Roman"/>
                        </a:rPr>
                        <a:t>Existence</a:t>
                      </a:r>
                      <a:r>
                        <a:rPr lang="en-GB" sz="900" baseline="0" dirty="0" smtClean="0">
                          <a:solidFill>
                            <a:srgbClr val="365F91"/>
                          </a:solidFill>
                          <a:latin typeface="Cambria"/>
                          <a:ea typeface="MS Mincho"/>
                          <a:cs typeface="Times New Roman"/>
                        </a:rPr>
                        <a:t> and value of </a:t>
                      </a:r>
                      <a:r>
                        <a:rPr lang="en-GB" sz="900" dirty="0" smtClean="0">
                          <a:solidFill>
                            <a:srgbClr val="365F91"/>
                          </a:solidFill>
                          <a:latin typeface="Cambria"/>
                          <a:ea typeface="MS Mincho"/>
                          <a:cs typeface="Times New Roman"/>
                        </a:rPr>
                        <a:t> </a:t>
                      </a:r>
                      <a:r>
                        <a:rPr lang="en-GB" sz="900" dirty="0">
                          <a:solidFill>
                            <a:srgbClr val="365F91"/>
                          </a:solidFill>
                          <a:latin typeface="Cambria"/>
                          <a:ea typeface="MS Mincho"/>
                          <a:cs typeface="Times New Roman"/>
                        </a:rPr>
                        <a:t>social network formed </a:t>
                      </a:r>
                      <a:r>
                        <a:rPr lang="en-GB" sz="900" dirty="0" smtClean="0">
                          <a:solidFill>
                            <a:srgbClr val="365F91"/>
                          </a:solidFill>
                          <a:latin typeface="Cambria"/>
                          <a:ea typeface="MS Mincho"/>
                          <a:cs typeface="Times New Roman"/>
                        </a:rPr>
                        <a:t>(family, </a:t>
                      </a:r>
                      <a:r>
                        <a:rPr lang="en-GB" sz="900" dirty="0">
                          <a:solidFill>
                            <a:srgbClr val="365F91"/>
                          </a:solidFill>
                          <a:latin typeface="Cambria"/>
                          <a:ea typeface="MS Mincho"/>
                          <a:cs typeface="Times New Roman"/>
                        </a:rPr>
                        <a:t>friends, neighbours, colleagues, </a:t>
                      </a:r>
                      <a:r>
                        <a:rPr lang="en-GB" sz="900" dirty="0" smtClean="0">
                          <a:solidFill>
                            <a:srgbClr val="365F91"/>
                          </a:solidFill>
                          <a:latin typeface="Cambria"/>
                          <a:ea typeface="MS Mincho"/>
                          <a:cs typeface="Times New Roman"/>
                        </a:rPr>
                        <a:t>etc)</a:t>
                      </a:r>
                      <a:endParaRPr lang="it-IT" sz="900" dirty="0">
                        <a:latin typeface="Cambria"/>
                        <a:ea typeface="MS Mincho"/>
                        <a:cs typeface="Times New Roman"/>
                      </a:endParaRPr>
                    </a:p>
                  </a:txBody>
                  <a:tcPr marL="31369" marR="31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spcAft>
                          <a:spcPts val="0"/>
                        </a:spcAft>
                      </a:pPr>
                      <a:endParaRPr lang="en-GB" sz="900">
                        <a:solidFill>
                          <a:srgbClr val="365F91"/>
                        </a:solidFill>
                        <a:latin typeface="Cambria"/>
                        <a:ea typeface="MS Mincho"/>
                        <a:cs typeface="Times New Roman"/>
                      </a:endParaRPr>
                    </a:p>
                  </a:txBody>
                  <a:tcPr marL="31369" marR="31369" marT="0" marB="0">
                    <a:lnL w="12700" cap="flat" cmpd="sng" algn="ctr">
                      <a:solidFill>
                        <a:srgbClr val="000000"/>
                      </a:solidFill>
                      <a:prstDash val="solid"/>
                      <a:round/>
                      <a:headEnd type="none" w="med" len="med"/>
                      <a:tailEnd type="none" w="med" len="med"/>
                    </a:lnL>
                    <a:lnR>
                      <a:noFill/>
                    </a:lnR>
                    <a:lnT>
                      <a:noFill/>
                    </a:lnT>
                    <a:lnB>
                      <a:noFill/>
                    </a:lnB>
                    <a:solidFill>
                      <a:srgbClr val="D3DFEE"/>
                    </a:solidFill>
                  </a:tcPr>
                </a:tc>
                <a:tc>
                  <a:txBody>
                    <a:bodyPr/>
                    <a:lstStyle/>
                    <a:p>
                      <a:pPr>
                        <a:spcAft>
                          <a:spcPts val="0"/>
                        </a:spcAft>
                      </a:pPr>
                      <a:endParaRPr lang="en-GB" sz="900" dirty="0">
                        <a:solidFill>
                          <a:srgbClr val="365F91"/>
                        </a:solidFill>
                        <a:latin typeface="Cambria"/>
                        <a:ea typeface="MS Mincho"/>
                        <a:cs typeface="Times New Roman"/>
                      </a:endParaRPr>
                    </a:p>
                  </a:txBody>
                  <a:tcPr marL="31369" marR="31369" marT="0" marB="0">
                    <a:lnL>
                      <a:noFill/>
                    </a:lnL>
                    <a:lnR>
                      <a:noFill/>
                    </a:lnR>
                    <a:lnT>
                      <a:noFill/>
                    </a:lnT>
                    <a:lnB>
                      <a:noFill/>
                    </a:lnB>
                    <a:solidFill>
                      <a:srgbClr val="D3DFEE"/>
                    </a:solidFill>
                  </a:tcPr>
                </a:tc>
                <a:tc>
                  <a:txBody>
                    <a:bodyPr/>
                    <a:lstStyle/>
                    <a:p>
                      <a:pPr>
                        <a:spcAft>
                          <a:spcPts val="0"/>
                        </a:spcAft>
                      </a:pPr>
                      <a:endParaRPr lang="en-GB" sz="900">
                        <a:solidFill>
                          <a:srgbClr val="365F91"/>
                        </a:solidFill>
                        <a:latin typeface="Cambria"/>
                        <a:ea typeface="MS Mincho"/>
                        <a:cs typeface="Times New Roman"/>
                      </a:endParaRPr>
                    </a:p>
                  </a:txBody>
                  <a:tcPr marL="31369" marR="31369" marT="0" marB="0">
                    <a:lnL>
                      <a:noFill/>
                    </a:lnL>
                    <a:lnR>
                      <a:noFill/>
                    </a:lnR>
                    <a:lnT>
                      <a:noFill/>
                    </a:lnT>
                    <a:lnB>
                      <a:noFill/>
                    </a:lnB>
                    <a:solidFill>
                      <a:srgbClr val="D3DFEE"/>
                    </a:solidFill>
                  </a:tcPr>
                </a:tc>
              </a:tr>
              <a:tr h="864096">
                <a:tc vMerge="1">
                  <a:txBody>
                    <a:bodyPr/>
                    <a:lstStyle/>
                    <a:p>
                      <a:endParaRPr lang="it-IT"/>
                    </a:p>
                  </a:txBody>
                  <a:tcPr/>
                </a:tc>
                <a:tc>
                  <a:txBody>
                    <a:bodyPr/>
                    <a:lstStyle/>
                    <a:p>
                      <a:pPr>
                        <a:spcAft>
                          <a:spcPts val="0"/>
                        </a:spcAft>
                      </a:pPr>
                      <a:r>
                        <a:rPr lang="en-GB" sz="900" dirty="0" smtClean="0">
                          <a:solidFill>
                            <a:srgbClr val="365F91"/>
                          </a:solidFill>
                          <a:latin typeface="Cambria"/>
                          <a:ea typeface="MS Mincho"/>
                          <a:cs typeface="Times New Roman"/>
                        </a:rPr>
                        <a:t>Capacity</a:t>
                      </a:r>
                      <a:r>
                        <a:rPr lang="en-GB" sz="900" baseline="0" dirty="0" smtClean="0">
                          <a:solidFill>
                            <a:srgbClr val="365F91"/>
                          </a:solidFill>
                          <a:latin typeface="Cambria"/>
                          <a:ea typeface="MS Mincho"/>
                          <a:cs typeface="Times New Roman"/>
                        </a:rPr>
                        <a:t> </a:t>
                      </a:r>
                      <a:r>
                        <a:rPr lang="en-GB" sz="900" dirty="0" smtClean="0">
                          <a:solidFill>
                            <a:srgbClr val="365F91"/>
                          </a:solidFill>
                          <a:latin typeface="Cambria"/>
                          <a:ea typeface="MS Mincho"/>
                          <a:cs typeface="Times New Roman"/>
                        </a:rPr>
                        <a:t>to </a:t>
                      </a:r>
                      <a:r>
                        <a:rPr lang="en-GB" sz="900" dirty="0">
                          <a:solidFill>
                            <a:srgbClr val="365F91"/>
                          </a:solidFill>
                          <a:latin typeface="Cambria"/>
                          <a:ea typeface="MS Mincho"/>
                          <a:cs typeface="Times New Roman"/>
                        </a:rPr>
                        <a:t>establish </a:t>
                      </a:r>
                      <a:r>
                        <a:rPr lang="en-GB" sz="900" dirty="0" smtClean="0">
                          <a:solidFill>
                            <a:srgbClr val="365F91"/>
                          </a:solidFill>
                          <a:latin typeface="Cambria"/>
                          <a:ea typeface="MS Mincho"/>
                          <a:cs typeface="Times New Roman"/>
                        </a:rPr>
                        <a:t>/stabilise </a:t>
                      </a:r>
                      <a:r>
                        <a:rPr lang="en-GB" sz="900" dirty="0">
                          <a:solidFill>
                            <a:srgbClr val="365F91"/>
                          </a:solidFill>
                          <a:latin typeface="Cambria"/>
                          <a:ea typeface="MS Mincho"/>
                          <a:cs typeface="Times New Roman"/>
                        </a:rPr>
                        <a:t>trustful relationships </a:t>
                      </a:r>
                      <a:r>
                        <a:rPr lang="en-GB" sz="900" dirty="0" smtClean="0">
                          <a:solidFill>
                            <a:srgbClr val="365F91"/>
                          </a:solidFill>
                          <a:latin typeface="Cambria"/>
                          <a:ea typeface="MS Mincho"/>
                          <a:cs typeface="Times New Roman"/>
                        </a:rPr>
                        <a:t>among/between </a:t>
                      </a:r>
                      <a:r>
                        <a:rPr lang="en-GB" sz="900" dirty="0">
                          <a:solidFill>
                            <a:srgbClr val="365F91"/>
                          </a:solidFill>
                          <a:latin typeface="Cambria"/>
                          <a:ea typeface="MS Mincho"/>
                          <a:cs typeface="Times New Roman"/>
                        </a:rPr>
                        <a:t>different organizational, local and individual actors</a:t>
                      </a:r>
                      <a:endParaRPr lang="it-IT" sz="900" dirty="0">
                        <a:latin typeface="Cambria"/>
                        <a:ea typeface="MS Mincho"/>
                        <a:cs typeface="Times New Roman"/>
                      </a:endParaRPr>
                    </a:p>
                  </a:txBody>
                  <a:tcPr marL="31369" marR="31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900">
                        <a:solidFill>
                          <a:srgbClr val="365F91"/>
                        </a:solidFill>
                        <a:latin typeface="Cambria"/>
                        <a:ea typeface="MS Mincho"/>
                        <a:cs typeface="Times New Roman"/>
                      </a:endParaRPr>
                    </a:p>
                  </a:txBody>
                  <a:tcPr marL="31369" marR="3136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endParaRPr lang="en-GB" sz="900">
                        <a:solidFill>
                          <a:srgbClr val="365F91"/>
                        </a:solidFill>
                        <a:latin typeface="Cambria"/>
                        <a:ea typeface="MS Mincho"/>
                        <a:cs typeface="Times New Roman"/>
                      </a:endParaRPr>
                    </a:p>
                  </a:txBody>
                  <a:tcPr marL="31369" marR="31369" marT="0" marB="0">
                    <a:lnL>
                      <a:noFill/>
                    </a:lnL>
                    <a:lnR>
                      <a:noFill/>
                    </a:lnR>
                    <a:lnT>
                      <a:noFill/>
                    </a:lnT>
                    <a:lnB>
                      <a:noFill/>
                    </a:lnB>
                  </a:tcPr>
                </a:tc>
                <a:tc>
                  <a:txBody>
                    <a:bodyPr/>
                    <a:lstStyle/>
                    <a:p>
                      <a:pPr>
                        <a:spcAft>
                          <a:spcPts val="0"/>
                        </a:spcAft>
                      </a:pPr>
                      <a:endParaRPr lang="en-GB" sz="900">
                        <a:solidFill>
                          <a:srgbClr val="365F91"/>
                        </a:solidFill>
                        <a:latin typeface="Cambria"/>
                        <a:ea typeface="MS Mincho"/>
                        <a:cs typeface="Times New Roman"/>
                      </a:endParaRPr>
                    </a:p>
                  </a:txBody>
                  <a:tcPr marL="31369" marR="31369" marT="0" marB="0">
                    <a:lnL>
                      <a:noFill/>
                    </a:lnL>
                    <a:lnR>
                      <a:noFill/>
                    </a:lnR>
                    <a:lnT>
                      <a:noFill/>
                    </a:lnT>
                    <a:lnB>
                      <a:noFill/>
                    </a:lnB>
                  </a:tcPr>
                </a:tc>
              </a:tr>
              <a:tr h="614318">
                <a:tc>
                  <a:txBody>
                    <a:bodyPr/>
                    <a:lstStyle/>
                    <a:p>
                      <a:pPr algn="ctr">
                        <a:spcAft>
                          <a:spcPts val="0"/>
                        </a:spcAft>
                      </a:pPr>
                      <a:r>
                        <a:rPr lang="en-GB" sz="900" b="1">
                          <a:solidFill>
                            <a:srgbClr val="365F91"/>
                          </a:solidFill>
                          <a:latin typeface="Cambria"/>
                          <a:ea typeface="MS Mincho"/>
                          <a:cs typeface="Times New Roman"/>
                        </a:rPr>
                        <a:t>Financial capacities</a:t>
                      </a:r>
                      <a:endParaRPr lang="it-IT" sz="900">
                        <a:latin typeface="Cambria"/>
                        <a:ea typeface="MS Mincho"/>
                        <a:cs typeface="Times New Roman"/>
                      </a:endParaRPr>
                    </a:p>
                  </a:txBody>
                  <a:tcPr marL="31369" marR="31369"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en-GB" sz="900">
                          <a:solidFill>
                            <a:srgbClr val="365F91"/>
                          </a:solidFill>
                          <a:latin typeface="Cambria"/>
                          <a:ea typeface="MS Mincho"/>
                          <a:cs typeface="Times New Roman"/>
                        </a:rPr>
                        <a:t>existence of financial resources to anticipate, deal with and recover from effects of natural hazard</a:t>
                      </a:r>
                      <a:endParaRPr lang="it-IT" sz="900">
                        <a:latin typeface="Cambria"/>
                        <a:ea typeface="MS Mincho"/>
                        <a:cs typeface="Times New Roman"/>
                      </a:endParaRPr>
                    </a:p>
                  </a:txBody>
                  <a:tcPr marL="31369" marR="31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spcAft>
                          <a:spcPts val="0"/>
                        </a:spcAft>
                      </a:pPr>
                      <a:endParaRPr lang="en-GB" sz="900">
                        <a:solidFill>
                          <a:srgbClr val="365F91"/>
                        </a:solidFill>
                        <a:latin typeface="Cambria"/>
                        <a:ea typeface="MS Mincho"/>
                        <a:cs typeface="Times New Roman"/>
                      </a:endParaRPr>
                    </a:p>
                  </a:txBody>
                  <a:tcPr marL="31369" marR="31369" marT="0" marB="0">
                    <a:lnL w="12700" cap="flat" cmpd="sng" algn="ctr">
                      <a:solidFill>
                        <a:srgbClr val="000000"/>
                      </a:solidFill>
                      <a:prstDash val="solid"/>
                      <a:round/>
                      <a:headEnd type="none" w="med" len="med"/>
                      <a:tailEnd type="none" w="med" len="med"/>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endParaRPr lang="en-GB" sz="900" dirty="0">
                        <a:solidFill>
                          <a:srgbClr val="365F91"/>
                        </a:solidFill>
                        <a:latin typeface="Cambria"/>
                        <a:ea typeface="MS Mincho"/>
                        <a:cs typeface="Times New Roman"/>
                      </a:endParaRPr>
                    </a:p>
                  </a:txBody>
                  <a:tcPr marL="31369" marR="31369"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endParaRPr lang="en-GB" sz="900" dirty="0">
                        <a:solidFill>
                          <a:srgbClr val="365F91"/>
                        </a:solidFill>
                        <a:latin typeface="Cambria"/>
                        <a:ea typeface="MS Mincho"/>
                        <a:cs typeface="Times New Roman"/>
                      </a:endParaRPr>
                    </a:p>
                  </a:txBody>
                  <a:tcPr marL="31369" marR="31369"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6" name="Freccia a destra 5"/>
          <p:cNvSpPr/>
          <p:nvPr/>
        </p:nvSpPr>
        <p:spPr>
          <a:xfrm>
            <a:off x="4067944" y="2636912"/>
            <a:ext cx="648072" cy="2880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 name="Gruppo 1"/>
          <p:cNvGrpSpPr/>
          <p:nvPr/>
        </p:nvGrpSpPr>
        <p:grpSpPr>
          <a:xfrm>
            <a:off x="-36512" y="576064"/>
            <a:ext cx="9145016" cy="6286947"/>
            <a:chOff x="611560" y="1308100"/>
            <a:chExt cx="7592640" cy="5007349"/>
          </a:xfrm>
        </p:grpSpPr>
        <p:sp>
          <p:nvSpPr>
            <p:cNvPr id="7" name="CasellaDiTesto 6"/>
            <p:cNvSpPr txBox="1"/>
            <p:nvPr/>
          </p:nvSpPr>
          <p:spPr>
            <a:xfrm>
              <a:off x="611560" y="6021288"/>
              <a:ext cx="3888432" cy="294161"/>
            </a:xfrm>
            <a:prstGeom prst="rect">
              <a:avLst/>
            </a:prstGeom>
            <a:noFill/>
          </p:spPr>
          <p:txBody>
            <a:bodyPr wrap="square" rtlCol="0">
              <a:spAutoFit/>
            </a:bodyPr>
            <a:lstStyle/>
            <a:p>
              <a:r>
                <a:rPr lang="it-IT" b="1" dirty="0" smtClean="0"/>
                <a:t>Action D</a:t>
              </a:r>
              <a:r>
                <a:rPr lang="it-IT" b="1" dirty="0"/>
                <a:t> </a:t>
              </a:r>
              <a:r>
                <a:rPr lang="it-IT" b="1" dirty="0" smtClean="0"/>
                <a:t>and E – self </a:t>
              </a:r>
              <a:r>
                <a:rPr lang="it-IT" b="1" dirty="0" err="1" smtClean="0"/>
                <a:t>assessment</a:t>
              </a:r>
              <a:r>
                <a:rPr lang="it-IT" b="1" dirty="0" smtClean="0"/>
                <a:t> </a:t>
              </a:r>
              <a:r>
                <a:rPr lang="it-IT" b="1" dirty="0" err="1" smtClean="0"/>
                <a:t>tool</a:t>
              </a:r>
              <a:r>
                <a:rPr lang="it-IT" b="1" dirty="0" smtClean="0"/>
                <a:t> </a:t>
              </a:r>
              <a:endParaRPr lang="it-IT" b="1" dirty="0"/>
            </a:p>
          </p:txBody>
        </p:sp>
        <p:pic>
          <p:nvPicPr>
            <p:cNvPr id="8" name="Immagine 7"/>
            <p:cNvPicPr>
              <a:picLocks noChangeAspect="1"/>
            </p:cNvPicPr>
            <p:nvPr/>
          </p:nvPicPr>
          <p:blipFill>
            <a:blip r:embed="rId3"/>
            <a:stretch>
              <a:fillRect/>
            </a:stretch>
          </p:blipFill>
          <p:spPr>
            <a:xfrm>
              <a:off x="939800" y="1308100"/>
              <a:ext cx="7264400" cy="4229100"/>
            </a:xfrm>
            <a:prstGeom prst="rect">
              <a:avLst/>
            </a:prstGeom>
          </p:spPr>
        </p:pic>
      </p:grpSp>
    </p:spTree>
    <p:extLst>
      <p:ext uri="{BB962C8B-B14F-4D97-AF65-F5344CB8AC3E}">
        <p14:creationId xmlns:p14="http://schemas.microsoft.com/office/powerpoint/2010/main" val="16224269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cstate="print"/>
          <a:srcRect/>
          <a:stretch>
            <a:fillRect/>
          </a:stretch>
        </p:blipFill>
        <p:spPr bwMode="auto">
          <a:xfrm>
            <a:off x="5436096" y="3284984"/>
            <a:ext cx="3414432" cy="2420888"/>
          </a:xfrm>
          <a:prstGeom prst="rect">
            <a:avLst/>
          </a:prstGeom>
          <a:noFill/>
          <a:ln w="9525">
            <a:noFill/>
            <a:miter lim="800000"/>
            <a:headEnd/>
            <a:tailEnd/>
          </a:ln>
          <a:effectLst/>
        </p:spPr>
      </p:pic>
      <p:sp>
        <p:nvSpPr>
          <p:cNvPr id="7" name="Documento 6"/>
          <p:cNvSpPr/>
          <p:nvPr/>
        </p:nvSpPr>
        <p:spPr>
          <a:xfrm>
            <a:off x="0" y="2169"/>
            <a:ext cx="9144000" cy="2713553"/>
          </a:xfrm>
          <a:prstGeom prst="flowChartDocument">
            <a:avLst/>
          </a:prstGeom>
          <a:solidFill>
            <a:srgbClr val="36218F">
              <a:alpha val="99000"/>
            </a:srgbClr>
          </a:solidFill>
          <a:ln w="9525">
            <a:noFill/>
            <a:miter lim="800000"/>
            <a:headEnd/>
            <a:tailEnd/>
          </a:ln>
        </p:spPr>
        <p:txBody>
          <a:bodyPr vert="horz" wrap="square" lIns="91440" tIns="45720" rIns="91440" bIns="45720" numCol="1" anchor="ctr" anchorCtr="0" compatLnSpc="1">
            <a:prstTxWarp prst="textNoShape">
              <a:avLst/>
            </a:prstTxWarp>
            <a:spAutoFit/>
          </a:bodyPr>
          <a:lstStyle/>
          <a:p>
            <a:pPr>
              <a:spcBef>
                <a:spcPts val="1200"/>
              </a:spcBef>
              <a:spcAft>
                <a:spcPts val="0"/>
              </a:spcAft>
            </a:pPr>
            <a:r>
              <a:rPr lang="en-US" altLang="ja-JP" sz="1600" b="1" dirty="0" smtClean="0">
                <a:solidFill>
                  <a:schemeClr val="bg1"/>
                </a:solidFill>
                <a:cs typeface="Times New Roman" pitchFamily="-106" charset="0"/>
              </a:rPr>
              <a:t>The damage function will be built using:</a:t>
            </a:r>
          </a:p>
          <a:p>
            <a:pPr lvl="1"/>
            <a:r>
              <a:rPr lang="en-US" altLang="ja-JP" sz="1600" b="1" dirty="0" smtClean="0">
                <a:solidFill>
                  <a:schemeClr val="bg1"/>
                </a:solidFill>
                <a:cs typeface="Times New Roman" pitchFamily="-106" charset="0"/>
              </a:rPr>
              <a:t>•	Flood maps to delineate the inundated area</a:t>
            </a:r>
          </a:p>
          <a:p>
            <a:pPr lvl="1"/>
            <a:r>
              <a:rPr lang="en-US" altLang="ja-JP" sz="1600" b="1" dirty="0" smtClean="0">
                <a:solidFill>
                  <a:schemeClr val="bg1"/>
                </a:solidFill>
                <a:cs typeface="Times New Roman" pitchFamily="-106" charset="0"/>
              </a:rPr>
              <a:t>•	Habitat maps to define different habitats/species within the area</a:t>
            </a:r>
          </a:p>
          <a:p>
            <a:pPr lvl="1"/>
            <a:endParaRPr lang="en-US" altLang="ja-JP" sz="1600" b="1" dirty="0" smtClean="0">
              <a:solidFill>
                <a:schemeClr val="bg1"/>
              </a:solidFill>
              <a:cs typeface="Times New Roman" pitchFamily="-106" charset="0"/>
            </a:endParaRPr>
          </a:p>
          <a:p>
            <a:pPr marL="0" lvl="1" algn="just"/>
            <a:r>
              <a:rPr lang="en-US" altLang="ja-JP" sz="1600" b="1" dirty="0" smtClean="0">
                <a:solidFill>
                  <a:schemeClr val="bg1"/>
                </a:solidFill>
                <a:cs typeface="Times New Roman" pitchFamily="-106" charset="0"/>
              </a:rPr>
              <a:t>Based on the monetary value of the site applied, the area flooded and the environmental vulnerability of the site (a parameter to be chosen) has an overall value cost of a particular event can be calculated with a specific parameter for a Land Use Class.</a:t>
            </a:r>
          </a:p>
          <a:p>
            <a:pPr>
              <a:spcBef>
                <a:spcPts val="1200"/>
              </a:spcBef>
              <a:spcAft>
                <a:spcPts val="0"/>
              </a:spcAft>
            </a:pPr>
            <a:endParaRPr lang="en-US" sz="1400" b="1" dirty="0" smtClean="0">
              <a:solidFill>
                <a:schemeClr val="bg1"/>
              </a:solidFill>
              <a:cs typeface="Times New Roman" pitchFamily="-106" charset="0"/>
            </a:endParaRPr>
          </a:p>
        </p:txBody>
      </p:sp>
      <p:grpSp>
        <p:nvGrpSpPr>
          <p:cNvPr id="2" name="Gruppo 5"/>
          <p:cNvGrpSpPr/>
          <p:nvPr/>
        </p:nvGrpSpPr>
        <p:grpSpPr>
          <a:xfrm>
            <a:off x="0" y="2220634"/>
            <a:ext cx="5136429" cy="4637366"/>
            <a:chOff x="0" y="2220634"/>
            <a:chExt cx="5136429" cy="4637366"/>
          </a:xfrm>
        </p:grpSpPr>
        <p:pic>
          <p:nvPicPr>
            <p:cNvPr id="53249" name="Picture 1"/>
            <p:cNvPicPr>
              <a:picLocks noChangeAspect="1" noChangeArrowheads="1"/>
            </p:cNvPicPr>
            <p:nvPr/>
          </p:nvPicPr>
          <p:blipFill>
            <a:blip r:embed="rId4" cstate="print"/>
            <a:srcRect/>
            <a:stretch>
              <a:fillRect/>
            </a:stretch>
          </p:blipFill>
          <p:spPr bwMode="auto">
            <a:xfrm>
              <a:off x="2945923" y="2723172"/>
              <a:ext cx="2190506" cy="3996680"/>
            </a:xfrm>
            <a:prstGeom prst="rect">
              <a:avLst/>
            </a:prstGeom>
            <a:solidFill>
              <a:schemeClr val="accent4">
                <a:lumMod val="40000"/>
                <a:lumOff val="60000"/>
              </a:schemeClr>
            </a:solidFill>
            <a:ln w="9525">
              <a:noFill/>
              <a:miter lim="800000"/>
              <a:headEnd/>
              <a:tailEnd/>
            </a:ln>
            <a:effectLst/>
          </p:spPr>
        </p:pic>
        <p:pic>
          <p:nvPicPr>
            <p:cNvPr id="11" name="Immagine 10" descr="Immagine 1.png"/>
            <p:cNvPicPr>
              <a:picLocks noChangeAspect="1"/>
            </p:cNvPicPr>
            <p:nvPr/>
          </p:nvPicPr>
          <p:blipFill>
            <a:blip r:embed="rId5"/>
            <a:stretch>
              <a:fillRect/>
            </a:stretch>
          </p:blipFill>
          <p:spPr>
            <a:xfrm>
              <a:off x="0" y="2220634"/>
              <a:ext cx="3352800" cy="4637366"/>
            </a:xfrm>
            <a:prstGeom prst="rect">
              <a:avLst/>
            </a:prstGeom>
          </p:spPr>
        </p:pic>
      </p:grpSp>
      <p:sp>
        <p:nvSpPr>
          <p:cNvPr id="51" name="CasellaDiTesto 50"/>
          <p:cNvSpPr txBox="1"/>
          <p:nvPr/>
        </p:nvSpPr>
        <p:spPr>
          <a:xfrm>
            <a:off x="5255568" y="6488668"/>
            <a:ext cx="3888432" cy="369332"/>
          </a:xfrm>
          <a:prstGeom prst="rect">
            <a:avLst/>
          </a:prstGeom>
          <a:noFill/>
        </p:spPr>
        <p:txBody>
          <a:bodyPr wrap="square" rtlCol="0">
            <a:spAutoFit/>
          </a:bodyPr>
          <a:lstStyle/>
          <a:p>
            <a:r>
              <a:rPr lang="it-IT" b="1" dirty="0" smtClean="0"/>
              <a:t>Action </a:t>
            </a:r>
            <a:r>
              <a:rPr lang="it-IT" b="1" dirty="0" err="1" smtClean="0"/>
              <a:t>F</a:t>
            </a:r>
            <a:r>
              <a:rPr lang="it-IT" b="1" dirty="0" smtClean="0"/>
              <a:t> and G</a:t>
            </a:r>
            <a:endParaRPr lang="it-IT" b="1" dirty="0"/>
          </a:p>
        </p:txBody>
      </p:sp>
      <p:pic>
        <p:nvPicPr>
          <p:cNvPr id="4" name="Immagine 3"/>
          <p:cNvPicPr>
            <a:picLocks noChangeAspect="1"/>
          </p:cNvPicPr>
          <p:nvPr/>
        </p:nvPicPr>
        <p:blipFill>
          <a:blip r:embed="rId6"/>
          <a:stretch>
            <a:fillRect/>
          </a:stretch>
        </p:blipFill>
        <p:spPr>
          <a:xfrm>
            <a:off x="0" y="38100"/>
            <a:ext cx="9144000" cy="67818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1"/>
          <p:cNvSpPr txBox="1">
            <a:spLocks noChangeArrowheads="1"/>
          </p:cNvSpPr>
          <p:nvPr/>
        </p:nvSpPr>
        <p:spPr bwMode="auto">
          <a:xfrm>
            <a:off x="0" y="1588"/>
            <a:ext cx="9144000" cy="519112"/>
          </a:xfrm>
          <a:prstGeom prst="rect">
            <a:avLst/>
          </a:prstGeom>
          <a:solidFill>
            <a:srgbClr val="36218F">
              <a:alpha val="99000"/>
            </a:srgbClr>
          </a:solidFill>
          <a:ln w="9525">
            <a:noFill/>
            <a:miter lim="800000"/>
            <a:headEnd/>
            <a:tailEnd/>
          </a:ln>
        </p:spPr>
        <p:txBody>
          <a:bodyPr anchor="ctr">
            <a:spAutoFit/>
          </a:bodyPr>
          <a:lstStyle/>
          <a:p>
            <a:pPr algn="ctr" fontAlgn="auto">
              <a:spcBef>
                <a:spcPts val="1200"/>
              </a:spcBef>
              <a:spcAft>
                <a:spcPts val="0"/>
              </a:spcAft>
              <a:defRPr/>
            </a:pPr>
            <a:r>
              <a:rPr lang="it-IT" sz="2800" b="1" kern="0" dirty="0" err="1">
                <a:solidFill>
                  <a:srgbClr val="FFFFFF"/>
                </a:solidFill>
                <a:latin typeface="Arial"/>
                <a:ea typeface="ＭＳ Ｐゴシック" pitchFamily="-106" charset="-128"/>
                <a:cs typeface="Times New Roman" pitchFamily="-106" charset="0"/>
              </a:rPr>
              <a:t>Consortiu</a:t>
            </a:r>
            <a:r>
              <a:rPr lang="it-IT" sz="2800" b="1" kern="0" dirty="0">
                <a:solidFill>
                  <a:srgbClr val="FFFFFF"/>
                </a:solidFill>
                <a:latin typeface="Arial"/>
                <a:ea typeface="ＭＳ Ｐゴシック" pitchFamily="-106" charset="-128"/>
                <a:cs typeface="Times New Roman" pitchFamily="-106" charset="0"/>
              </a:rPr>
              <a:t>m</a:t>
            </a:r>
          </a:p>
        </p:txBody>
      </p:sp>
      <p:grpSp>
        <p:nvGrpSpPr>
          <p:cNvPr id="18434" name="Gruppo 24"/>
          <p:cNvGrpSpPr>
            <a:grpSpLocks/>
          </p:cNvGrpSpPr>
          <p:nvPr/>
        </p:nvGrpSpPr>
        <p:grpSpPr bwMode="auto">
          <a:xfrm>
            <a:off x="755650" y="836613"/>
            <a:ext cx="7883525" cy="6208712"/>
            <a:chOff x="720080" y="627360"/>
            <a:chExt cx="7884368" cy="6208635"/>
          </a:xfrm>
        </p:grpSpPr>
        <p:sp>
          <p:nvSpPr>
            <p:cNvPr id="7" name="Rettangolo 6"/>
            <p:cNvSpPr/>
            <p:nvPr/>
          </p:nvSpPr>
          <p:spPr>
            <a:xfrm>
              <a:off x="755009" y="627360"/>
              <a:ext cx="7777995" cy="376232"/>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lgn="ctr">
                <a:defRPr/>
              </a:pPr>
              <a:r>
                <a:rPr lang="it-IT" b="1" dirty="0">
                  <a:solidFill>
                    <a:schemeClr val="tx1"/>
                  </a:solidFill>
                </a:rPr>
                <a:t>EUCENTRE </a:t>
              </a:r>
            </a:p>
          </p:txBody>
        </p:sp>
        <p:cxnSp>
          <p:nvCxnSpPr>
            <p:cNvPr id="11" name="Connettore 2 10"/>
            <p:cNvCxnSpPr>
              <a:stCxn id="7" idx="2"/>
            </p:cNvCxnSpPr>
            <p:nvPr/>
          </p:nvCxnSpPr>
          <p:spPr>
            <a:xfrm>
              <a:off x="4644800" y="997242"/>
              <a:ext cx="0" cy="20637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8437" name="CasellaDiTesto 12"/>
            <p:cNvSpPr txBox="1">
              <a:spLocks noChangeArrowheads="1"/>
            </p:cNvSpPr>
            <p:nvPr/>
          </p:nvSpPr>
          <p:spPr bwMode="auto">
            <a:xfrm>
              <a:off x="828042" y="1209965"/>
              <a:ext cx="7631928" cy="830987"/>
            </a:xfrm>
            <a:prstGeom prst="rect">
              <a:avLst/>
            </a:prstGeom>
            <a:noFill/>
            <a:ln w="9525">
              <a:noFill/>
              <a:miter lim="800000"/>
              <a:headEnd/>
              <a:tailEnd/>
            </a:ln>
          </p:spPr>
          <p:txBody>
            <a:bodyPr>
              <a:spAutoFit/>
            </a:bodyPr>
            <a:lstStyle/>
            <a:p>
              <a:pPr algn="ctr"/>
              <a:r>
                <a:rPr lang="en-GB" sz="1600" dirty="0">
                  <a:latin typeface="Calibri" pitchFamily="34" charset="0"/>
                </a:rPr>
                <a:t>Promote and support research and education in the field of </a:t>
              </a:r>
              <a:r>
                <a:rPr lang="en-GB" sz="1600" b="1" u="sng" dirty="0">
                  <a:latin typeface="Calibri" pitchFamily="34" charset="0"/>
                </a:rPr>
                <a:t>seismology</a:t>
              </a:r>
              <a:r>
                <a:rPr lang="en-GB" sz="1600" b="1" dirty="0">
                  <a:latin typeface="Calibri" pitchFamily="34" charset="0"/>
                </a:rPr>
                <a:t>, </a:t>
              </a:r>
              <a:r>
                <a:rPr lang="en-GB" sz="1600" b="1" u="sng" dirty="0">
                  <a:latin typeface="Calibri" pitchFamily="34" charset="0"/>
                </a:rPr>
                <a:t>geology</a:t>
              </a:r>
              <a:r>
                <a:rPr lang="en-GB" sz="1600" b="1" dirty="0">
                  <a:latin typeface="Calibri" pitchFamily="34" charset="0"/>
                </a:rPr>
                <a:t>, </a:t>
              </a:r>
              <a:r>
                <a:rPr lang="en-GB" sz="1600" b="1" u="sng" dirty="0">
                  <a:latin typeface="Calibri" pitchFamily="34" charset="0"/>
                </a:rPr>
                <a:t>geotechnical engineering</a:t>
              </a:r>
              <a:r>
                <a:rPr lang="en-GB" sz="1600" b="1" dirty="0">
                  <a:latin typeface="Calibri" pitchFamily="34" charset="0"/>
                </a:rPr>
                <a:t>, </a:t>
              </a:r>
              <a:r>
                <a:rPr lang="en-GB" sz="1600" b="1" u="sng" dirty="0">
                  <a:latin typeface="Calibri" pitchFamily="34" charset="0"/>
                </a:rPr>
                <a:t>hazard and risk </a:t>
              </a:r>
              <a:r>
                <a:rPr lang="en-GB" sz="1600" b="1" u="sng" dirty="0" smtClean="0">
                  <a:latin typeface="Calibri" pitchFamily="34" charset="0"/>
                </a:rPr>
                <a:t>assessment</a:t>
              </a:r>
              <a:r>
                <a:rPr lang="en-GB" sz="1600" b="1" dirty="0" smtClean="0">
                  <a:latin typeface="Calibri" pitchFamily="34" charset="0"/>
                </a:rPr>
                <a:t>,</a:t>
              </a:r>
              <a:r>
                <a:rPr lang="en-GB" sz="1600" b="1" dirty="0">
                  <a:latin typeface="Calibri" pitchFamily="34" charset="0"/>
                </a:rPr>
                <a:t> flooding </a:t>
              </a:r>
              <a:r>
                <a:rPr lang="en-GB" sz="1600" b="1" u="sng" dirty="0">
                  <a:latin typeface="Calibri" pitchFamily="34" charset="0"/>
                </a:rPr>
                <a:t>vulnerability assessment, ecological approach</a:t>
              </a:r>
              <a:r>
                <a:rPr lang="en-GB" sz="1600" dirty="0">
                  <a:latin typeface="Calibri" pitchFamily="34" charset="0"/>
                </a:rPr>
                <a:t> and </a:t>
              </a:r>
              <a:r>
                <a:rPr lang="en-GB" sz="1600" b="1" u="sng" dirty="0">
                  <a:latin typeface="Calibri" pitchFamily="34" charset="0"/>
                </a:rPr>
                <a:t>emergency </a:t>
              </a:r>
              <a:r>
                <a:rPr lang="en-GB" sz="1600" b="1" u="sng" dirty="0" smtClean="0">
                  <a:latin typeface="Calibri" pitchFamily="34" charset="0"/>
                </a:rPr>
                <a:t>management, Re-</a:t>
              </a:r>
              <a:r>
                <a:rPr lang="en-GB" sz="1600" b="1" u="sng" smtClean="0">
                  <a:latin typeface="Calibri" pitchFamily="34" charset="0"/>
                </a:rPr>
                <a:t>insurance market</a:t>
              </a:r>
              <a:endParaRPr lang="en-GB" sz="1600" b="1" u="sng" dirty="0">
                <a:latin typeface="Calibri" pitchFamily="34" charset="0"/>
              </a:endParaRPr>
            </a:p>
          </p:txBody>
        </p:sp>
        <p:sp>
          <p:nvSpPr>
            <p:cNvPr id="14" name="Rettangolo 13"/>
            <p:cNvSpPr/>
            <p:nvPr/>
          </p:nvSpPr>
          <p:spPr>
            <a:xfrm>
              <a:off x="767710" y="2137053"/>
              <a:ext cx="7776406" cy="376233"/>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lgn="ctr">
                <a:defRPr/>
              </a:pPr>
              <a:r>
                <a:rPr lang="it-IT" b="1" dirty="0">
                  <a:solidFill>
                    <a:schemeClr val="tx1"/>
                  </a:solidFill>
                </a:rPr>
                <a:t>ISIG</a:t>
              </a:r>
            </a:p>
          </p:txBody>
        </p:sp>
        <p:sp>
          <p:nvSpPr>
            <p:cNvPr id="18439" name="CasellaDiTesto 15"/>
            <p:cNvSpPr txBox="1">
              <a:spLocks noChangeArrowheads="1"/>
            </p:cNvSpPr>
            <p:nvPr/>
          </p:nvSpPr>
          <p:spPr bwMode="auto">
            <a:xfrm>
              <a:off x="720080" y="2654572"/>
              <a:ext cx="7884368" cy="825490"/>
            </a:xfrm>
            <a:prstGeom prst="rect">
              <a:avLst/>
            </a:prstGeom>
            <a:noFill/>
            <a:ln w="9525">
              <a:noFill/>
              <a:miter lim="800000"/>
              <a:headEnd/>
              <a:tailEnd/>
            </a:ln>
          </p:spPr>
          <p:txBody>
            <a:bodyPr>
              <a:spAutoFit/>
            </a:bodyPr>
            <a:lstStyle/>
            <a:p>
              <a:pPr algn="ctr"/>
              <a:r>
                <a:rPr lang="it-IT" sz="1600">
                  <a:latin typeface="Calibri" pitchFamily="34" charset="0"/>
                </a:rPr>
                <a:t>The main fields of research and study are</a:t>
              </a:r>
              <a:r>
                <a:rPr lang="en-GB" sz="1600">
                  <a:latin typeface="Calibri" pitchFamily="34" charset="0"/>
                </a:rPr>
                <a:t> </a:t>
              </a:r>
              <a:r>
                <a:rPr lang="en-GB" sz="1600" b="1" u="sng">
                  <a:latin typeface="Calibri" pitchFamily="34" charset="0"/>
                </a:rPr>
                <a:t>natural hazards</a:t>
              </a:r>
              <a:r>
                <a:rPr lang="en-GB" sz="1600">
                  <a:latin typeface="Calibri" pitchFamily="34" charset="0"/>
                </a:rPr>
                <a:t>, </a:t>
              </a:r>
              <a:r>
                <a:rPr lang="en-GB" sz="1600" b="1" u="sng">
                  <a:latin typeface="Calibri" pitchFamily="34" charset="0"/>
                </a:rPr>
                <a:t>social mechanisms of adaptation/mitigation</a:t>
              </a:r>
              <a:r>
                <a:rPr lang="en-GB" sz="1600">
                  <a:latin typeface="Calibri" pitchFamily="34" charset="0"/>
                </a:rPr>
                <a:t>, </a:t>
              </a:r>
              <a:r>
                <a:rPr lang="en-GB" sz="1600" b="1" u="sng">
                  <a:latin typeface="Calibri" pitchFamily="34" charset="0"/>
                </a:rPr>
                <a:t>social dynamics of sustainable development</a:t>
              </a:r>
              <a:r>
                <a:rPr lang="en-GB" sz="1600">
                  <a:latin typeface="Calibri" pitchFamily="34" charset="0"/>
                </a:rPr>
                <a:t>, </a:t>
              </a:r>
              <a:r>
                <a:rPr lang="en-GB" sz="1600" b="1" u="sng">
                  <a:latin typeface="Calibri" pitchFamily="34" charset="0"/>
                </a:rPr>
                <a:t>natural resource management</a:t>
              </a:r>
              <a:r>
                <a:rPr lang="en-GB" sz="1600">
                  <a:latin typeface="Calibri" pitchFamily="34" charset="0"/>
                </a:rPr>
                <a:t> and </a:t>
              </a:r>
              <a:r>
                <a:rPr lang="en-GB" sz="1600" b="1" u="sng">
                  <a:latin typeface="Calibri" pitchFamily="34" charset="0"/>
                </a:rPr>
                <a:t>environmental monitoring</a:t>
              </a:r>
              <a:r>
                <a:rPr lang="en-GB" sz="1600">
                  <a:latin typeface="Calibri" pitchFamily="34" charset="0"/>
                </a:rPr>
                <a:t>. </a:t>
              </a:r>
            </a:p>
          </p:txBody>
        </p:sp>
        <p:cxnSp>
          <p:nvCxnSpPr>
            <p:cNvPr id="18" name="Connettore 2 17"/>
            <p:cNvCxnSpPr/>
            <p:nvPr/>
          </p:nvCxnSpPr>
          <p:spPr>
            <a:xfrm>
              <a:off x="4641624" y="2495824"/>
              <a:ext cx="0" cy="20796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9" name="Rettangolo 18"/>
            <p:cNvSpPr/>
            <p:nvPr/>
          </p:nvSpPr>
          <p:spPr>
            <a:xfrm>
              <a:off x="778824" y="3645160"/>
              <a:ext cx="7776406" cy="376233"/>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lgn="ctr">
                <a:defRPr/>
              </a:pPr>
              <a:r>
                <a:rPr lang="it-IT" b="1" dirty="0">
                  <a:solidFill>
                    <a:schemeClr val="tx1"/>
                  </a:solidFill>
                </a:rPr>
                <a:t>AFPCN</a:t>
              </a:r>
            </a:p>
          </p:txBody>
        </p:sp>
        <p:cxnSp>
          <p:nvCxnSpPr>
            <p:cNvPr id="20" name="Connettore 2 19"/>
            <p:cNvCxnSpPr/>
            <p:nvPr/>
          </p:nvCxnSpPr>
          <p:spPr>
            <a:xfrm>
              <a:off x="4652738" y="4003930"/>
              <a:ext cx="0" cy="20796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1" name="Rettangolo 20"/>
            <p:cNvSpPr/>
            <p:nvPr/>
          </p:nvSpPr>
          <p:spPr>
            <a:xfrm>
              <a:off x="777236" y="5167554"/>
              <a:ext cx="7776406" cy="376232"/>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lgn="ctr">
                <a:defRPr/>
              </a:pPr>
              <a:r>
                <a:rPr lang="it-IT" b="1" dirty="0">
                  <a:solidFill>
                    <a:schemeClr val="tx1"/>
                  </a:solidFill>
                </a:rPr>
                <a:t>DELTARES</a:t>
              </a:r>
            </a:p>
          </p:txBody>
        </p:sp>
        <p:cxnSp>
          <p:nvCxnSpPr>
            <p:cNvPr id="22" name="Connettore 2 21"/>
            <p:cNvCxnSpPr/>
            <p:nvPr/>
          </p:nvCxnSpPr>
          <p:spPr>
            <a:xfrm>
              <a:off x="4651150" y="5526324"/>
              <a:ext cx="0" cy="20637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8445" name="Rettangolo 22"/>
            <p:cNvSpPr>
              <a:spLocks noChangeArrowheads="1"/>
            </p:cNvSpPr>
            <p:nvPr/>
          </p:nvSpPr>
          <p:spPr bwMode="auto">
            <a:xfrm>
              <a:off x="813753" y="5766033"/>
              <a:ext cx="7704961" cy="1069962"/>
            </a:xfrm>
            <a:prstGeom prst="rect">
              <a:avLst/>
            </a:prstGeom>
            <a:noFill/>
            <a:ln w="9525">
              <a:noFill/>
              <a:miter lim="800000"/>
              <a:headEnd/>
              <a:tailEnd/>
            </a:ln>
          </p:spPr>
          <p:txBody>
            <a:bodyPr>
              <a:spAutoFit/>
            </a:bodyPr>
            <a:lstStyle/>
            <a:p>
              <a:pPr algn="ctr"/>
              <a:r>
                <a:rPr lang="en-GB" sz="1600">
                  <a:latin typeface="Calibri" pitchFamily="34" charset="0"/>
                </a:rPr>
                <a:t>Develop and apply expertise in </a:t>
              </a:r>
              <a:r>
                <a:rPr lang="en-GB" sz="1600" b="1" u="sng">
                  <a:latin typeface="Calibri" pitchFamily="34" charset="0"/>
                </a:rPr>
                <a:t>Flood Risk</a:t>
              </a:r>
              <a:r>
                <a:rPr lang="en-GB" sz="1600">
                  <a:latin typeface="Calibri" pitchFamily="34" charset="0"/>
                </a:rPr>
                <a:t>, </a:t>
              </a:r>
              <a:r>
                <a:rPr lang="en-GB" sz="1600" b="1" u="sng">
                  <a:latin typeface="Calibri" pitchFamily="34" charset="0"/>
                </a:rPr>
                <a:t>Ecosystems and Environmental Quality</a:t>
              </a:r>
              <a:r>
                <a:rPr lang="en-GB" sz="1600">
                  <a:latin typeface="Calibri" pitchFamily="34" charset="0"/>
                </a:rPr>
                <a:t>, </a:t>
              </a:r>
              <a:r>
                <a:rPr lang="en-GB" sz="1600" b="1" u="sng">
                  <a:latin typeface="Calibri" pitchFamily="34" charset="0"/>
                </a:rPr>
                <a:t>Water and Subsoil Resources</a:t>
              </a:r>
              <a:r>
                <a:rPr lang="en-GB" sz="1600">
                  <a:latin typeface="Calibri" pitchFamily="34" charset="0"/>
                </a:rPr>
                <a:t>, </a:t>
              </a:r>
              <a:r>
                <a:rPr lang="en-GB" sz="1600" b="1" u="sng">
                  <a:latin typeface="Calibri" pitchFamily="34" charset="0"/>
                </a:rPr>
                <a:t>Delta Infrastructures</a:t>
              </a:r>
              <a:r>
                <a:rPr lang="en-GB" sz="1600">
                  <a:latin typeface="Calibri" pitchFamily="34" charset="0"/>
                </a:rPr>
                <a:t>, </a:t>
              </a:r>
              <a:r>
                <a:rPr lang="en-GB" sz="1600" b="1" u="sng">
                  <a:latin typeface="Calibri" pitchFamily="34" charset="0"/>
                </a:rPr>
                <a:t>Sustainable Delta Planning</a:t>
              </a:r>
              <a:r>
                <a:rPr lang="en-GB" sz="1600">
                  <a:latin typeface="Calibri" pitchFamily="34" charset="0"/>
                </a:rPr>
                <a:t> and </a:t>
              </a:r>
              <a:r>
                <a:rPr lang="en-GB" sz="1600" b="1" u="sng">
                  <a:latin typeface="Calibri" pitchFamily="34" charset="0"/>
                </a:rPr>
                <a:t>Numerical Modelling</a:t>
              </a:r>
            </a:p>
            <a:p>
              <a:pPr algn="ctr"/>
              <a:endParaRPr lang="en-GB" sz="1600">
                <a:latin typeface="Calibri" pitchFamily="34" charset="0"/>
              </a:endParaRPr>
            </a:p>
          </p:txBody>
        </p:sp>
        <p:sp>
          <p:nvSpPr>
            <p:cNvPr id="18446" name="Rettangolo 23"/>
            <p:cNvSpPr>
              <a:spLocks noChangeArrowheads="1"/>
            </p:cNvSpPr>
            <p:nvPr/>
          </p:nvSpPr>
          <p:spPr bwMode="auto">
            <a:xfrm>
              <a:off x="808990" y="4210303"/>
              <a:ext cx="7704961" cy="825489"/>
            </a:xfrm>
            <a:prstGeom prst="rect">
              <a:avLst/>
            </a:prstGeom>
            <a:noFill/>
            <a:ln w="9525">
              <a:noFill/>
              <a:miter lim="800000"/>
              <a:headEnd/>
              <a:tailEnd/>
            </a:ln>
          </p:spPr>
          <p:txBody>
            <a:bodyPr>
              <a:spAutoFit/>
            </a:bodyPr>
            <a:lstStyle/>
            <a:p>
              <a:pPr algn="ctr"/>
              <a:r>
                <a:rPr lang="en-US" sz="1600" dirty="0">
                  <a:latin typeface="Calibri" pitchFamily="34" charset="0"/>
                </a:rPr>
                <a:t>French Association for Disaster Risk Reduction with expertise in </a:t>
              </a:r>
              <a:r>
                <a:rPr lang="en-US" sz="1600" b="1" u="sng" dirty="0">
                  <a:latin typeface="Calibri" pitchFamily="34" charset="0"/>
                </a:rPr>
                <a:t>natural risks reduction </a:t>
              </a:r>
              <a:r>
                <a:rPr lang="en-US" sz="1600" dirty="0">
                  <a:latin typeface="Calibri" pitchFamily="34" charset="0"/>
                </a:rPr>
                <a:t>starting from </a:t>
              </a:r>
              <a:r>
                <a:rPr lang="en-US" sz="1600" b="1" u="sng" dirty="0">
                  <a:latin typeface="Calibri" pitchFamily="34" charset="0"/>
                </a:rPr>
                <a:t>scientific knowledge</a:t>
              </a:r>
              <a:r>
                <a:rPr lang="en-US" sz="1600" b="1" dirty="0">
                  <a:latin typeface="Calibri" pitchFamily="34" charset="0"/>
                </a:rPr>
                <a:t> </a:t>
              </a:r>
              <a:r>
                <a:rPr lang="en-US" sz="1600" dirty="0">
                  <a:latin typeface="Calibri" pitchFamily="34" charset="0"/>
                </a:rPr>
                <a:t>and </a:t>
              </a:r>
              <a:r>
                <a:rPr lang="en-US" sz="1600" b="1" u="sng" dirty="0">
                  <a:latin typeface="Calibri" pitchFamily="34" charset="0"/>
                </a:rPr>
                <a:t>prevention</a:t>
              </a:r>
              <a:r>
                <a:rPr lang="en-US" sz="1600" dirty="0">
                  <a:latin typeface="Calibri" pitchFamily="34" charset="0"/>
                </a:rPr>
                <a:t> to </a:t>
              </a:r>
              <a:r>
                <a:rPr lang="en-US" sz="1600" b="1" u="sng" dirty="0">
                  <a:latin typeface="Calibri" pitchFamily="34" charset="0"/>
                </a:rPr>
                <a:t>civil protection-led crisis management</a:t>
              </a:r>
              <a:r>
                <a:rPr lang="en-US" sz="1600" dirty="0">
                  <a:latin typeface="Calibri" pitchFamily="34" charset="0"/>
                </a:rPr>
                <a:t>, </a:t>
              </a:r>
              <a:r>
                <a:rPr lang="en-US" sz="1600" b="1" u="sng" dirty="0">
                  <a:latin typeface="Calibri" pitchFamily="34" charset="0"/>
                </a:rPr>
                <a:t>rescue</a:t>
              </a:r>
              <a:r>
                <a:rPr lang="en-US" sz="1600" dirty="0">
                  <a:latin typeface="Calibri" pitchFamily="34" charset="0"/>
                </a:rPr>
                <a:t> and </a:t>
              </a:r>
              <a:r>
                <a:rPr lang="en-US" sz="1600" b="1" u="sng" dirty="0">
                  <a:latin typeface="Calibri" pitchFamily="34" charset="0"/>
                </a:rPr>
                <a:t>reconstruction</a:t>
              </a:r>
              <a:r>
                <a:rPr lang="en-US" sz="1600" dirty="0">
                  <a:latin typeface="Calibri" pitchFamily="34" charset="0"/>
                </a:rPr>
                <a:t> </a:t>
              </a:r>
              <a:endParaRPr lang="en-GB" sz="1600" dirty="0">
                <a:latin typeface="Calibri" pitchFamily="34" charset="0"/>
              </a:endParaRPr>
            </a:p>
          </p:txBody>
        </p:sp>
      </p:grpSp>
      <p:pic>
        <p:nvPicPr>
          <p:cNvPr id="18448" name="Picture 16" descr="Logo del Dipartimento della Protezione Civile"/>
          <p:cNvPicPr>
            <a:picLocks noChangeAspect="1" noChangeArrowheads="1"/>
          </p:cNvPicPr>
          <p:nvPr/>
        </p:nvPicPr>
        <p:blipFill>
          <a:blip r:embed="rId2"/>
          <a:srcRect/>
          <a:stretch>
            <a:fillRect/>
          </a:stretch>
        </p:blipFill>
        <p:spPr bwMode="auto">
          <a:xfrm>
            <a:off x="6188075" y="879475"/>
            <a:ext cx="401638" cy="317500"/>
          </a:xfrm>
          <a:prstGeom prst="rect">
            <a:avLst/>
          </a:prstGeom>
          <a:noFill/>
        </p:spPr>
      </p:pic>
      <p:pic>
        <p:nvPicPr>
          <p:cNvPr id="18449" name="Picture 17" descr="Logo universitˆ nuovo"/>
          <p:cNvPicPr>
            <a:picLocks noChangeAspect="1" noChangeArrowheads="1"/>
          </p:cNvPicPr>
          <p:nvPr/>
        </p:nvPicPr>
        <p:blipFill>
          <a:blip r:embed="rId3"/>
          <a:srcRect/>
          <a:stretch>
            <a:fillRect/>
          </a:stretch>
        </p:blipFill>
        <p:spPr bwMode="auto">
          <a:xfrm>
            <a:off x="6661150" y="836613"/>
            <a:ext cx="360363" cy="355600"/>
          </a:xfrm>
          <a:prstGeom prst="rect">
            <a:avLst/>
          </a:prstGeom>
          <a:noFill/>
        </p:spPr>
      </p:pic>
      <p:pic>
        <p:nvPicPr>
          <p:cNvPr id="18450" name="Picture 18" descr="LOGO INGV tracciato"/>
          <p:cNvPicPr>
            <a:picLocks noChangeAspect="1" noChangeArrowheads="1"/>
          </p:cNvPicPr>
          <p:nvPr/>
        </p:nvPicPr>
        <p:blipFill>
          <a:blip r:embed="rId4"/>
          <a:srcRect/>
          <a:stretch>
            <a:fillRect/>
          </a:stretch>
        </p:blipFill>
        <p:spPr bwMode="auto">
          <a:xfrm>
            <a:off x="7165975" y="836613"/>
            <a:ext cx="358775" cy="354012"/>
          </a:xfrm>
          <a:prstGeom prst="rect">
            <a:avLst/>
          </a:prstGeom>
          <a:noFill/>
        </p:spPr>
      </p:pic>
      <p:pic>
        <p:nvPicPr>
          <p:cNvPr id="18451" name="Picture 19" descr="Logo I"/>
          <p:cNvPicPr>
            <a:picLocks noChangeAspect="1" noChangeArrowheads="1"/>
          </p:cNvPicPr>
          <p:nvPr/>
        </p:nvPicPr>
        <p:blipFill>
          <a:blip r:embed="rId5"/>
          <a:srcRect/>
          <a:stretch>
            <a:fillRect/>
          </a:stretch>
        </p:blipFill>
        <p:spPr bwMode="auto">
          <a:xfrm>
            <a:off x="7596336" y="836960"/>
            <a:ext cx="360214" cy="361544"/>
          </a:xfrm>
          <a:prstGeom prst="rect">
            <a:avLst/>
          </a:prstGeom>
          <a:noFill/>
        </p:spPr>
      </p:pic>
      <p:pic>
        <p:nvPicPr>
          <p:cNvPr id="23" name="Immagine 22" descr="logopiccolo2.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0192" y="2372882"/>
            <a:ext cx="2016224" cy="336037"/>
          </a:xfrm>
          <a:prstGeom prst="rect">
            <a:avLst/>
          </a:prstGeom>
        </p:spPr>
      </p:pic>
      <p:pic>
        <p:nvPicPr>
          <p:cNvPr id="24" name="Immagine 23" descr="HEADERV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16216" y="3861048"/>
            <a:ext cx="1523762" cy="310811"/>
          </a:xfrm>
          <a:prstGeom prst="rect">
            <a:avLst/>
          </a:prstGeom>
        </p:spPr>
      </p:pic>
      <p:pic>
        <p:nvPicPr>
          <p:cNvPr id="25" name="Immagine 24" descr="sitelogo.g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64289" y="5395828"/>
            <a:ext cx="648071" cy="334993"/>
          </a:xfrm>
          <a:prstGeom prst="rect">
            <a:avLst/>
          </a:prstGeom>
        </p:spPr>
      </p:pic>
    </p:spTree>
    <p:extLst>
      <p:ext uri="{BB962C8B-B14F-4D97-AF65-F5344CB8AC3E}">
        <p14:creationId xmlns:p14="http://schemas.microsoft.com/office/powerpoint/2010/main" val="7944799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90500" y="122238"/>
            <a:ext cx="8773988" cy="523875"/>
          </a:xfrm>
        </p:spPr>
        <p:txBody>
          <a:bodyPr/>
          <a:lstStyle/>
          <a:p>
            <a:pPr eaLnBrk="1" hangingPunct="1"/>
            <a:r>
              <a:rPr lang="de-DE" sz="2800" dirty="0" err="1">
                <a:latin typeface="Arial" charset="0"/>
                <a:cs typeface="Arial" charset="0"/>
              </a:rPr>
              <a:t>Challenges</a:t>
            </a:r>
            <a:r>
              <a:rPr lang="de-DE" sz="2800" dirty="0">
                <a:latin typeface="Arial" charset="0"/>
                <a:cs typeface="Arial" charset="0"/>
              </a:rPr>
              <a:t> </a:t>
            </a:r>
            <a:r>
              <a:rPr lang="de-DE" sz="2800" dirty="0" err="1">
                <a:latin typeface="Arial" charset="0"/>
                <a:cs typeface="Arial" charset="0"/>
              </a:rPr>
              <a:t>for</a:t>
            </a:r>
            <a:r>
              <a:rPr lang="de-DE" sz="2800" dirty="0">
                <a:latin typeface="Arial" charset="0"/>
                <a:cs typeface="Arial" charset="0"/>
              </a:rPr>
              <a:t> </a:t>
            </a:r>
            <a:r>
              <a:rPr lang="de-DE" sz="2800" dirty="0" err="1">
                <a:latin typeface="Arial" charset="0"/>
                <a:cs typeface="Arial" charset="0"/>
              </a:rPr>
              <a:t>science</a:t>
            </a:r>
            <a:r>
              <a:rPr lang="de-DE" sz="2800" dirty="0">
                <a:latin typeface="Arial" charset="0"/>
                <a:cs typeface="Arial" charset="0"/>
              </a:rPr>
              <a:t> &amp; </a:t>
            </a:r>
            <a:r>
              <a:rPr lang="de-DE" sz="2800" dirty="0" err="1" smtClean="0">
                <a:latin typeface="Arial" charset="0"/>
                <a:cs typeface="Arial" charset="0"/>
              </a:rPr>
              <a:t>management</a:t>
            </a:r>
            <a:r>
              <a:rPr lang="de-DE" sz="2800" dirty="0" smtClean="0">
                <a:latin typeface="Arial" charset="0"/>
                <a:cs typeface="Arial" charset="0"/>
              </a:rPr>
              <a:t> </a:t>
            </a:r>
            <a:r>
              <a:rPr lang="de-DE" sz="2800" dirty="0" err="1" smtClean="0">
                <a:latin typeface="Arial" charset="0"/>
                <a:cs typeface="Arial" charset="0"/>
              </a:rPr>
              <a:t>under</a:t>
            </a:r>
            <a:r>
              <a:rPr lang="de-DE" sz="2800" dirty="0" smtClean="0">
                <a:latin typeface="Arial" charset="0"/>
                <a:cs typeface="Arial" charset="0"/>
              </a:rPr>
              <a:t> </a:t>
            </a:r>
            <a:r>
              <a:rPr lang="de-DE" sz="2800" dirty="0" err="1" smtClean="0">
                <a:latin typeface="Arial" charset="0"/>
                <a:cs typeface="Arial" charset="0"/>
              </a:rPr>
              <a:t>coastal</a:t>
            </a:r>
            <a:r>
              <a:rPr lang="de-DE" sz="2800" dirty="0" smtClean="0">
                <a:latin typeface="Arial" charset="0"/>
                <a:cs typeface="Arial" charset="0"/>
              </a:rPr>
              <a:t> extreme </a:t>
            </a:r>
            <a:r>
              <a:rPr lang="de-DE" sz="2800" dirty="0" err="1" smtClean="0">
                <a:latin typeface="Arial" charset="0"/>
                <a:cs typeface="Arial" charset="0"/>
              </a:rPr>
              <a:t>event</a:t>
            </a:r>
            <a:r>
              <a:rPr lang="de-DE" sz="2800" dirty="0" smtClean="0">
                <a:latin typeface="Arial" charset="0"/>
                <a:cs typeface="Arial" charset="0"/>
              </a:rPr>
              <a:t>:</a:t>
            </a:r>
            <a:endParaRPr lang="de-DE" sz="2800" dirty="0">
              <a:latin typeface="Arial" charset="0"/>
              <a:cs typeface="Arial" charset="0"/>
            </a:endParaRPr>
          </a:p>
        </p:txBody>
      </p:sp>
      <p:pic>
        <p:nvPicPr>
          <p:cNvPr id="14339" name="Grafik 9" descr="_DSC1832.jpg"/>
          <p:cNvPicPr>
            <a:picLocks noChangeAspect="1"/>
          </p:cNvPicPr>
          <p:nvPr/>
        </p:nvPicPr>
        <p:blipFill>
          <a:blip r:embed="rId3">
            <a:lum bright="-14000"/>
            <a:extLst>
              <a:ext uri="{28A0092B-C50C-407E-A947-70E740481C1C}">
                <a14:useLocalDpi xmlns:a14="http://schemas.microsoft.com/office/drawing/2010/main" val="0"/>
              </a:ext>
            </a:extLst>
          </a:blip>
          <a:srcRect l="7413" t="7678" r="14685" b="8710"/>
          <a:stretch>
            <a:fillRect/>
          </a:stretch>
        </p:blipFill>
        <p:spPr bwMode="auto">
          <a:xfrm>
            <a:off x="190500" y="908050"/>
            <a:ext cx="3816350"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3"/>
          <p:cNvSpPr>
            <a:spLocks noGrp="1" noChangeArrowheads="1"/>
          </p:cNvSpPr>
          <p:nvPr>
            <p:ph type="body" idx="4294967295"/>
          </p:nvPr>
        </p:nvSpPr>
        <p:spPr>
          <a:xfrm>
            <a:off x="35496" y="3789363"/>
            <a:ext cx="5102225" cy="2170112"/>
          </a:xfrm>
        </p:spPr>
        <p:txBody>
          <a:bodyPr/>
          <a:lstStyle/>
          <a:p>
            <a:pPr eaLnBrk="1" hangingPunct="1">
              <a:spcBef>
                <a:spcPct val="0"/>
              </a:spcBef>
              <a:spcAft>
                <a:spcPct val="0"/>
              </a:spcAft>
            </a:pPr>
            <a:r>
              <a:rPr lang="de-DE" sz="2000" dirty="0" err="1">
                <a:latin typeface="Arial" charset="0"/>
                <a:cs typeface="Arial" charset="0"/>
              </a:rPr>
              <a:t>Recovery</a:t>
            </a:r>
            <a:r>
              <a:rPr lang="de-DE" sz="2000" dirty="0">
                <a:latin typeface="Arial" charset="0"/>
                <a:cs typeface="Arial" charset="0"/>
              </a:rPr>
              <a:t>/</a:t>
            </a:r>
            <a:r>
              <a:rPr lang="de-DE" sz="2000" dirty="0" err="1">
                <a:latin typeface="Arial" charset="0"/>
                <a:cs typeface="Arial" charset="0"/>
              </a:rPr>
              <a:t>coping</a:t>
            </a:r>
            <a:r>
              <a:rPr lang="de-DE" sz="2000" dirty="0">
                <a:latin typeface="Arial" charset="0"/>
                <a:cs typeface="Arial" charset="0"/>
              </a:rPr>
              <a:t> </a:t>
            </a:r>
            <a:r>
              <a:rPr lang="de-DE" sz="2000" dirty="0" err="1">
                <a:latin typeface="Arial" charset="0"/>
                <a:cs typeface="Arial" charset="0"/>
              </a:rPr>
              <a:t>with</a:t>
            </a:r>
            <a:r>
              <a:rPr lang="de-DE" sz="2000" dirty="0">
                <a:latin typeface="Arial" charset="0"/>
                <a:cs typeface="Arial" charset="0"/>
              </a:rPr>
              <a:t> </a:t>
            </a:r>
            <a:r>
              <a:rPr lang="de-DE" sz="2000" dirty="0" err="1">
                <a:latin typeface="Arial" charset="0"/>
                <a:cs typeface="Arial" charset="0"/>
              </a:rPr>
              <a:t>historical</a:t>
            </a:r>
            <a:r>
              <a:rPr lang="de-DE" sz="2000" dirty="0">
                <a:latin typeface="Arial" charset="0"/>
                <a:cs typeface="Arial" charset="0"/>
              </a:rPr>
              <a:t> </a:t>
            </a:r>
            <a:r>
              <a:rPr lang="de-DE" sz="2000" dirty="0" err="1">
                <a:latin typeface="Arial" charset="0"/>
                <a:cs typeface="Arial" charset="0"/>
              </a:rPr>
              <a:t>legacy</a:t>
            </a:r>
            <a:endParaRPr lang="de-DE" sz="2000" dirty="0">
              <a:latin typeface="Arial" charset="0"/>
              <a:cs typeface="Arial" charset="0"/>
            </a:endParaRPr>
          </a:p>
          <a:p>
            <a:pPr eaLnBrk="1" hangingPunct="1">
              <a:spcBef>
                <a:spcPct val="0"/>
              </a:spcBef>
              <a:spcAft>
                <a:spcPct val="0"/>
              </a:spcAft>
            </a:pPr>
            <a:r>
              <a:rPr lang="de-DE" sz="2000" dirty="0" err="1">
                <a:latin typeface="Arial" charset="0"/>
                <a:cs typeface="Arial" charset="0"/>
              </a:rPr>
              <a:t>Endangered</a:t>
            </a:r>
            <a:r>
              <a:rPr lang="de-DE" sz="2000" dirty="0">
                <a:latin typeface="Arial" charset="0"/>
                <a:cs typeface="Arial" charset="0"/>
              </a:rPr>
              <a:t> </a:t>
            </a:r>
            <a:r>
              <a:rPr lang="de-DE" sz="2000" dirty="0" err="1">
                <a:latin typeface="Arial" charset="0"/>
                <a:cs typeface="Arial" charset="0"/>
              </a:rPr>
              <a:t>coastal</a:t>
            </a:r>
            <a:r>
              <a:rPr lang="de-DE" sz="2000" dirty="0">
                <a:latin typeface="Arial" charset="0"/>
                <a:cs typeface="Arial" charset="0"/>
              </a:rPr>
              <a:t> </a:t>
            </a:r>
            <a:r>
              <a:rPr lang="de-DE" sz="2000" dirty="0" err="1">
                <a:latin typeface="Arial" charset="0"/>
                <a:cs typeface="Arial" charset="0"/>
              </a:rPr>
              <a:t>and</a:t>
            </a:r>
            <a:r>
              <a:rPr lang="de-DE" sz="2000" dirty="0">
                <a:latin typeface="Arial" charset="0"/>
                <a:cs typeface="Arial" charset="0"/>
              </a:rPr>
              <a:t> marine  </a:t>
            </a:r>
            <a:r>
              <a:rPr lang="de-DE" sz="2000" dirty="0" err="1">
                <a:latin typeface="Arial" charset="0"/>
                <a:cs typeface="Arial" charset="0"/>
              </a:rPr>
              <a:t>ecosystem</a:t>
            </a:r>
            <a:r>
              <a:rPr lang="de-DE" sz="2000" dirty="0">
                <a:latin typeface="Arial" charset="0"/>
                <a:cs typeface="Arial" charset="0"/>
              </a:rPr>
              <a:t> </a:t>
            </a:r>
            <a:r>
              <a:rPr lang="de-DE" sz="2000" dirty="0" err="1">
                <a:latin typeface="Arial" charset="0"/>
                <a:cs typeface="Arial" charset="0"/>
              </a:rPr>
              <a:t>functions</a:t>
            </a:r>
            <a:endParaRPr lang="de-DE" sz="2000" dirty="0">
              <a:latin typeface="Arial" charset="0"/>
              <a:cs typeface="Arial" charset="0"/>
            </a:endParaRPr>
          </a:p>
          <a:p>
            <a:pPr eaLnBrk="1" hangingPunct="1">
              <a:spcBef>
                <a:spcPct val="0"/>
              </a:spcBef>
              <a:spcAft>
                <a:spcPct val="0"/>
              </a:spcAft>
            </a:pPr>
            <a:r>
              <a:rPr lang="de-DE" sz="2000" dirty="0">
                <a:latin typeface="Arial" charset="0"/>
                <a:cs typeface="Arial" charset="0"/>
              </a:rPr>
              <a:t>Legal &amp; </a:t>
            </a:r>
            <a:r>
              <a:rPr lang="de-DE" sz="2000" dirty="0" err="1">
                <a:latin typeface="Arial" charset="0"/>
                <a:cs typeface="Arial" charset="0"/>
              </a:rPr>
              <a:t>adminstrative</a:t>
            </a:r>
            <a:r>
              <a:rPr lang="de-DE" sz="2000" dirty="0">
                <a:latin typeface="Arial" charset="0"/>
                <a:cs typeface="Arial" charset="0"/>
              </a:rPr>
              <a:t> </a:t>
            </a:r>
            <a:r>
              <a:rPr lang="de-DE" sz="2000" dirty="0" err="1">
                <a:latin typeface="Arial" charset="0"/>
                <a:cs typeface="Arial" charset="0"/>
              </a:rPr>
              <a:t>framework</a:t>
            </a:r>
            <a:endParaRPr lang="de-DE" sz="2000" dirty="0">
              <a:latin typeface="Arial" charset="0"/>
              <a:cs typeface="Arial" charset="0"/>
            </a:endParaRPr>
          </a:p>
          <a:p>
            <a:pPr eaLnBrk="1" hangingPunct="1">
              <a:spcBef>
                <a:spcPct val="0"/>
              </a:spcBef>
              <a:spcAft>
                <a:spcPct val="0"/>
              </a:spcAft>
            </a:pPr>
            <a:r>
              <a:rPr lang="de-DE" sz="2000" dirty="0" err="1">
                <a:latin typeface="Arial" charset="0"/>
                <a:cs typeface="Arial" charset="0"/>
              </a:rPr>
              <a:t>Economic</a:t>
            </a:r>
            <a:r>
              <a:rPr lang="de-DE" sz="2000" dirty="0">
                <a:latin typeface="Arial" charset="0"/>
                <a:cs typeface="Arial" charset="0"/>
              </a:rPr>
              <a:t> </a:t>
            </a:r>
            <a:r>
              <a:rPr lang="de-DE" sz="2000" dirty="0" err="1">
                <a:latin typeface="Arial" charset="0"/>
                <a:cs typeface="Arial" charset="0"/>
              </a:rPr>
              <a:t>prosperity</a:t>
            </a:r>
            <a:r>
              <a:rPr lang="de-DE" sz="2000" dirty="0">
                <a:latin typeface="Arial" charset="0"/>
                <a:cs typeface="Arial" charset="0"/>
              </a:rPr>
              <a:t> </a:t>
            </a:r>
            <a:r>
              <a:rPr lang="de-DE" sz="2000" dirty="0" err="1">
                <a:latin typeface="Arial" charset="0"/>
                <a:cs typeface="Arial" charset="0"/>
              </a:rPr>
              <a:t>and</a:t>
            </a:r>
            <a:r>
              <a:rPr lang="de-DE" sz="2000" dirty="0">
                <a:latin typeface="Arial" charset="0"/>
                <a:cs typeface="Arial" charset="0"/>
              </a:rPr>
              <a:t> </a:t>
            </a:r>
            <a:r>
              <a:rPr lang="de-DE" sz="2000" dirty="0" err="1">
                <a:latin typeface="Arial" charset="0"/>
                <a:cs typeface="Arial" charset="0"/>
              </a:rPr>
              <a:t>delivery</a:t>
            </a:r>
            <a:r>
              <a:rPr lang="de-DE" sz="2000" dirty="0">
                <a:latin typeface="Arial" charset="0"/>
                <a:cs typeface="Arial" charset="0"/>
              </a:rPr>
              <a:t> </a:t>
            </a:r>
            <a:r>
              <a:rPr lang="de-DE" sz="2000" dirty="0" err="1">
                <a:latin typeface="Arial" charset="0"/>
                <a:cs typeface="Arial" charset="0"/>
              </a:rPr>
              <a:t>of</a:t>
            </a:r>
            <a:r>
              <a:rPr lang="de-DE" sz="2000" dirty="0">
                <a:latin typeface="Arial" charset="0"/>
                <a:cs typeface="Arial" charset="0"/>
              </a:rPr>
              <a:t> </a:t>
            </a:r>
            <a:r>
              <a:rPr lang="de-DE" sz="2000" dirty="0" err="1">
                <a:latin typeface="Arial" charset="0"/>
                <a:cs typeface="Arial" charset="0"/>
              </a:rPr>
              <a:t>societal</a:t>
            </a:r>
            <a:r>
              <a:rPr lang="de-DE" sz="2000" dirty="0">
                <a:latin typeface="Arial" charset="0"/>
                <a:cs typeface="Arial" charset="0"/>
              </a:rPr>
              <a:t> </a:t>
            </a:r>
            <a:r>
              <a:rPr lang="de-DE" sz="2000" dirty="0" err="1">
                <a:latin typeface="Arial" charset="0"/>
                <a:cs typeface="Arial" charset="0"/>
              </a:rPr>
              <a:t>benefits</a:t>
            </a:r>
            <a:endParaRPr lang="de-DE" sz="2000" dirty="0">
              <a:latin typeface="Arial" charset="0"/>
              <a:cs typeface="Arial" charset="0"/>
            </a:endParaRPr>
          </a:p>
          <a:p>
            <a:pPr eaLnBrk="1" hangingPunct="1">
              <a:lnSpc>
                <a:spcPct val="110000"/>
              </a:lnSpc>
              <a:spcBef>
                <a:spcPct val="0"/>
              </a:spcBef>
              <a:spcAft>
                <a:spcPct val="0"/>
              </a:spcAft>
            </a:pPr>
            <a:r>
              <a:rPr lang="de-DE" sz="2000" dirty="0" err="1">
                <a:latin typeface="Arial" charset="0"/>
                <a:cs typeface="Arial" charset="0"/>
              </a:rPr>
              <a:t>Coping</a:t>
            </a:r>
            <a:r>
              <a:rPr lang="de-DE" sz="2000" dirty="0">
                <a:latin typeface="Arial" charset="0"/>
                <a:cs typeface="Arial" charset="0"/>
              </a:rPr>
              <a:t> </a:t>
            </a:r>
            <a:r>
              <a:rPr lang="de-DE" sz="2000" dirty="0" err="1">
                <a:latin typeface="Arial" charset="0"/>
                <a:cs typeface="Arial" charset="0"/>
              </a:rPr>
              <a:t>with</a:t>
            </a:r>
            <a:r>
              <a:rPr lang="de-DE" sz="2000" dirty="0">
                <a:latin typeface="Arial" charset="0"/>
                <a:cs typeface="Arial" charset="0"/>
              </a:rPr>
              <a:t> </a:t>
            </a:r>
            <a:r>
              <a:rPr lang="de-DE" sz="2000" dirty="0" err="1">
                <a:latin typeface="Arial" charset="0"/>
                <a:cs typeface="Arial" charset="0"/>
              </a:rPr>
              <a:t>climate</a:t>
            </a:r>
            <a:r>
              <a:rPr lang="de-DE" sz="2000" dirty="0">
                <a:latin typeface="Arial" charset="0"/>
                <a:cs typeface="Arial" charset="0"/>
              </a:rPr>
              <a:t> </a:t>
            </a:r>
            <a:r>
              <a:rPr lang="de-DE" sz="2000" dirty="0" err="1">
                <a:latin typeface="Arial" charset="0"/>
                <a:cs typeface="Arial" charset="0"/>
              </a:rPr>
              <a:t>change</a:t>
            </a:r>
            <a:r>
              <a:rPr lang="de-DE" sz="2000" dirty="0">
                <a:latin typeface="Arial" charset="0"/>
                <a:cs typeface="Arial" charset="0"/>
              </a:rPr>
              <a:t> &amp; </a:t>
            </a:r>
            <a:r>
              <a:rPr lang="de-DE" sz="2000" dirty="0" err="1">
                <a:latin typeface="Arial" charset="0"/>
                <a:cs typeface="Arial" charset="0"/>
              </a:rPr>
              <a:t>moving</a:t>
            </a:r>
            <a:r>
              <a:rPr lang="de-DE" sz="2000" dirty="0">
                <a:latin typeface="Arial" charset="0"/>
                <a:cs typeface="Arial" charset="0"/>
              </a:rPr>
              <a:t> </a:t>
            </a:r>
            <a:r>
              <a:rPr lang="de-DE" sz="2000" dirty="0" err="1">
                <a:latin typeface="Arial" charset="0"/>
                <a:cs typeface="Arial" charset="0"/>
              </a:rPr>
              <a:t>baselines</a:t>
            </a:r>
            <a:endParaRPr lang="de-DE" sz="2000" dirty="0">
              <a:latin typeface="Arial" charset="0"/>
              <a:cs typeface="Arial" charset="0"/>
            </a:endParaRPr>
          </a:p>
          <a:p>
            <a:pPr eaLnBrk="1" hangingPunct="1">
              <a:lnSpc>
                <a:spcPct val="130000"/>
              </a:lnSpc>
            </a:pPr>
            <a:endParaRPr lang="de-DE" sz="2000" b="1" dirty="0">
              <a:solidFill>
                <a:schemeClr val="bg1"/>
              </a:solidFill>
              <a:latin typeface="Georgia" charset="0"/>
              <a:cs typeface="Georgia" charset="0"/>
            </a:endParaRPr>
          </a:p>
        </p:txBody>
      </p:sp>
      <p:sp>
        <p:nvSpPr>
          <p:cNvPr id="14341" name="TextBox 7"/>
          <p:cNvSpPr txBox="1">
            <a:spLocks noChangeArrowheads="1"/>
          </p:cNvSpPr>
          <p:nvPr/>
        </p:nvSpPr>
        <p:spPr bwMode="auto">
          <a:xfrm>
            <a:off x="4356100" y="1090479"/>
            <a:ext cx="460851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2000" dirty="0"/>
              <a:t>There is only one big idea in </a:t>
            </a:r>
            <a:r>
              <a:rPr lang="en-GB" sz="2000" dirty="0" smtClean="0"/>
              <a:t>coastal management</a:t>
            </a:r>
            <a:r>
              <a:rPr lang="en-GB" sz="2000" dirty="0"/>
              <a:t>: </a:t>
            </a:r>
            <a:r>
              <a:rPr lang="en-GB" sz="2000" i="1" dirty="0"/>
              <a:t>how to maintain and protect ecological structure and functioning while at the same time allowing the system to produce ecosystem services from which we derive societal </a:t>
            </a:r>
            <a:r>
              <a:rPr lang="en-GB" sz="2000" i="1" dirty="0" smtClean="0"/>
              <a:t>benefits also in extreme event.</a:t>
            </a:r>
            <a:endParaRPr lang="en-GB" sz="2000" dirty="0"/>
          </a:p>
        </p:txBody>
      </p:sp>
      <p:pic>
        <p:nvPicPr>
          <p:cNvPr id="7"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4218345"/>
            <a:ext cx="4248472" cy="165892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 name="Immagine 2"/>
          <p:cNvPicPr>
            <a:picLocks noChangeAspect="1"/>
          </p:cNvPicPr>
          <p:nvPr/>
        </p:nvPicPr>
        <p:blipFill>
          <a:blip r:embed="rId5"/>
          <a:stretch>
            <a:fillRect/>
          </a:stretch>
        </p:blipFill>
        <p:spPr>
          <a:xfrm>
            <a:off x="0" y="0"/>
            <a:ext cx="9144000" cy="6832600"/>
          </a:xfrm>
          <a:prstGeom prst="rect">
            <a:avLst/>
          </a:prstGeom>
        </p:spPr>
      </p:pic>
    </p:spTree>
    <p:extLst>
      <p:ext uri="{BB962C8B-B14F-4D97-AF65-F5344CB8AC3E}">
        <p14:creationId xmlns:p14="http://schemas.microsoft.com/office/powerpoint/2010/main" val="24189493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1"/>
          <p:cNvSpPr txBox="1">
            <a:spLocks noChangeArrowheads="1"/>
          </p:cNvSpPr>
          <p:nvPr/>
        </p:nvSpPr>
        <p:spPr bwMode="auto">
          <a:xfrm>
            <a:off x="0" y="-42773"/>
            <a:ext cx="9144000" cy="523220"/>
          </a:xfrm>
          <a:prstGeom prst="rect">
            <a:avLst/>
          </a:prstGeom>
          <a:solidFill>
            <a:srgbClr val="36218F">
              <a:alpha val="99000"/>
            </a:srgbClr>
          </a:solidFill>
          <a:ln w="9525">
            <a:noFill/>
            <a:miter lim="800000"/>
            <a:headEnd/>
            <a:tailEnd/>
          </a:ln>
        </p:spPr>
        <p:txBody>
          <a:bodyPr vert="horz" wrap="square" lIns="91440" tIns="45720" rIns="91440" bIns="45720" numCol="1" anchor="ctr" anchorCtr="0" compatLnSpc="1">
            <a:prstTxWarp prst="textNoShape">
              <a:avLst/>
            </a:prstTxWarp>
            <a:spAutoFit/>
          </a:bodyPr>
          <a:lstStyle/>
          <a:p>
            <a:pPr algn="ctr">
              <a:spcBef>
                <a:spcPts val="1200"/>
              </a:spcBef>
              <a:spcAft>
                <a:spcPts val="0"/>
              </a:spcAft>
            </a:pPr>
            <a:r>
              <a:rPr lang="it-IT" sz="2800" b="1" dirty="0" err="1" smtClean="0">
                <a:solidFill>
                  <a:schemeClr val="bg1"/>
                </a:solidFill>
                <a:latin typeface="+mj-lt"/>
                <a:cs typeface="Times New Roman" pitchFamily="-106" charset="0"/>
              </a:rPr>
              <a:t>Overview</a:t>
            </a:r>
            <a:r>
              <a:rPr lang="it-IT" sz="2800" b="1" dirty="0" smtClean="0">
                <a:solidFill>
                  <a:schemeClr val="bg1"/>
                </a:solidFill>
                <a:latin typeface="+mj-lt"/>
                <a:cs typeface="Times New Roman" pitchFamily="-106" charset="0"/>
              </a:rPr>
              <a:t> of the Project</a:t>
            </a:r>
            <a:endParaRPr lang="it-IT" sz="2800" b="1" dirty="0">
              <a:solidFill>
                <a:schemeClr val="bg1"/>
              </a:solidFill>
              <a:latin typeface="+mj-lt"/>
              <a:cs typeface="Times New Roman" pitchFamily="-106" charset="0"/>
            </a:endParaRPr>
          </a:p>
        </p:txBody>
      </p:sp>
      <p:grpSp>
        <p:nvGrpSpPr>
          <p:cNvPr id="4" name="Group 34"/>
          <p:cNvGrpSpPr/>
          <p:nvPr/>
        </p:nvGrpSpPr>
        <p:grpSpPr>
          <a:xfrm>
            <a:off x="1144132" y="2590740"/>
            <a:ext cx="7300564" cy="4078620"/>
            <a:chOff x="987743" y="772790"/>
            <a:chExt cx="6089318" cy="4655587"/>
          </a:xfrm>
          <a:solidFill>
            <a:srgbClr val="002060"/>
          </a:solidFill>
        </p:grpSpPr>
        <p:grpSp>
          <p:nvGrpSpPr>
            <p:cNvPr id="5" name="Group 15"/>
            <p:cNvGrpSpPr>
              <a:grpSpLocks/>
            </p:cNvGrpSpPr>
            <p:nvPr/>
          </p:nvGrpSpPr>
          <p:grpSpPr bwMode="auto">
            <a:xfrm>
              <a:off x="994728" y="772790"/>
              <a:ext cx="6035040" cy="1825917"/>
              <a:chOff x="1428" y="4307"/>
              <a:chExt cx="9504" cy="2876"/>
            </a:xfrm>
            <a:grpFill/>
          </p:grpSpPr>
          <p:cxnSp>
            <p:nvCxnSpPr>
              <p:cNvPr id="19" name="AutoShape 16"/>
              <p:cNvCxnSpPr>
                <a:cxnSpLocks noChangeShapeType="1"/>
              </p:cNvCxnSpPr>
              <p:nvPr/>
            </p:nvCxnSpPr>
            <p:spPr bwMode="auto">
              <a:xfrm>
                <a:off x="6179" y="5100"/>
                <a:ext cx="1" cy="642"/>
              </a:xfrm>
              <a:prstGeom prst="straightConnector1">
                <a:avLst/>
              </a:prstGeom>
              <a:ln>
                <a:headEnd/>
                <a:tailEnd type="triangle" w="med" len="med"/>
              </a:ln>
            </p:spPr>
            <p:style>
              <a:lnRef idx="3">
                <a:schemeClr val="accent2"/>
              </a:lnRef>
              <a:fillRef idx="0">
                <a:schemeClr val="accent2"/>
              </a:fillRef>
              <a:effectRef idx="2">
                <a:schemeClr val="accent2"/>
              </a:effectRef>
              <a:fontRef idx="minor">
                <a:schemeClr val="tx1"/>
              </a:fontRef>
            </p:style>
          </p:cxnSp>
          <p:sp>
            <p:nvSpPr>
              <p:cNvPr id="20" name="Rectangle 17"/>
              <p:cNvSpPr>
                <a:spLocks noChangeArrowheads="1"/>
              </p:cNvSpPr>
              <p:nvPr/>
            </p:nvSpPr>
            <p:spPr bwMode="auto">
              <a:xfrm>
                <a:off x="1428" y="5745"/>
                <a:ext cx="9494" cy="851"/>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latin typeface="Calibri" pitchFamily="34" charset="0"/>
                    <a:cs typeface="Arial" pitchFamily="34" charset="0"/>
                  </a:rPr>
                  <a:t> Hazard Analysis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latin typeface="Times New Roman" pitchFamily="18" charset="0"/>
                    <a:cs typeface="Arial" pitchFamily="34" charset="0"/>
                  </a:rPr>
                  <a:t>	</a:t>
                </a:r>
                <a:r>
                  <a:rPr kumimoji="0" lang="en-US" b="1" i="0" u="none" strike="noStrike" cap="none" normalizeH="0" baseline="0" dirty="0" smtClean="0">
                    <a:ln>
                      <a:noFill/>
                    </a:ln>
                    <a:solidFill>
                      <a:schemeClr val="tx1"/>
                    </a:solidFill>
                    <a:latin typeface="Calibri" pitchFamily="34" charset="0"/>
                    <a:cs typeface="Arial" pitchFamily="34" charset="0"/>
                  </a:rPr>
                  <a:t>          </a:t>
                </a:r>
                <a:endParaRPr kumimoji="0" lang="en-US" sz="3200" b="1" i="0" u="none" strike="noStrike" cap="none" normalizeH="0" baseline="0" dirty="0" smtClean="0">
                  <a:ln>
                    <a:noFill/>
                  </a:ln>
                  <a:solidFill>
                    <a:schemeClr val="tx1"/>
                  </a:solidFill>
                  <a:latin typeface="Arial" pitchFamily="34" charset="0"/>
                  <a:cs typeface="Arial" pitchFamily="34" charset="0"/>
                </a:endParaRPr>
              </a:p>
            </p:txBody>
          </p:sp>
          <p:cxnSp>
            <p:nvCxnSpPr>
              <p:cNvPr id="21" name="AutoShape 18"/>
              <p:cNvCxnSpPr>
                <a:cxnSpLocks noChangeShapeType="1"/>
              </p:cNvCxnSpPr>
              <p:nvPr/>
            </p:nvCxnSpPr>
            <p:spPr bwMode="auto">
              <a:xfrm>
                <a:off x="6179" y="6593"/>
                <a:ext cx="0" cy="590"/>
              </a:xfrm>
              <a:prstGeom prst="straightConnector1">
                <a:avLst/>
              </a:prstGeom>
              <a:ln>
                <a:headEnd/>
                <a:tailEnd type="triangle" w="med" len="med"/>
              </a:ln>
            </p:spPr>
            <p:style>
              <a:lnRef idx="3">
                <a:schemeClr val="accent2"/>
              </a:lnRef>
              <a:fillRef idx="0">
                <a:schemeClr val="accent2"/>
              </a:fillRef>
              <a:effectRef idx="2">
                <a:schemeClr val="accent2"/>
              </a:effectRef>
              <a:fontRef idx="minor">
                <a:schemeClr val="tx1"/>
              </a:fontRef>
            </p:style>
          </p:cxnSp>
          <p:sp>
            <p:nvSpPr>
              <p:cNvPr id="22" name="Rectangle 19"/>
              <p:cNvSpPr>
                <a:spLocks noChangeArrowheads="1"/>
              </p:cNvSpPr>
              <p:nvPr/>
            </p:nvSpPr>
            <p:spPr bwMode="auto">
              <a:xfrm>
                <a:off x="1438" y="4307"/>
                <a:ext cx="9494" cy="851"/>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b="1" baseline="0" dirty="0" smtClean="0">
                    <a:solidFill>
                      <a:schemeClr val="tx1"/>
                    </a:solidFill>
                    <a:latin typeface="Calibri" pitchFamily="34" charset="0"/>
                    <a:cs typeface="Arial" pitchFamily="34" charset="0"/>
                  </a:rPr>
                  <a:t> </a:t>
                </a:r>
                <a:r>
                  <a:rPr lang="en-US" b="1" baseline="0" dirty="0">
                    <a:solidFill>
                      <a:schemeClr val="tx1"/>
                    </a:solidFill>
                    <a:latin typeface="Calibri" pitchFamily="34" charset="0"/>
                    <a:cs typeface="Arial" pitchFamily="34" charset="0"/>
                  </a:rPr>
                  <a:t>Hazard Identification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latin typeface="Times New Roman" pitchFamily="18" charset="0"/>
                    <a:cs typeface="Arial" pitchFamily="34" charset="0"/>
                  </a:rPr>
                  <a:t>	</a:t>
                </a:r>
                <a:r>
                  <a:rPr kumimoji="0" lang="en-US" sz="2000" b="1" i="0" u="none" strike="noStrike" cap="none" normalizeH="0" baseline="0" dirty="0" smtClean="0">
                    <a:ln>
                      <a:noFill/>
                    </a:ln>
                    <a:solidFill>
                      <a:schemeClr val="tx1"/>
                    </a:solidFill>
                    <a:latin typeface="Calibri" pitchFamily="34" charset="0"/>
                    <a:cs typeface="Arial" pitchFamily="34" charset="0"/>
                  </a:rPr>
                  <a:t>           </a:t>
                </a:r>
                <a:endParaRPr kumimoji="0" lang="en-US" sz="2000" b="1" i="0" u="none" strike="noStrike" cap="none" normalizeH="0" baseline="0" dirty="0" smtClean="0">
                  <a:ln>
                    <a:noFill/>
                  </a:ln>
                  <a:solidFill>
                    <a:schemeClr val="tx1"/>
                  </a:solidFill>
                  <a:latin typeface="Arial" pitchFamily="34" charset="0"/>
                  <a:cs typeface="Arial" pitchFamily="34" charset="0"/>
                </a:endParaRPr>
              </a:p>
            </p:txBody>
          </p:sp>
        </p:grpSp>
        <p:cxnSp>
          <p:nvCxnSpPr>
            <p:cNvPr id="6" name="AutoShape 20"/>
            <p:cNvCxnSpPr>
              <a:cxnSpLocks noChangeShapeType="1"/>
            </p:cNvCxnSpPr>
            <p:nvPr/>
          </p:nvCxnSpPr>
          <p:spPr bwMode="auto">
            <a:xfrm>
              <a:off x="4018798" y="3707711"/>
              <a:ext cx="0" cy="324000"/>
            </a:xfrm>
            <a:prstGeom prst="straightConnector1">
              <a:avLst/>
            </a:prstGeom>
            <a:ln>
              <a:headEnd/>
              <a:tailEnd type="triangle" w="med" len="med"/>
            </a:ln>
          </p:spPr>
          <p:style>
            <a:lnRef idx="3">
              <a:schemeClr val="accent2"/>
            </a:lnRef>
            <a:fillRef idx="0">
              <a:schemeClr val="accent2"/>
            </a:fillRef>
            <a:effectRef idx="2">
              <a:schemeClr val="accent2"/>
            </a:effectRef>
            <a:fontRef idx="minor">
              <a:schemeClr val="tx1"/>
            </a:fontRef>
          </p:style>
        </p:cxnSp>
        <p:grpSp>
          <p:nvGrpSpPr>
            <p:cNvPr id="7" name="Group 21"/>
            <p:cNvGrpSpPr>
              <a:grpSpLocks/>
            </p:cNvGrpSpPr>
            <p:nvPr/>
          </p:nvGrpSpPr>
          <p:grpSpPr bwMode="auto">
            <a:xfrm>
              <a:off x="987743" y="4031883"/>
              <a:ext cx="6035991" cy="1396494"/>
              <a:chOff x="1474" y="9443"/>
              <a:chExt cx="9505" cy="2201"/>
            </a:xfrm>
            <a:grpFill/>
          </p:grpSpPr>
          <p:cxnSp>
            <p:nvCxnSpPr>
              <p:cNvPr id="16" name="AutoShape 24"/>
              <p:cNvCxnSpPr>
                <a:cxnSpLocks noChangeShapeType="1"/>
              </p:cNvCxnSpPr>
              <p:nvPr/>
            </p:nvCxnSpPr>
            <p:spPr bwMode="auto">
              <a:xfrm>
                <a:off x="6248" y="10152"/>
                <a:ext cx="0" cy="641"/>
              </a:xfrm>
              <a:prstGeom prst="straightConnector1">
                <a:avLst/>
              </a:prstGeom>
              <a:ln>
                <a:headEnd/>
                <a:tailEnd type="triangle" w="med" len="med"/>
              </a:ln>
            </p:spPr>
            <p:style>
              <a:lnRef idx="3">
                <a:schemeClr val="accent2"/>
              </a:lnRef>
              <a:fillRef idx="0">
                <a:schemeClr val="accent2"/>
              </a:fillRef>
              <a:effectRef idx="2">
                <a:schemeClr val="accent2"/>
              </a:effectRef>
              <a:fontRef idx="minor">
                <a:schemeClr val="tx1"/>
              </a:fontRef>
            </p:style>
          </p:cxnSp>
          <p:sp>
            <p:nvSpPr>
              <p:cNvPr id="17" name="Rectangle 22"/>
              <p:cNvSpPr>
                <a:spLocks noChangeArrowheads="1"/>
              </p:cNvSpPr>
              <p:nvPr/>
            </p:nvSpPr>
            <p:spPr bwMode="auto">
              <a:xfrm>
                <a:off x="1486" y="9443"/>
                <a:ext cx="9493" cy="851"/>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b="1" baseline="0" dirty="0" smtClean="0">
                    <a:solidFill>
                      <a:schemeClr val="tx1"/>
                    </a:solidFill>
                    <a:latin typeface="Calibri" pitchFamily="34" charset="0"/>
                    <a:cs typeface="Arial" pitchFamily="34" charset="0"/>
                  </a:rPr>
                  <a:t>Mitigation </a:t>
                </a:r>
                <a:r>
                  <a:rPr lang="en-US" b="1" baseline="0" dirty="0">
                    <a:solidFill>
                      <a:schemeClr val="tx1"/>
                    </a:solidFill>
                    <a:latin typeface="Calibri" pitchFamily="34" charset="0"/>
                    <a:cs typeface="Arial" pitchFamily="34" charset="0"/>
                  </a:rPr>
                  <a:t>Opportunities Analysis                         </a:t>
                </a:r>
              </a:p>
            </p:txBody>
          </p:sp>
          <p:sp>
            <p:nvSpPr>
              <p:cNvPr id="18" name="Text Box 23"/>
              <p:cNvSpPr txBox="1">
                <a:spLocks noChangeArrowheads="1"/>
              </p:cNvSpPr>
              <p:nvPr/>
            </p:nvSpPr>
            <p:spPr bwMode="auto">
              <a:xfrm>
                <a:off x="1474" y="10793"/>
                <a:ext cx="9493" cy="851"/>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algn="ctr"/>
                <a:r>
                  <a:rPr lang="it-IT" b="1" baseline="0" dirty="0" smtClean="0">
                    <a:solidFill>
                      <a:schemeClr val="tx1"/>
                    </a:solidFill>
                    <a:latin typeface="Calibri" pitchFamily="34" charset="0"/>
                    <a:cs typeface="Arial" pitchFamily="34" charset="0"/>
                  </a:rPr>
                  <a:t>Technical </a:t>
                </a:r>
                <a:r>
                  <a:rPr lang="it-IT" b="1" baseline="0" dirty="0">
                    <a:solidFill>
                      <a:schemeClr val="tx1"/>
                    </a:solidFill>
                    <a:latin typeface="Calibri" pitchFamily="34" charset="0"/>
                    <a:cs typeface="Arial" pitchFamily="34" charset="0"/>
                  </a:rPr>
                  <a:t>review panel and public outreach </a:t>
                </a:r>
                <a:endParaRPr lang="en-US" b="1" baseline="0" dirty="0">
                  <a:solidFill>
                    <a:schemeClr val="tx1"/>
                  </a:solidFill>
                  <a:latin typeface="Calibri" pitchFamily="34" charset="0"/>
                  <a:cs typeface="Arial" pitchFamily="34" charset="0"/>
                </a:endParaRPr>
              </a:p>
            </p:txBody>
          </p:sp>
        </p:grpSp>
        <p:grpSp>
          <p:nvGrpSpPr>
            <p:cNvPr id="8" name="Group 25"/>
            <p:cNvGrpSpPr>
              <a:grpSpLocks/>
            </p:cNvGrpSpPr>
            <p:nvPr/>
          </p:nvGrpSpPr>
          <p:grpSpPr bwMode="auto">
            <a:xfrm>
              <a:off x="995704" y="2598738"/>
              <a:ext cx="6081357" cy="1101725"/>
              <a:chOff x="1342" y="6736"/>
              <a:chExt cx="9576" cy="1735"/>
            </a:xfrm>
            <a:grpFill/>
          </p:grpSpPr>
          <p:sp>
            <p:nvSpPr>
              <p:cNvPr id="9" name="Rectangle 26"/>
              <p:cNvSpPr>
                <a:spLocks noChangeArrowheads="1"/>
              </p:cNvSpPr>
              <p:nvPr/>
            </p:nvSpPr>
            <p:spPr bwMode="auto">
              <a:xfrm>
                <a:off x="1342" y="6736"/>
                <a:ext cx="9576" cy="173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smtClean="0">
                    <a:ln>
                      <a:noFill/>
                    </a:ln>
                    <a:solidFill>
                      <a:schemeClr val="tx1"/>
                    </a:solidFill>
                    <a:effectLst/>
                    <a:latin typeface="Calibri" pitchFamily="34" charset="0"/>
                    <a:cs typeface="Arial" pitchFamily="34" charset="0"/>
                  </a:rPr>
                  <a:t> </a:t>
                </a:r>
                <a:r>
                  <a:rPr kumimoji="0" lang="en-US" b="1" i="0" u="none" strike="noStrike" cap="none" normalizeH="0" baseline="0" smtClean="0">
                    <a:ln>
                      <a:noFill/>
                    </a:ln>
                    <a:solidFill>
                      <a:schemeClr val="tx1"/>
                    </a:solidFill>
                    <a:effectLst/>
                    <a:latin typeface="Times New Roman" pitchFamily="18" charset="0"/>
                    <a:cs typeface="Arial" pitchFamily="34" charset="0"/>
                  </a:rPr>
                  <a:t>	</a:t>
                </a:r>
                <a:endParaRPr kumimoji="0" lang="en-US" sz="3200" b="1" i="0" u="none" strike="noStrike" cap="none" normalizeH="0" baseline="0" smtClean="0">
                  <a:ln>
                    <a:noFill/>
                  </a:ln>
                  <a:solidFill>
                    <a:schemeClr val="tx1"/>
                  </a:solidFill>
                  <a:effectLst/>
                  <a:latin typeface="Arial" pitchFamily="34" charset="0"/>
                  <a:cs typeface="Arial" pitchFamily="34" charset="0"/>
                </a:endParaRPr>
              </a:p>
            </p:txBody>
          </p:sp>
          <p:grpSp>
            <p:nvGrpSpPr>
              <p:cNvPr id="10" name="Group 27"/>
              <p:cNvGrpSpPr>
                <a:grpSpLocks/>
              </p:cNvGrpSpPr>
              <p:nvPr/>
            </p:nvGrpSpPr>
            <p:grpSpPr bwMode="auto">
              <a:xfrm>
                <a:off x="3168" y="6925"/>
                <a:ext cx="5815" cy="1381"/>
                <a:chOff x="3185" y="8518"/>
                <a:chExt cx="5815" cy="1381"/>
              </a:xfrm>
              <a:grpFill/>
            </p:grpSpPr>
            <p:sp>
              <p:nvSpPr>
                <p:cNvPr id="12" name="Rectangle 29"/>
                <p:cNvSpPr>
                  <a:spLocks noChangeArrowheads="1"/>
                </p:cNvSpPr>
                <p:nvPr/>
              </p:nvSpPr>
              <p:spPr bwMode="auto">
                <a:xfrm>
                  <a:off x="5187" y="8518"/>
                  <a:ext cx="1736" cy="1361"/>
                </a:xfrm>
                <a:prstGeom prst="rect">
                  <a:avLst/>
                </a:prstGeom>
                <a:solidFill>
                  <a:schemeClr val="accent6">
                    <a:lumMod val="40000"/>
                    <a:lumOff val="60000"/>
                  </a:schemeClr>
                </a:solidFill>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1600" b="1" baseline="0" dirty="0">
                    <a:solidFill>
                      <a:schemeClr val="tx1"/>
                    </a:solidFill>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latin typeface="Calibri" pitchFamily="34" charset="0"/>
                      <a:cs typeface="Arial" pitchFamily="34" charset="0"/>
                    </a:rPr>
                    <a:t>Societal Vulnerability</a:t>
                  </a:r>
                  <a:endParaRPr kumimoji="0" lang="en-US" sz="1600" b="1" i="0" u="none" strike="noStrike" cap="none" normalizeH="0" baseline="0" dirty="0" smtClean="0">
                    <a:ln>
                      <a:noFill/>
                    </a:ln>
                    <a:solidFill>
                      <a:schemeClr val="tx1"/>
                    </a:solidFill>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latin typeface="Calibri"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latin typeface="Calibri" pitchFamily="34" charset="0"/>
                      <a:cs typeface="Arial" pitchFamily="34" charset="0"/>
                    </a:rPr>
                    <a:t>                    </a:t>
                  </a:r>
                  <a:endParaRPr kumimoji="0" lang="en-US" sz="1600" b="1" i="0" u="none" strike="noStrike" cap="none" normalizeH="0" baseline="0" dirty="0" smtClean="0">
                    <a:ln>
                      <a:noFill/>
                    </a:ln>
                    <a:solidFill>
                      <a:schemeClr val="tx1"/>
                    </a:solidFill>
                    <a:latin typeface="Arial" pitchFamily="34" charset="0"/>
                    <a:cs typeface="Arial" pitchFamily="34" charset="0"/>
                  </a:endParaRPr>
                </a:p>
              </p:txBody>
            </p:sp>
            <p:sp>
              <p:nvSpPr>
                <p:cNvPr id="14" name="Rectangle 31"/>
                <p:cNvSpPr>
                  <a:spLocks noChangeArrowheads="1"/>
                </p:cNvSpPr>
                <p:nvPr/>
              </p:nvSpPr>
              <p:spPr bwMode="auto">
                <a:xfrm>
                  <a:off x="6998" y="8525"/>
                  <a:ext cx="2002" cy="1361"/>
                </a:xfrm>
                <a:prstGeom prst="rect">
                  <a:avLst/>
                </a:prstGeom>
                <a:solidFill>
                  <a:schemeClr val="accent6">
                    <a:lumMod val="40000"/>
                    <a:lumOff val="60000"/>
                  </a:schemeClr>
                </a:solidFill>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latin typeface="Calibri" pitchFamily="34" charset="0"/>
                      <a:cs typeface="Arial" pitchFamily="34" charset="0"/>
                    </a:rPr>
                    <a:t>Ecological Vulnerability</a:t>
                  </a:r>
                  <a:endParaRPr kumimoji="0" lang="en-US" sz="1600" b="1" i="0" u="none" strike="noStrike" cap="none" normalizeH="0" baseline="0" dirty="0" smtClean="0">
                    <a:ln>
                      <a:noFill/>
                    </a:ln>
                    <a:solidFill>
                      <a:schemeClr val="tx1"/>
                    </a:solidFill>
                    <a:latin typeface="Arial" pitchFamily="34" charset="0"/>
                    <a:cs typeface="Arial" pitchFamily="34" charset="0"/>
                  </a:endParaRPr>
                </a:p>
              </p:txBody>
            </p:sp>
            <p:sp>
              <p:nvSpPr>
                <p:cNvPr id="15" name="Text Box 32"/>
                <p:cNvSpPr txBox="1">
                  <a:spLocks noChangeArrowheads="1"/>
                </p:cNvSpPr>
                <p:nvPr/>
              </p:nvSpPr>
              <p:spPr bwMode="auto">
                <a:xfrm>
                  <a:off x="3185" y="8538"/>
                  <a:ext cx="1907" cy="1361"/>
                </a:xfrm>
                <a:prstGeom prst="rect">
                  <a:avLst/>
                </a:prstGeom>
                <a:solidFill>
                  <a:schemeClr val="accent2">
                    <a:lumMod val="60000"/>
                    <a:lumOff val="40000"/>
                  </a:schemeClr>
                </a:solidFill>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latin typeface="Calibri" pitchFamily="34" charset="0"/>
                      <a:cs typeface="Arial" pitchFamily="34" charset="0"/>
                    </a:rPr>
                    <a:t>Structural Vulnerability</a:t>
                  </a:r>
                  <a:endParaRPr kumimoji="0" lang="en-US" sz="2800" b="1" i="0" u="none" strike="noStrike" cap="none" normalizeH="0" baseline="0" dirty="0" smtClean="0">
                    <a:ln>
                      <a:noFill/>
                    </a:ln>
                    <a:solidFill>
                      <a:schemeClr val="tx1"/>
                    </a:solidFill>
                    <a:latin typeface="Arial" pitchFamily="34" charset="0"/>
                    <a:cs typeface="Arial" pitchFamily="34" charset="0"/>
                  </a:endParaRPr>
                </a:p>
              </p:txBody>
            </p:sp>
          </p:grpSp>
        </p:grpSp>
      </p:grpSp>
      <p:sp>
        <p:nvSpPr>
          <p:cNvPr id="23" name="CasellaDiTesto 22"/>
          <p:cNvSpPr txBox="1"/>
          <p:nvPr/>
        </p:nvSpPr>
        <p:spPr>
          <a:xfrm rot="16200000">
            <a:off x="-1264936" y="4352576"/>
            <a:ext cx="3969938" cy="53860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nchor="ctr">
            <a:spAutoFit/>
          </a:bodyPr>
          <a:lstStyle/>
          <a:p>
            <a:pPr algn="ctr"/>
            <a:r>
              <a:rPr lang="en-US" dirty="0" smtClean="0">
                <a:ln w="12700">
                  <a:solidFill>
                    <a:schemeClr val="tx2">
                      <a:satMod val="155000"/>
                    </a:schemeClr>
                  </a:solidFill>
                  <a:prstDash val="solid"/>
                </a:ln>
                <a:solidFill>
                  <a:sysClr val="windowText" lastClr="000000"/>
                </a:solidFill>
              </a:rPr>
              <a:t>Overview of Sub-Tasks</a:t>
            </a:r>
          </a:p>
          <a:p>
            <a:pPr algn="ctr"/>
            <a:endParaRPr lang="en-US"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nvGrpSpPr>
          <p:cNvPr id="32" name="Gruppo 31"/>
          <p:cNvGrpSpPr/>
          <p:nvPr/>
        </p:nvGrpSpPr>
        <p:grpSpPr>
          <a:xfrm>
            <a:off x="339265" y="734900"/>
            <a:ext cx="8550503" cy="1553998"/>
            <a:chOff x="191793" y="983633"/>
            <a:chExt cx="9075534" cy="2287873"/>
          </a:xfrm>
        </p:grpSpPr>
        <p:sp>
          <p:nvSpPr>
            <p:cNvPr id="28" name="CasellaDiTesto 27"/>
            <p:cNvSpPr txBox="1"/>
            <p:nvPr/>
          </p:nvSpPr>
          <p:spPr>
            <a:xfrm>
              <a:off x="745945" y="983633"/>
              <a:ext cx="7992889" cy="589062"/>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2000" b="1" kern="0" dirty="0" smtClean="0">
                  <a:solidFill>
                    <a:sysClr val="windowText" lastClr="000000"/>
                  </a:solidFill>
                  <a:latin typeface="Calibri"/>
                  <a:ea typeface="+mn-ea"/>
                </a:rPr>
                <a:t>FRAMEWORK OF</a:t>
              </a:r>
              <a:r>
                <a:rPr kumimoji="0" lang="it-IT" sz="2000" b="1" i="0" u="none" strike="noStrike" kern="0" cap="none" spc="0" normalizeH="0" baseline="0" noProof="0" dirty="0" smtClean="0">
                  <a:ln>
                    <a:noFill/>
                  </a:ln>
                  <a:solidFill>
                    <a:sysClr val="windowText" lastClr="000000"/>
                  </a:solidFill>
                  <a:effectLst/>
                  <a:uLnTx/>
                  <a:uFillTx/>
                  <a:latin typeface="Calibri"/>
                  <a:ea typeface="+mn-ea"/>
                  <a:cs typeface="+mn-cs"/>
                </a:rPr>
                <a:t> OPERATIVE TASKS</a:t>
              </a:r>
              <a:endParaRPr kumimoji="0" lang="en-GB" sz="20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9" name="Rettangolo 28"/>
            <p:cNvSpPr/>
            <p:nvPr/>
          </p:nvSpPr>
          <p:spPr>
            <a:xfrm>
              <a:off x="3186161" y="1912131"/>
              <a:ext cx="2721145" cy="1359375"/>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ysClr val="windowText" lastClr="000000"/>
                  </a:solidFill>
                  <a:effectLst/>
                  <a:uLnTx/>
                  <a:uFillTx/>
                  <a:latin typeface="Calibri"/>
                  <a:ea typeface="+mn-ea"/>
                  <a:cs typeface="+mn-cs"/>
                </a:rPr>
                <a:t>Web Based Territorial Management System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ysClr val="windowText" lastClr="000000"/>
                  </a:solidFill>
                  <a:effectLst/>
                  <a:uLnTx/>
                  <a:uFillTx/>
                  <a:latin typeface="Calibri"/>
                  <a:ea typeface="+mn-ea"/>
                  <a:cs typeface="+mn-cs"/>
                </a:rPr>
                <a:t>(WBTMS) (task F)</a:t>
              </a:r>
              <a:endParaRPr kumimoji="0" lang="en-GB" sz="18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0" name="Rettangolo 29"/>
            <p:cNvSpPr/>
            <p:nvPr/>
          </p:nvSpPr>
          <p:spPr>
            <a:xfrm>
              <a:off x="191793" y="1891419"/>
              <a:ext cx="2675034" cy="1359375"/>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ysClr val="windowText" lastClr="000000"/>
                  </a:solidFill>
                  <a:effectLst/>
                  <a:uLnTx/>
                  <a:uFillTx/>
                  <a:latin typeface="Calibri"/>
                  <a:ea typeface="+mn-ea"/>
                  <a:cs typeface="+mn-cs"/>
                </a:rPr>
                <a:t>R</a:t>
              </a:r>
              <a:r>
                <a:rPr kumimoji="0" lang="en-GB" sz="1800" b="1" i="0" u="none" strike="noStrike" kern="0" cap="none" spc="0" normalizeH="0" baseline="0" noProof="0" dirty="0" smtClean="0">
                  <a:ln>
                    <a:noFill/>
                  </a:ln>
                  <a:solidFill>
                    <a:sysClr val="windowText" lastClr="000000"/>
                  </a:solidFill>
                  <a:effectLst/>
                  <a:uLnTx/>
                  <a:uFillTx/>
                  <a:latin typeface="Calibri"/>
                  <a:ea typeface="+mn-ea"/>
                  <a:cs typeface="+mn-cs"/>
                </a:rPr>
                <a:t>isk analysis and evaluation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smtClean="0">
                  <a:ln>
                    <a:noFill/>
                  </a:ln>
                  <a:solidFill>
                    <a:sysClr val="windowText" lastClr="000000"/>
                  </a:solidFill>
                  <a:effectLst/>
                  <a:uLnTx/>
                  <a:uFillTx/>
                  <a:latin typeface="Calibri"/>
                  <a:ea typeface="+mn-ea"/>
                  <a:cs typeface="+mn-cs"/>
                </a:rPr>
                <a:t>(task B-C-D-E-G)</a:t>
              </a:r>
              <a:endParaRPr kumimoji="0" lang="en-GB" sz="18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1" name="Rettangolo 30"/>
            <p:cNvSpPr/>
            <p:nvPr/>
          </p:nvSpPr>
          <p:spPr>
            <a:xfrm>
              <a:off x="6181390" y="1893875"/>
              <a:ext cx="3085937" cy="1359375"/>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ysClr val="windowText" lastClr="000000"/>
                  </a:solidFill>
                  <a:effectLst/>
                  <a:uLnTx/>
                  <a:uFillTx/>
                  <a:latin typeface="Calibri"/>
                  <a:ea typeface="+mn-ea"/>
                  <a:cs typeface="+mn-cs"/>
                </a:rPr>
                <a:t>Management, Dissemination and Results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ysClr val="windowText" lastClr="000000"/>
                  </a:solidFill>
                  <a:effectLst/>
                  <a:uLnTx/>
                  <a:uFillTx/>
                  <a:latin typeface="Calibri"/>
                  <a:ea typeface="+mn-ea"/>
                  <a:cs typeface="+mn-cs"/>
                </a:rPr>
                <a:t>Exploitation Plan (tasks A-H)</a:t>
              </a:r>
              <a:endParaRPr kumimoji="0" lang="en-GB" sz="1800" b="1" i="0" u="none" strike="noStrike" kern="0" cap="none" spc="0" normalizeH="0" baseline="0" noProof="0" dirty="0">
                <a:ln>
                  <a:noFill/>
                </a:ln>
                <a:solidFill>
                  <a:sysClr val="windowText" lastClr="000000"/>
                </a:solidFill>
                <a:effectLst/>
                <a:uLnTx/>
                <a:uFillTx/>
                <a:latin typeface="Calibri"/>
                <a:ea typeface="+mn-ea"/>
                <a:cs typeface="+mn-cs"/>
              </a:endParaRPr>
            </a:p>
          </p:txBody>
        </p:sp>
      </p:grpSp>
      <p:pic>
        <p:nvPicPr>
          <p:cNvPr id="2" name="Immagine 1" descr="Copia di ECOSTRESS_GANTT_Final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664"/>
            <a:ext cx="9144000" cy="6453336"/>
          </a:xfrm>
          <a:prstGeom prst="rect">
            <a:avLst/>
          </a:prstGeom>
        </p:spPr>
      </p:pic>
    </p:spTree>
    <p:extLst>
      <p:ext uri="{BB962C8B-B14F-4D97-AF65-F5344CB8AC3E}">
        <p14:creationId xmlns:p14="http://schemas.microsoft.com/office/powerpoint/2010/main" val="13061131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Box 41"/>
          <p:cNvSpPr txBox="1">
            <a:spLocks noChangeArrowheads="1"/>
          </p:cNvSpPr>
          <p:nvPr/>
        </p:nvSpPr>
        <p:spPr bwMode="auto">
          <a:xfrm>
            <a:off x="0" y="0"/>
            <a:ext cx="9144000" cy="523220"/>
          </a:xfrm>
          <a:prstGeom prst="rect">
            <a:avLst/>
          </a:prstGeom>
          <a:solidFill>
            <a:srgbClr val="36218F">
              <a:alpha val="99000"/>
            </a:srgbClr>
          </a:solidFill>
          <a:ln w="9525">
            <a:noFill/>
            <a:miter lim="800000"/>
            <a:headEnd/>
            <a:tailEnd/>
          </a:ln>
        </p:spPr>
        <p:txBody>
          <a:bodyPr vert="horz" wrap="square" lIns="91440" tIns="45720" rIns="91440" bIns="45720" numCol="1" anchor="ctr" anchorCtr="0" compatLnSpc="1">
            <a:prstTxWarp prst="textNoShape">
              <a:avLst/>
            </a:prstTxWarp>
            <a:spAutoFit/>
          </a:bodyPr>
          <a:lstStyle/>
          <a:p>
            <a:pPr algn="ctr">
              <a:spcBef>
                <a:spcPts val="1200"/>
              </a:spcBef>
              <a:spcAft>
                <a:spcPts val="0"/>
              </a:spcAft>
            </a:pPr>
            <a:r>
              <a:rPr lang="it-IT" sz="2800" b="1" dirty="0" err="1" smtClean="0">
                <a:solidFill>
                  <a:schemeClr val="bg1"/>
                </a:solidFill>
                <a:latin typeface="+mj-lt"/>
                <a:cs typeface="Times New Roman" pitchFamily="-106" charset="0"/>
              </a:rPr>
              <a:t>Methodology</a:t>
            </a:r>
            <a:endParaRPr lang="it-IT" sz="2800" b="1" dirty="0">
              <a:solidFill>
                <a:schemeClr val="bg1"/>
              </a:solidFill>
              <a:latin typeface="+mj-lt"/>
              <a:cs typeface="Times New Roman" pitchFamily="-106" charset="0"/>
            </a:endParaRPr>
          </a:p>
        </p:txBody>
      </p:sp>
      <p:cxnSp>
        <p:nvCxnSpPr>
          <p:cNvPr id="3" name="Connettore 1 2"/>
          <p:cNvCxnSpPr/>
          <p:nvPr/>
        </p:nvCxnSpPr>
        <p:spPr>
          <a:xfrm>
            <a:off x="141511" y="3573016"/>
            <a:ext cx="8640960" cy="0"/>
          </a:xfrm>
          <a:prstGeom prst="line">
            <a:avLst/>
          </a:prstGeom>
          <a:ln w="76200"/>
        </p:spPr>
        <p:style>
          <a:lnRef idx="2">
            <a:schemeClr val="accent2"/>
          </a:lnRef>
          <a:fillRef idx="0">
            <a:schemeClr val="accent2"/>
          </a:fillRef>
          <a:effectRef idx="1">
            <a:schemeClr val="accent2"/>
          </a:effectRef>
          <a:fontRef idx="minor">
            <a:schemeClr val="tx1"/>
          </a:fontRef>
        </p:style>
      </p:cxnSp>
      <p:sp>
        <p:nvSpPr>
          <p:cNvPr id="5" name="Rettangolo 4"/>
          <p:cNvSpPr/>
          <p:nvPr/>
        </p:nvSpPr>
        <p:spPr>
          <a:xfrm>
            <a:off x="395535" y="1052736"/>
            <a:ext cx="8386935" cy="223224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4" name="Rettangolo 53"/>
          <p:cNvSpPr/>
          <p:nvPr/>
        </p:nvSpPr>
        <p:spPr>
          <a:xfrm>
            <a:off x="395536" y="3865694"/>
            <a:ext cx="8386934" cy="2376264"/>
          </a:xfrm>
          <a:prstGeom prst="rect">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189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Freccia circolare a destra 9"/>
          <p:cNvSpPr/>
          <p:nvPr/>
        </p:nvSpPr>
        <p:spPr>
          <a:xfrm>
            <a:off x="717575" y="1896896"/>
            <a:ext cx="1866767" cy="3908368"/>
          </a:xfrm>
          <a:prstGeom prst="curvedRightArrow">
            <a:avLst/>
          </a:prstGeom>
          <a:solidFill>
            <a:srgbClr val="99FF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ln>
                <a:solidFill>
                  <a:srgbClr val="99FF66"/>
                </a:solidFill>
              </a:ln>
              <a:solidFill>
                <a:schemeClr val="tx1"/>
              </a:solidFill>
            </a:endParaRPr>
          </a:p>
        </p:txBody>
      </p:sp>
      <p:sp>
        <p:nvSpPr>
          <p:cNvPr id="4" name="CasellaDiTesto 3"/>
          <p:cNvSpPr txBox="1"/>
          <p:nvPr/>
        </p:nvSpPr>
        <p:spPr>
          <a:xfrm>
            <a:off x="395536" y="1187460"/>
            <a:ext cx="1163011" cy="369332"/>
          </a:xfrm>
          <a:prstGeom prst="rect">
            <a:avLst/>
          </a:prstGeom>
          <a:noFill/>
        </p:spPr>
        <p:txBody>
          <a:bodyPr wrap="none" rtlCol="0">
            <a:spAutoFit/>
          </a:bodyPr>
          <a:lstStyle/>
          <a:p>
            <a:r>
              <a:rPr lang="it-IT" dirty="0" err="1" smtClean="0">
                <a:latin typeface="Arial Black" panose="020B0A04020102020204" pitchFamily="34" charset="0"/>
              </a:rPr>
              <a:t>Present</a:t>
            </a:r>
            <a:endParaRPr lang="it-IT" dirty="0">
              <a:latin typeface="Arial Black" panose="020B0A04020102020204" pitchFamily="34" charset="0"/>
            </a:endParaRPr>
          </a:p>
        </p:txBody>
      </p:sp>
      <p:sp>
        <p:nvSpPr>
          <p:cNvPr id="50" name="CasellaDiTesto 49"/>
          <p:cNvSpPr txBox="1"/>
          <p:nvPr/>
        </p:nvSpPr>
        <p:spPr>
          <a:xfrm>
            <a:off x="827584" y="3746706"/>
            <a:ext cx="1009122" cy="369332"/>
          </a:xfrm>
          <a:prstGeom prst="rect">
            <a:avLst/>
          </a:prstGeom>
          <a:noFill/>
        </p:spPr>
        <p:txBody>
          <a:bodyPr wrap="none" rtlCol="0">
            <a:spAutoFit/>
          </a:bodyPr>
          <a:lstStyle/>
          <a:p>
            <a:r>
              <a:rPr lang="it-IT" dirty="0" smtClean="0">
                <a:latin typeface="Arial Black" panose="020B0A04020102020204" pitchFamily="34" charset="0"/>
              </a:rPr>
              <a:t>Future</a:t>
            </a:r>
            <a:endParaRPr lang="it-IT" dirty="0">
              <a:latin typeface="Arial Black" panose="020B0A04020102020204" pitchFamily="34" charset="0"/>
            </a:endParaRPr>
          </a:p>
        </p:txBody>
      </p:sp>
      <p:sp>
        <p:nvSpPr>
          <p:cNvPr id="65" name="Rettangolo arrotondato 64"/>
          <p:cNvSpPr/>
          <p:nvPr/>
        </p:nvSpPr>
        <p:spPr>
          <a:xfrm>
            <a:off x="7580287" y="1075135"/>
            <a:ext cx="1008112" cy="2077033"/>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7000" b="0" i="0" u="none" strike="noStrike" kern="0" cap="none" spc="0" normalizeH="0" baseline="0" noProof="0" dirty="0">
                <a:ln>
                  <a:noFill/>
                </a:ln>
                <a:solidFill>
                  <a:prstClr val="white"/>
                </a:solidFill>
                <a:effectLst/>
                <a:uLnTx/>
                <a:uFillTx/>
                <a:latin typeface="Calibri"/>
              </a:rPr>
              <a:t>R</a:t>
            </a:r>
          </a:p>
        </p:txBody>
      </p:sp>
      <p:sp>
        <p:nvSpPr>
          <p:cNvPr id="67" name="Rettangolo arrotondato 66"/>
          <p:cNvSpPr/>
          <p:nvPr/>
        </p:nvSpPr>
        <p:spPr>
          <a:xfrm>
            <a:off x="4079999" y="1259620"/>
            <a:ext cx="1008112" cy="1877799"/>
          </a:xfrm>
          <a:prstGeom prst="round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b"/>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7000" b="0" i="0" u="none" strike="noStrike" kern="0" cap="none" spc="0" normalizeH="0" baseline="0" noProof="0" dirty="0">
                <a:ln>
                  <a:noFill/>
                </a:ln>
                <a:solidFill>
                  <a:prstClr val="white"/>
                </a:solidFill>
                <a:effectLst/>
                <a:uLnTx/>
                <a:uFillTx/>
                <a:latin typeface="Calibri"/>
              </a:rPr>
              <a:t>V</a:t>
            </a:r>
          </a:p>
        </p:txBody>
      </p:sp>
      <p:sp>
        <p:nvSpPr>
          <p:cNvPr id="69" name="Rettangolo arrotondato 68"/>
          <p:cNvSpPr/>
          <p:nvPr/>
        </p:nvSpPr>
        <p:spPr>
          <a:xfrm>
            <a:off x="5542111" y="2210964"/>
            <a:ext cx="1008112" cy="93610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7000" b="0" i="0" u="none" strike="noStrike" kern="0" cap="none" spc="0" normalizeH="0" baseline="0" noProof="0" dirty="0">
                <a:ln>
                  <a:noFill/>
                </a:ln>
                <a:solidFill>
                  <a:prstClr val="white"/>
                </a:solidFill>
                <a:effectLst/>
                <a:uLnTx/>
                <a:uFillTx/>
                <a:latin typeface="Calibri"/>
              </a:rPr>
              <a:t>E</a:t>
            </a:r>
          </a:p>
        </p:txBody>
      </p:sp>
      <p:sp>
        <p:nvSpPr>
          <p:cNvPr id="70" name="CasellaDiTesto 32"/>
          <p:cNvSpPr txBox="1">
            <a:spLocks noChangeArrowheads="1"/>
          </p:cNvSpPr>
          <p:nvPr/>
        </p:nvSpPr>
        <p:spPr bwMode="auto">
          <a:xfrm>
            <a:off x="6717183" y="2083247"/>
            <a:ext cx="64452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it-IT" altLang="it-IT" sz="7200" dirty="0" smtClean="0">
                <a:solidFill>
                  <a:prstClr val="black"/>
                </a:solidFill>
                <a:cs typeface="Arial" charset="0"/>
              </a:rPr>
              <a:t>=</a:t>
            </a:r>
          </a:p>
        </p:txBody>
      </p:sp>
      <p:sp>
        <p:nvSpPr>
          <p:cNvPr id="71" name="Rettangolo arrotondato 70"/>
          <p:cNvSpPr/>
          <p:nvPr/>
        </p:nvSpPr>
        <p:spPr>
          <a:xfrm>
            <a:off x="2639839" y="1444286"/>
            <a:ext cx="1008112" cy="1707882"/>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b"/>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7000" b="0" i="0" u="none" strike="noStrike" kern="0" cap="none" spc="0" normalizeH="0" baseline="0" noProof="0" dirty="0">
                <a:ln>
                  <a:noFill/>
                </a:ln>
                <a:solidFill>
                  <a:prstClr val="white"/>
                </a:solidFill>
                <a:effectLst/>
                <a:uLnTx/>
                <a:uFillTx/>
                <a:latin typeface="Calibri"/>
              </a:rPr>
              <a:t>H</a:t>
            </a:r>
          </a:p>
        </p:txBody>
      </p:sp>
      <p:sp>
        <p:nvSpPr>
          <p:cNvPr id="89" name="Rettangolo arrotondato 88"/>
          <p:cNvSpPr/>
          <p:nvPr/>
        </p:nvSpPr>
        <p:spPr>
          <a:xfrm>
            <a:off x="35496" y="2492896"/>
            <a:ext cx="2554287" cy="2074863"/>
          </a:xfrm>
          <a:prstGeom prst="roundRect">
            <a:avLst/>
          </a:prstGeom>
          <a:solidFill>
            <a:schemeClr val="bg1"/>
          </a:solid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cxnSp>
        <p:nvCxnSpPr>
          <p:cNvPr id="84" name="Connettore 2 83"/>
          <p:cNvCxnSpPr/>
          <p:nvPr/>
        </p:nvCxnSpPr>
        <p:spPr>
          <a:xfrm>
            <a:off x="333539" y="4164534"/>
            <a:ext cx="2066925"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6" name="Rettangolo arrotondato 75"/>
          <p:cNvSpPr/>
          <p:nvPr/>
        </p:nvSpPr>
        <p:spPr>
          <a:xfrm>
            <a:off x="2639839" y="4725144"/>
            <a:ext cx="1008112" cy="1379351"/>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b"/>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7000" b="0" i="0" u="none" strike="noStrike" kern="0" cap="none" spc="0" normalizeH="0" baseline="0" noProof="0" dirty="0">
                <a:ln>
                  <a:noFill/>
                </a:ln>
                <a:solidFill>
                  <a:prstClr val="white"/>
                </a:solidFill>
                <a:effectLst/>
                <a:uLnTx/>
                <a:uFillTx/>
                <a:latin typeface="Calibri"/>
              </a:rPr>
              <a:t>H</a:t>
            </a:r>
          </a:p>
        </p:txBody>
      </p:sp>
      <p:sp>
        <p:nvSpPr>
          <p:cNvPr id="90" name="Freccia circolare a destra 89"/>
          <p:cNvSpPr/>
          <p:nvPr/>
        </p:nvSpPr>
        <p:spPr>
          <a:xfrm>
            <a:off x="2201177" y="1916832"/>
            <a:ext cx="1866767" cy="3908368"/>
          </a:xfrm>
          <a:prstGeom prst="curvedRightArrow">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ln>
                <a:solidFill>
                  <a:schemeClr val="accent6">
                    <a:lumMod val="40000"/>
                    <a:lumOff val="60000"/>
                  </a:schemeClr>
                </a:solidFill>
              </a:ln>
              <a:solidFill>
                <a:schemeClr val="tx1"/>
              </a:solidFill>
            </a:endParaRPr>
          </a:p>
        </p:txBody>
      </p:sp>
      <p:sp>
        <p:nvSpPr>
          <p:cNvPr id="72" name="Rettangolo arrotondato 71"/>
          <p:cNvSpPr/>
          <p:nvPr/>
        </p:nvSpPr>
        <p:spPr>
          <a:xfrm>
            <a:off x="7580287" y="4725144"/>
            <a:ext cx="1008112" cy="1379352"/>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7000" b="0" i="0" u="none" strike="noStrike" kern="0" cap="none" spc="0" normalizeH="0" baseline="0" noProof="0" dirty="0">
                <a:ln>
                  <a:noFill/>
                </a:ln>
                <a:solidFill>
                  <a:prstClr val="white"/>
                </a:solidFill>
                <a:effectLst/>
                <a:uLnTx/>
                <a:uFillTx/>
                <a:latin typeface="Calibri"/>
              </a:rPr>
              <a:t>R</a:t>
            </a:r>
          </a:p>
        </p:txBody>
      </p:sp>
      <p:sp>
        <p:nvSpPr>
          <p:cNvPr id="73" name="Rettangolo arrotondato 72"/>
          <p:cNvSpPr/>
          <p:nvPr/>
        </p:nvSpPr>
        <p:spPr>
          <a:xfrm>
            <a:off x="4079999" y="4869160"/>
            <a:ext cx="1008112" cy="1220587"/>
          </a:xfrm>
          <a:prstGeom prst="round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b"/>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7000" b="0" i="0" u="none" strike="noStrike" kern="0" cap="none" spc="0" normalizeH="0" baseline="0" noProof="0" dirty="0">
                <a:ln>
                  <a:noFill/>
                </a:ln>
                <a:solidFill>
                  <a:prstClr val="white"/>
                </a:solidFill>
                <a:effectLst/>
                <a:uLnTx/>
                <a:uFillTx/>
                <a:latin typeface="Calibri"/>
              </a:rPr>
              <a:t>V</a:t>
            </a:r>
          </a:p>
        </p:txBody>
      </p:sp>
      <p:sp>
        <p:nvSpPr>
          <p:cNvPr id="74" name="Rettangolo arrotondato 73"/>
          <p:cNvSpPr/>
          <p:nvPr/>
        </p:nvSpPr>
        <p:spPr>
          <a:xfrm>
            <a:off x="5542111" y="5163292"/>
            <a:ext cx="1008112" cy="93610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7000" b="0" i="0" u="none" strike="noStrike" kern="0" cap="none" spc="0" normalizeH="0" baseline="0" noProof="0" dirty="0">
                <a:ln>
                  <a:noFill/>
                </a:ln>
                <a:solidFill>
                  <a:prstClr val="white"/>
                </a:solidFill>
                <a:effectLst/>
                <a:uLnTx/>
                <a:uFillTx/>
                <a:latin typeface="Calibri"/>
              </a:rPr>
              <a:t>E</a:t>
            </a:r>
          </a:p>
        </p:txBody>
      </p:sp>
      <p:sp>
        <p:nvSpPr>
          <p:cNvPr id="75" name="CasellaDiTesto 32"/>
          <p:cNvSpPr txBox="1">
            <a:spLocks noChangeArrowheads="1"/>
          </p:cNvSpPr>
          <p:nvPr/>
        </p:nvSpPr>
        <p:spPr bwMode="auto">
          <a:xfrm>
            <a:off x="6717183" y="5035575"/>
            <a:ext cx="64452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it-IT" altLang="it-IT" sz="7200" dirty="0" smtClean="0">
                <a:solidFill>
                  <a:prstClr val="black"/>
                </a:solidFill>
                <a:cs typeface="Arial" charset="0"/>
              </a:rPr>
              <a:t>=</a:t>
            </a:r>
          </a:p>
        </p:txBody>
      </p:sp>
      <p:sp>
        <p:nvSpPr>
          <p:cNvPr id="82" name="Rettangolo arrotondato 81"/>
          <p:cNvSpPr/>
          <p:nvPr/>
        </p:nvSpPr>
        <p:spPr>
          <a:xfrm>
            <a:off x="2733799" y="2537346"/>
            <a:ext cx="2554288" cy="2076450"/>
          </a:xfrm>
          <a:prstGeom prst="roundRect">
            <a:avLst/>
          </a:prstGeom>
          <a:solidFill>
            <a:schemeClr val="bg1"/>
          </a:solid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cxnSp>
        <p:nvCxnSpPr>
          <p:cNvPr id="77" name="Connettore 2 76"/>
          <p:cNvCxnSpPr/>
          <p:nvPr/>
        </p:nvCxnSpPr>
        <p:spPr>
          <a:xfrm>
            <a:off x="3108449" y="4197871"/>
            <a:ext cx="2066925"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8" name="Connettore 2 77"/>
          <p:cNvCxnSpPr/>
          <p:nvPr/>
        </p:nvCxnSpPr>
        <p:spPr>
          <a:xfrm flipV="1">
            <a:off x="3251324" y="2686571"/>
            <a:ext cx="0" cy="17287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9" name="CasellaDiTesto 39"/>
          <p:cNvSpPr txBox="1">
            <a:spLocks noChangeArrowheads="1"/>
          </p:cNvSpPr>
          <p:nvPr/>
        </p:nvSpPr>
        <p:spPr bwMode="auto">
          <a:xfrm rot="16200000">
            <a:off x="2417886" y="3375547"/>
            <a:ext cx="1152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it-IT" altLang="it-IT" sz="1800"/>
              <a:t>% damage</a:t>
            </a:r>
          </a:p>
        </p:txBody>
      </p:sp>
      <p:sp>
        <p:nvSpPr>
          <p:cNvPr id="80" name="CasellaDiTesto 40"/>
          <p:cNvSpPr txBox="1">
            <a:spLocks noChangeArrowheads="1"/>
          </p:cNvSpPr>
          <p:nvPr/>
        </p:nvSpPr>
        <p:spPr bwMode="auto">
          <a:xfrm>
            <a:off x="3795837" y="4199459"/>
            <a:ext cx="741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it-IT" altLang="it-IT" sz="1800"/>
              <a:t>depth</a:t>
            </a:r>
          </a:p>
        </p:txBody>
      </p:sp>
      <p:sp>
        <p:nvSpPr>
          <p:cNvPr id="81" name="Figura a mano libera 80"/>
          <p:cNvSpPr/>
          <p:nvPr/>
        </p:nvSpPr>
        <p:spPr>
          <a:xfrm rot="10800000">
            <a:off x="3305299" y="2794521"/>
            <a:ext cx="1601788" cy="1365250"/>
          </a:xfrm>
          <a:custGeom>
            <a:avLst/>
            <a:gdLst>
              <a:gd name="connsiteX0" fmla="*/ 0 w 1392072"/>
              <a:gd name="connsiteY0" fmla="*/ 1542197 h 1542197"/>
              <a:gd name="connsiteX1" fmla="*/ 1009935 w 1392072"/>
              <a:gd name="connsiteY1" fmla="*/ 1091821 h 1542197"/>
              <a:gd name="connsiteX2" fmla="*/ 1392072 w 1392072"/>
              <a:gd name="connsiteY2" fmla="*/ 0 h 1542197"/>
            </a:gdLst>
            <a:ahLst/>
            <a:cxnLst>
              <a:cxn ang="0">
                <a:pos x="connsiteX0" y="connsiteY0"/>
              </a:cxn>
              <a:cxn ang="0">
                <a:pos x="connsiteX1" y="connsiteY1"/>
              </a:cxn>
              <a:cxn ang="0">
                <a:pos x="connsiteX2" y="connsiteY2"/>
              </a:cxn>
            </a:cxnLst>
            <a:rect l="l" t="t" r="r" b="b"/>
            <a:pathLst>
              <a:path w="1392072" h="1542197">
                <a:moveTo>
                  <a:pt x="0" y="1542197"/>
                </a:moveTo>
                <a:cubicBezTo>
                  <a:pt x="388961" y="1445525"/>
                  <a:pt x="777923" y="1348854"/>
                  <a:pt x="1009935" y="1091821"/>
                </a:cubicBezTo>
                <a:cubicBezTo>
                  <a:pt x="1241947" y="834788"/>
                  <a:pt x="1317009" y="417394"/>
                  <a:pt x="139207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7" name="Figura a mano libera 6"/>
          <p:cNvSpPr/>
          <p:nvPr/>
        </p:nvSpPr>
        <p:spPr>
          <a:xfrm>
            <a:off x="3339317" y="2963703"/>
            <a:ext cx="1480457" cy="1146629"/>
          </a:xfrm>
          <a:custGeom>
            <a:avLst/>
            <a:gdLst>
              <a:gd name="connsiteX0" fmla="*/ 0 w 1480457"/>
              <a:gd name="connsiteY0" fmla="*/ 1146629 h 1146629"/>
              <a:gd name="connsiteX1" fmla="*/ 304800 w 1480457"/>
              <a:gd name="connsiteY1" fmla="*/ 812800 h 1146629"/>
              <a:gd name="connsiteX2" fmla="*/ 812800 w 1480457"/>
              <a:gd name="connsiteY2" fmla="*/ 537029 h 1146629"/>
              <a:gd name="connsiteX3" fmla="*/ 1480457 w 1480457"/>
              <a:gd name="connsiteY3" fmla="*/ 0 h 1146629"/>
            </a:gdLst>
            <a:ahLst/>
            <a:cxnLst>
              <a:cxn ang="0">
                <a:pos x="connsiteX0" y="connsiteY0"/>
              </a:cxn>
              <a:cxn ang="0">
                <a:pos x="connsiteX1" y="connsiteY1"/>
              </a:cxn>
              <a:cxn ang="0">
                <a:pos x="connsiteX2" y="connsiteY2"/>
              </a:cxn>
              <a:cxn ang="0">
                <a:pos x="connsiteX3" y="connsiteY3"/>
              </a:cxn>
            </a:cxnLst>
            <a:rect l="l" t="t" r="r" b="b"/>
            <a:pathLst>
              <a:path w="1480457" h="1146629">
                <a:moveTo>
                  <a:pt x="0" y="1146629"/>
                </a:moveTo>
                <a:cubicBezTo>
                  <a:pt x="84666" y="1030514"/>
                  <a:pt x="169333" y="914400"/>
                  <a:pt x="304800" y="812800"/>
                </a:cubicBezTo>
                <a:cubicBezTo>
                  <a:pt x="440267" y="711200"/>
                  <a:pt x="616857" y="672496"/>
                  <a:pt x="812800" y="537029"/>
                </a:cubicBezTo>
                <a:cubicBezTo>
                  <a:pt x="1008743" y="401562"/>
                  <a:pt x="1244600" y="200781"/>
                  <a:pt x="1480457" y="0"/>
                </a:cubicBezTo>
              </a:path>
            </a:pathLst>
          </a:custGeom>
          <a:noFill/>
          <a:ln w="28575">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85" name="Connettore 2 84"/>
          <p:cNvCxnSpPr/>
          <p:nvPr/>
        </p:nvCxnSpPr>
        <p:spPr>
          <a:xfrm flipV="1">
            <a:off x="476414" y="2651646"/>
            <a:ext cx="0" cy="17287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6" name="CasellaDiTesto 35"/>
          <p:cNvSpPr txBox="1">
            <a:spLocks noChangeArrowheads="1"/>
          </p:cNvSpPr>
          <p:nvPr/>
        </p:nvSpPr>
        <p:spPr bwMode="auto">
          <a:xfrm>
            <a:off x="1062201" y="4162946"/>
            <a:ext cx="741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it-IT" altLang="it-IT" sz="1800"/>
              <a:t>depth</a:t>
            </a:r>
          </a:p>
        </p:txBody>
      </p:sp>
      <p:sp>
        <p:nvSpPr>
          <p:cNvPr id="87" name="CasellaDiTesto 36"/>
          <p:cNvSpPr txBox="1">
            <a:spLocks noChangeArrowheads="1"/>
          </p:cNvSpPr>
          <p:nvPr/>
        </p:nvSpPr>
        <p:spPr bwMode="auto">
          <a:xfrm rot="16200000">
            <a:off x="-353055" y="3173140"/>
            <a:ext cx="1200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it-IT" altLang="it-IT" sz="1800"/>
              <a:t>probability</a:t>
            </a:r>
          </a:p>
        </p:txBody>
      </p:sp>
      <p:sp>
        <p:nvSpPr>
          <p:cNvPr id="88" name="Figura a mano libera 87"/>
          <p:cNvSpPr/>
          <p:nvPr/>
        </p:nvSpPr>
        <p:spPr>
          <a:xfrm>
            <a:off x="552614" y="2837384"/>
            <a:ext cx="1692275" cy="1270000"/>
          </a:xfrm>
          <a:custGeom>
            <a:avLst/>
            <a:gdLst>
              <a:gd name="connsiteX0" fmla="*/ 0 w 1692322"/>
              <a:gd name="connsiteY0" fmla="*/ 1269242 h 1269242"/>
              <a:gd name="connsiteX1" fmla="*/ 641445 w 1692322"/>
              <a:gd name="connsiteY1" fmla="*/ 382138 h 1269242"/>
              <a:gd name="connsiteX2" fmla="*/ 1692322 w 1692322"/>
              <a:gd name="connsiteY2" fmla="*/ 0 h 1269242"/>
            </a:gdLst>
            <a:ahLst/>
            <a:cxnLst>
              <a:cxn ang="0">
                <a:pos x="connsiteX0" y="connsiteY0"/>
              </a:cxn>
              <a:cxn ang="0">
                <a:pos x="connsiteX1" y="connsiteY1"/>
              </a:cxn>
              <a:cxn ang="0">
                <a:pos x="connsiteX2" y="connsiteY2"/>
              </a:cxn>
            </a:cxnLst>
            <a:rect l="l" t="t" r="r" b="b"/>
            <a:pathLst>
              <a:path w="1692322" h="1269242">
                <a:moveTo>
                  <a:pt x="0" y="1269242"/>
                </a:moveTo>
                <a:cubicBezTo>
                  <a:pt x="179695" y="931460"/>
                  <a:pt x="359391" y="593678"/>
                  <a:pt x="641445" y="382138"/>
                </a:cubicBezTo>
                <a:cubicBezTo>
                  <a:pt x="923499" y="170598"/>
                  <a:pt x="1307910" y="85299"/>
                  <a:pt x="169232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91" name="Freccia circolare a destra 90"/>
          <p:cNvSpPr/>
          <p:nvPr/>
        </p:nvSpPr>
        <p:spPr>
          <a:xfrm>
            <a:off x="5713520" y="1896896"/>
            <a:ext cx="1866767" cy="3908368"/>
          </a:xfrm>
          <a:prstGeom prst="curved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ln>
                <a:solidFill>
                  <a:srgbClr val="FF0000"/>
                </a:solidFill>
              </a:ln>
              <a:solidFill>
                <a:schemeClr val="tx1"/>
              </a:solidFill>
            </a:endParaRPr>
          </a:p>
        </p:txBody>
      </p:sp>
      <p:sp>
        <p:nvSpPr>
          <p:cNvPr id="92" name="Rettangolo arrotondato 91"/>
          <p:cNvSpPr/>
          <p:nvPr/>
        </p:nvSpPr>
        <p:spPr>
          <a:xfrm>
            <a:off x="5724128" y="2564904"/>
            <a:ext cx="2554288" cy="2076450"/>
          </a:xfrm>
          <a:prstGeom prst="roundRect">
            <a:avLst/>
          </a:prstGeom>
          <a:solidFill>
            <a:schemeClr val="bg1"/>
          </a:solid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400" b="1" dirty="0" err="1" smtClean="0">
                <a:solidFill>
                  <a:srgbClr val="C00000"/>
                </a:solidFill>
              </a:rPr>
              <a:t>Mitigation</a:t>
            </a:r>
            <a:endParaRPr lang="it-IT" sz="2400" b="1" dirty="0" smtClean="0">
              <a:solidFill>
                <a:srgbClr val="C00000"/>
              </a:solidFill>
            </a:endParaRPr>
          </a:p>
          <a:p>
            <a:pPr algn="ctr" fontAlgn="auto">
              <a:spcBef>
                <a:spcPts val="0"/>
              </a:spcBef>
              <a:spcAft>
                <a:spcPts val="0"/>
              </a:spcAft>
              <a:defRPr/>
            </a:pPr>
            <a:r>
              <a:rPr lang="it-IT" sz="2400" b="1" dirty="0" err="1" smtClean="0">
                <a:solidFill>
                  <a:srgbClr val="C00000"/>
                </a:solidFill>
              </a:rPr>
              <a:t>Options</a:t>
            </a:r>
            <a:endParaRPr lang="it-IT" sz="2400" b="1" dirty="0">
              <a:solidFill>
                <a:srgbClr val="C00000"/>
              </a:solidFill>
            </a:endParaRPr>
          </a:p>
        </p:txBody>
      </p:sp>
      <p:sp>
        <p:nvSpPr>
          <p:cNvPr id="11" name="Figura a mano libera 10"/>
          <p:cNvSpPr/>
          <p:nvPr/>
        </p:nvSpPr>
        <p:spPr>
          <a:xfrm>
            <a:off x="580571" y="3323771"/>
            <a:ext cx="1611086" cy="740229"/>
          </a:xfrm>
          <a:custGeom>
            <a:avLst/>
            <a:gdLst>
              <a:gd name="connsiteX0" fmla="*/ 0 w 1611086"/>
              <a:gd name="connsiteY0" fmla="*/ 740229 h 740229"/>
              <a:gd name="connsiteX1" fmla="*/ 682172 w 1611086"/>
              <a:gd name="connsiteY1" fmla="*/ 203200 h 740229"/>
              <a:gd name="connsiteX2" fmla="*/ 1611086 w 1611086"/>
              <a:gd name="connsiteY2" fmla="*/ 0 h 740229"/>
            </a:gdLst>
            <a:ahLst/>
            <a:cxnLst>
              <a:cxn ang="0">
                <a:pos x="connsiteX0" y="connsiteY0"/>
              </a:cxn>
              <a:cxn ang="0">
                <a:pos x="connsiteX1" y="connsiteY1"/>
              </a:cxn>
              <a:cxn ang="0">
                <a:pos x="connsiteX2" y="connsiteY2"/>
              </a:cxn>
            </a:cxnLst>
            <a:rect l="l" t="t" r="r" b="b"/>
            <a:pathLst>
              <a:path w="1611086" h="740229">
                <a:moveTo>
                  <a:pt x="0" y="740229"/>
                </a:moveTo>
                <a:cubicBezTo>
                  <a:pt x="206829" y="533400"/>
                  <a:pt x="413658" y="326572"/>
                  <a:pt x="682172" y="203200"/>
                </a:cubicBezTo>
                <a:cubicBezTo>
                  <a:pt x="950686" y="79828"/>
                  <a:pt x="1280886" y="39914"/>
                  <a:pt x="1611086" y="0"/>
                </a:cubicBezTo>
              </a:path>
            </a:pathLst>
          </a:custGeom>
          <a:noFill/>
          <a:ln w="28575">
            <a:solidFill>
              <a:srgbClr val="00CC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ln>
                <a:solidFill>
                  <a:srgbClr val="00B050"/>
                </a:solidFill>
              </a:ln>
            </a:endParaRPr>
          </a:p>
        </p:txBody>
      </p:sp>
      <p:sp>
        <p:nvSpPr>
          <p:cNvPr id="93" name="Text Box 13"/>
          <p:cNvSpPr txBox="1">
            <a:spLocks noChangeArrowheads="1"/>
          </p:cNvSpPr>
          <p:nvPr/>
        </p:nvSpPr>
        <p:spPr bwMode="auto">
          <a:xfrm>
            <a:off x="3450034" y="2780928"/>
            <a:ext cx="1369740" cy="369332"/>
          </a:xfrm>
          <a:prstGeom prst="rect">
            <a:avLst/>
          </a:prstGeom>
          <a:solidFill>
            <a:srgbClr val="99CC00"/>
          </a:solidFill>
          <a:ln w="9525">
            <a:noFill/>
            <a:miter lim="800000"/>
            <a:headEnd/>
            <a:tailEnd/>
          </a:ln>
        </p:spPr>
        <p:txBody>
          <a:bodyPr wrap="square">
            <a:prstTxWarp prst="textNoShape">
              <a:avLst/>
            </a:prstTxWarp>
            <a:spAutoFit/>
          </a:bodyPr>
          <a:lstStyle/>
          <a:p>
            <a:pPr algn="ctr"/>
            <a:r>
              <a:rPr lang="es-ES" i="1" dirty="0" smtClean="0">
                <a:solidFill>
                  <a:schemeClr val="bg1"/>
                </a:solidFill>
                <a:latin typeface="Arial Narrow" charset="0"/>
                <a:ea typeface="ＭＳ Ｐゴシック" charset="-128"/>
                <a:cs typeface="ＭＳ Ｐゴシック" charset="-128"/>
              </a:rPr>
              <a:t>Morphology</a:t>
            </a:r>
            <a:endParaRPr lang="es-ES" i="1" dirty="0">
              <a:solidFill>
                <a:schemeClr val="bg1"/>
              </a:solidFill>
              <a:latin typeface="Arial Narrow" charset="0"/>
              <a:ea typeface="ＭＳ Ｐゴシック" charset="-128"/>
              <a:cs typeface="ＭＳ Ｐゴシック" charset="-128"/>
            </a:endParaRPr>
          </a:p>
        </p:txBody>
      </p:sp>
      <p:sp>
        <p:nvSpPr>
          <p:cNvPr id="94" name="Text Box 13"/>
          <p:cNvSpPr txBox="1">
            <a:spLocks noChangeArrowheads="1"/>
          </p:cNvSpPr>
          <p:nvPr/>
        </p:nvSpPr>
        <p:spPr bwMode="auto">
          <a:xfrm>
            <a:off x="3450034" y="3238128"/>
            <a:ext cx="1369740" cy="369332"/>
          </a:xfrm>
          <a:prstGeom prst="rect">
            <a:avLst/>
          </a:prstGeom>
          <a:solidFill>
            <a:srgbClr val="FF6600"/>
          </a:solidFill>
          <a:ln w="9525">
            <a:noFill/>
            <a:miter lim="800000"/>
            <a:headEnd/>
            <a:tailEnd/>
          </a:ln>
        </p:spPr>
        <p:txBody>
          <a:bodyPr wrap="square">
            <a:prstTxWarp prst="textNoShape">
              <a:avLst/>
            </a:prstTxWarp>
            <a:spAutoFit/>
          </a:bodyPr>
          <a:lstStyle/>
          <a:p>
            <a:pPr algn="ctr"/>
            <a:r>
              <a:rPr lang="es-ES" i="1" dirty="0" smtClean="0">
                <a:solidFill>
                  <a:schemeClr val="bg1"/>
                </a:solidFill>
                <a:latin typeface="Arial Narrow" charset="0"/>
                <a:ea typeface="ＭＳ Ｐゴシック" charset="-128"/>
                <a:cs typeface="ＭＳ Ｐゴシック" charset="-128"/>
              </a:rPr>
              <a:t>Ecology</a:t>
            </a:r>
            <a:endParaRPr lang="es-ES" i="1" dirty="0">
              <a:solidFill>
                <a:schemeClr val="bg1"/>
              </a:solidFill>
              <a:latin typeface="Arial Narrow" charset="0"/>
              <a:ea typeface="ＭＳ Ｐゴシック" charset="-128"/>
              <a:cs typeface="ＭＳ Ｐゴシック" charset="-128"/>
            </a:endParaRPr>
          </a:p>
        </p:txBody>
      </p:sp>
      <p:sp>
        <p:nvSpPr>
          <p:cNvPr id="95" name="Text Box 13"/>
          <p:cNvSpPr txBox="1">
            <a:spLocks noChangeArrowheads="1"/>
          </p:cNvSpPr>
          <p:nvPr/>
        </p:nvSpPr>
        <p:spPr bwMode="auto">
          <a:xfrm>
            <a:off x="3450034" y="3752478"/>
            <a:ext cx="1369740" cy="369332"/>
          </a:xfrm>
          <a:prstGeom prst="rect">
            <a:avLst/>
          </a:prstGeom>
          <a:solidFill>
            <a:schemeClr val="accent1">
              <a:lumMod val="75000"/>
            </a:schemeClr>
          </a:solidFill>
          <a:ln w="9525">
            <a:noFill/>
            <a:miter lim="800000"/>
            <a:headEnd/>
            <a:tailEnd/>
          </a:ln>
        </p:spPr>
        <p:txBody>
          <a:bodyPr wrap="square">
            <a:prstTxWarp prst="textNoShape">
              <a:avLst/>
            </a:prstTxWarp>
            <a:spAutoFit/>
          </a:bodyPr>
          <a:lstStyle/>
          <a:p>
            <a:pPr algn="ctr"/>
            <a:r>
              <a:rPr lang="es-ES" i="1" dirty="0" smtClean="0">
                <a:solidFill>
                  <a:schemeClr val="bg1"/>
                </a:solidFill>
                <a:latin typeface="Arial Narrow" charset="0"/>
                <a:ea typeface="ＭＳ Ｐゴシック" charset="-128"/>
                <a:cs typeface="ＭＳ Ｐゴシック" charset="-128"/>
              </a:rPr>
              <a:t>Social Sc</a:t>
            </a:r>
            <a:endParaRPr lang="es-ES" i="1" dirty="0">
              <a:solidFill>
                <a:schemeClr val="bg1"/>
              </a:solidFill>
              <a:latin typeface="Arial Narrow" charset="0"/>
              <a:ea typeface="ＭＳ Ｐゴシック" charset="-128"/>
              <a:cs typeface="ＭＳ Ｐゴシック" charset="-128"/>
            </a:endParaRPr>
          </a:p>
        </p:txBody>
      </p:sp>
      <p:sp>
        <p:nvSpPr>
          <p:cNvPr id="97" name="Text Box 13"/>
          <p:cNvSpPr txBox="1">
            <a:spLocks noChangeArrowheads="1"/>
          </p:cNvSpPr>
          <p:nvPr/>
        </p:nvSpPr>
        <p:spPr bwMode="auto">
          <a:xfrm>
            <a:off x="701244" y="2987660"/>
            <a:ext cx="1369740" cy="369332"/>
          </a:xfrm>
          <a:prstGeom prst="rect">
            <a:avLst/>
          </a:prstGeom>
          <a:solidFill>
            <a:srgbClr val="0070C0"/>
          </a:solidFill>
          <a:ln w="9525">
            <a:noFill/>
            <a:miter lim="800000"/>
            <a:headEnd/>
            <a:tailEnd/>
          </a:ln>
        </p:spPr>
        <p:txBody>
          <a:bodyPr wrap="square">
            <a:prstTxWarp prst="textNoShape">
              <a:avLst/>
            </a:prstTxWarp>
            <a:spAutoFit/>
          </a:bodyPr>
          <a:lstStyle/>
          <a:p>
            <a:pPr algn="ctr"/>
            <a:r>
              <a:rPr lang="es-ES" i="1" dirty="0" smtClean="0">
                <a:solidFill>
                  <a:schemeClr val="bg1"/>
                </a:solidFill>
                <a:latin typeface="Arial Narrow" charset="0"/>
                <a:ea typeface="ＭＳ Ｐゴシック" charset="-128"/>
                <a:cs typeface="ＭＳ Ｐゴシック" charset="-128"/>
              </a:rPr>
              <a:t>Physics</a:t>
            </a:r>
            <a:endParaRPr lang="es-ES" i="1" dirty="0">
              <a:solidFill>
                <a:schemeClr val="bg1"/>
              </a:solidFill>
              <a:latin typeface="Arial Narrow" charset="0"/>
              <a:ea typeface="ＭＳ Ｐゴシック" charset="-128"/>
              <a:cs typeface="ＭＳ Ｐゴシック" charset="-128"/>
            </a:endParaRPr>
          </a:p>
        </p:txBody>
      </p:sp>
      <p:sp>
        <p:nvSpPr>
          <p:cNvPr id="98" name="Text Box 13"/>
          <p:cNvSpPr txBox="1">
            <a:spLocks noChangeArrowheads="1"/>
          </p:cNvSpPr>
          <p:nvPr/>
        </p:nvSpPr>
        <p:spPr bwMode="auto">
          <a:xfrm>
            <a:off x="701244" y="3472384"/>
            <a:ext cx="1369740" cy="369332"/>
          </a:xfrm>
          <a:prstGeom prst="rect">
            <a:avLst/>
          </a:prstGeom>
          <a:solidFill>
            <a:srgbClr val="FF0000"/>
          </a:solidFill>
          <a:ln w="9525">
            <a:noFill/>
            <a:miter lim="800000"/>
            <a:headEnd/>
            <a:tailEnd/>
          </a:ln>
        </p:spPr>
        <p:txBody>
          <a:bodyPr wrap="square">
            <a:prstTxWarp prst="textNoShape">
              <a:avLst/>
            </a:prstTxWarp>
            <a:spAutoFit/>
          </a:bodyPr>
          <a:lstStyle/>
          <a:p>
            <a:pPr algn="ctr"/>
            <a:r>
              <a:rPr lang="es-ES" i="1" dirty="0" smtClean="0">
                <a:solidFill>
                  <a:schemeClr val="bg1"/>
                </a:solidFill>
                <a:latin typeface="Arial Narrow" charset="0"/>
                <a:ea typeface="ＭＳ Ｐゴシック" charset="-128"/>
                <a:cs typeface="ＭＳ Ｐゴシック" charset="-128"/>
              </a:rPr>
              <a:t>Hydraulic</a:t>
            </a:r>
            <a:endParaRPr lang="es-ES" i="1" dirty="0">
              <a:solidFill>
                <a:schemeClr val="bg1"/>
              </a:solidFill>
              <a:latin typeface="Arial Narrow" charset="0"/>
              <a:ea typeface="ＭＳ Ｐゴシック" charset="-128"/>
              <a:cs typeface="ＭＳ Ｐゴシック" charset="-128"/>
            </a:endParaRPr>
          </a:p>
        </p:txBody>
      </p:sp>
      <p:sp>
        <p:nvSpPr>
          <p:cNvPr id="41" name="Text Box 10"/>
          <p:cNvSpPr txBox="1">
            <a:spLocks noChangeArrowheads="1"/>
          </p:cNvSpPr>
          <p:nvPr/>
        </p:nvSpPr>
        <p:spPr bwMode="auto">
          <a:xfrm>
            <a:off x="2411760" y="548680"/>
            <a:ext cx="1146175" cy="457200"/>
          </a:xfrm>
          <a:prstGeom prst="rect">
            <a:avLst/>
          </a:prstGeom>
          <a:solidFill>
            <a:srgbClr val="0099FF"/>
          </a:solidFill>
          <a:ln w="9525">
            <a:noFill/>
            <a:miter lim="800000"/>
            <a:headEnd/>
            <a:tailEnd/>
          </a:ln>
        </p:spPr>
        <p:txBody>
          <a:bodyPr wrap="none">
            <a:prstTxWarp prst="textNoShape">
              <a:avLst/>
            </a:prstTxWarp>
            <a:spAutoFit/>
          </a:bodyPr>
          <a:lstStyle/>
          <a:p>
            <a:r>
              <a:rPr lang="es-ES" sz="2400" i="1">
                <a:solidFill>
                  <a:schemeClr val="bg1"/>
                </a:solidFill>
                <a:latin typeface="Arial Narrow" charset="0"/>
                <a:ea typeface="ＭＳ Ｐゴシック" charset="-128"/>
                <a:cs typeface="ＭＳ Ｐゴシック" charset="-128"/>
              </a:rPr>
              <a:t>Pathway</a:t>
            </a:r>
          </a:p>
        </p:txBody>
      </p:sp>
      <p:sp>
        <p:nvSpPr>
          <p:cNvPr id="42" name="Line 18"/>
          <p:cNvSpPr>
            <a:spLocks noChangeShapeType="1"/>
          </p:cNvSpPr>
          <p:nvPr/>
        </p:nvSpPr>
        <p:spPr bwMode="auto">
          <a:xfrm>
            <a:off x="1547664" y="836712"/>
            <a:ext cx="432048" cy="0"/>
          </a:xfrm>
          <a:prstGeom prst="line">
            <a:avLst/>
          </a:prstGeom>
          <a:ln>
            <a:headEnd/>
            <a:tailEnd type="triangle" w="med" len="med"/>
          </a:ln>
        </p:spPr>
        <p:style>
          <a:lnRef idx="1">
            <a:schemeClr val="accent2"/>
          </a:lnRef>
          <a:fillRef idx="0">
            <a:schemeClr val="accent2"/>
          </a:fillRef>
          <a:effectRef idx="0">
            <a:schemeClr val="accent2"/>
          </a:effectRef>
          <a:fontRef idx="minor">
            <a:schemeClr val="tx1"/>
          </a:fontRef>
        </p:style>
        <p:txBody>
          <a:bodyPr/>
          <a:lstStyle/>
          <a:p>
            <a:pPr>
              <a:defRPr/>
            </a:pPr>
            <a:endParaRPr lang="es-ES" sz="3200" i="1"/>
          </a:p>
        </p:txBody>
      </p:sp>
      <p:sp>
        <p:nvSpPr>
          <p:cNvPr id="43" name="Text Box 10"/>
          <p:cNvSpPr txBox="1">
            <a:spLocks noChangeArrowheads="1"/>
          </p:cNvSpPr>
          <p:nvPr/>
        </p:nvSpPr>
        <p:spPr bwMode="auto">
          <a:xfrm>
            <a:off x="179512" y="548680"/>
            <a:ext cx="977900" cy="457200"/>
          </a:xfrm>
          <a:prstGeom prst="rect">
            <a:avLst/>
          </a:prstGeom>
          <a:solidFill>
            <a:srgbClr val="99CCFF"/>
          </a:solidFill>
          <a:ln w="9525">
            <a:noFill/>
            <a:miter lim="800000"/>
            <a:headEnd/>
            <a:tailEnd/>
          </a:ln>
        </p:spPr>
        <p:txBody>
          <a:bodyPr wrap="none">
            <a:prstTxWarp prst="textNoShape">
              <a:avLst/>
            </a:prstTxWarp>
            <a:spAutoFit/>
          </a:bodyPr>
          <a:lstStyle/>
          <a:p>
            <a:r>
              <a:rPr lang="es-ES" sz="2400" i="1" dirty="0">
                <a:solidFill>
                  <a:schemeClr val="bg1"/>
                </a:solidFill>
                <a:latin typeface="Arial Narrow" charset="0"/>
                <a:ea typeface="ＭＳ Ｐゴシック" charset="-128"/>
                <a:cs typeface="ＭＳ Ｐゴシック" charset="-128"/>
              </a:rPr>
              <a:t>Source</a:t>
            </a:r>
          </a:p>
        </p:txBody>
      </p:sp>
      <p:sp>
        <p:nvSpPr>
          <p:cNvPr id="44" name="Text Box 13"/>
          <p:cNvSpPr txBox="1">
            <a:spLocks noChangeArrowheads="1"/>
          </p:cNvSpPr>
          <p:nvPr/>
        </p:nvSpPr>
        <p:spPr bwMode="auto">
          <a:xfrm>
            <a:off x="4427984" y="548680"/>
            <a:ext cx="1201738" cy="457200"/>
          </a:xfrm>
          <a:prstGeom prst="rect">
            <a:avLst/>
          </a:prstGeom>
          <a:solidFill>
            <a:srgbClr val="3366CC"/>
          </a:solidFill>
          <a:ln w="9525">
            <a:noFill/>
            <a:miter lim="800000"/>
            <a:headEnd/>
            <a:tailEnd/>
          </a:ln>
        </p:spPr>
        <p:txBody>
          <a:bodyPr wrap="none">
            <a:prstTxWarp prst="textNoShape">
              <a:avLst/>
            </a:prstTxWarp>
            <a:spAutoFit/>
          </a:bodyPr>
          <a:lstStyle/>
          <a:p>
            <a:pPr algn="ctr"/>
            <a:r>
              <a:rPr lang="es-ES" sz="2400" i="1">
                <a:solidFill>
                  <a:schemeClr val="bg1"/>
                </a:solidFill>
                <a:latin typeface="Arial Narrow" charset="0"/>
                <a:ea typeface="ＭＳ Ｐゴシック" charset="-128"/>
                <a:cs typeface="ＭＳ Ｐゴシック" charset="-128"/>
              </a:rPr>
              <a:t>Receptor</a:t>
            </a:r>
          </a:p>
        </p:txBody>
      </p:sp>
      <p:sp>
        <p:nvSpPr>
          <p:cNvPr id="45" name="Rectangle 15"/>
          <p:cNvSpPr>
            <a:spLocks noChangeArrowheads="1"/>
          </p:cNvSpPr>
          <p:nvPr/>
        </p:nvSpPr>
        <p:spPr bwMode="auto">
          <a:xfrm>
            <a:off x="19419" y="548680"/>
            <a:ext cx="8888288" cy="443136"/>
          </a:xfrm>
          <a:prstGeom prst="rect">
            <a:avLst/>
          </a:prstGeom>
          <a:noFill/>
          <a:ln w="19050">
            <a:solidFill>
              <a:srgbClr val="3366FF"/>
            </a:solidFill>
            <a:miter lim="800000"/>
            <a:headEnd/>
            <a:tailEnd/>
          </a:ln>
          <a:effectLst/>
        </p:spPr>
        <p:txBody>
          <a:bodyPr wrap="none" anchor="ctr">
            <a:prstTxWarp prst="textNoShape">
              <a:avLst/>
            </a:prstTxWarp>
          </a:bodyPr>
          <a:lstStyle/>
          <a:p>
            <a:endParaRPr lang="it-IT"/>
          </a:p>
        </p:txBody>
      </p:sp>
      <p:sp>
        <p:nvSpPr>
          <p:cNvPr id="47" name="Line 18"/>
          <p:cNvSpPr>
            <a:spLocks noChangeShapeType="1"/>
          </p:cNvSpPr>
          <p:nvPr/>
        </p:nvSpPr>
        <p:spPr bwMode="auto">
          <a:xfrm>
            <a:off x="6012160" y="764704"/>
            <a:ext cx="432048" cy="0"/>
          </a:xfrm>
          <a:prstGeom prst="line">
            <a:avLst/>
          </a:prstGeom>
          <a:ln>
            <a:headEnd/>
            <a:tailEnd type="triangle" w="med" len="med"/>
          </a:ln>
        </p:spPr>
        <p:style>
          <a:lnRef idx="1">
            <a:schemeClr val="accent2"/>
          </a:lnRef>
          <a:fillRef idx="0">
            <a:schemeClr val="accent2"/>
          </a:fillRef>
          <a:effectRef idx="0">
            <a:schemeClr val="accent2"/>
          </a:effectRef>
          <a:fontRef idx="minor">
            <a:schemeClr val="tx1"/>
          </a:fontRef>
        </p:style>
        <p:txBody>
          <a:bodyPr/>
          <a:lstStyle/>
          <a:p>
            <a:pPr>
              <a:defRPr/>
            </a:pPr>
            <a:endParaRPr lang="es-ES" sz="3200" i="1"/>
          </a:p>
        </p:txBody>
      </p:sp>
      <p:sp>
        <p:nvSpPr>
          <p:cNvPr id="48" name="Line 18"/>
          <p:cNvSpPr>
            <a:spLocks noChangeShapeType="1"/>
          </p:cNvSpPr>
          <p:nvPr/>
        </p:nvSpPr>
        <p:spPr bwMode="auto">
          <a:xfrm>
            <a:off x="3779912" y="764704"/>
            <a:ext cx="432048" cy="0"/>
          </a:xfrm>
          <a:prstGeom prst="line">
            <a:avLst/>
          </a:prstGeom>
          <a:ln>
            <a:headEnd/>
            <a:tailEnd type="triangle" w="med" len="med"/>
          </a:ln>
        </p:spPr>
        <p:style>
          <a:lnRef idx="1">
            <a:schemeClr val="accent2"/>
          </a:lnRef>
          <a:fillRef idx="0">
            <a:schemeClr val="accent2"/>
          </a:fillRef>
          <a:effectRef idx="0">
            <a:schemeClr val="accent2"/>
          </a:effectRef>
          <a:fontRef idx="minor">
            <a:schemeClr val="tx1"/>
          </a:fontRef>
        </p:style>
        <p:txBody>
          <a:bodyPr/>
          <a:lstStyle/>
          <a:p>
            <a:pPr>
              <a:defRPr/>
            </a:pPr>
            <a:endParaRPr lang="es-ES" sz="3200" i="1"/>
          </a:p>
        </p:txBody>
      </p:sp>
      <p:sp>
        <p:nvSpPr>
          <p:cNvPr id="51" name="Text Box 13"/>
          <p:cNvSpPr txBox="1">
            <a:spLocks noChangeArrowheads="1"/>
          </p:cNvSpPr>
          <p:nvPr/>
        </p:nvSpPr>
        <p:spPr bwMode="auto">
          <a:xfrm>
            <a:off x="6732240" y="548681"/>
            <a:ext cx="864096" cy="432047"/>
          </a:xfrm>
          <a:prstGeom prst="rect">
            <a:avLst/>
          </a:prstGeom>
          <a:solidFill>
            <a:srgbClr val="FF00FF"/>
          </a:solidFill>
          <a:ln w="9525">
            <a:noFill/>
            <a:miter lim="800000"/>
            <a:headEnd/>
            <a:tailEnd/>
          </a:ln>
        </p:spPr>
        <p:txBody>
          <a:bodyPr wrap="square">
            <a:prstTxWarp prst="textNoShape">
              <a:avLst/>
            </a:prstTxWarp>
            <a:spAutoFit/>
          </a:bodyPr>
          <a:lstStyle/>
          <a:p>
            <a:r>
              <a:rPr lang="es-ES" sz="2200" i="1" dirty="0" err="1" smtClean="0">
                <a:solidFill>
                  <a:schemeClr val="bg1"/>
                </a:solidFill>
                <a:latin typeface="Arial Narrow" charset="0"/>
                <a:ea typeface="ＭＳ Ｐゴシック" charset="-128"/>
                <a:cs typeface="ＭＳ Ｐゴシック" charset="-128"/>
              </a:rPr>
              <a:t>Risk</a:t>
            </a:r>
            <a:r>
              <a:rPr lang="es-ES" sz="2200" i="1" dirty="0" smtClean="0">
                <a:solidFill>
                  <a:schemeClr val="bg1"/>
                </a:solidFill>
                <a:latin typeface="Arial Narrow" charset="0"/>
                <a:ea typeface="ＭＳ Ｐゴシック" charset="-128"/>
                <a:cs typeface="ＭＳ Ｐゴシック" charset="-128"/>
              </a:rPr>
              <a:t>      </a:t>
            </a:r>
            <a:endParaRPr lang="es-ES" sz="2200" i="1" dirty="0">
              <a:solidFill>
                <a:schemeClr val="bg1"/>
              </a:solidFill>
              <a:latin typeface="Arial Narrow" charset="0"/>
              <a:ea typeface="ＭＳ Ｐゴシック" charset="-128"/>
              <a:cs typeface="ＭＳ Ｐゴシック" charset="-128"/>
            </a:endParaRPr>
          </a:p>
        </p:txBody>
      </p:sp>
    </p:spTree>
    <p:extLst>
      <p:ext uri="{BB962C8B-B14F-4D97-AF65-F5344CB8AC3E}">
        <p14:creationId xmlns:p14="http://schemas.microsoft.com/office/powerpoint/2010/main" val="10042760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childTnLst>
                          </p:cTn>
                        </p:par>
                        <p:par>
                          <p:cTn id="25" fill="hold">
                            <p:stCondLst>
                              <p:cond delay="0"/>
                            </p:stCondLst>
                            <p:childTnLst>
                              <p:par>
                                <p:cTn id="26" presetID="10" presetClass="entr" presetSubtype="0" fill="hold" grpId="0" nodeType="afterEffect">
                                  <p:stCondLst>
                                    <p:cond delay="2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fade">
                                      <p:cBhvr>
                                        <p:cTn id="32" dur="500"/>
                                        <p:tgtEl>
                                          <p:spTgt spid="97"/>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98"/>
                                        </p:tgtEl>
                                        <p:attrNameLst>
                                          <p:attrName>style.visibility</p:attrName>
                                        </p:attrNameLst>
                                      </p:cBhvr>
                                      <p:to>
                                        <p:strVal val="visible"/>
                                      </p:to>
                                    </p:set>
                                    <p:animEffect transition="in" filter="fade">
                                      <p:cBhvr>
                                        <p:cTn id="36" dur="500"/>
                                        <p:tgtEl>
                                          <p:spTgt spid="98"/>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0"/>
                                        </p:tgtEl>
                                        <p:attrNameLst>
                                          <p:attrName>style.visibility</p:attrName>
                                        </p:attrNameLst>
                                      </p:cBhvr>
                                      <p:to>
                                        <p:strVal val="visible"/>
                                      </p:to>
                                    </p:set>
                                  </p:childTnLst>
                                </p:cTn>
                              </p:par>
                            </p:childTnLst>
                          </p:cTn>
                        </p:par>
                        <p:par>
                          <p:cTn id="59" fill="hold">
                            <p:stCondLst>
                              <p:cond delay="0"/>
                            </p:stCondLst>
                            <p:childTnLst>
                              <p:par>
                                <p:cTn id="60" presetID="10" presetClass="entr" presetSubtype="0" fill="hold" grpId="0" nodeType="afterEffect">
                                  <p:stCondLst>
                                    <p:cond delay="200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1000"/>
                                        <p:tgtEl>
                                          <p:spTgt spid="7"/>
                                        </p:tgtEl>
                                      </p:cBhvr>
                                    </p:animEffect>
                                  </p:childTnLst>
                                </p:cTn>
                              </p:par>
                            </p:childTnLst>
                          </p:cTn>
                        </p:par>
                        <p:par>
                          <p:cTn id="63" fill="hold">
                            <p:stCondLst>
                              <p:cond delay="3000"/>
                            </p:stCondLst>
                            <p:childTnLst>
                              <p:par>
                                <p:cTn id="64" presetID="10" presetClass="entr" presetSubtype="0" fill="hold" grpId="0" nodeType="afterEffect">
                                  <p:stCondLst>
                                    <p:cond delay="0"/>
                                  </p:stCondLst>
                                  <p:childTnLst>
                                    <p:set>
                                      <p:cBhvr>
                                        <p:cTn id="65" dur="1" fill="hold">
                                          <p:stCondLst>
                                            <p:cond delay="0"/>
                                          </p:stCondLst>
                                        </p:cTn>
                                        <p:tgtEl>
                                          <p:spTgt spid="93"/>
                                        </p:tgtEl>
                                        <p:attrNameLst>
                                          <p:attrName>style.visibility</p:attrName>
                                        </p:attrNameLst>
                                      </p:cBhvr>
                                      <p:to>
                                        <p:strVal val="visible"/>
                                      </p:to>
                                    </p:set>
                                    <p:animEffect transition="in" filter="fade">
                                      <p:cBhvr>
                                        <p:cTn id="66" dur="500"/>
                                        <p:tgtEl>
                                          <p:spTgt spid="93"/>
                                        </p:tgtEl>
                                      </p:cBhvr>
                                    </p:animEffect>
                                  </p:childTnLst>
                                </p:cTn>
                              </p:par>
                            </p:childTnLst>
                          </p:cTn>
                        </p:par>
                        <p:par>
                          <p:cTn id="67" fill="hold">
                            <p:stCondLst>
                              <p:cond delay="3500"/>
                            </p:stCondLst>
                            <p:childTnLst>
                              <p:par>
                                <p:cTn id="68" presetID="10" presetClass="entr" presetSubtype="0" fill="hold" grpId="0" nodeType="afterEffect">
                                  <p:stCondLst>
                                    <p:cond delay="0"/>
                                  </p:stCondLst>
                                  <p:childTnLst>
                                    <p:set>
                                      <p:cBhvr>
                                        <p:cTn id="69" dur="1" fill="hold">
                                          <p:stCondLst>
                                            <p:cond delay="0"/>
                                          </p:stCondLst>
                                        </p:cTn>
                                        <p:tgtEl>
                                          <p:spTgt spid="94"/>
                                        </p:tgtEl>
                                        <p:attrNameLst>
                                          <p:attrName>style.visibility</p:attrName>
                                        </p:attrNameLst>
                                      </p:cBhvr>
                                      <p:to>
                                        <p:strVal val="visible"/>
                                      </p:to>
                                    </p:set>
                                    <p:animEffect transition="in" filter="fade">
                                      <p:cBhvr>
                                        <p:cTn id="70" dur="500"/>
                                        <p:tgtEl>
                                          <p:spTgt spid="94"/>
                                        </p:tgtEl>
                                      </p:cBhvr>
                                    </p:animEffect>
                                  </p:childTnLst>
                                </p:cTn>
                              </p:par>
                            </p:childTnLst>
                          </p:cTn>
                        </p:par>
                        <p:par>
                          <p:cTn id="71" fill="hold">
                            <p:stCondLst>
                              <p:cond delay="4000"/>
                            </p:stCondLst>
                            <p:childTnLst>
                              <p:par>
                                <p:cTn id="72" presetID="10" presetClass="entr" presetSubtype="0" fill="hold" grpId="0"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fade">
                                      <p:cBhvr>
                                        <p:cTn id="74" dur="500"/>
                                        <p:tgtEl>
                                          <p:spTgt spid="95"/>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9" grpId="0" animBg="1"/>
      <p:bldP spid="76" grpId="0" animBg="1"/>
      <p:bldP spid="90" grpId="0" animBg="1"/>
      <p:bldP spid="72" grpId="0" animBg="1"/>
      <p:bldP spid="73" grpId="0" animBg="1"/>
      <p:bldP spid="74" grpId="0" animBg="1"/>
      <p:bldP spid="75" grpId="0"/>
      <p:bldP spid="82" grpId="0" animBg="1"/>
      <p:bldP spid="79" grpId="0"/>
      <p:bldP spid="80" grpId="0"/>
      <p:bldP spid="81" grpId="0" animBg="1"/>
      <p:bldP spid="7" grpId="0" animBg="1"/>
      <p:bldP spid="86" grpId="0"/>
      <p:bldP spid="87" grpId="0"/>
      <p:bldP spid="88" grpId="0" animBg="1"/>
      <p:bldP spid="91" grpId="0" animBg="1"/>
      <p:bldP spid="92" grpId="0" animBg="1"/>
      <p:bldP spid="11" grpId="0" animBg="1"/>
      <p:bldP spid="93" grpId="0" animBg="1"/>
      <p:bldP spid="94" grpId="0" animBg="1"/>
      <p:bldP spid="95" grpId="0" animBg="1"/>
      <p:bldP spid="97" grpId="0" animBg="1"/>
      <p:bldP spid="9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9" name="Picture 47"/>
          <p:cNvPicPr>
            <a:picLocks noChangeAspect="1" noChangeArrowheads="1"/>
          </p:cNvPicPr>
          <p:nvPr/>
        </p:nvPicPr>
        <p:blipFill>
          <a:blip r:embed="rId2" cstate="print"/>
          <a:srcRect/>
          <a:stretch>
            <a:fillRect/>
          </a:stretch>
        </p:blipFill>
        <p:spPr bwMode="auto">
          <a:xfrm>
            <a:off x="7092280" y="5158036"/>
            <a:ext cx="1964531" cy="1655340"/>
          </a:xfrm>
          <a:prstGeom prst="rect">
            <a:avLst/>
          </a:prstGeom>
          <a:noFill/>
          <a:ln w="9525">
            <a:noFill/>
            <a:miter lim="800000"/>
            <a:headEnd/>
            <a:tailEnd/>
          </a:ln>
        </p:spPr>
      </p:pic>
      <p:sp>
        <p:nvSpPr>
          <p:cNvPr id="20490" name="Rectangle 2"/>
          <p:cNvSpPr>
            <a:spLocks noChangeArrowheads="1"/>
          </p:cNvSpPr>
          <p:nvPr/>
        </p:nvSpPr>
        <p:spPr bwMode="auto">
          <a:xfrm rot="5400000">
            <a:off x="5156559" y="2916449"/>
            <a:ext cx="5877272" cy="2005830"/>
          </a:xfrm>
          <a:prstGeom prst="rect">
            <a:avLst/>
          </a:prstGeom>
          <a:noFill/>
          <a:ln w="25400">
            <a:solidFill>
              <a:srgbClr val="FF0000"/>
            </a:solidFill>
            <a:miter lim="800000"/>
            <a:headEnd/>
            <a:tailEnd/>
          </a:ln>
        </p:spPr>
        <p:txBody>
          <a:bodyPr wrap="none" lIns="91435" tIns="45718" rIns="91435" bIns="45718" anchor="ctr">
            <a:prstTxWarp prst="textNoShape">
              <a:avLst/>
            </a:prstTxWarp>
          </a:bodyPr>
          <a:lstStyle/>
          <a:p>
            <a:pPr algn="ctr" hangingPunct="0"/>
            <a:endParaRPr lang="it-IT">
              <a:solidFill>
                <a:schemeClr val="tx2">
                  <a:lumMod val="50000"/>
                </a:schemeClr>
              </a:solidFill>
            </a:endParaRPr>
          </a:p>
        </p:txBody>
      </p:sp>
      <p:sp>
        <p:nvSpPr>
          <p:cNvPr id="20491" name="Rectangle 3"/>
          <p:cNvSpPr>
            <a:spLocks noChangeArrowheads="1"/>
          </p:cNvSpPr>
          <p:nvPr/>
        </p:nvSpPr>
        <p:spPr bwMode="auto">
          <a:xfrm rot="5400000">
            <a:off x="2209428" y="2047157"/>
            <a:ext cx="5877272" cy="3744418"/>
          </a:xfrm>
          <a:prstGeom prst="rect">
            <a:avLst/>
          </a:prstGeom>
          <a:noFill/>
          <a:ln w="25400">
            <a:solidFill>
              <a:srgbClr val="FFCC99"/>
            </a:solidFill>
            <a:miter lim="800000"/>
            <a:headEnd/>
            <a:tailEnd/>
          </a:ln>
        </p:spPr>
        <p:txBody>
          <a:bodyPr wrap="none" lIns="91435" tIns="45718" rIns="91435" bIns="45718" anchor="ctr">
            <a:prstTxWarp prst="textNoShape">
              <a:avLst/>
            </a:prstTxWarp>
          </a:bodyPr>
          <a:lstStyle/>
          <a:p>
            <a:pPr algn="ctr" hangingPunct="0"/>
            <a:endParaRPr lang="it-IT">
              <a:solidFill>
                <a:schemeClr val="tx2">
                  <a:lumMod val="50000"/>
                </a:schemeClr>
              </a:solidFill>
            </a:endParaRPr>
          </a:p>
        </p:txBody>
      </p:sp>
      <p:sp>
        <p:nvSpPr>
          <p:cNvPr id="20493" name="Text Box 8"/>
          <p:cNvSpPr txBox="1">
            <a:spLocks noChangeArrowheads="1"/>
          </p:cNvSpPr>
          <p:nvPr/>
        </p:nvSpPr>
        <p:spPr bwMode="auto">
          <a:xfrm rot="5400000">
            <a:off x="6345694" y="2412126"/>
            <a:ext cx="4124671" cy="1261880"/>
          </a:xfrm>
          <a:prstGeom prst="rect">
            <a:avLst/>
          </a:prstGeom>
          <a:solidFill>
            <a:srgbClr val="CCFF66">
              <a:alpha val="50195"/>
            </a:srgbClr>
          </a:solidFill>
          <a:ln w="9525">
            <a:solidFill>
              <a:schemeClr val="tx1"/>
            </a:solidFill>
            <a:miter lim="800000"/>
            <a:headEnd/>
            <a:tailEnd/>
          </a:ln>
        </p:spPr>
        <p:txBody>
          <a:bodyPr wrap="square" lIns="91435" tIns="45718" rIns="91435" bIns="45718">
            <a:prstTxWarp prst="textNoShape">
              <a:avLst/>
            </a:prstTxWarp>
            <a:spAutoFit/>
          </a:bodyPr>
          <a:lstStyle/>
          <a:p>
            <a:pPr algn="ctr" hangingPunct="0"/>
            <a:endParaRPr lang="it-IT" dirty="0">
              <a:solidFill>
                <a:schemeClr val="tx2">
                  <a:lumMod val="50000"/>
                </a:schemeClr>
              </a:solidFill>
            </a:endParaRPr>
          </a:p>
          <a:p>
            <a:pPr algn="ctr" hangingPunct="0"/>
            <a:r>
              <a:rPr lang="it-IT" sz="2000" dirty="0">
                <a:solidFill>
                  <a:schemeClr val="tx2">
                    <a:lumMod val="50000"/>
                  </a:schemeClr>
                </a:solidFill>
              </a:rPr>
              <a:t>ESA remote </a:t>
            </a:r>
            <a:r>
              <a:rPr lang="it-IT" sz="2000" dirty="0" err="1">
                <a:solidFill>
                  <a:schemeClr val="tx2">
                    <a:lumMod val="50000"/>
                  </a:schemeClr>
                </a:solidFill>
              </a:rPr>
              <a:t>Segment</a:t>
            </a:r>
            <a:r>
              <a:rPr lang="it-IT" sz="2000" dirty="0">
                <a:solidFill>
                  <a:schemeClr val="tx2">
                    <a:lumMod val="50000"/>
                  </a:schemeClr>
                </a:solidFill>
              </a:rPr>
              <a:t> + </a:t>
            </a:r>
          </a:p>
          <a:p>
            <a:pPr algn="ctr" hangingPunct="0"/>
            <a:r>
              <a:rPr lang="it-IT" sz="2000" dirty="0">
                <a:solidFill>
                  <a:schemeClr val="tx2">
                    <a:lumMod val="50000"/>
                  </a:schemeClr>
                </a:solidFill>
              </a:rPr>
              <a:t>Data in situ </a:t>
            </a:r>
            <a:r>
              <a:rPr lang="it-IT" sz="2000" dirty="0" err="1">
                <a:solidFill>
                  <a:schemeClr val="tx2">
                    <a:lumMod val="50000"/>
                  </a:schemeClr>
                </a:solidFill>
              </a:rPr>
              <a:t>acquisition</a:t>
            </a:r>
            <a:endParaRPr lang="it-IT" sz="2000" dirty="0">
              <a:solidFill>
                <a:schemeClr val="tx2">
                  <a:lumMod val="50000"/>
                </a:schemeClr>
              </a:solidFill>
            </a:endParaRPr>
          </a:p>
          <a:p>
            <a:pPr algn="ctr" hangingPunct="0"/>
            <a:endParaRPr lang="it-IT" dirty="0">
              <a:solidFill>
                <a:schemeClr val="tx2">
                  <a:lumMod val="50000"/>
                </a:schemeClr>
              </a:solidFill>
            </a:endParaRPr>
          </a:p>
        </p:txBody>
      </p:sp>
      <p:sp>
        <p:nvSpPr>
          <p:cNvPr id="20494" name="Text Box 9"/>
          <p:cNvSpPr txBox="1">
            <a:spLocks noChangeArrowheads="1"/>
          </p:cNvSpPr>
          <p:nvPr/>
        </p:nvSpPr>
        <p:spPr bwMode="auto">
          <a:xfrm rot="5400000">
            <a:off x="5422590" y="2739201"/>
            <a:ext cx="4116849" cy="615549"/>
          </a:xfrm>
          <a:prstGeom prst="rect">
            <a:avLst/>
          </a:prstGeom>
          <a:solidFill>
            <a:srgbClr val="CCFF66">
              <a:alpha val="50195"/>
            </a:srgbClr>
          </a:solidFill>
          <a:ln w="9525">
            <a:solidFill>
              <a:schemeClr val="tx1"/>
            </a:solidFill>
            <a:miter lim="800000"/>
            <a:headEnd/>
            <a:tailEnd/>
          </a:ln>
        </p:spPr>
        <p:txBody>
          <a:bodyPr wrap="square" lIns="91435" tIns="45718" rIns="91435" bIns="45718">
            <a:prstTxWarp prst="textNoShape">
              <a:avLst/>
            </a:prstTxWarp>
            <a:spAutoFit/>
          </a:bodyPr>
          <a:lstStyle/>
          <a:p>
            <a:pPr algn="ctr" hangingPunct="0"/>
            <a:r>
              <a:rPr lang="it-IT" sz="1700" dirty="0" err="1">
                <a:solidFill>
                  <a:schemeClr val="tx2">
                    <a:lumMod val="50000"/>
                  </a:schemeClr>
                </a:solidFill>
              </a:rPr>
              <a:t>Preprocessing</a:t>
            </a:r>
            <a:r>
              <a:rPr lang="it-IT" sz="1700" dirty="0">
                <a:solidFill>
                  <a:schemeClr val="tx2">
                    <a:lumMod val="50000"/>
                  </a:schemeClr>
                </a:solidFill>
              </a:rPr>
              <a:t> </a:t>
            </a:r>
            <a:r>
              <a:rPr lang="it-IT" sz="1700" dirty="0" err="1">
                <a:solidFill>
                  <a:schemeClr val="tx2">
                    <a:lumMod val="50000"/>
                  </a:schemeClr>
                </a:solidFill>
              </a:rPr>
              <a:t>modules</a:t>
            </a:r>
            <a:r>
              <a:rPr lang="it-IT" sz="1700" dirty="0">
                <a:solidFill>
                  <a:schemeClr val="tx2">
                    <a:lumMod val="50000"/>
                  </a:schemeClr>
                </a:solidFill>
              </a:rPr>
              <a:t> </a:t>
            </a:r>
          </a:p>
          <a:p>
            <a:pPr algn="ctr" hangingPunct="0"/>
            <a:r>
              <a:rPr lang="it-IT" sz="1700" dirty="0">
                <a:solidFill>
                  <a:schemeClr val="tx2">
                    <a:lumMod val="50000"/>
                  </a:schemeClr>
                </a:solidFill>
              </a:rPr>
              <a:t>(</a:t>
            </a:r>
            <a:r>
              <a:rPr lang="it-IT" sz="1700" dirty="0" err="1">
                <a:solidFill>
                  <a:schemeClr val="tx2">
                    <a:lumMod val="50000"/>
                  </a:schemeClr>
                </a:solidFill>
              </a:rPr>
              <a:t>archive</a:t>
            </a:r>
            <a:r>
              <a:rPr lang="it-IT" sz="1700" dirty="0">
                <a:solidFill>
                  <a:schemeClr val="tx2">
                    <a:lumMod val="50000"/>
                  </a:schemeClr>
                </a:solidFill>
              </a:rPr>
              <a:t> </a:t>
            </a:r>
            <a:r>
              <a:rPr lang="it-IT" sz="1700" dirty="0" err="1">
                <a:solidFill>
                  <a:schemeClr val="tx2">
                    <a:lumMod val="50000"/>
                  </a:schemeClr>
                </a:solidFill>
              </a:rPr>
              <a:t>search&amp;new</a:t>
            </a:r>
            <a:r>
              <a:rPr lang="it-IT" sz="1700" dirty="0">
                <a:solidFill>
                  <a:schemeClr val="tx2">
                    <a:lumMod val="50000"/>
                  </a:schemeClr>
                </a:solidFill>
              </a:rPr>
              <a:t> </a:t>
            </a:r>
            <a:r>
              <a:rPr lang="it-IT" sz="1700" dirty="0" err="1">
                <a:solidFill>
                  <a:schemeClr val="tx2">
                    <a:lumMod val="50000"/>
                  </a:schemeClr>
                </a:solidFill>
              </a:rPr>
              <a:t>acquisition</a:t>
            </a:r>
            <a:r>
              <a:rPr lang="it-IT" sz="1700" dirty="0">
                <a:solidFill>
                  <a:schemeClr val="tx2">
                    <a:lumMod val="50000"/>
                  </a:schemeClr>
                </a:solidFill>
              </a:rPr>
              <a:t>)</a:t>
            </a:r>
          </a:p>
        </p:txBody>
      </p:sp>
      <p:sp>
        <p:nvSpPr>
          <p:cNvPr id="20495" name="Text Box 12"/>
          <p:cNvSpPr txBox="1">
            <a:spLocks noChangeArrowheads="1"/>
          </p:cNvSpPr>
          <p:nvPr/>
        </p:nvSpPr>
        <p:spPr bwMode="auto">
          <a:xfrm rot="-5400000">
            <a:off x="4671771" y="-215645"/>
            <a:ext cx="1015653" cy="3537332"/>
          </a:xfrm>
          <a:prstGeom prst="rect">
            <a:avLst/>
          </a:prstGeom>
          <a:solidFill>
            <a:srgbClr val="008000"/>
          </a:solidFill>
          <a:ln w="9525">
            <a:noFill/>
            <a:miter lim="800000"/>
            <a:headEnd/>
            <a:tailEnd/>
          </a:ln>
        </p:spPr>
        <p:txBody>
          <a:bodyPr vert="eaVert" wrap="square" lIns="91435" tIns="45718" rIns="91435" bIns="45718">
            <a:prstTxWarp prst="textNoShape">
              <a:avLst/>
            </a:prstTxWarp>
            <a:spAutoFit/>
          </a:bodyPr>
          <a:lstStyle/>
          <a:p>
            <a:pPr algn="ctr" hangingPunct="0"/>
            <a:r>
              <a:rPr lang="it-IT" b="1" dirty="0" smtClean="0">
                <a:solidFill>
                  <a:schemeClr val="tx2">
                    <a:lumMod val="50000"/>
                  </a:schemeClr>
                </a:solidFill>
              </a:rPr>
              <a:t>COASTS: The </a:t>
            </a:r>
            <a:r>
              <a:rPr lang="it-IT" b="1" dirty="0" err="1" smtClean="0">
                <a:solidFill>
                  <a:schemeClr val="tx2">
                    <a:lumMod val="50000"/>
                  </a:schemeClr>
                </a:solidFill>
              </a:rPr>
              <a:t>interface</a:t>
            </a:r>
            <a:r>
              <a:rPr lang="it-IT" b="1" dirty="0" smtClean="0">
                <a:solidFill>
                  <a:schemeClr val="tx2">
                    <a:lumMod val="50000"/>
                  </a:schemeClr>
                </a:solidFill>
              </a:rPr>
              <a:t> </a:t>
            </a:r>
            <a:r>
              <a:rPr lang="it-IT" b="1" dirty="0" err="1" smtClean="0">
                <a:solidFill>
                  <a:schemeClr val="tx2">
                    <a:lumMod val="50000"/>
                  </a:schemeClr>
                </a:solidFill>
              </a:rPr>
              <a:t>between</a:t>
            </a:r>
            <a:endParaRPr lang="it-IT" b="1" dirty="0" smtClean="0">
              <a:solidFill>
                <a:schemeClr val="tx2">
                  <a:lumMod val="50000"/>
                </a:schemeClr>
              </a:solidFill>
            </a:endParaRPr>
          </a:p>
          <a:p>
            <a:pPr algn="ctr" hangingPunct="0"/>
            <a:r>
              <a:rPr lang="it-IT" b="1" dirty="0" smtClean="0">
                <a:solidFill>
                  <a:schemeClr val="tx2">
                    <a:lumMod val="50000"/>
                  </a:schemeClr>
                </a:solidFill>
              </a:rPr>
              <a:t>Land/Sea </a:t>
            </a:r>
            <a:r>
              <a:rPr lang="it-IT" b="1" dirty="0" err="1">
                <a:solidFill>
                  <a:schemeClr val="tx2">
                    <a:lumMod val="50000"/>
                  </a:schemeClr>
                </a:solidFill>
              </a:rPr>
              <a:t>Scape</a:t>
            </a:r>
            <a:endParaRPr lang="it-IT" b="1" dirty="0">
              <a:solidFill>
                <a:schemeClr val="tx2">
                  <a:lumMod val="50000"/>
                </a:schemeClr>
              </a:solidFill>
            </a:endParaRPr>
          </a:p>
        </p:txBody>
      </p:sp>
      <p:sp>
        <p:nvSpPr>
          <p:cNvPr id="20496" name="Text Box 21"/>
          <p:cNvSpPr txBox="1">
            <a:spLocks noChangeArrowheads="1"/>
          </p:cNvSpPr>
          <p:nvPr/>
        </p:nvSpPr>
        <p:spPr bwMode="auto">
          <a:xfrm rot="5400000">
            <a:off x="18992" y="3673145"/>
            <a:ext cx="5877271" cy="492438"/>
          </a:xfrm>
          <a:prstGeom prst="rect">
            <a:avLst/>
          </a:prstGeom>
          <a:solidFill>
            <a:srgbClr val="CCFF66">
              <a:alpha val="50195"/>
            </a:srgbClr>
          </a:solidFill>
          <a:ln w="25400">
            <a:solidFill>
              <a:srgbClr val="99CC00"/>
            </a:solidFill>
            <a:miter lim="800000"/>
            <a:headEnd/>
            <a:tailEnd/>
          </a:ln>
        </p:spPr>
        <p:txBody>
          <a:bodyPr wrap="square" lIns="91435" tIns="45718" rIns="91435" bIns="45718">
            <a:prstTxWarp prst="textNoShape">
              <a:avLst/>
            </a:prstTxWarp>
            <a:spAutoFit/>
          </a:bodyPr>
          <a:lstStyle/>
          <a:p>
            <a:pPr algn="ctr" hangingPunct="0"/>
            <a:r>
              <a:rPr lang="it-IT" b="1" dirty="0" err="1">
                <a:solidFill>
                  <a:schemeClr val="tx2">
                    <a:lumMod val="50000"/>
                  </a:schemeClr>
                </a:solidFill>
              </a:rPr>
              <a:t>Publication</a:t>
            </a:r>
            <a:r>
              <a:rPr lang="it-IT" b="1" dirty="0">
                <a:solidFill>
                  <a:schemeClr val="tx2">
                    <a:lumMod val="50000"/>
                  </a:schemeClr>
                </a:solidFill>
              </a:rPr>
              <a:t> </a:t>
            </a:r>
            <a:r>
              <a:rPr lang="it-IT" b="1" dirty="0" err="1">
                <a:solidFill>
                  <a:schemeClr val="tx2">
                    <a:lumMod val="50000"/>
                  </a:schemeClr>
                </a:solidFill>
              </a:rPr>
              <a:t>layer</a:t>
            </a:r>
            <a:r>
              <a:rPr lang="it-IT" dirty="0">
                <a:solidFill>
                  <a:schemeClr val="tx2">
                    <a:lumMod val="50000"/>
                  </a:schemeClr>
                </a:solidFill>
              </a:rPr>
              <a:t> </a:t>
            </a:r>
          </a:p>
          <a:p>
            <a:pPr algn="ctr" hangingPunct="0"/>
            <a:endParaRPr lang="it-IT" sz="800" dirty="0">
              <a:solidFill>
                <a:schemeClr val="tx2">
                  <a:lumMod val="50000"/>
                </a:schemeClr>
              </a:solidFill>
            </a:endParaRPr>
          </a:p>
        </p:txBody>
      </p:sp>
      <p:sp>
        <p:nvSpPr>
          <p:cNvPr id="20497" name="Text Box 24"/>
          <p:cNvSpPr txBox="1">
            <a:spLocks noChangeArrowheads="1"/>
          </p:cNvSpPr>
          <p:nvPr/>
        </p:nvSpPr>
        <p:spPr bwMode="auto">
          <a:xfrm rot="-5400000">
            <a:off x="7915450" y="4428034"/>
            <a:ext cx="738654" cy="2079501"/>
          </a:xfrm>
          <a:prstGeom prst="rect">
            <a:avLst/>
          </a:prstGeom>
          <a:noFill/>
          <a:ln w="9525">
            <a:noFill/>
            <a:miter lim="800000"/>
            <a:headEnd/>
            <a:tailEnd/>
          </a:ln>
        </p:spPr>
        <p:txBody>
          <a:bodyPr vert="eaVert" lIns="91435" tIns="45718" rIns="91435" bIns="45718">
            <a:prstTxWarp prst="textNoShape">
              <a:avLst/>
            </a:prstTxWarp>
            <a:spAutoFit/>
          </a:bodyPr>
          <a:lstStyle/>
          <a:p>
            <a:pPr algn="just" hangingPunct="0"/>
            <a:r>
              <a:rPr lang="it-IT" b="1" dirty="0">
                <a:solidFill>
                  <a:schemeClr val="tx2">
                    <a:lumMod val="50000"/>
                  </a:schemeClr>
                </a:solidFill>
              </a:rPr>
              <a:t>Data Access </a:t>
            </a:r>
          </a:p>
          <a:p>
            <a:pPr algn="ctr" hangingPunct="0"/>
            <a:r>
              <a:rPr lang="it-IT" b="1" dirty="0" err="1">
                <a:solidFill>
                  <a:schemeClr val="tx2">
                    <a:lumMod val="50000"/>
                  </a:schemeClr>
                </a:solidFill>
              </a:rPr>
              <a:t>layer</a:t>
            </a:r>
            <a:endParaRPr lang="it-IT" b="1" dirty="0">
              <a:solidFill>
                <a:schemeClr val="tx2">
                  <a:lumMod val="50000"/>
                </a:schemeClr>
              </a:solidFill>
            </a:endParaRPr>
          </a:p>
        </p:txBody>
      </p:sp>
      <p:pic>
        <p:nvPicPr>
          <p:cNvPr id="20499" name="Picture 26"/>
          <p:cNvPicPr>
            <a:picLocks noChangeAspect="1" noChangeArrowheads="1"/>
          </p:cNvPicPr>
          <p:nvPr/>
        </p:nvPicPr>
        <p:blipFill>
          <a:blip r:embed="rId3" cstate="print"/>
          <a:srcRect/>
          <a:stretch>
            <a:fillRect/>
          </a:stretch>
        </p:blipFill>
        <p:spPr bwMode="auto">
          <a:xfrm>
            <a:off x="5724128" y="5085184"/>
            <a:ext cx="1296144" cy="1026610"/>
          </a:xfrm>
          <a:prstGeom prst="rect">
            <a:avLst/>
          </a:prstGeom>
          <a:noFill/>
          <a:ln w="9525">
            <a:noFill/>
            <a:miter lim="800000"/>
            <a:headEnd/>
            <a:tailEnd/>
          </a:ln>
        </p:spPr>
      </p:pic>
      <p:pic>
        <p:nvPicPr>
          <p:cNvPr id="20508" name="Picture 4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771800" y="1052736"/>
            <a:ext cx="370582" cy="369465"/>
          </a:xfrm>
          <a:prstGeom prst="rect">
            <a:avLst/>
          </a:prstGeom>
          <a:noFill/>
          <a:ln w="9525">
            <a:noFill/>
            <a:miter lim="800000"/>
            <a:headEnd/>
            <a:tailEnd/>
          </a:ln>
        </p:spPr>
      </p:pic>
      <p:sp>
        <p:nvSpPr>
          <p:cNvPr id="20509" name="Text Box 22"/>
          <p:cNvSpPr txBox="1">
            <a:spLocks noChangeArrowheads="1"/>
          </p:cNvSpPr>
          <p:nvPr/>
        </p:nvSpPr>
        <p:spPr bwMode="auto">
          <a:xfrm>
            <a:off x="0" y="986532"/>
            <a:ext cx="2627784" cy="6186303"/>
          </a:xfrm>
          <a:prstGeom prst="rect">
            <a:avLst/>
          </a:prstGeom>
          <a:solidFill>
            <a:srgbClr val="CCFF66">
              <a:alpha val="50195"/>
            </a:srgbClr>
          </a:solidFill>
          <a:ln w="25400">
            <a:solidFill>
              <a:schemeClr val="accent2"/>
            </a:solidFill>
            <a:miter lim="800000"/>
            <a:headEnd/>
            <a:tailEnd/>
          </a:ln>
        </p:spPr>
        <p:txBody>
          <a:bodyPr wrap="square" lIns="91435" tIns="45718" rIns="91435" bIns="45718">
            <a:prstTxWarp prst="textNoShape">
              <a:avLst/>
            </a:prstTxWarp>
            <a:spAutoFit/>
          </a:bodyPr>
          <a:lstStyle/>
          <a:p>
            <a:pPr algn="ctr" hangingPunct="0"/>
            <a:r>
              <a:rPr lang="it-IT" b="1" dirty="0" err="1">
                <a:solidFill>
                  <a:schemeClr val="tx2">
                    <a:lumMod val="50000"/>
                  </a:schemeClr>
                </a:solidFill>
              </a:rPr>
              <a:t>Integration</a:t>
            </a:r>
            <a:r>
              <a:rPr lang="it-IT" b="1" dirty="0">
                <a:solidFill>
                  <a:schemeClr val="tx2">
                    <a:lumMod val="50000"/>
                  </a:schemeClr>
                </a:solidFill>
              </a:rPr>
              <a:t> </a:t>
            </a:r>
            <a:r>
              <a:rPr lang="it-IT" b="1" dirty="0" err="1">
                <a:solidFill>
                  <a:schemeClr val="tx2">
                    <a:lumMod val="50000"/>
                  </a:schemeClr>
                </a:solidFill>
              </a:rPr>
              <a:t>layer</a:t>
            </a:r>
            <a:endParaRPr lang="it-IT" b="1" dirty="0">
              <a:solidFill>
                <a:schemeClr val="tx2">
                  <a:lumMod val="50000"/>
                </a:schemeClr>
              </a:solidFill>
            </a:endParaRPr>
          </a:p>
          <a:p>
            <a:pPr algn="ctr" hangingPunct="0"/>
            <a:r>
              <a:rPr lang="it-IT" sz="1400" i="1" dirty="0" smtClean="0">
                <a:solidFill>
                  <a:schemeClr val="tx2">
                    <a:lumMod val="50000"/>
                  </a:schemeClr>
                </a:solidFill>
              </a:rPr>
              <a:t>COPERNICUS Services</a:t>
            </a:r>
            <a:endParaRPr lang="it-IT" sz="1400" i="1" dirty="0">
              <a:solidFill>
                <a:schemeClr val="tx2">
                  <a:lumMod val="50000"/>
                </a:schemeClr>
              </a:solidFill>
            </a:endParaRPr>
          </a:p>
          <a:p>
            <a:pPr algn="ctr" hangingPunct="0"/>
            <a:r>
              <a:rPr lang="it-IT" sz="1400" i="1" dirty="0">
                <a:solidFill>
                  <a:schemeClr val="tx2">
                    <a:lumMod val="50000"/>
                  </a:schemeClr>
                </a:solidFill>
              </a:rPr>
              <a:t>Non </a:t>
            </a:r>
            <a:r>
              <a:rPr lang="it-IT" sz="1400" i="1" dirty="0" smtClean="0">
                <a:solidFill>
                  <a:schemeClr val="tx2">
                    <a:lumMod val="50000"/>
                  </a:schemeClr>
                </a:solidFill>
              </a:rPr>
              <a:t>COPERNICUS</a:t>
            </a:r>
          </a:p>
          <a:p>
            <a:pPr algn="ctr" hangingPunct="0"/>
            <a:r>
              <a:rPr lang="it-IT" sz="1400" i="1" dirty="0" smtClean="0">
                <a:solidFill>
                  <a:schemeClr val="tx2">
                    <a:lumMod val="50000"/>
                  </a:schemeClr>
                </a:solidFill>
              </a:rPr>
              <a:t>Services</a:t>
            </a:r>
          </a:p>
          <a:p>
            <a:pPr algn="ctr" hangingPunct="0"/>
            <a:r>
              <a:rPr lang="it-IT" sz="1400" i="1" dirty="0" err="1">
                <a:solidFill>
                  <a:schemeClr val="tx2">
                    <a:lumMod val="50000"/>
                  </a:schemeClr>
                </a:solidFill>
              </a:rPr>
              <a:t>Assessment</a:t>
            </a:r>
            <a:r>
              <a:rPr lang="it-IT" sz="1400" i="1" dirty="0">
                <a:solidFill>
                  <a:schemeClr val="tx2">
                    <a:lumMod val="50000"/>
                  </a:schemeClr>
                </a:solidFill>
              </a:rPr>
              <a:t> and </a:t>
            </a:r>
            <a:r>
              <a:rPr lang="it-IT" sz="1400" i="1" dirty="0" err="1">
                <a:solidFill>
                  <a:schemeClr val="tx2">
                    <a:lumMod val="50000"/>
                  </a:schemeClr>
                </a:solidFill>
              </a:rPr>
              <a:t>mitigation</a:t>
            </a:r>
            <a:r>
              <a:rPr lang="it-IT" sz="1400" i="1" dirty="0">
                <a:solidFill>
                  <a:schemeClr val="tx2">
                    <a:lumMod val="50000"/>
                  </a:schemeClr>
                </a:solidFill>
              </a:rPr>
              <a:t> </a:t>
            </a:r>
            <a:r>
              <a:rPr lang="it-IT" sz="1400" i="1" dirty="0" err="1">
                <a:solidFill>
                  <a:schemeClr val="tx2">
                    <a:lumMod val="50000"/>
                  </a:schemeClr>
                </a:solidFill>
              </a:rPr>
              <a:t>options</a:t>
            </a:r>
            <a:endParaRPr lang="it-IT" sz="1400" i="1" dirty="0" smtClean="0">
              <a:solidFill>
                <a:schemeClr val="tx2">
                  <a:lumMod val="50000"/>
                </a:schemeClr>
              </a:solidFill>
            </a:endParaRPr>
          </a:p>
          <a:p>
            <a:pPr algn="ctr" hangingPunct="0"/>
            <a:endParaRPr lang="it-IT" sz="1400" i="1" dirty="0" smtClean="0">
              <a:solidFill>
                <a:schemeClr val="tx2">
                  <a:lumMod val="50000"/>
                </a:schemeClr>
              </a:solidFill>
            </a:endParaRPr>
          </a:p>
          <a:p>
            <a:pPr algn="ctr" hangingPunct="0"/>
            <a:endParaRPr lang="it-IT" sz="1400" i="1" dirty="0">
              <a:solidFill>
                <a:schemeClr val="tx2">
                  <a:lumMod val="50000"/>
                </a:schemeClr>
              </a:solidFill>
            </a:endParaRPr>
          </a:p>
          <a:p>
            <a:pPr algn="ctr" hangingPunct="0"/>
            <a:endParaRPr lang="it-IT" sz="1400" i="1" dirty="0" smtClean="0">
              <a:solidFill>
                <a:schemeClr val="tx2">
                  <a:lumMod val="50000"/>
                </a:schemeClr>
              </a:solidFill>
            </a:endParaRPr>
          </a:p>
          <a:p>
            <a:pPr algn="ctr" hangingPunct="0"/>
            <a:endParaRPr lang="it-IT" sz="1400" i="1" dirty="0">
              <a:solidFill>
                <a:schemeClr val="tx2">
                  <a:lumMod val="50000"/>
                </a:schemeClr>
              </a:solidFill>
            </a:endParaRPr>
          </a:p>
          <a:p>
            <a:pPr algn="ctr" hangingPunct="0"/>
            <a:endParaRPr lang="it-IT" sz="1400" i="1" dirty="0" smtClean="0">
              <a:solidFill>
                <a:schemeClr val="tx2">
                  <a:lumMod val="50000"/>
                </a:schemeClr>
              </a:solidFill>
            </a:endParaRPr>
          </a:p>
          <a:p>
            <a:pPr algn="ctr" hangingPunct="0"/>
            <a:endParaRPr lang="it-IT" sz="1400" i="1" dirty="0">
              <a:solidFill>
                <a:schemeClr val="tx2">
                  <a:lumMod val="50000"/>
                </a:schemeClr>
              </a:solidFill>
            </a:endParaRPr>
          </a:p>
          <a:p>
            <a:pPr algn="ctr" hangingPunct="0"/>
            <a:endParaRPr lang="it-IT" sz="1400" i="1" dirty="0" smtClean="0">
              <a:solidFill>
                <a:schemeClr val="tx2">
                  <a:lumMod val="50000"/>
                </a:schemeClr>
              </a:solidFill>
            </a:endParaRPr>
          </a:p>
          <a:p>
            <a:pPr algn="ctr" hangingPunct="0"/>
            <a:endParaRPr lang="it-IT" sz="1400" i="1" dirty="0">
              <a:solidFill>
                <a:schemeClr val="tx2">
                  <a:lumMod val="50000"/>
                </a:schemeClr>
              </a:solidFill>
            </a:endParaRPr>
          </a:p>
          <a:p>
            <a:pPr algn="ctr" hangingPunct="0"/>
            <a:endParaRPr lang="it-IT" sz="1400" i="1" dirty="0" smtClean="0">
              <a:solidFill>
                <a:schemeClr val="tx2">
                  <a:lumMod val="50000"/>
                </a:schemeClr>
              </a:solidFill>
            </a:endParaRPr>
          </a:p>
          <a:p>
            <a:pPr algn="ctr" hangingPunct="0"/>
            <a:endParaRPr lang="it-IT" sz="1400" i="1" dirty="0">
              <a:solidFill>
                <a:schemeClr val="tx2">
                  <a:lumMod val="50000"/>
                </a:schemeClr>
              </a:solidFill>
            </a:endParaRPr>
          </a:p>
          <a:p>
            <a:pPr algn="ctr" hangingPunct="0"/>
            <a:endParaRPr lang="it-IT" sz="1400" i="1" dirty="0">
              <a:solidFill>
                <a:schemeClr val="tx2">
                  <a:lumMod val="50000"/>
                </a:schemeClr>
              </a:solidFill>
            </a:endParaRPr>
          </a:p>
          <a:p>
            <a:pPr algn="ctr" hangingPunct="0"/>
            <a:endParaRPr lang="it-IT" sz="1400" i="1" dirty="0" smtClean="0">
              <a:solidFill>
                <a:schemeClr val="tx2">
                  <a:lumMod val="50000"/>
                </a:schemeClr>
              </a:solidFill>
            </a:endParaRPr>
          </a:p>
          <a:p>
            <a:pPr algn="ctr" hangingPunct="0"/>
            <a:endParaRPr lang="it-IT" sz="1400" i="1" dirty="0">
              <a:solidFill>
                <a:schemeClr val="tx2">
                  <a:lumMod val="50000"/>
                </a:schemeClr>
              </a:solidFill>
            </a:endParaRPr>
          </a:p>
          <a:p>
            <a:pPr algn="ctr" hangingPunct="0"/>
            <a:endParaRPr lang="it-IT" sz="1400" i="1" dirty="0" smtClean="0">
              <a:solidFill>
                <a:schemeClr val="tx2">
                  <a:lumMod val="50000"/>
                </a:schemeClr>
              </a:solidFill>
            </a:endParaRPr>
          </a:p>
          <a:p>
            <a:pPr algn="ctr" hangingPunct="0"/>
            <a:endParaRPr lang="it-IT" sz="1400" i="1" dirty="0">
              <a:solidFill>
                <a:schemeClr val="tx2">
                  <a:lumMod val="50000"/>
                </a:schemeClr>
              </a:solidFill>
            </a:endParaRPr>
          </a:p>
          <a:p>
            <a:pPr algn="ctr" hangingPunct="0"/>
            <a:endParaRPr lang="it-IT" sz="1400" i="1" dirty="0" smtClean="0">
              <a:solidFill>
                <a:schemeClr val="tx2">
                  <a:lumMod val="50000"/>
                </a:schemeClr>
              </a:solidFill>
            </a:endParaRPr>
          </a:p>
          <a:p>
            <a:pPr algn="ctr" hangingPunct="0"/>
            <a:endParaRPr lang="it-IT" sz="1400" i="1" dirty="0">
              <a:solidFill>
                <a:schemeClr val="tx2">
                  <a:lumMod val="50000"/>
                </a:schemeClr>
              </a:solidFill>
            </a:endParaRPr>
          </a:p>
          <a:p>
            <a:pPr algn="ctr" hangingPunct="0"/>
            <a:endParaRPr lang="it-IT" sz="1400" i="1" dirty="0" smtClean="0">
              <a:solidFill>
                <a:schemeClr val="tx2">
                  <a:lumMod val="50000"/>
                </a:schemeClr>
              </a:solidFill>
            </a:endParaRPr>
          </a:p>
          <a:p>
            <a:pPr algn="ctr" hangingPunct="0"/>
            <a:endParaRPr lang="it-IT" sz="1400" i="1" dirty="0">
              <a:solidFill>
                <a:schemeClr val="tx2">
                  <a:lumMod val="50000"/>
                </a:schemeClr>
              </a:solidFill>
            </a:endParaRPr>
          </a:p>
          <a:p>
            <a:pPr algn="ctr" hangingPunct="0"/>
            <a:endParaRPr lang="it-IT" sz="1400" i="1" dirty="0" smtClean="0">
              <a:solidFill>
                <a:schemeClr val="tx2">
                  <a:lumMod val="50000"/>
                </a:schemeClr>
              </a:solidFill>
            </a:endParaRPr>
          </a:p>
          <a:p>
            <a:pPr algn="ctr" hangingPunct="0"/>
            <a:endParaRPr lang="it-IT" sz="1400" i="1" dirty="0">
              <a:solidFill>
                <a:schemeClr val="tx2">
                  <a:lumMod val="50000"/>
                </a:schemeClr>
              </a:solidFill>
            </a:endParaRPr>
          </a:p>
          <a:p>
            <a:pPr algn="ctr" hangingPunct="0"/>
            <a:endParaRPr lang="it-IT" sz="1400" i="1" dirty="0">
              <a:solidFill>
                <a:schemeClr val="tx2">
                  <a:lumMod val="50000"/>
                </a:schemeClr>
              </a:solidFill>
            </a:endParaRPr>
          </a:p>
        </p:txBody>
      </p:sp>
      <p:pic>
        <p:nvPicPr>
          <p:cNvPr id="20510" name="Picture 46"/>
          <p:cNvPicPr>
            <a:picLocks noChangeAspect="1" noChangeArrowheads="1"/>
          </p:cNvPicPr>
          <p:nvPr/>
        </p:nvPicPr>
        <p:blipFill>
          <a:blip r:embed="rId5" cstate="print"/>
          <a:srcRect/>
          <a:stretch>
            <a:fillRect/>
          </a:stretch>
        </p:blipFill>
        <p:spPr bwMode="auto">
          <a:xfrm>
            <a:off x="3275856" y="5011787"/>
            <a:ext cx="2365251" cy="1770311"/>
          </a:xfrm>
          <a:prstGeom prst="rect">
            <a:avLst/>
          </a:prstGeom>
          <a:noFill/>
          <a:ln w="9525">
            <a:noFill/>
            <a:miter lim="800000"/>
            <a:headEnd/>
            <a:tailEnd/>
          </a:ln>
        </p:spPr>
      </p:pic>
      <p:sp>
        <p:nvSpPr>
          <p:cNvPr id="20511" name="Text Box 23"/>
          <p:cNvSpPr txBox="1">
            <a:spLocks noChangeArrowheads="1"/>
          </p:cNvSpPr>
          <p:nvPr/>
        </p:nvSpPr>
        <p:spPr bwMode="auto">
          <a:xfrm rot="-5400000">
            <a:off x="4229940" y="4269168"/>
            <a:ext cx="430877" cy="2236446"/>
          </a:xfrm>
          <a:prstGeom prst="rect">
            <a:avLst/>
          </a:prstGeom>
          <a:noFill/>
          <a:ln w="9525">
            <a:noFill/>
            <a:miter lim="800000"/>
            <a:headEnd/>
            <a:tailEnd/>
          </a:ln>
        </p:spPr>
        <p:txBody>
          <a:bodyPr vert="eaVert" wrap="none" lIns="91435" tIns="45718" rIns="91435" bIns="45718">
            <a:prstTxWarp prst="textNoShape">
              <a:avLst/>
            </a:prstTxWarp>
            <a:spAutoFit/>
          </a:bodyPr>
          <a:lstStyle/>
          <a:p>
            <a:pPr algn="ctr" hangingPunct="0"/>
            <a:r>
              <a:rPr lang="it-IT" sz="1600" b="1" dirty="0">
                <a:solidFill>
                  <a:schemeClr val="tx2">
                    <a:lumMod val="50000"/>
                  </a:schemeClr>
                </a:solidFill>
              </a:rPr>
              <a:t>Data Processing </a:t>
            </a:r>
            <a:r>
              <a:rPr lang="it-IT" sz="1600" b="1" dirty="0" err="1">
                <a:solidFill>
                  <a:schemeClr val="tx2">
                    <a:lumMod val="50000"/>
                  </a:schemeClr>
                </a:solidFill>
              </a:rPr>
              <a:t>layer</a:t>
            </a:r>
            <a:endParaRPr lang="it-IT" sz="1600" b="1" dirty="0">
              <a:solidFill>
                <a:schemeClr val="tx2">
                  <a:lumMod val="50000"/>
                </a:schemeClr>
              </a:solidFill>
            </a:endParaRPr>
          </a:p>
        </p:txBody>
      </p:sp>
      <p:sp>
        <p:nvSpPr>
          <p:cNvPr id="20512" name="AutoShape 39"/>
          <p:cNvSpPr>
            <a:spLocks noChangeArrowheads="1"/>
          </p:cNvSpPr>
          <p:nvPr/>
        </p:nvSpPr>
        <p:spPr bwMode="auto">
          <a:xfrm>
            <a:off x="1917253" y="5632401"/>
            <a:ext cx="6831211" cy="1211089"/>
          </a:xfrm>
          <a:prstGeom prst="leftArrow">
            <a:avLst>
              <a:gd name="adj1" fmla="val 44426"/>
              <a:gd name="adj2" fmla="val 59617"/>
            </a:avLst>
          </a:prstGeom>
          <a:solidFill>
            <a:srgbClr val="FFFFFF"/>
          </a:solidFill>
          <a:ln w="28575">
            <a:noFill/>
            <a:prstDash val="dashDot"/>
            <a:miter lim="800000"/>
            <a:headEnd/>
            <a:tailEnd/>
          </a:ln>
        </p:spPr>
        <p:txBody>
          <a:bodyPr wrap="none" lIns="91435" tIns="45718" rIns="91435" bIns="45718" anchor="ctr">
            <a:prstTxWarp prst="textNoShape">
              <a:avLst/>
            </a:prstTxWarp>
          </a:bodyPr>
          <a:lstStyle/>
          <a:p>
            <a:pPr algn="ctr" hangingPunct="0"/>
            <a:r>
              <a:rPr lang="it-IT" sz="2000" dirty="0" err="1">
                <a:solidFill>
                  <a:schemeClr val="tx2">
                    <a:lumMod val="50000"/>
                  </a:schemeClr>
                </a:solidFill>
              </a:rPr>
              <a:t>From</a:t>
            </a:r>
            <a:r>
              <a:rPr lang="it-IT" sz="2000" dirty="0">
                <a:solidFill>
                  <a:schemeClr val="tx2">
                    <a:lumMod val="50000"/>
                  </a:schemeClr>
                </a:solidFill>
              </a:rPr>
              <a:t> </a:t>
            </a:r>
            <a:r>
              <a:rPr lang="it-IT" sz="2000" dirty="0" err="1">
                <a:solidFill>
                  <a:schemeClr val="tx2">
                    <a:lumMod val="50000"/>
                  </a:schemeClr>
                </a:solidFill>
              </a:rPr>
              <a:t>Space</a:t>
            </a:r>
            <a:r>
              <a:rPr lang="it-IT" sz="2000" dirty="0">
                <a:solidFill>
                  <a:schemeClr val="tx2">
                    <a:lumMod val="50000"/>
                  </a:schemeClr>
                </a:solidFill>
              </a:rPr>
              <a:t> </a:t>
            </a:r>
            <a:r>
              <a:rPr lang="it-IT" sz="2000" dirty="0" err="1">
                <a:solidFill>
                  <a:schemeClr val="tx2">
                    <a:lumMod val="50000"/>
                  </a:schemeClr>
                </a:solidFill>
              </a:rPr>
              <a:t>Systems</a:t>
            </a:r>
            <a:r>
              <a:rPr lang="it-IT" sz="2000" dirty="0">
                <a:solidFill>
                  <a:schemeClr val="tx2">
                    <a:lumMod val="50000"/>
                  </a:schemeClr>
                </a:solidFill>
              </a:rPr>
              <a:t> </a:t>
            </a:r>
            <a:r>
              <a:rPr lang="it-IT" sz="2000" dirty="0" err="1">
                <a:solidFill>
                  <a:schemeClr val="tx2">
                    <a:lumMod val="50000"/>
                  </a:schemeClr>
                </a:solidFill>
              </a:rPr>
              <a:t>to</a:t>
            </a:r>
            <a:r>
              <a:rPr lang="it-IT" sz="2000" dirty="0">
                <a:solidFill>
                  <a:schemeClr val="tx2">
                    <a:lumMod val="50000"/>
                  </a:schemeClr>
                </a:solidFill>
              </a:rPr>
              <a:t> </a:t>
            </a:r>
            <a:r>
              <a:rPr lang="it-IT" sz="2000" b="1" dirty="0">
                <a:solidFill>
                  <a:schemeClr val="tx2">
                    <a:lumMod val="50000"/>
                  </a:schemeClr>
                </a:solidFill>
              </a:rPr>
              <a:t>non EO expert</a:t>
            </a:r>
            <a:r>
              <a:rPr lang="it-IT" sz="2000" dirty="0">
                <a:solidFill>
                  <a:schemeClr val="tx2">
                    <a:lumMod val="50000"/>
                  </a:schemeClr>
                </a:solidFill>
              </a:rPr>
              <a:t> End </a:t>
            </a:r>
            <a:r>
              <a:rPr lang="it-IT" sz="2000" dirty="0" err="1">
                <a:solidFill>
                  <a:schemeClr val="tx2">
                    <a:lumMod val="50000"/>
                  </a:schemeClr>
                </a:solidFill>
              </a:rPr>
              <a:t>Users</a:t>
            </a:r>
            <a:endParaRPr lang="it-IT" sz="2000" dirty="0">
              <a:solidFill>
                <a:schemeClr val="tx2">
                  <a:lumMod val="50000"/>
                </a:schemeClr>
              </a:solidFill>
            </a:endParaRPr>
          </a:p>
        </p:txBody>
      </p:sp>
      <p:sp>
        <p:nvSpPr>
          <p:cNvPr id="32" name="Documento 2"/>
          <p:cNvSpPr>
            <a:spLocks noChangeArrowheads="1"/>
          </p:cNvSpPr>
          <p:nvPr/>
        </p:nvSpPr>
        <p:spPr bwMode="auto">
          <a:xfrm>
            <a:off x="0" y="-27206"/>
            <a:ext cx="9144000" cy="649724"/>
          </a:xfrm>
          <a:prstGeom prst="flowChartDocument">
            <a:avLst/>
          </a:prstGeom>
          <a:solidFill>
            <a:srgbClr val="36218F">
              <a:alpha val="98822"/>
            </a:srgbClr>
          </a:solidFill>
          <a:ln w="9525">
            <a:noFill/>
            <a:miter lim="800000"/>
            <a:headEnd/>
            <a:tailEnd/>
          </a:ln>
        </p:spPr>
        <p:txBody>
          <a:bodyPr anchor="ctr">
            <a:prstTxWarp prst="textNoShape">
              <a:avLst/>
            </a:prstTxWarp>
            <a:spAutoFit/>
          </a:bodyPr>
          <a:lstStyle/>
          <a:p>
            <a:pPr>
              <a:spcBef>
                <a:spcPts val="1200"/>
              </a:spcBef>
            </a:pPr>
            <a:r>
              <a:rPr lang="en-US" sz="2800" b="1" dirty="0" smtClean="0">
                <a:solidFill>
                  <a:schemeClr val="bg1"/>
                </a:solidFill>
                <a:latin typeface="Calibri" charset="0"/>
                <a:ea typeface="Times New Roman" charset="0"/>
                <a:cs typeface="Times New Roman" charset="0"/>
              </a:rPr>
              <a:t>Copernicus </a:t>
            </a:r>
            <a:r>
              <a:rPr lang="en-US" sz="2800" b="1" dirty="0" err="1" smtClean="0">
                <a:solidFill>
                  <a:schemeClr val="bg1"/>
                </a:solidFill>
                <a:latin typeface="Calibri" charset="0"/>
                <a:ea typeface="Times New Roman" charset="0"/>
                <a:cs typeface="Times New Roman" charset="0"/>
              </a:rPr>
              <a:t>Downstreaming</a:t>
            </a:r>
            <a:r>
              <a:rPr lang="en-US" sz="2800" b="1" dirty="0" smtClean="0">
                <a:solidFill>
                  <a:schemeClr val="bg1"/>
                </a:solidFill>
                <a:latin typeface="Calibri" charset="0"/>
                <a:ea typeface="Times New Roman" charset="0"/>
                <a:cs typeface="Times New Roman" charset="0"/>
              </a:rPr>
              <a:t> </a:t>
            </a:r>
            <a:r>
              <a:rPr lang="en-US" sz="2800" b="1" dirty="0">
                <a:solidFill>
                  <a:schemeClr val="bg1"/>
                </a:solidFill>
                <a:latin typeface="Calibri" charset="0"/>
                <a:ea typeface="Times New Roman" charset="0"/>
                <a:cs typeface="Times New Roman" charset="0"/>
              </a:rPr>
              <a:t>and Support to Decision </a:t>
            </a:r>
            <a:r>
              <a:rPr lang="en-US" sz="2800" b="1" dirty="0" smtClean="0">
                <a:solidFill>
                  <a:schemeClr val="bg1"/>
                </a:solidFill>
                <a:latin typeface="Calibri" charset="0"/>
                <a:ea typeface="Times New Roman" charset="0"/>
                <a:cs typeface="Times New Roman" charset="0"/>
              </a:rPr>
              <a:t>Process</a:t>
            </a:r>
            <a:endParaRPr lang="en-US" sz="2800" b="1" dirty="0">
              <a:solidFill>
                <a:schemeClr val="bg1"/>
              </a:solidFill>
              <a:latin typeface="Calibri" charset="0"/>
              <a:ea typeface="Times New Roman" charset="0"/>
              <a:cs typeface="Times New Roman" charset="0"/>
            </a:endParaRPr>
          </a:p>
        </p:txBody>
      </p:sp>
      <p:pic>
        <p:nvPicPr>
          <p:cNvPr id="2" name="Immagine 1"/>
          <p:cNvPicPr>
            <a:picLocks noChangeAspect="1"/>
          </p:cNvPicPr>
          <p:nvPr/>
        </p:nvPicPr>
        <p:blipFill>
          <a:blip r:embed="rId6"/>
          <a:stretch>
            <a:fillRect/>
          </a:stretch>
        </p:blipFill>
        <p:spPr>
          <a:xfrm>
            <a:off x="3347864" y="1988840"/>
            <a:ext cx="3672408" cy="2888357"/>
          </a:xfrm>
          <a:prstGeom prst="rect">
            <a:avLst/>
          </a:prstGeom>
        </p:spPr>
      </p:pic>
      <p:pic>
        <p:nvPicPr>
          <p:cNvPr id="20504" name="Picture 34"/>
          <p:cNvPicPr>
            <a:picLocks noChangeAspect="1" noChangeArrowheads="1"/>
          </p:cNvPicPr>
          <p:nvPr/>
        </p:nvPicPr>
        <p:blipFill>
          <a:blip r:embed="rId7" cstate="print"/>
          <a:srcRect/>
          <a:stretch>
            <a:fillRect/>
          </a:stretch>
        </p:blipFill>
        <p:spPr bwMode="auto">
          <a:xfrm>
            <a:off x="178619" y="6021288"/>
            <a:ext cx="1297037" cy="777999"/>
          </a:xfrm>
          <a:prstGeom prst="rect">
            <a:avLst/>
          </a:prstGeom>
          <a:noFill/>
          <a:ln w="9525">
            <a:noFill/>
            <a:miter lim="800000"/>
            <a:headEnd/>
            <a:tailEnd/>
          </a:ln>
        </p:spPr>
      </p:pic>
      <p:pic>
        <p:nvPicPr>
          <p:cNvPr id="20507" name="Picture 38"/>
          <p:cNvPicPr>
            <a:picLocks noChangeAspect="1" noChangeArrowheads="1"/>
          </p:cNvPicPr>
          <p:nvPr/>
        </p:nvPicPr>
        <p:blipFill>
          <a:blip r:embed="rId8" cstate="print">
            <a:clrChange>
              <a:clrFrom>
                <a:srgbClr val="000000"/>
              </a:clrFrom>
              <a:clrTo>
                <a:srgbClr val="000000">
                  <a:alpha val="0"/>
                </a:srgbClr>
              </a:clrTo>
            </a:clrChange>
          </a:blip>
          <a:srcRect/>
          <a:stretch>
            <a:fillRect/>
          </a:stretch>
        </p:blipFill>
        <p:spPr bwMode="auto">
          <a:xfrm>
            <a:off x="1239144" y="5856784"/>
            <a:ext cx="956592" cy="956592"/>
          </a:xfrm>
          <a:prstGeom prst="rect">
            <a:avLst/>
          </a:prstGeom>
          <a:noFill/>
          <a:ln w="9525">
            <a:noFill/>
            <a:miter lim="800000"/>
            <a:headEnd/>
            <a:tailEnd/>
          </a:ln>
        </p:spPr>
      </p:pic>
      <p:pic>
        <p:nvPicPr>
          <p:cNvPr id="20506" name="Picture 37"/>
          <p:cNvPicPr>
            <a:picLocks noChangeAspect="1" noChangeArrowheads="1"/>
          </p:cNvPicPr>
          <p:nvPr/>
        </p:nvPicPr>
        <p:blipFill>
          <a:blip r:embed="rId8" cstate="print">
            <a:clrChange>
              <a:clrFrom>
                <a:srgbClr val="000000"/>
              </a:clrFrom>
              <a:clrTo>
                <a:srgbClr val="000000">
                  <a:alpha val="0"/>
                </a:srgbClr>
              </a:clrTo>
            </a:clrChange>
          </a:blip>
          <a:srcRect/>
          <a:stretch>
            <a:fillRect/>
          </a:stretch>
        </p:blipFill>
        <p:spPr bwMode="auto">
          <a:xfrm>
            <a:off x="828527" y="5727874"/>
            <a:ext cx="957709" cy="957709"/>
          </a:xfrm>
          <a:prstGeom prst="rect">
            <a:avLst/>
          </a:prstGeom>
          <a:noFill/>
          <a:ln w="9525">
            <a:noFill/>
            <a:miter lim="800000"/>
            <a:headEnd/>
            <a:tailEnd/>
          </a:ln>
        </p:spPr>
      </p:pic>
      <p:pic>
        <p:nvPicPr>
          <p:cNvPr id="3" name="Immagine 2"/>
          <p:cNvPicPr>
            <a:picLocks noChangeAspect="1"/>
          </p:cNvPicPr>
          <p:nvPr/>
        </p:nvPicPr>
        <p:blipFill>
          <a:blip r:embed="rId9"/>
          <a:stretch>
            <a:fillRect/>
          </a:stretch>
        </p:blipFill>
        <p:spPr>
          <a:xfrm>
            <a:off x="35496" y="2492896"/>
            <a:ext cx="2544374" cy="3168352"/>
          </a:xfrm>
          <a:prstGeom prst="rect">
            <a:avLst/>
          </a:prstGeom>
        </p:spPr>
      </p:pic>
    </p:spTree>
    <p:extLst>
      <p:ext uri="{BB962C8B-B14F-4D97-AF65-F5344CB8AC3E}">
        <p14:creationId xmlns:p14="http://schemas.microsoft.com/office/powerpoint/2010/main" val="321764381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1"/>
          <p:cNvSpPr>
            <a:spLocks noGrp="1"/>
          </p:cNvSpPr>
          <p:nvPr>
            <p:ph idx="1"/>
          </p:nvPr>
        </p:nvSpPr>
        <p:spPr>
          <a:xfrm>
            <a:off x="209550" y="1065213"/>
            <a:ext cx="7874000" cy="4300537"/>
          </a:xfrm>
        </p:spPr>
        <p:txBody>
          <a:bodyPr/>
          <a:lstStyle/>
          <a:p>
            <a:pPr marL="0" indent="0">
              <a:defRPr/>
            </a:pPr>
            <a:r>
              <a:rPr lang="en-US" sz="1600" dirty="0" smtClean="0">
                <a:ea typeface="+mn-ea"/>
              </a:rPr>
              <a:t>OGC WPS standard: web coupling between</a:t>
            </a:r>
          </a:p>
          <a:p>
            <a:pPr>
              <a:buFont typeface="Arial" pitchFamily="34" charset="0"/>
              <a:buChar char="•"/>
              <a:defRPr/>
            </a:pPr>
            <a:r>
              <a:rPr lang="en-US" sz="1600" dirty="0" smtClean="0">
                <a:ea typeface="+mn-ea"/>
              </a:rPr>
              <a:t>Your thin client device: web browser (tablet)</a:t>
            </a:r>
          </a:p>
          <a:p>
            <a:pPr>
              <a:buFont typeface="Arial" pitchFamily="34" charset="0"/>
              <a:buChar char="•"/>
              <a:defRPr/>
            </a:pPr>
            <a:r>
              <a:rPr lang="en-US" sz="1600" dirty="0" smtClean="0">
                <a:ea typeface="+mn-ea"/>
              </a:rPr>
              <a:t>Remote OGC data sources</a:t>
            </a:r>
          </a:p>
          <a:p>
            <a:pPr>
              <a:buFont typeface="Arial" pitchFamily="34" charset="0"/>
              <a:buChar char="•"/>
              <a:defRPr/>
            </a:pPr>
            <a:r>
              <a:rPr lang="en-US" sz="1600" dirty="0" smtClean="0">
                <a:ea typeface="+mn-ea"/>
              </a:rPr>
              <a:t>Remote processing library</a:t>
            </a:r>
          </a:p>
        </p:txBody>
      </p:sp>
      <p:grpSp>
        <p:nvGrpSpPr>
          <p:cNvPr id="3076" name="Group 17"/>
          <p:cNvGrpSpPr>
            <a:grpSpLocks/>
          </p:cNvGrpSpPr>
          <p:nvPr/>
        </p:nvGrpSpPr>
        <p:grpSpPr bwMode="auto">
          <a:xfrm>
            <a:off x="128588" y="2324100"/>
            <a:ext cx="5581650" cy="4191000"/>
            <a:chOff x="1454832" y="23700"/>
            <a:chExt cx="7833952" cy="6687732"/>
          </a:xfrm>
        </p:grpSpPr>
        <p:sp>
          <p:nvSpPr>
            <p:cNvPr id="19" name="Rounded Rectangle 18"/>
            <p:cNvSpPr/>
            <p:nvPr/>
          </p:nvSpPr>
          <p:spPr>
            <a:xfrm>
              <a:off x="2854070" y="61699"/>
              <a:ext cx="3618412" cy="2594029"/>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endParaRPr lang="en-GB" sz="1000">
                <a:solidFill>
                  <a:srgbClr val="000000"/>
                </a:solidFill>
                <a:latin typeface="Arial" charset="0"/>
                <a:ea typeface="ＭＳ Ｐゴシック" charset="0"/>
              </a:endParaRPr>
            </a:p>
          </p:txBody>
        </p:sp>
        <p:sp>
          <p:nvSpPr>
            <p:cNvPr id="20" name="Cloud 19"/>
            <p:cNvSpPr/>
            <p:nvPr/>
          </p:nvSpPr>
          <p:spPr>
            <a:xfrm>
              <a:off x="2854070" y="2741859"/>
              <a:ext cx="3507008" cy="2079783"/>
            </a:xfrm>
            <a:prstGeom prst="cloud">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sz="1050"/>
            </a:p>
          </p:txBody>
        </p:sp>
        <p:sp>
          <p:nvSpPr>
            <p:cNvPr id="21" name="Can 20"/>
            <p:cNvSpPr/>
            <p:nvPr/>
          </p:nvSpPr>
          <p:spPr>
            <a:xfrm>
              <a:off x="3152634" y="5054698"/>
              <a:ext cx="2943302" cy="1656734"/>
            </a:xfrm>
            <a:prstGeom prst="can">
              <a:avLst>
                <a:gd name="adj" fmla="val 50000"/>
              </a:avLst>
            </a:prstGeom>
            <a:ln/>
          </p:spPr>
          <p:style>
            <a:lnRef idx="2">
              <a:schemeClr val="accent1"/>
            </a:lnRef>
            <a:fillRef idx="1">
              <a:schemeClr val="lt1"/>
            </a:fillRef>
            <a:effectRef idx="0">
              <a:schemeClr val="accent1"/>
            </a:effectRef>
            <a:fontRef idx="minor">
              <a:schemeClr val="dk1"/>
            </a:fontRef>
          </p:style>
          <p:txBody>
            <a:bodyPr anchor="ctr"/>
            <a:lstStyle/>
            <a:p>
              <a:pPr algn="ctr"/>
              <a:endParaRPr lang="en-GB" sz="1000">
                <a:solidFill>
                  <a:srgbClr val="000000"/>
                </a:solidFill>
                <a:latin typeface="Arial" charset="0"/>
                <a:ea typeface="ＭＳ Ｐゴシック" charset="0"/>
              </a:endParaRPr>
            </a:p>
          </p:txBody>
        </p:sp>
        <p:sp>
          <p:nvSpPr>
            <p:cNvPr id="22" name="Parallelogram 21"/>
            <p:cNvSpPr/>
            <p:nvPr/>
          </p:nvSpPr>
          <p:spPr>
            <a:xfrm>
              <a:off x="3366530" y="5358686"/>
              <a:ext cx="2620230" cy="1025960"/>
            </a:xfrm>
            <a:prstGeom prst="parallelogram">
              <a:avLst>
                <a:gd name="adj" fmla="val 99189"/>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000">
                <a:solidFill>
                  <a:srgbClr val="FFFFFF"/>
                </a:solidFill>
                <a:latin typeface="Arial" charset="0"/>
                <a:ea typeface="ＭＳ Ｐゴシック" charset="0"/>
              </a:endParaRPr>
            </a:p>
          </p:txBody>
        </p:sp>
        <p:sp>
          <p:nvSpPr>
            <p:cNvPr id="23" name="Parallelogram 22"/>
            <p:cNvSpPr/>
            <p:nvPr/>
          </p:nvSpPr>
          <p:spPr>
            <a:xfrm>
              <a:off x="3313056" y="4988834"/>
              <a:ext cx="2622457" cy="1025960"/>
            </a:xfrm>
            <a:prstGeom prst="parallelogram">
              <a:avLst>
                <a:gd name="adj" fmla="val 99189"/>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000">
                <a:solidFill>
                  <a:srgbClr val="FFFFFF"/>
                </a:solidFill>
                <a:latin typeface="Arial" charset="0"/>
                <a:ea typeface="ＭＳ Ｐゴシック" charset="0"/>
              </a:endParaRPr>
            </a:p>
          </p:txBody>
        </p:sp>
        <p:sp>
          <p:nvSpPr>
            <p:cNvPr id="24" name="TextBox 23"/>
            <p:cNvSpPr txBox="1"/>
            <p:nvPr/>
          </p:nvSpPr>
          <p:spPr>
            <a:xfrm>
              <a:off x="6505903" y="3783016"/>
              <a:ext cx="2698213" cy="1008226"/>
            </a:xfrm>
            <a:prstGeom prst="rect">
              <a:avLst/>
            </a:prstGeom>
            <a:noFill/>
          </p:spPr>
          <p:txBody>
            <a:bodyPr wrap="none">
              <a:spAutoFit/>
            </a:bodyPr>
            <a:lstStyle>
              <a:lvl1pPr eaLnBrk="0" hangingPunct="0">
                <a:defRPr i="1">
                  <a:solidFill>
                    <a:schemeClr val="tx1"/>
                  </a:solidFill>
                  <a:latin typeface="Arial" charset="0"/>
                  <a:ea typeface="ＭＳ Ｐゴシック" charset="0"/>
                </a:defRPr>
              </a:lvl1pPr>
              <a:lvl2pPr marL="742950" indent="-285750" eaLnBrk="0" hangingPunct="0">
                <a:defRPr i="1">
                  <a:solidFill>
                    <a:schemeClr val="tx1"/>
                  </a:solidFill>
                  <a:latin typeface="Arial" charset="0"/>
                  <a:ea typeface="ＭＳ Ｐゴシック" charset="0"/>
                </a:defRPr>
              </a:lvl2pPr>
              <a:lvl3pPr marL="1143000" indent="-228600" eaLnBrk="0" hangingPunct="0">
                <a:defRPr i="1">
                  <a:solidFill>
                    <a:schemeClr val="tx1"/>
                  </a:solidFill>
                  <a:latin typeface="Arial" charset="0"/>
                  <a:ea typeface="ＭＳ Ｐゴシック" charset="0"/>
                </a:defRPr>
              </a:lvl3pPr>
              <a:lvl4pPr marL="1600200" indent="-228600" eaLnBrk="0" hangingPunct="0">
                <a:defRPr i="1">
                  <a:solidFill>
                    <a:schemeClr val="tx1"/>
                  </a:solidFill>
                  <a:latin typeface="Arial" charset="0"/>
                  <a:ea typeface="ＭＳ Ｐゴシック" charset="0"/>
                </a:defRPr>
              </a:lvl4pPr>
              <a:lvl5pPr marL="2057400" indent="-228600" eaLnBrk="0" hangingPunct="0">
                <a:defRPr i="1">
                  <a:solidFill>
                    <a:schemeClr val="tx1"/>
                  </a:solidFill>
                  <a:latin typeface="Arial" charset="0"/>
                  <a:ea typeface="ＭＳ Ｐゴシック" charset="0"/>
                </a:defRPr>
              </a:lvl5pPr>
              <a:lvl6pPr marL="2514600" indent="-228600" eaLnBrk="0" fontAlgn="base" hangingPunct="0">
                <a:spcBef>
                  <a:spcPct val="0"/>
                </a:spcBef>
                <a:spcAft>
                  <a:spcPct val="0"/>
                </a:spcAft>
                <a:defRPr i="1">
                  <a:solidFill>
                    <a:schemeClr val="tx1"/>
                  </a:solidFill>
                  <a:latin typeface="Arial" charset="0"/>
                  <a:ea typeface="ＭＳ Ｐゴシック" charset="0"/>
                </a:defRPr>
              </a:lvl6pPr>
              <a:lvl7pPr marL="2971800" indent="-228600" eaLnBrk="0" fontAlgn="base" hangingPunct="0">
                <a:spcBef>
                  <a:spcPct val="0"/>
                </a:spcBef>
                <a:spcAft>
                  <a:spcPct val="0"/>
                </a:spcAft>
                <a:defRPr i="1">
                  <a:solidFill>
                    <a:schemeClr val="tx1"/>
                  </a:solidFill>
                  <a:latin typeface="Arial" charset="0"/>
                  <a:ea typeface="ＭＳ Ｐゴシック" charset="0"/>
                </a:defRPr>
              </a:lvl7pPr>
              <a:lvl8pPr marL="3429000" indent="-228600" eaLnBrk="0" fontAlgn="base" hangingPunct="0">
                <a:spcBef>
                  <a:spcPct val="0"/>
                </a:spcBef>
                <a:spcAft>
                  <a:spcPct val="0"/>
                </a:spcAft>
                <a:defRPr i="1">
                  <a:solidFill>
                    <a:schemeClr val="tx1"/>
                  </a:solidFill>
                  <a:latin typeface="Arial" charset="0"/>
                  <a:ea typeface="ＭＳ Ｐゴシック" charset="0"/>
                </a:defRPr>
              </a:lvl8pPr>
              <a:lvl9pPr marL="3886200" indent="-228600" eaLnBrk="0" fontAlgn="base" hangingPunct="0">
                <a:spcBef>
                  <a:spcPct val="0"/>
                </a:spcBef>
                <a:spcAft>
                  <a:spcPct val="0"/>
                </a:spcAft>
                <a:defRPr i="1">
                  <a:solidFill>
                    <a:schemeClr val="tx1"/>
                  </a:solidFill>
                  <a:latin typeface="Arial" charset="0"/>
                  <a:ea typeface="ＭＳ Ｐゴシック" charset="0"/>
                </a:defRPr>
              </a:lvl9pPr>
            </a:lstStyle>
            <a:p>
              <a:pPr eaLnBrk="1" hangingPunct="1"/>
              <a:r>
                <a:rPr lang="en-US" sz="1000"/>
                <a:t>B.1) Link existing GMES +</a:t>
              </a:r>
            </a:p>
            <a:p>
              <a:pPr eaLnBrk="1" hangingPunct="1"/>
              <a:r>
                <a:rPr lang="en-US" sz="1000"/>
                <a:t>non-GMES WebGIS</a:t>
              </a:r>
            </a:p>
            <a:p>
              <a:pPr eaLnBrk="1" hangingPunct="1"/>
              <a:r>
                <a:rPr lang="en-US" sz="1000"/>
                <a:t>Services (data cloud)</a:t>
              </a:r>
              <a:endParaRPr lang="en-GB" sz="1000"/>
            </a:p>
          </p:txBody>
        </p:sp>
        <p:sp>
          <p:nvSpPr>
            <p:cNvPr id="25" name="TextBox 24"/>
            <p:cNvSpPr txBox="1"/>
            <p:nvPr/>
          </p:nvSpPr>
          <p:spPr>
            <a:xfrm>
              <a:off x="6490307" y="5054698"/>
              <a:ext cx="2482088" cy="1575670"/>
            </a:xfrm>
            <a:prstGeom prst="rect">
              <a:avLst/>
            </a:prstGeom>
            <a:noFill/>
          </p:spPr>
          <p:txBody>
            <a:bodyPr wrap="none">
              <a:spAutoFit/>
            </a:bodyPr>
            <a:lstStyle>
              <a:lvl1pPr eaLnBrk="0" hangingPunct="0">
                <a:defRPr i="1">
                  <a:solidFill>
                    <a:schemeClr val="tx1"/>
                  </a:solidFill>
                  <a:latin typeface="Arial" charset="0"/>
                  <a:ea typeface="ＭＳ Ｐゴシック" charset="0"/>
                </a:defRPr>
              </a:lvl1pPr>
              <a:lvl2pPr marL="742950" indent="-285750" eaLnBrk="0" hangingPunct="0">
                <a:defRPr i="1">
                  <a:solidFill>
                    <a:schemeClr val="tx1"/>
                  </a:solidFill>
                  <a:latin typeface="Arial" charset="0"/>
                  <a:ea typeface="ＭＳ Ｐゴシック" charset="0"/>
                </a:defRPr>
              </a:lvl2pPr>
              <a:lvl3pPr marL="1143000" indent="-228600" eaLnBrk="0" hangingPunct="0">
                <a:defRPr i="1">
                  <a:solidFill>
                    <a:schemeClr val="tx1"/>
                  </a:solidFill>
                  <a:latin typeface="Arial" charset="0"/>
                  <a:ea typeface="ＭＳ Ｐゴシック" charset="0"/>
                </a:defRPr>
              </a:lvl3pPr>
              <a:lvl4pPr marL="1600200" indent="-228600" eaLnBrk="0" hangingPunct="0">
                <a:defRPr i="1">
                  <a:solidFill>
                    <a:schemeClr val="tx1"/>
                  </a:solidFill>
                  <a:latin typeface="Arial" charset="0"/>
                  <a:ea typeface="ＭＳ Ｐゴシック" charset="0"/>
                </a:defRPr>
              </a:lvl4pPr>
              <a:lvl5pPr marL="2057400" indent="-228600" eaLnBrk="0" hangingPunct="0">
                <a:defRPr i="1">
                  <a:solidFill>
                    <a:schemeClr val="tx1"/>
                  </a:solidFill>
                  <a:latin typeface="Arial" charset="0"/>
                  <a:ea typeface="ＭＳ Ｐゴシック" charset="0"/>
                </a:defRPr>
              </a:lvl5pPr>
              <a:lvl6pPr marL="2514600" indent="-228600" eaLnBrk="0" fontAlgn="base" hangingPunct="0">
                <a:spcBef>
                  <a:spcPct val="0"/>
                </a:spcBef>
                <a:spcAft>
                  <a:spcPct val="0"/>
                </a:spcAft>
                <a:defRPr i="1">
                  <a:solidFill>
                    <a:schemeClr val="tx1"/>
                  </a:solidFill>
                  <a:latin typeface="Arial" charset="0"/>
                  <a:ea typeface="ＭＳ Ｐゴシック" charset="0"/>
                </a:defRPr>
              </a:lvl6pPr>
              <a:lvl7pPr marL="2971800" indent="-228600" eaLnBrk="0" fontAlgn="base" hangingPunct="0">
                <a:spcBef>
                  <a:spcPct val="0"/>
                </a:spcBef>
                <a:spcAft>
                  <a:spcPct val="0"/>
                </a:spcAft>
                <a:defRPr i="1">
                  <a:solidFill>
                    <a:schemeClr val="tx1"/>
                  </a:solidFill>
                  <a:latin typeface="Arial" charset="0"/>
                  <a:ea typeface="ＭＳ Ｐゴシック" charset="0"/>
                </a:defRPr>
              </a:lvl7pPr>
              <a:lvl8pPr marL="3429000" indent="-228600" eaLnBrk="0" fontAlgn="base" hangingPunct="0">
                <a:spcBef>
                  <a:spcPct val="0"/>
                </a:spcBef>
                <a:spcAft>
                  <a:spcPct val="0"/>
                </a:spcAft>
                <a:defRPr i="1">
                  <a:solidFill>
                    <a:schemeClr val="tx1"/>
                  </a:solidFill>
                  <a:latin typeface="Arial" charset="0"/>
                  <a:ea typeface="ＭＳ Ｐゴシック" charset="0"/>
                </a:defRPr>
              </a:lvl8pPr>
              <a:lvl9pPr marL="3886200" indent="-228600" eaLnBrk="0" fontAlgn="base" hangingPunct="0">
                <a:spcBef>
                  <a:spcPct val="0"/>
                </a:spcBef>
                <a:spcAft>
                  <a:spcPct val="0"/>
                </a:spcAft>
                <a:defRPr i="1">
                  <a:solidFill>
                    <a:schemeClr val="tx1"/>
                  </a:solidFill>
                  <a:latin typeface="Arial" charset="0"/>
                  <a:ea typeface="ＭＳ Ｐゴシック" charset="0"/>
                </a:defRPr>
              </a:lvl9pPr>
            </a:lstStyle>
            <a:p>
              <a:pPr eaLnBrk="1" hangingPunct="1"/>
              <a:r>
                <a:rPr lang="en-US" sz="1000"/>
                <a:t>B.1) Download GMES +</a:t>
              </a:r>
            </a:p>
            <a:p>
              <a:pPr eaLnBrk="1" hangingPunct="1"/>
              <a:r>
                <a:rPr lang="en-US" sz="1000"/>
                <a:t>non-GMES  data into </a:t>
              </a:r>
            </a:p>
            <a:p>
              <a:pPr eaLnBrk="1" hangingPunct="1"/>
              <a:r>
                <a:rPr lang="en-US" sz="1000"/>
                <a:t>and provide as</a:t>
              </a:r>
            </a:p>
            <a:p>
              <a:pPr eaLnBrk="1" hangingPunct="1"/>
              <a:r>
                <a:rPr lang="en-US" sz="1000"/>
                <a:t>WebGIS services</a:t>
              </a:r>
            </a:p>
            <a:p>
              <a:pPr eaLnBrk="1" hangingPunct="1"/>
              <a:r>
                <a:rPr lang="en-US" sz="1000"/>
                <a:t>(local cache database)</a:t>
              </a:r>
              <a:endParaRPr lang="en-GB" sz="1000"/>
            </a:p>
          </p:txBody>
        </p:sp>
        <p:sp>
          <p:nvSpPr>
            <p:cNvPr id="26" name="Parallelogram 25"/>
            <p:cNvSpPr/>
            <p:nvPr/>
          </p:nvSpPr>
          <p:spPr>
            <a:xfrm>
              <a:off x="3313056" y="3304236"/>
              <a:ext cx="2622457" cy="1023426"/>
            </a:xfrm>
            <a:prstGeom prst="parallelogram">
              <a:avLst>
                <a:gd name="adj" fmla="val 99189"/>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000">
                <a:solidFill>
                  <a:srgbClr val="FFFFFF"/>
                </a:solidFill>
                <a:latin typeface="Arial" charset="0"/>
                <a:ea typeface="ＭＳ Ｐゴシック" charset="0"/>
              </a:endParaRPr>
            </a:p>
          </p:txBody>
        </p:sp>
        <p:sp>
          <p:nvSpPr>
            <p:cNvPr id="27" name="Parallelogram 26"/>
            <p:cNvSpPr/>
            <p:nvPr/>
          </p:nvSpPr>
          <p:spPr>
            <a:xfrm>
              <a:off x="3313056" y="3012914"/>
              <a:ext cx="2622457" cy="1025960"/>
            </a:xfrm>
            <a:prstGeom prst="parallelogram">
              <a:avLst>
                <a:gd name="adj" fmla="val 99189"/>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000">
                <a:solidFill>
                  <a:srgbClr val="FFFFFF"/>
                </a:solidFill>
                <a:latin typeface="Arial" charset="0"/>
                <a:ea typeface="ＭＳ Ｐゴシック" charset="0"/>
              </a:endParaRPr>
            </a:p>
          </p:txBody>
        </p:sp>
        <p:sp>
          <p:nvSpPr>
            <p:cNvPr id="28" name="Parallelogram 27"/>
            <p:cNvSpPr/>
            <p:nvPr/>
          </p:nvSpPr>
          <p:spPr>
            <a:xfrm>
              <a:off x="3373214" y="467016"/>
              <a:ext cx="2620230" cy="1025958"/>
            </a:xfrm>
            <a:prstGeom prst="parallelogram">
              <a:avLst>
                <a:gd name="adj" fmla="val 9918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000">
                <a:solidFill>
                  <a:srgbClr val="FFFFFF"/>
                </a:solidFill>
                <a:latin typeface="Arial" charset="0"/>
                <a:ea typeface="ＭＳ Ｐゴシック" charset="0"/>
              </a:endParaRPr>
            </a:p>
          </p:txBody>
        </p:sp>
        <p:sp>
          <p:nvSpPr>
            <p:cNvPr id="3091" name="TextBox 28"/>
            <p:cNvSpPr txBox="1">
              <a:spLocks noChangeArrowheads="1"/>
            </p:cNvSpPr>
            <p:nvPr/>
          </p:nvSpPr>
          <p:spPr bwMode="auto">
            <a:xfrm>
              <a:off x="4238553" y="5859529"/>
              <a:ext cx="442799" cy="53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charset="0"/>
                  <a:ea typeface="ＭＳ Ｐゴシック" charset="0"/>
                </a:defRPr>
              </a:lvl1pPr>
              <a:lvl2pPr marL="742950" indent="-285750" eaLnBrk="0" hangingPunct="0">
                <a:defRPr i="1">
                  <a:solidFill>
                    <a:schemeClr val="tx1"/>
                  </a:solidFill>
                  <a:latin typeface="Arial" charset="0"/>
                  <a:ea typeface="ＭＳ Ｐゴシック" charset="0"/>
                </a:defRPr>
              </a:lvl2pPr>
              <a:lvl3pPr marL="1143000" indent="-228600" eaLnBrk="0" hangingPunct="0">
                <a:defRPr i="1">
                  <a:solidFill>
                    <a:schemeClr val="tx1"/>
                  </a:solidFill>
                  <a:latin typeface="Arial" charset="0"/>
                  <a:ea typeface="ＭＳ Ｐゴシック" charset="0"/>
                </a:defRPr>
              </a:lvl3pPr>
              <a:lvl4pPr marL="1600200" indent="-228600" eaLnBrk="0" hangingPunct="0">
                <a:defRPr i="1">
                  <a:solidFill>
                    <a:schemeClr val="tx1"/>
                  </a:solidFill>
                  <a:latin typeface="Arial" charset="0"/>
                  <a:ea typeface="ＭＳ Ｐゴシック" charset="0"/>
                </a:defRPr>
              </a:lvl4pPr>
              <a:lvl5pPr marL="2057400" indent="-228600" eaLnBrk="0" hangingPunct="0">
                <a:defRPr i="1">
                  <a:solidFill>
                    <a:schemeClr val="tx1"/>
                  </a:solidFill>
                  <a:latin typeface="Arial" charset="0"/>
                  <a:ea typeface="ＭＳ Ｐゴシック" charset="0"/>
                </a:defRPr>
              </a:lvl5pPr>
              <a:lvl6pPr marL="2514600" indent="-228600" eaLnBrk="0" fontAlgn="base" hangingPunct="0">
                <a:spcBef>
                  <a:spcPct val="0"/>
                </a:spcBef>
                <a:spcAft>
                  <a:spcPct val="0"/>
                </a:spcAft>
                <a:defRPr i="1">
                  <a:solidFill>
                    <a:schemeClr val="tx1"/>
                  </a:solidFill>
                  <a:latin typeface="Arial" charset="0"/>
                  <a:ea typeface="ＭＳ Ｐゴシック" charset="0"/>
                </a:defRPr>
              </a:lvl6pPr>
              <a:lvl7pPr marL="2971800" indent="-228600" eaLnBrk="0" fontAlgn="base" hangingPunct="0">
                <a:spcBef>
                  <a:spcPct val="0"/>
                </a:spcBef>
                <a:spcAft>
                  <a:spcPct val="0"/>
                </a:spcAft>
                <a:defRPr i="1">
                  <a:solidFill>
                    <a:schemeClr val="tx1"/>
                  </a:solidFill>
                  <a:latin typeface="Arial" charset="0"/>
                  <a:ea typeface="ＭＳ Ｐゴシック" charset="0"/>
                </a:defRPr>
              </a:lvl7pPr>
              <a:lvl8pPr marL="3429000" indent="-228600" eaLnBrk="0" fontAlgn="base" hangingPunct="0">
                <a:spcBef>
                  <a:spcPct val="0"/>
                </a:spcBef>
                <a:spcAft>
                  <a:spcPct val="0"/>
                </a:spcAft>
                <a:defRPr i="1">
                  <a:solidFill>
                    <a:schemeClr val="tx1"/>
                  </a:solidFill>
                  <a:latin typeface="Arial" charset="0"/>
                  <a:ea typeface="ＭＳ Ｐゴシック" charset="0"/>
                </a:defRPr>
              </a:lvl8pPr>
              <a:lvl9pPr marL="3886200" indent="-228600" eaLnBrk="0" fontAlgn="base" hangingPunct="0">
                <a:spcBef>
                  <a:spcPct val="0"/>
                </a:spcBef>
                <a:spcAft>
                  <a:spcPct val="0"/>
                </a:spcAft>
                <a:defRPr i="1">
                  <a:solidFill>
                    <a:schemeClr val="tx1"/>
                  </a:solidFill>
                  <a:latin typeface="Arial" charset="0"/>
                  <a:ea typeface="ＭＳ Ｐゴシック" charset="0"/>
                </a:defRPr>
              </a:lvl9pPr>
            </a:lstStyle>
            <a:p>
              <a:pPr eaLnBrk="1" hangingPunct="1"/>
              <a:r>
                <a:rPr lang="en-US" sz="1400" b="1"/>
                <a:t>+</a:t>
              </a:r>
              <a:endParaRPr lang="en-GB" sz="1400" b="1"/>
            </a:p>
          </p:txBody>
        </p:sp>
        <p:sp>
          <p:nvSpPr>
            <p:cNvPr id="3092" name="TextBox 29"/>
            <p:cNvSpPr txBox="1">
              <a:spLocks noChangeArrowheads="1"/>
            </p:cNvSpPr>
            <p:nvPr/>
          </p:nvSpPr>
          <p:spPr bwMode="auto">
            <a:xfrm>
              <a:off x="4246828" y="5566641"/>
              <a:ext cx="442799" cy="53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charset="0"/>
                  <a:ea typeface="ＭＳ Ｐゴシック" charset="0"/>
                </a:defRPr>
              </a:lvl1pPr>
              <a:lvl2pPr marL="742950" indent="-285750" eaLnBrk="0" hangingPunct="0">
                <a:defRPr i="1">
                  <a:solidFill>
                    <a:schemeClr val="tx1"/>
                  </a:solidFill>
                  <a:latin typeface="Arial" charset="0"/>
                  <a:ea typeface="ＭＳ Ｐゴシック" charset="0"/>
                </a:defRPr>
              </a:lvl2pPr>
              <a:lvl3pPr marL="1143000" indent="-228600" eaLnBrk="0" hangingPunct="0">
                <a:defRPr i="1">
                  <a:solidFill>
                    <a:schemeClr val="tx1"/>
                  </a:solidFill>
                  <a:latin typeface="Arial" charset="0"/>
                  <a:ea typeface="ＭＳ Ｐゴシック" charset="0"/>
                </a:defRPr>
              </a:lvl3pPr>
              <a:lvl4pPr marL="1600200" indent="-228600" eaLnBrk="0" hangingPunct="0">
                <a:defRPr i="1">
                  <a:solidFill>
                    <a:schemeClr val="tx1"/>
                  </a:solidFill>
                  <a:latin typeface="Arial" charset="0"/>
                  <a:ea typeface="ＭＳ Ｐゴシック" charset="0"/>
                </a:defRPr>
              </a:lvl4pPr>
              <a:lvl5pPr marL="2057400" indent="-228600" eaLnBrk="0" hangingPunct="0">
                <a:defRPr i="1">
                  <a:solidFill>
                    <a:schemeClr val="tx1"/>
                  </a:solidFill>
                  <a:latin typeface="Arial" charset="0"/>
                  <a:ea typeface="ＭＳ Ｐゴシック" charset="0"/>
                </a:defRPr>
              </a:lvl5pPr>
              <a:lvl6pPr marL="2514600" indent="-228600" eaLnBrk="0" fontAlgn="base" hangingPunct="0">
                <a:spcBef>
                  <a:spcPct val="0"/>
                </a:spcBef>
                <a:spcAft>
                  <a:spcPct val="0"/>
                </a:spcAft>
                <a:defRPr i="1">
                  <a:solidFill>
                    <a:schemeClr val="tx1"/>
                  </a:solidFill>
                  <a:latin typeface="Arial" charset="0"/>
                  <a:ea typeface="ＭＳ Ｐゴシック" charset="0"/>
                </a:defRPr>
              </a:lvl6pPr>
              <a:lvl7pPr marL="2971800" indent="-228600" eaLnBrk="0" fontAlgn="base" hangingPunct="0">
                <a:spcBef>
                  <a:spcPct val="0"/>
                </a:spcBef>
                <a:spcAft>
                  <a:spcPct val="0"/>
                </a:spcAft>
                <a:defRPr i="1">
                  <a:solidFill>
                    <a:schemeClr val="tx1"/>
                  </a:solidFill>
                  <a:latin typeface="Arial" charset="0"/>
                  <a:ea typeface="ＭＳ Ｐゴシック" charset="0"/>
                </a:defRPr>
              </a:lvl7pPr>
              <a:lvl8pPr marL="3429000" indent="-228600" eaLnBrk="0" fontAlgn="base" hangingPunct="0">
                <a:spcBef>
                  <a:spcPct val="0"/>
                </a:spcBef>
                <a:spcAft>
                  <a:spcPct val="0"/>
                </a:spcAft>
                <a:defRPr i="1">
                  <a:solidFill>
                    <a:schemeClr val="tx1"/>
                  </a:solidFill>
                  <a:latin typeface="Arial" charset="0"/>
                  <a:ea typeface="ＭＳ Ｐゴシック" charset="0"/>
                </a:defRPr>
              </a:lvl8pPr>
              <a:lvl9pPr marL="3886200" indent="-228600" eaLnBrk="0" fontAlgn="base" hangingPunct="0">
                <a:spcBef>
                  <a:spcPct val="0"/>
                </a:spcBef>
                <a:spcAft>
                  <a:spcPct val="0"/>
                </a:spcAft>
                <a:defRPr i="1">
                  <a:solidFill>
                    <a:schemeClr val="tx1"/>
                  </a:solidFill>
                  <a:latin typeface="Arial" charset="0"/>
                  <a:ea typeface="ＭＳ Ｐゴシック" charset="0"/>
                </a:defRPr>
              </a:lvl9pPr>
            </a:lstStyle>
            <a:p>
              <a:pPr eaLnBrk="1" hangingPunct="1"/>
              <a:r>
                <a:rPr lang="en-US" sz="1400" b="1"/>
                <a:t>+</a:t>
              </a:r>
              <a:endParaRPr lang="en-GB" sz="1400" b="1"/>
            </a:p>
          </p:txBody>
        </p:sp>
        <p:sp>
          <p:nvSpPr>
            <p:cNvPr id="3093" name="TextBox 30"/>
            <p:cNvSpPr txBox="1">
              <a:spLocks noChangeArrowheads="1"/>
            </p:cNvSpPr>
            <p:nvPr/>
          </p:nvSpPr>
          <p:spPr bwMode="auto">
            <a:xfrm>
              <a:off x="4246227" y="3918444"/>
              <a:ext cx="442799" cy="53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charset="0"/>
                  <a:ea typeface="ＭＳ Ｐゴシック" charset="0"/>
                </a:defRPr>
              </a:lvl1pPr>
              <a:lvl2pPr marL="742950" indent="-285750" eaLnBrk="0" hangingPunct="0">
                <a:defRPr i="1">
                  <a:solidFill>
                    <a:schemeClr val="tx1"/>
                  </a:solidFill>
                  <a:latin typeface="Arial" charset="0"/>
                  <a:ea typeface="ＭＳ Ｐゴシック" charset="0"/>
                </a:defRPr>
              </a:lvl2pPr>
              <a:lvl3pPr marL="1143000" indent="-228600" eaLnBrk="0" hangingPunct="0">
                <a:defRPr i="1">
                  <a:solidFill>
                    <a:schemeClr val="tx1"/>
                  </a:solidFill>
                  <a:latin typeface="Arial" charset="0"/>
                  <a:ea typeface="ＭＳ Ｐゴシック" charset="0"/>
                </a:defRPr>
              </a:lvl3pPr>
              <a:lvl4pPr marL="1600200" indent="-228600" eaLnBrk="0" hangingPunct="0">
                <a:defRPr i="1">
                  <a:solidFill>
                    <a:schemeClr val="tx1"/>
                  </a:solidFill>
                  <a:latin typeface="Arial" charset="0"/>
                  <a:ea typeface="ＭＳ Ｐゴシック" charset="0"/>
                </a:defRPr>
              </a:lvl4pPr>
              <a:lvl5pPr marL="2057400" indent="-228600" eaLnBrk="0" hangingPunct="0">
                <a:defRPr i="1">
                  <a:solidFill>
                    <a:schemeClr val="tx1"/>
                  </a:solidFill>
                  <a:latin typeface="Arial" charset="0"/>
                  <a:ea typeface="ＭＳ Ｐゴシック" charset="0"/>
                </a:defRPr>
              </a:lvl5pPr>
              <a:lvl6pPr marL="2514600" indent="-228600" eaLnBrk="0" fontAlgn="base" hangingPunct="0">
                <a:spcBef>
                  <a:spcPct val="0"/>
                </a:spcBef>
                <a:spcAft>
                  <a:spcPct val="0"/>
                </a:spcAft>
                <a:defRPr i="1">
                  <a:solidFill>
                    <a:schemeClr val="tx1"/>
                  </a:solidFill>
                  <a:latin typeface="Arial" charset="0"/>
                  <a:ea typeface="ＭＳ Ｐゴシック" charset="0"/>
                </a:defRPr>
              </a:lvl6pPr>
              <a:lvl7pPr marL="2971800" indent="-228600" eaLnBrk="0" fontAlgn="base" hangingPunct="0">
                <a:spcBef>
                  <a:spcPct val="0"/>
                </a:spcBef>
                <a:spcAft>
                  <a:spcPct val="0"/>
                </a:spcAft>
                <a:defRPr i="1">
                  <a:solidFill>
                    <a:schemeClr val="tx1"/>
                  </a:solidFill>
                  <a:latin typeface="Arial" charset="0"/>
                  <a:ea typeface="ＭＳ Ｐゴシック" charset="0"/>
                </a:defRPr>
              </a:lvl7pPr>
              <a:lvl8pPr marL="3429000" indent="-228600" eaLnBrk="0" fontAlgn="base" hangingPunct="0">
                <a:spcBef>
                  <a:spcPct val="0"/>
                </a:spcBef>
                <a:spcAft>
                  <a:spcPct val="0"/>
                </a:spcAft>
                <a:defRPr i="1">
                  <a:solidFill>
                    <a:schemeClr val="tx1"/>
                  </a:solidFill>
                  <a:latin typeface="Arial" charset="0"/>
                  <a:ea typeface="ＭＳ Ｐゴシック" charset="0"/>
                </a:defRPr>
              </a:lvl8pPr>
              <a:lvl9pPr marL="3886200" indent="-228600" eaLnBrk="0" fontAlgn="base" hangingPunct="0">
                <a:spcBef>
                  <a:spcPct val="0"/>
                </a:spcBef>
                <a:spcAft>
                  <a:spcPct val="0"/>
                </a:spcAft>
                <a:defRPr i="1">
                  <a:solidFill>
                    <a:schemeClr val="tx1"/>
                  </a:solidFill>
                  <a:latin typeface="Arial" charset="0"/>
                  <a:ea typeface="ＭＳ Ｐゴシック" charset="0"/>
                </a:defRPr>
              </a:lvl9pPr>
            </a:lstStyle>
            <a:p>
              <a:pPr eaLnBrk="1" hangingPunct="1"/>
              <a:r>
                <a:rPr lang="en-US" sz="1400" b="1"/>
                <a:t>+</a:t>
              </a:r>
              <a:endParaRPr lang="en-GB" sz="1400" b="1"/>
            </a:p>
          </p:txBody>
        </p:sp>
        <p:sp>
          <p:nvSpPr>
            <p:cNvPr id="3094" name="TextBox 31"/>
            <p:cNvSpPr txBox="1">
              <a:spLocks noChangeArrowheads="1"/>
            </p:cNvSpPr>
            <p:nvPr/>
          </p:nvSpPr>
          <p:spPr bwMode="auto">
            <a:xfrm>
              <a:off x="4239548" y="3555781"/>
              <a:ext cx="442799" cy="53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charset="0"/>
                  <a:ea typeface="ＭＳ Ｐゴシック" charset="0"/>
                </a:defRPr>
              </a:lvl1pPr>
              <a:lvl2pPr marL="742950" indent="-285750" eaLnBrk="0" hangingPunct="0">
                <a:defRPr i="1">
                  <a:solidFill>
                    <a:schemeClr val="tx1"/>
                  </a:solidFill>
                  <a:latin typeface="Arial" charset="0"/>
                  <a:ea typeface="ＭＳ Ｐゴシック" charset="0"/>
                </a:defRPr>
              </a:lvl2pPr>
              <a:lvl3pPr marL="1143000" indent="-228600" eaLnBrk="0" hangingPunct="0">
                <a:defRPr i="1">
                  <a:solidFill>
                    <a:schemeClr val="tx1"/>
                  </a:solidFill>
                  <a:latin typeface="Arial" charset="0"/>
                  <a:ea typeface="ＭＳ Ｐゴシック" charset="0"/>
                </a:defRPr>
              </a:lvl3pPr>
              <a:lvl4pPr marL="1600200" indent="-228600" eaLnBrk="0" hangingPunct="0">
                <a:defRPr i="1">
                  <a:solidFill>
                    <a:schemeClr val="tx1"/>
                  </a:solidFill>
                  <a:latin typeface="Arial" charset="0"/>
                  <a:ea typeface="ＭＳ Ｐゴシック" charset="0"/>
                </a:defRPr>
              </a:lvl4pPr>
              <a:lvl5pPr marL="2057400" indent="-228600" eaLnBrk="0" hangingPunct="0">
                <a:defRPr i="1">
                  <a:solidFill>
                    <a:schemeClr val="tx1"/>
                  </a:solidFill>
                  <a:latin typeface="Arial" charset="0"/>
                  <a:ea typeface="ＭＳ Ｐゴシック" charset="0"/>
                </a:defRPr>
              </a:lvl5pPr>
              <a:lvl6pPr marL="2514600" indent="-228600" eaLnBrk="0" fontAlgn="base" hangingPunct="0">
                <a:spcBef>
                  <a:spcPct val="0"/>
                </a:spcBef>
                <a:spcAft>
                  <a:spcPct val="0"/>
                </a:spcAft>
                <a:defRPr i="1">
                  <a:solidFill>
                    <a:schemeClr val="tx1"/>
                  </a:solidFill>
                  <a:latin typeface="Arial" charset="0"/>
                  <a:ea typeface="ＭＳ Ｐゴシック" charset="0"/>
                </a:defRPr>
              </a:lvl6pPr>
              <a:lvl7pPr marL="2971800" indent="-228600" eaLnBrk="0" fontAlgn="base" hangingPunct="0">
                <a:spcBef>
                  <a:spcPct val="0"/>
                </a:spcBef>
                <a:spcAft>
                  <a:spcPct val="0"/>
                </a:spcAft>
                <a:defRPr i="1">
                  <a:solidFill>
                    <a:schemeClr val="tx1"/>
                  </a:solidFill>
                  <a:latin typeface="Arial" charset="0"/>
                  <a:ea typeface="ＭＳ Ｐゴシック" charset="0"/>
                </a:defRPr>
              </a:lvl7pPr>
              <a:lvl8pPr marL="3429000" indent="-228600" eaLnBrk="0" fontAlgn="base" hangingPunct="0">
                <a:spcBef>
                  <a:spcPct val="0"/>
                </a:spcBef>
                <a:spcAft>
                  <a:spcPct val="0"/>
                </a:spcAft>
                <a:defRPr i="1">
                  <a:solidFill>
                    <a:schemeClr val="tx1"/>
                  </a:solidFill>
                  <a:latin typeface="Arial" charset="0"/>
                  <a:ea typeface="ＭＳ Ｐゴシック" charset="0"/>
                </a:defRPr>
              </a:lvl8pPr>
              <a:lvl9pPr marL="3886200" indent="-228600" eaLnBrk="0" fontAlgn="base" hangingPunct="0">
                <a:spcBef>
                  <a:spcPct val="0"/>
                </a:spcBef>
                <a:spcAft>
                  <a:spcPct val="0"/>
                </a:spcAft>
                <a:defRPr i="1">
                  <a:solidFill>
                    <a:schemeClr val="tx1"/>
                  </a:solidFill>
                  <a:latin typeface="Arial" charset="0"/>
                  <a:ea typeface="ＭＳ Ｐゴシック" charset="0"/>
                </a:defRPr>
              </a:lvl9pPr>
            </a:lstStyle>
            <a:p>
              <a:pPr eaLnBrk="1" hangingPunct="1"/>
              <a:r>
                <a:rPr lang="en-US" sz="1400" b="1"/>
                <a:t>+</a:t>
              </a:r>
              <a:endParaRPr lang="en-GB" sz="1400" b="1"/>
            </a:p>
          </p:txBody>
        </p:sp>
        <p:sp>
          <p:nvSpPr>
            <p:cNvPr id="3095" name="TextBox 32"/>
            <p:cNvSpPr txBox="1">
              <a:spLocks noChangeArrowheads="1"/>
            </p:cNvSpPr>
            <p:nvPr/>
          </p:nvSpPr>
          <p:spPr bwMode="auto">
            <a:xfrm>
              <a:off x="4259936" y="803197"/>
              <a:ext cx="442799" cy="53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charset="0"/>
                  <a:ea typeface="ＭＳ Ｐゴシック" charset="0"/>
                </a:defRPr>
              </a:lvl1pPr>
              <a:lvl2pPr marL="742950" indent="-285750" eaLnBrk="0" hangingPunct="0">
                <a:defRPr i="1">
                  <a:solidFill>
                    <a:schemeClr val="tx1"/>
                  </a:solidFill>
                  <a:latin typeface="Arial" charset="0"/>
                  <a:ea typeface="ＭＳ Ｐゴシック" charset="0"/>
                </a:defRPr>
              </a:lvl2pPr>
              <a:lvl3pPr marL="1143000" indent="-228600" eaLnBrk="0" hangingPunct="0">
                <a:defRPr i="1">
                  <a:solidFill>
                    <a:schemeClr val="tx1"/>
                  </a:solidFill>
                  <a:latin typeface="Arial" charset="0"/>
                  <a:ea typeface="ＭＳ Ｐゴシック" charset="0"/>
                </a:defRPr>
              </a:lvl3pPr>
              <a:lvl4pPr marL="1600200" indent="-228600" eaLnBrk="0" hangingPunct="0">
                <a:defRPr i="1">
                  <a:solidFill>
                    <a:schemeClr val="tx1"/>
                  </a:solidFill>
                  <a:latin typeface="Arial" charset="0"/>
                  <a:ea typeface="ＭＳ Ｐゴシック" charset="0"/>
                </a:defRPr>
              </a:lvl4pPr>
              <a:lvl5pPr marL="2057400" indent="-228600" eaLnBrk="0" hangingPunct="0">
                <a:defRPr i="1">
                  <a:solidFill>
                    <a:schemeClr val="tx1"/>
                  </a:solidFill>
                  <a:latin typeface="Arial" charset="0"/>
                  <a:ea typeface="ＭＳ Ｐゴシック" charset="0"/>
                </a:defRPr>
              </a:lvl5pPr>
              <a:lvl6pPr marL="2514600" indent="-228600" eaLnBrk="0" fontAlgn="base" hangingPunct="0">
                <a:spcBef>
                  <a:spcPct val="0"/>
                </a:spcBef>
                <a:spcAft>
                  <a:spcPct val="0"/>
                </a:spcAft>
                <a:defRPr i="1">
                  <a:solidFill>
                    <a:schemeClr val="tx1"/>
                  </a:solidFill>
                  <a:latin typeface="Arial" charset="0"/>
                  <a:ea typeface="ＭＳ Ｐゴシック" charset="0"/>
                </a:defRPr>
              </a:lvl6pPr>
              <a:lvl7pPr marL="2971800" indent="-228600" eaLnBrk="0" fontAlgn="base" hangingPunct="0">
                <a:spcBef>
                  <a:spcPct val="0"/>
                </a:spcBef>
                <a:spcAft>
                  <a:spcPct val="0"/>
                </a:spcAft>
                <a:defRPr i="1">
                  <a:solidFill>
                    <a:schemeClr val="tx1"/>
                  </a:solidFill>
                  <a:latin typeface="Arial" charset="0"/>
                  <a:ea typeface="ＭＳ Ｐゴシック" charset="0"/>
                </a:defRPr>
              </a:lvl7pPr>
              <a:lvl8pPr marL="3429000" indent="-228600" eaLnBrk="0" fontAlgn="base" hangingPunct="0">
                <a:spcBef>
                  <a:spcPct val="0"/>
                </a:spcBef>
                <a:spcAft>
                  <a:spcPct val="0"/>
                </a:spcAft>
                <a:defRPr i="1">
                  <a:solidFill>
                    <a:schemeClr val="tx1"/>
                  </a:solidFill>
                  <a:latin typeface="Arial" charset="0"/>
                  <a:ea typeface="ＭＳ Ｐゴシック" charset="0"/>
                </a:defRPr>
              </a:lvl8pPr>
              <a:lvl9pPr marL="3886200" indent="-228600" eaLnBrk="0" fontAlgn="base" hangingPunct="0">
                <a:spcBef>
                  <a:spcPct val="0"/>
                </a:spcBef>
                <a:spcAft>
                  <a:spcPct val="0"/>
                </a:spcAft>
                <a:defRPr i="1">
                  <a:solidFill>
                    <a:schemeClr val="tx1"/>
                  </a:solidFill>
                  <a:latin typeface="Arial" charset="0"/>
                  <a:ea typeface="ＭＳ Ｐゴシック" charset="0"/>
                </a:defRPr>
              </a:lvl9pPr>
            </a:lstStyle>
            <a:p>
              <a:pPr eaLnBrk="1" hangingPunct="1"/>
              <a:r>
                <a:rPr lang="en-US" sz="1400" b="1"/>
                <a:t>=</a:t>
              </a:r>
              <a:endParaRPr lang="en-GB" sz="1400" b="1"/>
            </a:p>
          </p:txBody>
        </p:sp>
        <p:sp>
          <p:nvSpPr>
            <p:cNvPr id="34" name="TextBox 33"/>
            <p:cNvSpPr txBox="1"/>
            <p:nvPr/>
          </p:nvSpPr>
          <p:spPr>
            <a:xfrm>
              <a:off x="3264038" y="61699"/>
              <a:ext cx="2943302" cy="458514"/>
            </a:xfrm>
            <a:prstGeom prst="rect">
              <a:avLst/>
            </a:prstGeom>
            <a:noFill/>
          </p:spPr>
          <p:txBody>
            <a:bodyPr>
              <a:spAutoFit/>
            </a:bodyPr>
            <a:lstStyle>
              <a:lvl1pPr eaLnBrk="0" hangingPunct="0">
                <a:defRPr i="1">
                  <a:solidFill>
                    <a:schemeClr val="tx1"/>
                  </a:solidFill>
                  <a:latin typeface="Arial" charset="0"/>
                  <a:ea typeface="ＭＳ Ｐゴシック" charset="0"/>
                </a:defRPr>
              </a:lvl1pPr>
              <a:lvl2pPr marL="742950" indent="-285750" eaLnBrk="0" hangingPunct="0">
                <a:defRPr i="1">
                  <a:solidFill>
                    <a:schemeClr val="tx1"/>
                  </a:solidFill>
                  <a:latin typeface="Arial" charset="0"/>
                  <a:ea typeface="ＭＳ Ｐゴシック" charset="0"/>
                </a:defRPr>
              </a:lvl2pPr>
              <a:lvl3pPr marL="1143000" indent="-228600" eaLnBrk="0" hangingPunct="0">
                <a:defRPr i="1">
                  <a:solidFill>
                    <a:schemeClr val="tx1"/>
                  </a:solidFill>
                  <a:latin typeface="Arial" charset="0"/>
                  <a:ea typeface="ＭＳ Ｐゴシック" charset="0"/>
                </a:defRPr>
              </a:lvl3pPr>
              <a:lvl4pPr marL="1600200" indent="-228600" eaLnBrk="0" hangingPunct="0">
                <a:defRPr i="1">
                  <a:solidFill>
                    <a:schemeClr val="tx1"/>
                  </a:solidFill>
                  <a:latin typeface="Arial" charset="0"/>
                  <a:ea typeface="ＭＳ Ｐゴシック" charset="0"/>
                </a:defRPr>
              </a:lvl4pPr>
              <a:lvl5pPr marL="2057400" indent="-228600" eaLnBrk="0" hangingPunct="0">
                <a:defRPr i="1">
                  <a:solidFill>
                    <a:schemeClr val="tx1"/>
                  </a:solidFill>
                  <a:latin typeface="Arial" charset="0"/>
                  <a:ea typeface="ＭＳ Ｐゴシック" charset="0"/>
                </a:defRPr>
              </a:lvl5pPr>
              <a:lvl6pPr marL="2514600" indent="-228600" eaLnBrk="0" fontAlgn="base" hangingPunct="0">
                <a:spcBef>
                  <a:spcPct val="0"/>
                </a:spcBef>
                <a:spcAft>
                  <a:spcPct val="0"/>
                </a:spcAft>
                <a:defRPr i="1">
                  <a:solidFill>
                    <a:schemeClr val="tx1"/>
                  </a:solidFill>
                  <a:latin typeface="Arial" charset="0"/>
                  <a:ea typeface="ＭＳ Ｐゴシック" charset="0"/>
                </a:defRPr>
              </a:lvl6pPr>
              <a:lvl7pPr marL="2971800" indent="-228600" eaLnBrk="0" fontAlgn="base" hangingPunct="0">
                <a:spcBef>
                  <a:spcPct val="0"/>
                </a:spcBef>
                <a:spcAft>
                  <a:spcPct val="0"/>
                </a:spcAft>
                <a:defRPr i="1">
                  <a:solidFill>
                    <a:schemeClr val="tx1"/>
                  </a:solidFill>
                  <a:latin typeface="Arial" charset="0"/>
                  <a:ea typeface="ＭＳ Ｐゴシック" charset="0"/>
                </a:defRPr>
              </a:lvl7pPr>
              <a:lvl8pPr marL="3429000" indent="-228600" eaLnBrk="0" fontAlgn="base" hangingPunct="0">
                <a:spcBef>
                  <a:spcPct val="0"/>
                </a:spcBef>
                <a:spcAft>
                  <a:spcPct val="0"/>
                </a:spcAft>
                <a:defRPr i="1">
                  <a:solidFill>
                    <a:schemeClr val="tx1"/>
                  </a:solidFill>
                  <a:latin typeface="Arial" charset="0"/>
                  <a:ea typeface="ＭＳ Ｐゴシック" charset="0"/>
                </a:defRPr>
              </a:lvl8pPr>
              <a:lvl9pPr marL="3886200" indent="-228600" eaLnBrk="0" fontAlgn="base" hangingPunct="0">
                <a:spcBef>
                  <a:spcPct val="0"/>
                </a:spcBef>
                <a:spcAft>
                  <a:spcPct val="0"/>
                </a:spcAft>
                <a:defRPr i="1">
                  <a:solidFill>
                    <a:schemeClr val="tx1"/>
                  </a:solidFill>
                  <a:latin typeface="Arial" charset="0"/>
                  <a:ea typeface="ＭＳ Ｐゴシック" charset="0"/>
                </a:defRPr>
              </a:lvl9pPr>
            </a:lstStyle>
            <a:p>
              <a:pPr eaLnBrk="1" hangingPunct="1"/>
              <a:r>
                <a:rPr lang="en-US" sz="1000"/>
                <a:t>Dynamic multi-hazard map</a:t>
              </a:r>
              <a:endParaRPr lang="en-GB" sz="1000"/>
            </a:p>
          </p:txBody>
        </p:sp>
        <p:sp>
          <p:nvSpPr>
            <p:cNvPr id="35" name="Right Arrow 34"/>
            <p:cNvSpPr/>
            <p:nvPr/>
          </p:nvSpPr>
          <p:spPr>
            <a:xfrm rot="16200000">
              <a:off x="5594592" y="1665138"/>
              <a:ext cx="481314" cy="405512"/>
            </a:xfrm>
            <a:prstGeom prst="rightArrow">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000">
                <a:solidFill>
                  <a:srgbClr val="FFFFFF"/>
                </a:solidFill>
                <a:latin typeface="Arial" charset="0"/>
                <a:ea typeface="ＭＳ Ｐゴシック" charset="0"/>
              </a:endParaRPr>
            </a:p>
          </p:txBody>
        </p:sp>
        <p:sp>
          <p:nvSpPr>
            <p:cNvPr id="36" name="Right Arrow 35"/>
            <p:cNvSpPr/>
            <p:nvPr/>
          </p:nvSpPr>
          <p:spPr>
            <a:xfrm rot="16200000">
              <a:off x="5103299" y="1664025"/>
              <a:ext cx="481314" cy="407739"/>
            </a:xfrm>
            <a:prstGeom prst="rightArrow">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000">
                <a:solidFill>
                  <a:srgbClr val="FFFFFF"/>
                </a:solidFill>
                <a:latin typeface="Arial" charset="0"/>
                <a:ea typeface="ＭＳ Ｐゴシック" charset="0"/>
              </a:endParaRPr>
            </a:p>
          </p:txBody>
        </p:sp>
        <p:sp>
          <p:nvSpPr>
            <p:cNvPr id="37" name="Right Arrow 36"/>
            <p:cNvSpPr/>
            <p:nvPr/>
          </p:nvSpPr>
          <p:spPr>
            <a:xfrm rot="16200000">
              <a:off x="4595295" y="1664025"/>
              <a:ext cx="481314" cy="407739"/>
            </a:xfrm>
            <a:prstGeom prst="rightArrow">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000">
                <a:solidFill>
                  <a:srgbClr val="FFFFFF"/>
                </a:solidFill>
                <a:latin typeface="Arial" charset="0"/>
                <a:ea typeface="ＭＳ Ｐゴシック" charset="0"/>
              </a:endParaRPr>
            </a:p>
          </p:txBody>
        </p:sp>
        <p:sp>
          <p:nvSpPr>
            <p:cNvPr id="38" name="Right Arrow 37"/>
            <p:cNvSpPr/>
            <p:nvPr/>
          </p:nvSpPr>
          <p:spPr>
            <a:xfrm rot="16200000">
              <a:off x="4061669" y="1665138"/>
              <a:ext cx="481314" cy="405512"/>
            </a:xfrm>
            <a:prstGeom prst="rightArrow">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000">
                <a:solidFill>
                  <a:srgbClr val="FFFFFF"/>
                </a:solidFill>
                <a:latin typeface="Arial" charset="0"/>
                <a:ea typeface="ＭＳ Ｐゴシック" charset="0"/>
              </a:endParaRPr>
            </a:p>
          </p:txBody>
        </p:sp>
        <p:sp>
          <p:nvSpPr>
            <p:cNvPr id="39" name="Right Arrow 38"/>
            <p:cNvSpPr/>
            <p:nvPr/>
          </p:nvSpPr>
          <p:spPr>
            <a:xfrm rot="16200000">
              <a:off x="3570375" y="1664025"/>
              <a:ext cx="481314" cy="407739"/>
            </a:xfrm>
            <a:prstGeom prst="rightArrow">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000">
                <a:solidFill>
                  <a:srgbClr val="FFFFFF"/>
                </a:solidFill>
                <a:latin typeface="Arial" charset="0"/>
                <a:ea typeface="ＭＳ Ｐゴシック" charset="0"/>
              </a:endParaRPr>
            </a:p>
          </p:txBody>
        </p:sp>
        <p:sp>
          <p:nvSpPr>
            <p:cNvPr id="40" name="Right Arrow 39"/>
            <p:cNvSpPr/>
            <p:nvPr/>
          </p:nvSpPr>
          <p:spPr>
            <a:xfrm rot="16200000">
              <a:off x="3062372" y="1664025"/>
              <a:ext cx="481314" cy="407739"/>
            </a:xfrm>
            <a:prstGeom prst="rightArrow">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000">
                <a:solidFill>
                  <a:srgbClr val="FFFFFF"/>
                </a:solidFill>
                <a:latin typeface="Arial" charset="0"/>
                <a:ea typeface="ＭＳ Ｐゴシック" charset="0"/>
              </a:endParaRPr>
            </a:p>
          </p:txBody>
        </p:sp>
        <p:sp>
          <p:nvSpPr>
            <p:cNvPr id="41" name="Right Arrow 40"/>
            <p:cNvSpPr/>
            <p:nvPr/>
          </p:nvSpPr>
          <p:spPr>
            <a:xfrm rot="16200000">
              <a:off x="5854014" y="1818397"/>
              <a:ext cx="483846" cy="405512"/>
            </a:xfrm>
            <a:prstGeom prst="rightArrow">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000">
                <a:solidFill>
                  <a:srgbClr val="FFFFFF"/>
                </a:solidFill>
                <a:latin typeface="Arial" charset="0"/>
                <a:ea typeface="ＭＳ Ｐゴシック" charset="0"/>
              </a:endParaRPr>
            </a:p>
          </p:txBody>
        </p:sp>
        <p:sp>
          <p:nvSpPr>
            <p:cNvPr id="42" name="Right Arrow 41"/>
            <p:cNvSpPr/>
            <p:nvPr/>
          </p:nvSpPr>
          <p:spPr>
            <a:xfrm rot="16200000">
              <a:off x="5397255" y="1818397"/>
              <a:ext cx="483846" cy="405512"/>
            </a:xfrm>
            <a:prstGeom prst="rightArrow">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000">
                <a:solidFill>
                  <a:srgbClr val="FFFFFF"/>
                </a:solidFill>
                <a:latin typeface="Arial" charset="0"/>
                <a:ea typeface="ＭＳ Ｐゴシック" charset="0"/>
              </a:endParaRPr>
            </a:p>
          </p:txBody>
        </p:sp>
        <p:sp>
          <p:nvSpPr>
            <p:cNvPr id="43" name="Right Arrow 42"/>
            <p:cNvSpPr/>
            <p:nvPr/>
          </p:nvSpPr>
          <p:spPr>
            <a:xfrm rot="16200000">
              <a:off x="4863629" y="1817283"/>
              <a:ext cx="483846" cy="407741"/>
            </a:xfrm>
            <a:prstGeom prst="rightArrow">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000">
                <a:solidFill>
                  <a:srgbClr val="FFFFFF"/>
                </a:solidFill>
                <a:latin typeface="Arial" charset="0"/>
                <a:ea typeface="ＭＳ Ｐゴシック" charset="0"/>
              </a:endParaRPr>
            </a:p>
          </p:txBody>
        </p:sp>
        <p:sp>
          <p:nvSpPr>
            <p:cNvPr id="44" name="Right Arrow 43"/>
            <p:cNvSpPr/>
            <p:nvPr/>
          </p:nvSpPr>
          <p:spPr>
            <a:xfrm rot="16200000">
              <a:off x="4370259" y="1907214"/>
              <a:ext cx="481314" cy="407741"/>
            </a:xfrm>
            <a:prstGeom prst="rightArrow">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000">
                <a:solidFill>
                  <a:srgbClr val="FFFFFF"/>
                </a:solidFill>
                <a:latin typeface="Arial" charset="0"/>
                <a:ea typeface="ＭＳ Ｐゴシック" charset="0"/>
              </a:endParaRPr>
            </a:p>
          </p:txBody>
        </p:sp>
        <p:sp>
          <p:nvSpPr>
            <p:cNvPr id="45" name="Right Arrow 44"/>
            <p:cNvSpPr/>
            <p:nvPr/>
          </p:nvSpPr>
          <p:spPr>
            <a:xfrm rot="16200000">
              <a:off x="3855419" y="1894394"/>
              <a:ext cx="483846" cy="405512"/>
            </a:xfrm>
            <a:prstGeom prst="rightArrow">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000">
                <a:solidFill>
                  <a:srgbClr val="FFFFFF"/>
                </a:solidFill>
                <a:latin typeface="Arial" charset="0"/>
                <a:ea typeface="ＭＳ Ｐゴシック" charset="0"/>
              </a:endParaRPr>
            </a:p>
          </p:txBody>
        </p:sp>
        <p:sp>
          <p:nvSpPr>
            <p:cNvPr id="46" name="Right Arrow 45"/>
            <p:cNvSpPr/>
            <p:nvPr/>
          </p:nvSpPr>
          <p:spPr>
            <a:xfrm rot="16200000">
              <a:off x="3340883" y="1907214"/>
              <a:ext cx="481314" cy="407741"/>
            </a:xfrm>
            <a:prstGeom prst="rightArrow">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000">
                <a:solidFill>
                  <a:srgbClr val="FFFFFF"/>
                </a:solidFill>
                <a:latin typeface="Arial" charset="0"/>
                <a:ea typeface="ＭＳ Ｐゴシック" charset="0"/>
              </a:endParaRPr>
            </a:p>
          </p:txBody>
        </p:sp>
        <p:sp>
          <p:nvSpPr>
            <p:cNvPr id="47" name="TextBox 46"/>
            <p:cNvSpPr txBox="1"/>
            <p:nvPr/>
          </p:nvSpPr>
          <p:spPr>
            <a:xfrm>
              <a:off x="6514816" y="586077"/>
              <a:ext cx="2773968" cy="2421770"/>
            </a:xfrm>
            <a:prstGeom prst="rect">
              <a:avLst/>
            </a:prstGeom>
            <a:noFill/>
          </p:spPr>
          <p:txBody>
            <a:bodyPr wrap="none">
              <a:spAutoFit/>
            </a:bodyPr>
            <a:lstStyle>
              <a:lvl1pPr eaLnBrk="0" hangingPunct="0">
                <a:defRPr i="1">
                  <a:solidFill>
                    <a:schemeClr val="tx1"/>
                  </a:solidFill>
                  <a:latin typeface="Arial" charset="0"/>
                  <a:ea typeface="ＭＳ Ｐゴシック" charset="0"/>
                </a:defRPr>
              </a:lvl1pPr>
              <a:lvl2pPr marL="742950" indent="-285750" eaLnBrk="0" hangingPunct="0">
                <a:defRPr i="1">
                  <a:solidFill>
                    <a:schemeClr val="tx1"/>
                  </a:solidFill>
                  <a:latin typeface="Arial" charset="0"/>
                  <a:ea typeface="ＭＳ Ｐゴシック" charset="0"/>
                </a:defRPr>
              </a:lvl2pPr>
              <a:lvl3pPr marL="1143000" indent="-228600" eaLnBrk="0" hangingPunct="0">
                <a:defRPr i="1">
                  <a:solidFill>
                    <a:schemeClr val="tx1"/>
                  </a:solidFill>
                  <a:latin typeface="Arial" charset="0"/>
                  <a:ea typeface="ＭＳ Ｐゴシック" charset="0"/>
                </a:defRPr>
              </a:lvl3pPr>
              <a:lvl4pPr marL="1600200" indent="-228600" eaLnBrk="0" hangingPunct="0">
                <a:defRPr i="1">
                  <a:solidFill>
                    <a:schemeClr val="tx1"/>
                  </a:solidFill>
                  <a:latin typeface="Arial" charset="0"/>
                  <a:ea typeface="ＭＳ Ｐゴシック" charset="0"/>
                </a:defRPr>
              </a:lvl4pPr>
              <a:lvl5pPr marL="2057400" indent="-228600" eaLnBrk="0" hangingPunct="0">
                <a:defRPr i="1">
                  <a:solidFill>
                    <a:schemeClr val="tx1"/>
                  </a:solidFill>
                  <a:latin typeface="Arial" charset="0"/>
                  <a:ea typeface="ＭＳ Ｐゴシック" charset="0"/>
                </a:defRPr>
              </a:lvl5pPr>
              <a:lvl6pPr marL="2514600" indent="-228600" eaLnBrk="0" fontAlgn="base" hangingPunct="0">
                <a:spcBef>
                  <a:spcPct val="0"/>
                </a:spcBef>
                <a:spcAft>
                  <a:spcPct val="0"/>
                </a:spcAft>
                <a:defRPr i="1">
                  <a:solidFill>
                    <a:schemeClr val="tx1"/>
                  </a:solidFill>
                  <a:latin typeface="Arial" charset="0"/>
                  <a:ea typeface="ＭＳ Ｐゴシック" charset="0"/>
                </a:defRPr>
              </a:lvl6pPr>
              <a:lvl7pPr marL="2971800" indent="-228600" eaLnBrk="0" fontAlgn="base" hangingPunct="0">
                <a:spcBef>
                  <a:spcPct val="0"/>
                </a:spcBef>
                <a:spcAft>
                  <a:spcPct val="0"/>
                </a:spcAft>
                <a:defRPr i="1">
                  <a:solidFill>
                    <a:schemeClr val="tx1"/>
                  </a:solidFill>
                  <a:latin typeface="Arial" charset="0"/>
                  <a:ea typeface="ＭＳ Ｐゴシック" charset="0"/>
                </a:defRPr>
              </a:lvl7pPr>
              <a:lvl8pPr marL="3429000" indent="-228600" eaLnBrk="0" fontAlgn="base" hangingPunct="0">
                <a:spcBef>
                  <a:spcPct val="0"/>
                </a:spcBef>
                <a:spcAft>
                  <a:spcPct val="0"/>
                </a:spcAft>
                <a:defRPr i="1">
                  <a:solidFill>
                    <a:schemeClr val="tx1"/>
                  </a:solidFill>
                  <a:latin typeface="Arial" charset="0"/>
                  <a:ea typeface="ＭＳ Ｐゴシック" charset="0"/>
                </a:defRPr>
              </a:lvl8pPr>
              <a:lvl9pPr marL="3886200" indent="-228600" eaLnBrk="0" fontAlgn="base" hangingPunct="0">
                <a:spcBef>
                  <a:spcPct val="0"/>
                </a:spcBef>
                <a:spcAft>
                  <a:spcPct val="0"/>
                </a:spcAft>
                <a:defRPr i="1">
                  <a:solidFill>
                    <a:schemeClr val="tx1"/>
                  </a:solidFill>
                  <a:latin typeface="Arial" charset="0"/>
                  <a:ea typeface="ＭＳ Ｐゴシック" charset="0"/>
                </a:defRPr>
              </a:lvl9pPr>
            </a:lstStyle>
            <a:p>
              <a:pPr eaLnBrk="1" hangingPunct="1"/>
              <a:r>
                <a:rPr lang="en-US" sz="1000"/>
                <a:t>F.1) WebGIS Viewer + GUI</a:t>
              </a:r>
            </a:p>
            <a:p>
              <a:pPr eaLnBrk="1" hangingPunct="1"/>
              <a:endParaRPr lang="en-US" sz="1000"/>
            </a:p>
            <a:p>
              <a:pPr eaLnBrk="1" hangingPunct="1"/>
              <a:r>
                <a:rPr lang="en-US" sz="1000"/>
                <a:t>F.2) Python framework for</a:t>
              </a:r>
            </a:p>
            <a:p>
              <a:pPr eaLnBrk="1" hangingPunct="1"/>
              <a:r>
                <a:rPr lang="en-US" sz="1000"/>
                <a:t>Web processing services</a:t>
              </a:r>
            </a:p>
            <a:p>
              <a:pPr eaLnBrk="1" hangingPunct="1"/>
              <a:r>
                <a:rPr lang="en-US" sz="1000"/>
                <a:t>(models, tools)</a:t>
              </a:r>
            </a:p>
            <a:p>
              <a:pPr eaLnBrk="1" hangingPunct="1"/>
              <a:r>
                <a:rPr lang="en-US" sz="1000"/>
                <a:t>for multi-scale analysis,</a:t>
              </a:r>
            </a:p>
            <a:p>
              <a:pPr eaLnBrk="1" hangingPunct="1"/>
              <a:r>
                <a:rPr lang="en-US" sz="1000"/>
                <a:t>and risk assessment</a:t>
              </a:r>
            </a:p>
            <a:p>
              <a:pPr eaLnBrk="1" hangingPunct="1"/>
              <a:r>
                <a:rPr lang="en-US" sz="1000"/>
                <a:t>(hazard + vulnerability)</a:t>
              </a:r>
            </a:p>
          </p:txBody>
        </p:sp>
        <p:sp>
          <p:nvSpPr>
            <p:cNvPr id="48" name="Right Arrow 47"/>
            <p:cNvSpPr/>
            <p:nvPr/>
          </p:nvSpPr>
          <p:spPr>
            <a:xfrm rot="16200000">
              <a:off x="5652523" y="2060322"/>
              <a:ext cx="481314" cy="405512"/>
            </a:xfrm>
            <a:prstGeom prst="rightArrow">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000">
                <a:solidFill>
                  <a:srgbClr val="FFFFFF"/>
                </a:solidFill>
                <a:latin typeface="Arial" charset="0"/>
                <a:ea typeface="ＭＳ Ｐゴシック" charset="0"/>
              </a:endParaRPr>
            </a:p>
          </p:txBody>
        </p:sp>
        <p:sp>
          <p:nvSpPr>
            <p:cNvPr id="49" name="Right Arrow 48"/>
            <p:cNvSpPr/>
            <p:nvPr/>
          </p:nvSpPr>
          <p:spPr>
            <a:xfrm rot="16200000">
              <a:off x="5194651" y="2059207"/>
              <a:ext cx="481314" cy="407741"/>
            </a:xfrm>
            <a:prstGeom prst="rightArrow">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000">
                <a:solidFill>
                  <a:srgbClr val="FFFFFF"/>
                </a:solidFill>
                <a:latin typeface="Arial" charset="0"/>
                <a:ea typeface="ＭＳ Ｐゴシック" charset="0"/>
              </a:endParaRPr>
            </a:p>
          </p:txBody>
        </p:sp>
        <p:sp>
          <p:nvSpPr>
            <p:cNvPr id="50" name="Right Arrow 49"/>
            <p:cNvSpPr/>
            <p:nvPr/>
          </p:nvSpPr>
          <p:spPr>
            <a:xfrm rot="16200000">
              <a:off x="4661025" y="2060322"/>
              <a:ext cx="481314" cy="405512"/>
            </a:xfrm>
            <a:prstGeom prst="rightArrow">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000">
                <a:solidFill>
                  <a:srgbClr val="FFFFFF"/>
                </a:solidFill>
                <a:latin typeface="Arial" charset="0"/>
                <a:ea typeface="ＭＳ Ｐゴシック" charset="0"/>
              </a:endParaRPr>
            </a:p>
          </p:txBody>
        </p:sp>
        <p:sp>
          <p:nvSpPr>
            <p:cNvPr id="51" name="Right Arrow 50"/>
            <p:cNvSpPr/>
            <p:nvPr/>
          </p:nvSpPr>
          <p:spPr>
            <a:xfrm rot="16200000">
              <a:off x="4165124" y="2097053"/>
              <a:ext cx="483846" cy="405512"/>
            </a:xfrm>
            <a:prstGeom prst="rightArrow">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000">
                <a:solidFill>
                  <a:srgbClr val="FFFFFF"/>
                </a:solidFill>
                <a:latin typeface="Arial" charset="0"/>
                <a:ea typeface="ＭＳ Ｐゴシック" charset="0"/>
              </a:endParaRPr>
            </a:p>
          </p:txBody>
        </p:sp>
        <p:sp>
          <p:nvSpPr>
            <p:cNvPr id="52" name="Right Arrow 51"/>
            <p:cNvSpPr/>
            <p:nvPr/>
          </p:nvSpPr>
          <p:spPr>
            <a:xfrm rot="16200000">
              <a:off x="3597112" y="2147871"/>
              <a:ext cx="481314" cy="407739"/>
            </a:xfrm>
            <a:prstGeom prst="rightArrow">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000">
                <a:solidFill>
                  <a:srgbClr val="FFFFFF"/>
                </a:solidFill>
                <a:latin typeface="Arial" charset="0"/>
                <a:ea typeface="ＭＳ Ｐゴシック" charset="0"/>
              </a:endParaRPr>
            </a:p>
          </p:txBody>
        </p:sp>
        <p:sp>
          <p:nvSpPr>
            <p:cNvPr id="53" name="Right Arrow 52"/>
            <p:cNvSpPr/>
            <p:nvPr/>
          </p:nvSpPr>
          <p:spPr>
            <a:xfrm rot="16200000">
              <a:off x="3162484" y="2135052"/>
              <a:ext cx="483848" cy="405512"/>
            </a:xfrm>
            <a:prstGeom prst="rightArrow">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000">
                <a:solidFill>
                  <a:srgbClr val="FFFFFF"/>
                </a:solidFill>
                <a:latin typeface="Arial" charset="0"/>
                <a:ea typeface="ＭＳ Ｐゴシック" charset="0"/>
              </a:endParaRPr>
            </a:p>
          </p:txBody>
        </p:sp>
        <p:sp>
          <p:nvSpPr>
            <p:cNvPr id="54" name="TextBox 53"/>
            <p:cNvSpPr txBox="1"/>
            <p:nvPr/>
          </p:nvSpPr>
          <p:spPr>
            <a:xfrm>
              <a:off x="6519272" y="3382765"/>
              <a:ext cx="2444212" cy="458516"/>
            </a:xfrm>
            <a:prstGeom prst="rect">
              <a:avLst/>
            </a:prstGeom>
            <a:noFill/>
          </p:spPr>
          <p:txBody>
            <a:bodyPr>
              <a:spAutoFit/>
            </a:bodyPr>
            <a:lstStyle>
              <a:lvl1pPr eaLnBrk="0" hangingPunct="0">
                <a:defRPr i="1">
                  <a:solidFill>
                    <a:schemeClr val="tx1"/>
                  </a:solidFill>
                  <a:latin typeface="Arial" charset="0"/>
                  <a:ea typeface="ＭＳ Ｐゴシック" charset="0"/>
                </a:defRPr>
              </a:lvl1pPr>
              <a:lvl2pPr marL="742950" indent="-285750" eaLnBrk="0" hangingPunct="0">
                <a:defRPr i="1">
                  <a:solidFill>
                    <a:schemeClr val="tx1"/>
                  </a:solidFill>
                  <a:latin typeface="Arial" charset="0"/>
                  <a:ea typeface="ＭＳ Ｐゴシック" charset="0"/>
                </a:defRPr>
              </a:lvl2pPr>
              <a:lvl3pPr marL="1143000" indent="-228600" eaLnBrk="0" hangingPunct="0">
                <a:defRPr i="1">
                  <a:solidFill>
                    <a:schemeClr val="tx1"/>
                  </a:solidFill>
                  <a:latin typeface="Arial" charset="0"/>
                  <a:ea typeface="ＭＳ Ｐゴシック" charset="0"/>
                </a:defRPr>
              </a:lvl3pPr>
              <a:lvl4pPr marL="1600200" indent="-228600" eaLnBrk="0" hangingPunct="0">
                <a:defRPr i="1">
                  <a:solidFill>
                    <a:schemeClr val="tx1"/>
                  </a:solidFill>
                  <a:latin typeface="Arial" charset="0"/>
                  <a:ea typeface="ＭＳ Ｐゴシック" charset="0"/>
                </a:defRPr>
              </a:lvl4pPr>
              <a:lvl5pPr marL="2057400" indent="-228600" eaLnBrk="0" hangingPunct="0">
                <a:defRPr i="1">
                  <a:solidFill>
                    <a:schemeClr val="tx1"/>
                  </a:solidFill>
                  <a:latin typeface="Arial" charset="0"/>
                  <a:ea typeface="ＭＳ Ｐゴシック" charset="0"/>
                </a:defRPr>
              </a:lvl5pPr>
              <a:lvl6pPr marL="2514600" indent="-228600" eaLnBrk="0" fontAlgn="base" hangingPunct="0">
                <a:spcBef>
                  <a:spcPct val="0"/>
                </a:spcBef>
                <a:spcAft>
                  <a:spcPct val="0"/>
                </a:spcAft>
                <a:defRPr i="1">
                  <a:solidFill>
                    <a:schemeClr val="tx1"/>
                  </a:solidFill>
                  <a:latin typeface="Arial" charset="0"/>
                  <a:ea typeface="ＭＳ Ｐゴシック" charset="0"/>
                </a:defRPr>
              </a:lvl6pPr>
              <a:lvl7pPr marL="2971800" indent="-228600" eaLnBrk="0" fontAlgn="base" hangingPunct="0">
                <a:spcBef>
                  <a:spcPct val="0"/>
                </a:spcBef>
                <a:spcAft>
                  <a:spcPct val="0"/>
                </a:spcAft>
                <a:defRPr i="1">
                  <a:solidFill>
                    <a:schemeClr val="tx1"/>
                  </a:solidFill>
                  <a:latin typeface="Arial" charset="0"/>
                  <a:ea typeface="ＭＳ Ｐゴシック" charset="0"/>
                </a:defRPr>
              </a:lvl7pPr>
              <a:lvl8pPr marL="3429000" indent="-228600" eaLnBrk="0" fontAlgn="base" hangingPunct="0">
                <a:spcBef>
                  <a:spcPct val="0"/>
                </a:spcBef>
                <a:spcAft>
                  <a:spcPct val="0"/>
                </a:spcAft>
                <a:defRPr i="1">
                  <a:solidFill>
                    <a:schemeClr val="tx1"/>
                  </a:solidFill>
                  <a:latin typeface="Arial" charset="0"/>
                  <a:ea typeface="ＭＳ Ｐゴシック" charset="0"/>
                </a:defRPr>
              </a:lvl8pPr>
              <a:lvl9pPr marL="3886200" indent="-228600" eaLnBrk="0" fontAlgn="base" hangingPunct="0">
                <a:spcBef>
                  <a:spcPct val="0"/>
                </a:spcBef>
                <a:spcAft>
                  <a:spcPct val="0"/>
                </a:spcAft>
                <a:defRPr i="1">
                  <a:solidFill>
                    <a:schemeClr val="tx1"/>
                  </a:solidFill>
                  <a:latin typeface="Arial" charset="0"/>
                  <a:ea typeface="ＭＳ Ｐゴシック" charset="0"/>
                </a:defRPr>
              </a:lvl9pPr>
            </a:lstStyle>
            <a:p>
              <a:pPr eaLnBrk="1" hangingPunct="1"/>
              <a:r>
                <a:rPr lang="en-US" sz="1000" b="1"/>
                <a:t>Multi-spatial analysis</a:t>
              </a:r>
              <a:endParaRPr lang="en-GB" sz="1000" b="1"/>
            </a:p>
          </p:txBody>
        </p:sp>
        <p:sp>
          <p:nvSpPr>
            <p:cNvPr id="55" name="TextBox 54"/>
            <p:cNvSpPr txBox="1"/>
            <p:nvPr/>
          </p:nvSpPr>
          <p:spPr>
            <a:xfrm>
              <a:off x="6494764" y="23700"/>
              <a:ext cx="2326122" cy="727038"/>
            </a:xfrm>
            <a:prstGeom prst="rect">
              <a:avLst/>
            </a:prstGeom>
            <a:noFill/>
          </p:spPr>
          <p:txBody>
            <a:bodyPr>
              <a:spAutoFit/>
            </a:bodyPr>
            <a:lstStyle>
              <a:lvl1pPr eaLnBrk="0" hangingPunct="0">
                <a:defRPr i="1">
                  <a:solidFill>
                    <a:schemeClr val="tx1"/>
                  </a:solidFill>
                  <a:latin typeface="Arial" charset="0"/>
                  <a:ea typeface="ＭＳ Ｐゴシック" charset="0"/>
                </a:defRPr>
              </a:lvl1pPr>
              <a:lvl2pPr marL="742950" indent="-285750" eaLnBrk="0" hangingPunct="0">
                <a:defRPr i="1">
                  <a:solidFill>
                    <a:schemeClr val="tx1"/>
                  </a:solidFill>
                  <a:latin typeface="Arial" charset="0"/>
                  <a:ea typeface="ＭＳ Ｐゴシック" charset="0"/>
                </a:defRPr>
              </a:lvl2pPr>
              <a:lvl3pPr marL="1143000" indent="-228600" eaLnBrk="0" hangingPunct="0">
                <a:defRPr i="1">
                  <a:solidFill>
                    <a:schemeClr val="tx1"/>
                  </a:solidFill>
                  <a:latin typeface="Arial" charset="0"/>
                  <a:ea typeface="ＭＳ Ｐゴシック" charset="0"/>
                </a:defRPr>
              </a:lvl3pPr>
              <a:lvl4pPr marL="1600200" indent="-228600" eaLnBrk="0" hangingPunct="0">
                <a:defRPr i="1">
                  <a:solidFill>
                    <a:schemeClr val="tx1"/>
                  </a:solidFill>
                  <a:latin typeface="Arial" charset="0"/>
                  <a:ea typeface="ＭＳ Ｐゴシック" charset="0"/>
                </a:defRPr>
              </a:lvl4pPr>
              <a:lvl5pPr marL="2057400" indent="-228600" eaLnBrk="0" hangingPunct="0">
                <a:defRPr i="1">
                  <a:solidFill>
                    <a:schemeClr val="tx1"/>
                  </a:solidFill>
                  <a:latin typeface="Arial" charset="0"/>
                  <a:ea typeface="ＭＳ Ｐゴシック" charset="0"/>
                </a:defRPr>
              </a:lvl5pPr>
              <a:lvl6pPr marL="2514600" indent="-228600" eaLnBrk="0" fontAlgn="base" hangingPunct="0">
                <a:spcBef>
                  <a:spcPct val="0"/>
                </a:spcBef>
                <a:spcAft>
                  <a:spcPct val="0"/>
                </a:spcAft>
                <a:defRPr i="1">
                  <a:solidFill>
                    <a:schemeClr val="tx1"/>
                  </a:solidFill>
                  <a:latin typeface="Arial" charset="0"/>
                  <a:ea typeface="ＭＳ Ｐゴシック" charset="0"/>
                </a:defRPr>
              </a:lvl6pPr>
              <a:lvl7pPr marL="2971800" indent="-228600" eaLnBrk="0" fontAlgn="base" hangingPunct="0">
                <a:spcBef>
                  <a:spcPct val="0"/>
                </a:spcBef>
                <a:spcAft>
                  <a:spcPct val="0"/>
                </a:spcAft>
                <a:defRPr i="1">
                  <a:solidFill>
                    <a:schemeClr val="tx1"/>
                  </a:solidFill>
                  <a:latin typeface="Arial" charset="0"/>
                  <a:ea typeface="ＭＳ Ｐゴシック" charset="0"/>
                </a:defRPr>
              </a:lvl7pPr>
              <a:lvl8pPr marL="3429000" indent="-228600" eaLnBrk="0" fontAlgn="base" hangingPunct="0">
                <a:spcBef>
                  <a:spcPct val="0"/>
                </a:spcBef>
                <a:spcAft>
                  <a:spcPct val="0"/>
                </a:spcAft>
                <a:defRPr i="1">
                  <a:solidFill>
                    <a:schemeClr val="tx1"/>
                  </a:solidFill>
                  <a:latin typeface="Arial" charset="0"/>
                  <a:ea typeface="ＭＳ Ｐゴシック" charset="0"/>
                </a:defRPr>
              </a:lvl8pPr>
              <a:lvl9pPr marL="3886200" indent="-228600" eaLnBrk="0" fontAlgn="base" hangingPunct="0">
                <a:spcBef>
                  <a:spcPct val="0"/>
                </a:spcBef>
                <a:spcAft>
                  <a:spcPct val="0"/>
                </a:spcAft>
                <a:defRPr i="1">
                  <a:solidFill>
                    <a:schemeClr val="tx1"/>
                  </a:solidFill>
                  <a:latin typeface="Arial" charset="0"/>
                  <a:ea typeface="ＭＳ Ｐゴシック" charset="0"/>
                </a:defRPr>
              </a:lvl9pPr>
            </a:lstStyle>
            <a:p>
              <a:pPr eaLnBrk="1" hangingPunct="1"/>
              <a:r>
                <a:rPr lang="en-US" sz="1000" b="1"/>
                <a:t>Web based territorial </a:t>
              </a:r>
            </a:p>
            <a:p>
              <a:pPr eaLnBrk="1" hangingPunct="1"/>
              <a:r>
                <a:rPr lang="en-US" sz="1000" b="1"/>
                <a:t>management system</a:t>
              </a:r>
              <a:endParaRPr lang="en-GB" sz="1000" b="1"/>
            </a:p>
          </p:txBody>
        </p:sp>
        <p:cxnSp>
          <p:nvCxnSpPr>
            <p:cNvPr id="56" name="Straight Arrow Connector 55"/>
            <p:cNvCxnSpPr/>
            <p:nvPr/>
          </p:nvCxnSpPr>
          <p:spPr>
            <a:xfrm flipV="1">
              <a:off x="4420414" y="4441656"/>
              <a:ext cx="8912" cy="1061425"/>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4407046" y="1242185"/>
              <a:ext cx="0" cy="2282441"/>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8" name="Smiley Face 57"/>
            <p:cNvSpPr/>
            <p:nvPr/>
          </p:nvSpPr>
          <p:spPr>
            <a:xfrm>
              <a:off x="1706605" y="3377699"/>
              <a:ext cx="381003" cy="412918"/>
            </a:xfrm>
            <a:prstGeom prst="smileyFac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000">
                <a:solidFill>
                  <a:srgbClr val="FFFFFF"/>
                </a:solidFill>
                <a:latin typeface="Arial" charset="0"/>
                <a:ea typeface="ＭＳ Ｐゴシック" charset="0"/>
              </a:endParaRPr>
            </a:p>
          </p:txBody>
        </p:sp>
        <p:sp>
          <p:nvSpPr>
            <p:cNvPr id="59" name="Smiley Face 58"/>
            <p:cNvSpPr/>
            <p:nvPr/>
          </p:nvSpPr>
          <p:spPr>
            <a:xfrm>
              <a:off x="1860344" y="3532227"/>
              <a:ext cx="381002" cy="407850"/>
            </a:xfrm>
            <a:prstGeom prst="smileyFac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000">
                <a:solidFill>
                  <a:srgbClr val="FFFFFF"/>
                </a:solidFill>
                <a:latin typeface="Arial" charset="0"/>
                <a:ea typeface="ＭＳ Ｐゴシック" charset="0"/>
              </a:endParaRPr>
            </a:p>
          </p:txBody>
        </p:sp>
        <p:sp>
          <p:nvSpPr>
            <p:cNvPr id="60" name="Smiley Face 59"/>
            <p:cNvSpPr/>
            <p:nvPr/>
          </p:nvSpPr>
          <p:spPr>
            <a:xfrm>
              <a:off x="2011854" y="3684221"/>
              <a:ext cx="381002" cy="410384"/>
            </a:xfrm>
            <a:prstGeom prst="smileyFac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000">
                <a:solidFill>
                  <a:srgbClr val="FFFFFF"/>
                </a:solidFill>
                <a:latin typeface="Arial" charset="0"/>
                <a:ea typeface="ＭＳ Ｐゴシック" charset="0"/>
              </a:endParaRPr>
            </a:p>
          </p:txBody>
        </p:sp>
        <p:sp>
          <p:nvSpPr>
            <p:cNvPr id="61" name="Smiley Face 60"/>
            <p:cNvSpPr/>
            <p:nvPr/>
          </p:nvSpPr>
          <p:spPr>
            <a:xfrm>
              <a:off x="2011854" y="3430898"/>
              <a:ext cx="381002" cy="410384"/>
            </a:xfrm>
            <a:prstGeom prst="smileyFac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000">
                <a:solidFill>
                  <a:srgbClr val="FFFFFF"/>
                </a:solidFill>
                <a:latin typeface="Arial" charset="0"/>
                <a:ea typeface="ＭＳ Ｐゴシック" charset="0"/>
              </a:endParaRPr>
            </a:p>
          </p:txBody>
        </p:sp>
        <p:sp>
          <p:nvSpPr>
            <p:cNvPr id="62" name="Smiley Face 61"/>
            <p:cNvSpPr/>
            <p:nvPr/>
          </p:nvSpPr>
          <p:spPr>
            <a:xfrm>
              <a:off x="2165591" y="3585424"/>
              <a:ext cx="381003" cy="407851"/>
            </a:xfrm>
            <a:prstGeom prst="smileyFac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000">
                <a:solidFill>
                  <a:srgbClr val="FFFFFF"/>
                </a:solidFill>
                <a:latin typeface="Arial" charset="0"/>
                <a:ea typeface="ＭＳ Ｐゴシック" charset="0"/>
              </a:endParaRPr>
            </a:p>
          </p:txBody>
        </p:sp>
        <p:sp>
          <p:nvSpPr>
            <p:cNvPr id="63" name="Smiley Face 62"/>
            <p:cNvSpPr/>
            <p:nvPr/>
          </p:nvSpPr>
          <p:spPr>
            <a:xfrm>
              <a:off x="2317101" y="3737418"/>
              <a:ext cx="381003" cy="410384"/>
            </a:xfrm>
            <a:prstGeom prst="smileyFac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000">
                <a:solidFill>
                  <a:srgbClr val="FFFFFF"/>
                </a:solidFill>
                <a:latin typeface="Arial" charset="0"/>
                <a:ea typeface="ＭＳ Ｐゴシック" charset="0"/>
              </a:endParaRPr>
            </a:p>
          </p:txBody>
        </p:sp>
        <p:sp>
          <p:nvSpPr>
            <p:cNvPr id="64" name="Smiley Face 63"/>
            <p:cNvSpPr/>
            <p:nvPr/>
          </p:nvSpPr>
          <p:spPr>
            <a:xfrm>
              <a:off x="1706605" y="3717152"/>
              <a:ext cx="381003" cy="410384"/>
            </a:xfrm>
            <a:prstGeom prst="smileyFac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000">
                <a:solidFill>
                  <a:srgbClr val="FFFFFF"/>
                </a:solidFill>
                <a:latin typeface="Arial" charset="0"/>
                <a:ea typeface="ＭＳ Ｐゴシック" charset="0"/>
              </a:endParaRPr>
            </a:p>
          </p:txBody>
        </p:sp>
        <p:sp>
          <p:nvSpPr>
            <p:cNvPr id="65" name="Smiley Face 64"/>
            <p:cNvSpPr/>
            <p:nvPr/>
          </p:nvSpPr>
          <p:spPr>
            <a:xfrm>
              <a:off x="1860344" y="3869146"/>
              <a:ext cx="381002" cy="410384"/>
            </a:xfrm>
            <a:prstGeom prst="smileyFac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000">
                <a:solidFill>
                  <a:srgbClr val="FFFFFF"/>
                </a:solidFill>
                <a:latin typeface="Arial" charset="0"/>
                <a:ea typeface="ＭＳ Ｐゴシック" charset="0"/>
              </a:endParaRPr>
            </a:p>
          </p:txBody>
        </p:sp>
        <p:sp>
          <p:nvSpPr>
            <p:cNvPr id="66" name="Smiley Face 65"/>
            <p:cNvSpPr/>
            <p:nvPr/>
          </p:nvSpPr>
          <p:spPr>
            <a:xfrm>
              <a:off x="1555095" y="3565158"/>
              <a:ext cx="381003" cy="410384"/>
            </a:xfrm>
            <a:prstGeom prst="smileyFac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000">
                <a:solidFill>
                  <a:srgbClr val="FFFFFF"/>
                </a:solidFill>
                <a:latin typeface="Arial" charset="0"/>
                <a:ea typeface="ＭＳ Ｐゴシック" charset="0"/>
              </a:endParaRPr>
            </a:p>
          </p:txBody>
        </p:sp>
        <p:sp>
          <p:nvSpPr>
            <p:cNvPr id="67" name="Bent Arrow 66"/>
            <p:cNvSpPr/>
            <p:nvPr/>
          </p:nvSpPr>
          <p:spPr>
            <a:xfrm>
              <a:off x="1811326" y="1791896"/>
              <a:ext cx="1256641" cy="1329948"/>
            </a:xfrm>
            <a:prstGeom prst="bent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50">
                <a:solidFill>
                  <a:schemeClr val="tx1"/>
                </a:solidFill>
              </a:endParaRPr>
            </a:p>
          </p:txBody>
        </p:sp>
        <p:sp>
          <p:nvSpPr>
            <p:cNvPr id="68" name="TextBox 67"/>
            <p:cNvSpPr txBox="1"/>
            <p:nvPr/>
          </p:nvSpPr>
          <p:spPr>
            <a:xfrm>
              <a:off x="1454832" y="4342861"/>
              <a:ext cx="1682205" cy="1578203"/>
            </a:xfrm>
            <a:prstGeom prst="rect">
              <a:avLst/>
            </a:prstGeom>
            <a:noFill/>
          </p:spPr>
          <p:txBody>
            <a:bodyPr wrap="none">
              <a:spAutoFit/>
            </a:bodyPr>
            <a:lstStyle>
              <a:lvl1pPr eaLnBrk="0" hangingPunct="0">
                <a:defRPr i="1">
                  <a:solidFill>
                    <a:schemeClr val="tx1"/>
                  </a:solidFill>
                  <a:latin typeface="Arial" charset="0"/>
                  <a:ea typeface="ＭＳ Ｐゴシック" charset="0"/>
                </a:defRPr>
              </a:lvl1pPr>
              <a:lvl2pPr marL="742950" indent="-285750" eaLnBrk="0" hangingPunct="0">
                <a:defRPr i="1">
                  <a:solidFill>
                    <a:schemeClr val="tx1"/>
                  </a:solidFill>
                  <a:latin typeface="Arial" charset="0"/>
                  <a:ea typeface="ＭＳ Ｐゴシック" charset="0"/>
                </a:defRPr>
              </a:lvl2pPr>
              <a:lvl3pPr marL="1143000" indent="-228600" eaLnBrk="0" hangingPunct="0">
                <a:defRPr i="1">
                  <a:solidFill>
                    <a:schemeClr val="tx1"/>
                  </a:solidFill>
                  <a:latin typeface="Arial" charset="0"/>
                  <a:ea typeface="ＭＳ Ｐゴシック" charset="0"/>
                </a:defRPr>
              </a:lvl3pPr>
              <a:lvl4pPr marL="1600200" indent="-228600" eaLnBrk="0" hangingPunct="0">
                <a:defRPr i="1">
                  <a:solidFill>
                    <a:schemeClr val="tx1"/>
                  </a:solidFill>
                  <a:latin typeface="Arial" charset="0"/>
                  <a:ea typeface="ＭＳ Ｐゴシック" charset="0"/>
                </a:defRPr>
              </a:lvl4pPr>
              <a:lvl5pPr marL="2057400" indent="-228600" eaLnBrk="0" hangingPunct="0">
                <a:defRPr i="1">
                  <a:solidFill>
                    <a:schemeClr val="tx1"/>
                  </a:solidFill>
                  <a:latin typeface="Arial" charset="0"/>
                  <a:ea typeface="ＭＳ Ｐゴシック" charset="0"/>
                </a:defRPr>
              </a:lvl5pPr>
              <a:lvl6pPr marL="2514600" indent="-228600" eaLnBrk="0" fontAlgn="base" hangingPunct="0">
                <a:spcBef>
                  <a:spcPct val="0"/>
                </a:spcBef>
                <a:spcAft>
                  <a:spcPct val="0"/>
                </a:spcAft>
                <a:defRPr i="1">
                  <a:solidFill>
                    <a:schemeClr val="tx1"/>
                  </a:solidFill>
                  <a:latin typeface="Arial" charset="0"/>
                  <a:ea typeface="ＭＳ Ｐゴシック" charset="0"/>
                </a:defRPr>
              </a:lvl6pPr>
              <a:lvl7pPr marL="2971800" indent="-228600" eaLnBrk="0" fontAlgn="base" hangingPunct="0">
                <a:spcBef>
                  <a:spcPct val="0"/>
                </a:spcBef>
                <a:spcAft>
                  <a:spcPct val="0"/>
                </a:spcAft>
                <a:defRPr i="1">
                  <a:solidFill>
                    <a:schemeClr val="tx1"/>
                  </a:solidFill>
                  <a:latin typeface="Arial" charset="0"/>
                  <a:ea typeface="ＭＳ Ｐゴシック" charset="0"/>
                </a:defRPr>
              </a:lvl7pPr>
              <a:lvl8pPr marL="3429000" indent="-228600" eaLnBrk="0" fontAlgn="base" hangingPunct="0">
                <a:spcBef>
                  <a:spcPct val="0"/>
                </a:spcBef>
                <a:spcAft>
                  <a:spcPct val="0"/>
                </a:spcAft>
                <a:defRPr i="1">
                  <a:solidFill>
                    <a:schemeClr val="tx1"/>
                  </a:solidFill>
                  <a:latin typeface="Arial" charset="0"/>
                  <a:ea typeface="ＭＳ Ｐゴシック" charset="0"/>
                </a:defRPr>
              </a:lvl8pPr>
              <a:lvl9pPr marL="3886200" indent="-228600" eaLnBrk="0" fontAlgn="base" hangingPunct="0">
                <a:spcBef>
                  <a:spcPct val="0"/>
                </a:spcBef>
                <a:spcAft>
                  <a:spcPct val="0"/>
                </a:spcAft>
                <a:defRPr i="1">
                  <a:solidFill>
                    <a:schemeClr val="tx1"/>
                  </a:solidFill>
                  <a:latin typeface="Arial" charset="0"/>
                  <a:ea typeface="ＭＳ Ｐゴシック" charset="0"/>
                </a:defRPr>
              </a:lvl9pPr>
            </a:lstStyle>
            <a:p>
              <a:pPr eaLnBrk="1" hangingPunct="1"/>
              <a:r>
                <a:rPr lang="en-US" sz="1000"/>
                <a:t>B.2) Volunteer</a:t>
              </a:r>
            </a:p>
            <a:p>
              <a:pPr eaLnBrk="1" hangingPunct="1"/>
              <a:r>
                <a:rPr lang="en-US" sz="1000"/>
                <a:t>Gathered</a:t>
              </a:r>
            </a:p>
            <a:p>
              <a:pPr eaLnBrk="1" hangingPunct="1"/>
              <a:r>
                <a:rPr lang="en-US" sz="1000"/>
                <a:t>Information</a:t>
              </a:r>
            </a:p>
            <a:p>
              <a:pPr eaLnBrk="1" hangingPunct="1"/>
              <a:r>
                <a:rPr lang="en-US" sz="1000"/>
                <a:t>(VGI) tools</a:t>
              </a:r>
            </a:p>
            <a:p>
              <a:pPr eaLnBrk="1" hangingPunct="1"/>
              <a:r>
                <a:rPr lang="en-US" sz="1000"/>
                <a:t>inventory +pilot</a:t>
              </a:r>
              <a:endParaRPr lang="en-GB" sz="1000"/>
            </a:p>
          </p:txBody>
        </p:sp>
      </p:grpSp>
      <p:pic>
        <p:nvPicPr>
          <p:cNvPr id="3077"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9991" y="540668"/>
            <a:ext cx="2068513"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078" name="Picture 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4438" y="2324100"/>
            <a:ext cx="2598737"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079" name="TextBox 1"/>
          <p:cNvSpPr txBox="1">
            <a:spLocks noChangeArrowheads="1"/>
          </p:cNvSpPr>
          <p:nvPr/>
        </p:nvSpPr>
        <p:spPr bwMode="auto">
          <a:xfrm>
            <a:off x="6978650" y="1346200"/>
            <a:ext cx="17700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charset="0"/>
                <a:ea typeface="ＭＳ Ｐゴシック" charset="0"/>
              </a:defRPr>
            </a:lvl1pPr>
            <a:lvl2pPr marL="742950" indent="-285750" eaLnBrk="0" hangingPunct="0">
              <a:defRPr i="1">
                <a:solidFill>
                  <a:schemeClr val="tx1"/>
                </a:solidFill>
                <a:latin typeface="Arial" charset="0"/>
                <a:ea typeface="ＭＳ Ｐゴシック" charset="0"/>
              </a:defRPr>
            </a:lvl2pPr>
            <a:lvl3pPr marL="1143000" indent="-228600" eaLnBrk="0" hangingPunct="0">
              <a:defRPr i="1">
                <a:solidFill>
                  <a:schemeClr val="tx1"/>
                </a:solidFill>
                <a:latin typeface="Arial" charset="0"/>
                <a:ea typeface="ＭＳ Ｐゴシック" charset="0"/>
              </a:defRPr>
            </a:lvl3pPr>
            <a:lvl4pPr marL="1600200" indent="-228600" eaLnBrk="0" hangingPunct="0">
              <a:defRPr i="1">
                <a:solidFill>
                  <a:schemeClr val="tx1"/>
                </a:solidFill>
                <a:latin typeface="Arial" charset="0"/>
                <a:ea typeface="ＭＳ Ｐゴシック" charset="0"/>
              </a:defRPr>
            </a:lvl4pPr>
            <a:lvl5pPr marL="2057400" indent="-228600" eaLnBrk="0" hangingPunct="0">
              <a:defRPr i="1">
                <a:solidFill>
                  <a:schemeClr val="tx1"/>
                </a:solidFill>
                <a:latin typeface="Arial" charset="0"/>
                <a:ea typeface="ＭＳ Ｐゴシック" charset="0"/>
              </a:defRPr>
            </a:lvl5pPr>
            <a:lvl6pPr marL="2514600" indent="-228600" eaLnBrk="0" fontAlgn="base" hangingPunct="0">
              <a:spcBef>
                <a:spcPct val="0"/>
              </a:spcBef>
              <a:spcAft>
                <a:spcPct val="0"/>
              </a:spcAft>
              <a:defRPr i="1">
                <a:solidFill>
                  <a:schemeClr val="tx1"/>
                </a:solidFill>
                <a:latin typeface="Arial" charset="0"/>
                <a:ea typeface="ＭＳ Ｐゴシック" charset="0"/>
              </a:defRPr>
            </a:lvl6pPr>
            <a:lvl7pPr marL="2971800" indent="-228600" eaLnBrk="0" fontAlgn="base" hangingPunct="0">
              <a:spcBef>
                <a:spcPct val="0"/>
              </a:spcBef>
              <a:spcAft>
                <a:spcPct val="0"/>
              </a:spcAft>
              <a:defRPr i="1">
                <a:solidFill>
                  <a:schemeClr val="tx1"/>
                </a:solidFill>
                <a:latin typeface="Arial" charset="0"/>
                <a:ea typeface="ＭＳ Ｐゴシック" charset="0"/>
              </a:defRPr>
            </a:lvl7pPr>
            <a:lvl8pPr marL="3429000" indent="-228600" eaLnBrk="0" fontAlgn="base" hangingPunct="0">
              <a:spcBef>
                <a:spcPct val="0"/>
              </a:spcBef>
              <a:spcAft>
                <a:spcPct val="0"/>
              </a:spcAft>
              <a:defRPr i="1">
                <a:solidFill>
                  <a:schemeClr val="tx1"/>
                </a:solidFill>
                <a:latin typeface="Arial" charset="0"/>
                <a:ea typeface="ＭＳ Ｐゴシック" charset="0"/>
              </a:defRPr>
            </a:lvl8pPr>
            <a:lvl9pPr marL="3886200" indent="-228600" eaLnBrk="0" fontAlgn="base" hangingPunct="0">
              <a:spcBef>
                <a:spcPct val="0"/>
              </a:spcBef>
              <a:spcAft>
                <a:spcPct val="0"/>
              </a:spcAft>
              <a:defRPr i="1">
                <a:solidFill>
                  <a:schemeClr val="tx1"/>
                </a:solidFill>
                <a:latin typeface="Arial" charset="0"/>
                <a:ea typeface="ＭＳ Ｐゴシック" charset="0"/>
              </a:defRPr>
            </a:lvl9pPr>
          </a:lstStyle>
          <a:p>
            <a:pPr algn="r" eaLnBrk="1" hangingPunct="1"/>
            <a:r>
              <a:rPr lang="en-US" sz="1400"/>
              <a:t>MSc thesis on WPS</a:t>
            </a:r>
          </a:p>
          <a:p>
            <a:pPr algn="r" eaLnBrk="1" hangingPunct="1"/>
            <a:r>
              <a:rPr lang="en-US" sz="1400"/>
              <a:t>in national</a:t>
            </a:r>
          </a:p>
          <a:p>
            <a:pPr algn="r" eaLnBrk="1" hangingPunct="1"/>
            <a:r>
              <a:rPr lang="en-US" sz="1400"/>
              <a:t>GIS MSc program</a:t>
            </a:r>
          </a:p>
          <a:p>
            <a:pPr algn="r" eaLnBrk="1" hangingPunct="1"/>
            <a:r>
              <a:rPr lang="en-US" sz="1400"/>
              <a:t>(4 universities)</a:t>
            </a:r>
            <a:endParaRPr lang="en-GB" sz="1400"/>
          </a:p>
        </p:txBody>
      </p:sp>
      <p:cxnSp>
        <p:nvCxnSpPr>
          <p:cNvPr id="3080" name="Straight Connector 3"/>
          <p:cNvCxnSpPr>
            <a:cxnSpLocks noChangeShapeType="1"/>
          </p:cNvCxnSpPr>
          <p:nvPr/>
        </p:nvCxnSpPr>
        <p:spPr bwMode="auto">
          <a:xfrm>
            <a:off x="5872163" y="1116013"/>
            <a:ext cx="0" cy="5399087"/>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9" name="Documento 2"/>
          <p:cNvSpPr>
            <a:spLocks noChangeArrowheads="1"/>
          </p:cNvSpPr>
          <p:nvPr/>
        </p:nvSpPr>
        <p:spPr bwMode="auto">
          <a:xfrm>
            <a:off x="0" y="-26988"/>
            <a:ext cx="9144000" cy="649288"/>
          </a:xfrm>
          <a:prstGeom prst="flowChartDocument">
            <a:avLst/>
          </a:prstGeom>
          <a:solidFill>
            <a:srgbClr val="36218F">
              <a:alpha val="98822"/>
            </a:srgbClr>
          </a:solidFill>
          <a:ln w="9525">
            <a:noFill/>
            <a:miter lim="800000"/>
            <a:headEnd/>
            <a:tailEnd/>
          </a:ln>
        </p:spPr>
        <p:txBody>
          <a:bodyPr anchor="ctr">
            <a:prstTxWarp prst="textNoShape">
              <a:avLst/>
            </a:prstTxWarp>
            <a:spAutoFit/>
          </a:bodyPr>
          <a:lstStyle/>
          <a:p>
            <a:pPr>
              <a:spcBef>
                <a:spcPts val="1200"/>
              </a:spcBef>
            </a:pPr>
            <a:r>
              <a:rPr lang="en-US" sz="2800" b="1" dirty="0">
                <a:solidFill>
                  <a:schemeClr val="bg1"/>
                </a:solidFill>
                <a:latin typeface="Calibri" charset="0"/>
                <a:ea typeface="Times New Roman" charset="0"/>
                <a:cs typeface="Times New Roman" charset="0"/>
              </a:rPr>
              <a:t>WPS: web processing Service</a:t>
            </a:r>
          </a:p>
        </p:txBody>
      </p:sp>
    </p:spTree>
    <p:extLst>
      <p:ext uri="{BB962C8B-B14F-4D97-AF65-F5344CB8AC3E}">
        <p14:creationId xmlns:p14="http://schemas.microsoft.com/office/powerpoint/2010/main" val="11757488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Nuvola 46"/>
          <p:cNvSpPr/>
          <p:nvPr/>
        </p:nvSpPr>
        <p:spPr>
          <a:xfrm>
            <a:off x="533400" y="5486400"/>
            <a:ext cx="3429000" cy="13716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50" name="Documento 2"/>
          <p:cNvSpPr>
            <a:spLocks noChangeArrowheads="1"/>
          </p:cNvSpPr>
          <p:nvPr/>
        </p:nvSpPr>
        <p:spPr bwMode="auto">
          <a:xfrm>
            <a:off x="0" y="-26988"/>
            <a:ext cx="9144000" cy="649288"/>
          </a:xfrm>
          <a:prstGeom prst="flowChartDocument">
            <a:avLst/>
          </a:prstGeom>
          <a:solidFill>
            <a:srgbClr val="36218F">
              <a:alpha val="98822"/>
            </a:srgbClr>
          </a:solidFill>
          <a:ln w="9525">
            <a:noFill/>
            <a:miter lim="800000"/>
            <a:headEnd/>
            <a:tailEnd/>
          </a:ln>
        </p:spPr>
        <p:txBody>
          <a:bodyPr anchor="ctr">
            <a:prstTxWarp prst="textNoShape">
              <a:avLst/>
            </a:prstTxWarp>
            <a:spAutoFit/>
          </a:bodyPr>
          <a:lstStyle/>
          <a:p>
            <a:pPr>
              <a:spcBef>
                <a:spcPts val="1200"/>
              </a:spcBef>
            </a:pPr>
            <a:r>
              <a:rPr lang="en-US" sz="2800" b="1" dirty="0" smtClean="0">
                <a:solidFill>
                  <a:schemeClr val="bg1"/>
                </a:solidFill>
                <a:latin typeface="Calibri" charset="0"/>
                <a:ea typeface="Times New Roman" charset="0"/>
                <a:cs typeface="Times New Roman" charset="0"/>
              </a:rPr>
              <a:t>Crowdsourcing</a:t>
            </a:r>
            <a:endParaRPr lang="en-US" sz="2800" b="1" dirty="0">
              <a:solidFill>
                <a:schemeClr val="bg1"/>
              </a:solidFill>
              <a:latin typeface="Calibri" charset="0"/>
              <a:ea typeface="Times New Roman" charset="0"/>
              <a:cs typeface="Times New Roman" charset="0"/>
            </a:endParaRPr>
          </a:p>
        </p:txBody>
      </p:sp>
      <p:pic>
        <p:nvPicPr>
          <p:cNvPr id="49"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6178" y="1357994"/>
            <a:ext cx="527527" cy="527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Immagine 49" descr="Ritaglio schermat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7068" y="896294"/>
            <a:ext cx="606523" cy="311272"/>
          </a:xfrm>
          <a:prstGeom prst="rect">
            <a:avLst/>
          </a:prstGeom>
        </p:spPr>
      </p:pic>
      <p:pic>
        <p:nvPicPr>
          <p:cNvPr id="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6236" y="1135428"/>
            <a:ext cx="445133" cy="445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 descr="http://upload.wikimedia.org/wikipedia/fr/e/ea/Panoramio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81765" y="1865124"/>
            <a:ext cx="683439" cy="546751"/>
          </a:xfrm>
          <a:prstGeom prst="rect">
            <a:avLst/>
          </a:prstGeom>
          <a:noFill/>
          <a:extLst>
            <a:ext uri="{909E8E84-426E-40dd-AFC4-6F175D3DCCD1}">
              <a14:hiddenFill xmlns:a14="http://schemas.microsoft.com/office/drawing/2010/main">
                <a:solidFill>
                  <a:srgbClr val="FFFFFF"/>
                </a:solidFill>
              </a14:hiddenFill>
            </a:ext>
          </a:extLst>
        </p:spPr>
      </p:pic>
      <p:pic>
        <p:nvPicPr>
          <p:cNvPr id="53" name="Immagine 52" descr="Ritaglio schermata"/>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29676" y="1831221"/>
            <a:ext cx="335106" cy="319803"/>
          </a:xfrm>
          <a:prstGeom prst="rect">
            <a:avLst/>
          </a:prstGeom>
        </p:spPr>
      </p:pic>
      <p:pic>
        <p:nvPicPr>
          <p:cNvPr id="54"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38803" y="1777423"/>
            <a:ext cx="381543" cy="373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04403" y="1272662"/>
            <a:ext cx="417389" cy="419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81765" y="928721"/>
            <a:ext cx="465971" cy="465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Fumetto 4 56"/>
          <p:cNvSpPr/>
          <p:nvPr/>
        </p:nvSpPr>
        <p:spPr>
          <a:xfrm>
            <a:off x="5073091" y="718733"/>
            <a:ext cx="2847334" cy="1907714"/>
          </a:xfrm>
          <a:prstGeom prst="cloudCallout">
            <a:avLst>
              <a:gd name="adj1" fmla="val 58127"/>
              <a:gd name="adj2" fmla="val 969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17" descr="C:\Users\GianniCristian\AppData\Local\Microsoft\Windows\Temporary Internet Files\Content.IE5\FM3KGA84\MC900406372[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72400" y="2003460"/>
            <a:ext cx="849146" cy="1190490"/>
          </a:xfrm>
          <a:prstGeom prst="rect">
            <a:avLst/>
          </a:prstGeom>
          <a:noFill/>
          <a:scene3d>
            <a:camera prst="orthographicFront">
              <a:rot lat="0" lon="10799978" rev="0"/>
            </a:camera>
            <a:lightRig rig="threePt" dir="t"/>
          </a:scene3d>
          <a:extLst>
            <a:ext uri="{909E8E84-426E-40dd-AFC4-6F175D3DCCD1}">
              <a14:hiddenFill xmlns:a14="http://schemas.microsoft.com/office/drawing/2010/main">
                <a:solidFill>
                  <a:srgbClr val="FFFFFF"/>
                </a:solidFill>
              </a14:hiddenFill>
            </a:ext>
          </a:extLst>
        </p:spPr>
      </p:pic>
      <p:sp>
        <p:nvSpPr>
          <p:cNvPr id="59" name="Gallone 58"/>
          <p:cNvSpPr/>
          <p:nvPr/>
        </p:nvSpPr>
        <p:spPr>
          <a:xfrm>
            <a:off x="6261677" y="2568506"/>
            <a:ext cx="470161" cy="648072"/>
          </a:xfrm>
          <a:prstGeom prst="chevron">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Gallone 59"/>
          <p:cNvSpPr/>
          <p:nvPr/>
        </p:nvSpPr>
        <p:spPr>
          <a:xfrm>
            <a:off x="6260144" y="2866063"/>
            <a:ext cx="470161" cy="648072"/>
          </a:xfrm>
          <a:prstGeom prst="chevron">
            <a:avLst/>
          </a:prstGeom>
          <a:noFill/>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Gallone 62"/>
          <p:cNvSpPr/>
          <p:nvPr/>
        </p:nvSpPr>
        <p:spPr>
          <a:xfrm>
            <a:off x="6248387" y="4202435"/>
            <a:ext cx="470161" cy="648072"/>
          </a:xfrm>
          <a:prstGeom prst="chevron">
            <a:avLst/>
          </a:prstGeom>
          <a:noFill/>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Gallone 63"/>
          <p:cNvSpPr/>
          <p:nvPr/>
        </p:nvSpPr>
        <p:spPr>
          <a:xfrm>
            <a:off x="6248400" y="4495800"/>
            <a:ext cx="470161" cy="648072"/>
          </a:xfrm>
          <a:prstGeom prst="chevron">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Rettangolo arrotondato 66"/>
          <p:cNvSpPr/>
          <p:nvPr/>
        </p:nvSpPr>
        <p:spPr>
          <a:xfrm>
            <a:off x="5029200" y="3505200"/>
            <a:ext cx="2971712" cy="633214"/>
          </a:xfrm>
          <a:prstGeom prst="roundRect">
            <a:avLst>
              <a:gd name="adj" fmla="val 0"/>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accent1">
                    <a:lumMod val="75000"/>
                  </a:schemeClr>
                </a:solidFill>
              </a:rPr>
              <a:t>Filtering / inform. extraction</a:t>
            </a:r>
            <a:endParaRPr lang="en-US" i="1" dirty="0">
              <a:solidFill>
                <a:schemeClr val="accent1">
                  <a:lumMod val="75000"/>
                </a:schemeClr>
              </a:solidFill>
            </a:endParaRPr>
          </a:p>
        </p:txBody>
      </p:sp>
      <p:sp>
        <p:nvSpPr>
          <p:cNvPr id="68" name="Terminatore 67"/>
          <p:cNvSpPr/>
          <p:nvPr/>
        </p:nvSpPr>
        <p:spPr>
          <a:xfrm>
            <a:off x="5181600" y="5257800"/>
            <a:ext cx="2664296" cy="532631"/>
          </a:xfrm>
          <a:prstGeom prst="flowChartTerminator">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00B050"/>
                </a:solidFill>
              </a:rPr>
              <a:t>Information fusion</a:t>
            </a:r>
          </a:p>
        </p:txBody>
      </p:sp>
      <p:sp>
        <p:nvSpPr>
          <p:cNvPr id="69" name="Segnaposto contenuto 2"/>
          <p:cNvSpPr txBox="1">
            <a:spLocks/>
          </p:cNvSpPr>
          <p:nvPr/>
        </p:nvSpPr>
        <p:spPr>
          <a:xfrm>
            <a:off x="251520" y="888722"/>
            <a:ext cx="4536504" cy="56756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Aft>
                <a:spcPts val="600"/>
              </a:spcAft>
            </a:pPr>
            <a:endParaRPr lang="en-US" sz="2800" i="1" dirty="0" smtClean="0"/>
          </a:p>
        </p:txBody>
      </p:sp>
      <p:sp>
        <p:nvSpPr>
          <p:cNvPr id="9" name="CasellaDiTesto 8"/>
          <p:cNvSpPr txBox="1"/>
          <p:nvPr/>
        </p:nvSpPr>
        <p:spPr>
          <a:xfrm>
            <a:off x="7619829" y="572487"/>
            <a:ext cx="1696136" cy="1200329"/>
          </a:xfrm>
          <a:prstGeom prst="rect">
            <a:avLst/>
          </a:prstGeom>
          <a:noFill/>
        </p:spPr>
        <p:txBody>
          <a:bodyPr wrap="square" rtlCol="0">
            <a:spAutoFit/>
          </a:bodyPr>
          <a:lstStyle/>
          <a:p>
            <a:pPr algn="ctr"/>
            <a:r>
              <a:rPr lang="en-US" i="1" dirty="0"/>
              <a:t>Analysis of possible sources!</a:t>
            </a:r>
          </a:p>
          <a:p>
            <a:pPr algn="ctr"/>
            <a:endParaRPr lang="en-US" dirty="0"/>
          </a:p>
        </p:txBody>
      </p:sp>
      <p:sp>
        <p:nvSpPr>
          <p:cNvPr id="74" name="CasellaDiTesto 73"/>
          <p:cNvSpPr txBox="1"/>
          <p:nvPr/>
        </p:nvSpPr>
        <p:spPr>
          <a:xfrm>
            <a:off x="179512" y="838201"/>
            <a:ext cx="4608512" cy="4708981"/>
          </a:xfrm>
          <a:prstGeom prst="rect">
            <a:avLst/>
          </a:prstGeom>
          <a:noFill/>
        </p:spPr>
        <p:txBody>
          <a:bodyPr wrap="square" rtlCol="0">
            <a:spAutoFit/>
          </a:bodyPr>
          <a:lstStyle/>
          <a:p>
            <a:pPr algn="ctr">
              <a:spcAft>
                <a:spcPts val="1200"/>
              </a:spcAft>
            </a:pPr>
            <a:r>
              <a:rPr lang="en-US" sz="2000" dirty="0" smtClean="0"/>
              <a:t>An additional source of input to the above repositories will come from the World Wide Web and photo sharing websites (e.g. </a:t>
            </a:r>
            <a:r>
              <a:rPr lang="en-US" sz="2000" dirty="0" err="1" smtClean="0"/>
              <a:t>Panoramio</a:t>
            </a:r>
            <a:r>
              <a:rPr lang="en-US" sz="2000" dirty="0" smtClean="0"/>
              <a:t>, </a:t>
            </a:r>
            <a:r>
              <a:rPr lang="en-US" sz="2000" dirty="0" err="1" smtClean="0"/>
              <a:t>Flickr,etc</a:t>
            </a:r>
            <a:r>
              <a:rPr lang="en-US" sz="2000" dirty="0" smtClean="0"/>
              <a:t>..). </a:t>
            </a:r>
          </a:p>
          <a:p>
            <a:pPr algn="ctr">
              <a:spcAft>
                <a:spcPts val="1200"/>
              </a:spcAft>
            </a:pPr>
            <a:endParaRPr lang="en-US" sz="2000" dirty="0"/>
          </a:p>
          <a:p>
            <a:pPr algn="ctr">
              <a:spcAft>
                <a:spcPts val="1200"/>
              </a:spcAft>
            </a:pPr>
            <a:r>
              <a:rPr lang="en-US" sz="2000" dirty="0" smtClean="0"/>
              <a:t>The use of these resources has strongly increased in the last few years in the “transition to Web 3.0”</a:t>
            </a:r>
          </a:p>
          <a:p>
            <a:pPr algn="ctr">
              <a:spcAft>
                <a:spcPts val="1200"/>
              </a:spcAft>
            </a:pPr>
            <a:endParaRPr lang="en-US" sz="2000" dirty="0" smtClean="0"/>
          </a:p>
          <a:p>
            <a:pPr algn="ctr">
              <a:spcAft>
                <a:spcPts val="1200"/>
              </a:spcAft>
            </a:pPr>
            <a:r>
              <a:rPr lang="en-US" sz="2000" dirty="0" smtClean="0"/>
              <a:t>Web-published photos and descriptions are scrutinized for additional risk/damage-related information not available elsewhere. </a:t>
            </a:r>
          </a:p>
        </p:txBody>
      </p:sp>
      <p:sp>
        <p:nvSpPr>
          <p:cNvPr id="24" name="CasellaDiTesto 23"/>
          <p:cNvSpPr txBox="1"/>
          <p:nvPr/>
        </p:nvSpPr>
        <p:spPr>
          <a:xfrm>
            <a:off x="914400" y="5867400"/>
            <a:ext cx="1676400" cy="307777"/>
          </a:xfrm>
          <a:prstGeom prst="rect">
            <a:avLst/>
          </a:prstGeom>
          <a:noFill/>
        </p:spPr>
        <p:txBody>
          <a:bodyPr wrap="square" rtlCol="0">
            <a:spAutoFit/>
          </a:bodyPr>
          <a:lstStyle/>
          <a:p>
            <a:r>
              <a:rPr lang="en-GB" sz="1400" dirty="0" smtClean="0">
                <a:solidFill>
                  <a:schemeClr val="accent1">
                    <a:lumMod val="50000"/>
                  </a:schemeClr>
                </a:solidFill>
                <a:latin typeface="Gill Sans"/>
              </a:rPr>
              <a:t>updated land cover</a:t>
            </a:r>
            <a:endParaRPr lang="en-GB" sz="1400" dirty="0">
              <a:solidFill>
                <a:schemeClr val="accent1">
                  <a:lumMod val="50000"/>
                </a:schemeClr>
              </a:solidFill>
              <a:latin typeface="Gill Sans"/>
            </a:endParaRPr>
          </a:p>
        </p:txBody>
      </p:sp>
      <p:sp>
        <p:nvSpPr>
          <p:cNvPr id="25" name="CasellaDiTesto 24"/>
          <p:cNvSpPr txBox="1"/>
          <p:nvPr/>
        </p:nvSpPr>
        <p:spPr>
          <a:xfrm>
            <a:off x="1752600" y="6248400"/>
            <a:ext cx="1676400" cy="307777"/>
          </a:xfrm>
          <a:prstGeom prst="rect">
            <a:avLst/>
          </a:prstGeom>
          <a:noFill/>
        </p:spPr>
        <p:txBody>
          <a:bodyPr wrap="square" rtlCol="0">
            <a:spAutoFit/>
          </a:bodyPr>
          <a:lstStyle/>
          <a:p>
            <a:r>
              <a:rPr lang="en-GB" sz="1400" dirty="0" smtClean="0">
                <a:solidFill>
                  <a:schemeClr val="accent1">
                    <a:lumMod val="50000"/>
                  </a:schemeClr>
                </a:solidFill>
                <a:latin typeface="Gill Sans"/>
              </a:rPr>
              <a:t>spot-wise flood info</a:t>
            </a:r>
            <a:endParaRPr lang="en-GB" sz="1400" dirty="0">
              <a:solidFill>
                <a:schemeClr val="accent1">
                  <a:lumMod val="50000"/>
                </a:schemeClr>
              </a:solidFill>
              <a:latin typeface="Gill Sans"/>
            </a:endParaRPr>
          </a:p>
        </p:txBody>
      </p:sp>
      <p:sp>
        <p:nvSpPr>
          <p:cNvPr id="26" name="CasellaDiTesto 25"/>
          <p:cNvSpPr txBox="1"/>
          <p:nvPr/>
        </p:nvSpPr>
        <p:spPr>
          <a:xfrm>
            <a:off x="1524000" y="5638800"/>
            <a:ext cx="2286000" cy="307777"/>
          </a:xfrm>
          <a:prstGeom prst="rect">
            <a:avLst/>
          </a:prstGeom>
          <a:noFill/>
        </p:spPr>
        <p:txBody>
          <a:bodyPr wrap="square" rtlCol="0">
            <a:spAutoFit/>
          </a:bodyPr>
          <a:lstStyle/>
          <a:p>
            <a:r>
              <a:rPr lang="en-GB" sz="1400" dirty="0" smtClean="0">
                <a:solidFill>
                  <a:schemeClr val="accent1">
                    <a:lumMod val="50000"/>
                  </a:schemeClr>
                </a:solidFill>
                <a:latin typeface="Gill Sans"/>
              </a:rPr>
              <a:t>discovery of sensitive assets </a:t>
            </a:r>
            <a:endParaRPr lang="en-GB" sz="1400" dirty="0">
              <a:solidFill>
                <a:schemeClr val="accent1">
                  <a:lumMod val="50000"/>
                </a:schemeClr>
              </a:solidFill>
              <a:latin typeface="Gill Sans"/>
            </a:endParaRPr>
          </a:p>
        </p:txBody>
      </p:sp>
      <p:grpSp>
        <p:nvGrpSpPr>
          <p:cNvPr id="27" name="Gruppo 26"/>
          <p:cNvGrpSpPr/>
          <p:nvPr/>
        </p:nvGrpSpPr>
        <p:grpSpPr>
          <a:xfrm>
            <a:off x="8001000" y="4267200"/>
            <a:ext cx="990600" cy="953616"/>
            <a:chOff x="0" y="764704"/>
            <a:chExt cx="1872208" cy="1944216"/>
          </a:xfrm>
        </p:grpSpPr>
        <p:pic>
          <p:nvPicPr>
            <p:cNvPr id="28" name="Immagine 27" descr="geodatabase.jpg"/>
            <p:cNvPicPr>
              <a:picLocks noChangeAspect="1"/>
            </p:cNvPicPr>
            <p:nvPr/>
          </p:nvPicPr>
          <p:blipFill>
            <a:blip r:embed="rId12"/>
            <a:srcRect l="56675" t="46289" r="11291" b="3968"/>
            <a:stretch>
              <a:fillRect/>
            </a:stretch>
          </p:blipFill>
          <p:spPr>
            <a:xfrm>
              <a:off x="0" y="764704"/>
              <a:ext cx="1872208" cy="1944216"/>
            </a:xfrm>
            <a:prstGeom prst="rect">
              <a:avLst/>
            </a:prstGeom>
          </p:spPr>
        </p:pic>
        <p:pic>
          <p:nvPicPr>
            <p:cNvPr id="29" name="Picture 15" descr="overlay"/>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282584" y="1516803"/>
              <a:ext cx="1368152" cy="976093"/>
            </a:xfrm>
            <a:prstGeom prst="rect">
              <a:avLst/>
            </a:prstGeom>
            <a:noFill/>
            <a:ln w="9525">
              <a:noFill/>
              <a:miter lim="800000"/>
              <a:headEnd/>
              <a:tailEnd/>
            </a:ln>
          </p:spPr>
        </p:pic>
      </p:grpSp>
      <p:grpSp>
        <p:nvGrpSpPr>
          <p:cNvPr id="30" name="Gruppo 29"/>
          <p:cNvGrpSpPr/>
          <p:nvPr/>
        </p:nvGrpSpPr>
        <p:grpSpPr>
          <a:xfrm>
            <a:off x="8001000" y="5904384"/>
            <a:ext cx="990600" cy="953616"/>
            <a:chOff x="0" y="764704"/>
            <a:chExt cx="1872208" cy="1944216"/>
          </a:xfrm>
        </p:grpSpPr>
        <p:pic>
          <p:nvPicPr>
            <p:cNvPr id="31" name="Immagine 30" descr="geodatabase.jpg"/>
            <p:cNvPicPr>
              <a:picLocks noChangeAspect="1"/>
            </p:cNvPicPr>
            <p:nvPr/>
          </p:nvPicPr>
          <p:blipFill>
            <a:blip r:embed="rId12"/>
            <a:srcRect l="56675" t="46289" r="11291" b="3968"/>
            <a:stretch>
              <a:fillRect/>
            </a:stretch>
          </p:blipFill>
          <p:spPr>
            <a:xfrm>
              <a:off x="0" y="764704"/>
              <a:ext cx="1872208" cy="1944216"/>
            </a:xfrm>
            <a:prstGeom prst="rect">
              <a:avLst/>
            </a:prstGeom>
          </p:spPr>
        </p:pic>
        <p:pic>
          <p:nvPicPr>
            <p:cNvPr id="32" name="Picture 15" descr="overlay"/>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282584" y="1516803"/>
              <a:ext cx="1368152" cy="976093"/>
            </a:xfrm>
            <a:prstGeom prst="rect">
              <a:avLst/>
            </a:prstGeom>
            <a:noFill/>
            <a:ln w="9525">
              <a:noFill/>
              <a:miter lim="800000"/>
              <a:headEnd/>
              <a:tailEnd/>
            </a:ln>
          </p:spPr>
        </p:pic>
      </p:grpSp>
      <p:grpSp>
        <p:nvGrpSpPr>
          <p:cNvPr id="33" name="Gruppo 32"/>
          <p:cNvGrpSpPr/>
          <p:nvPr/>
        </p:nvGrpSpPr>
        <p:grpSpPr>
          <a:xfrm>
            <a:off x="4343400" y="5904384"/>
            <a:ext cx="990600" cy="953616"/>
            <a:chOff x="0" y="764704"/>
            <a:chExt cx="1872208" cy="1944216"/>
          </a:xfrm>
        </p:grpSpPr>
        <p:pic>
          <p:nvPicPr>
            <p:cNvPr id="34" name="Immagine 33" descr="geodatabase.jpg"/>
            <p:cNvPicPr>
              <a:picLocks noChangeAspect="1"/>
            </p:cNvPicPr>
            <p:nvPr/>
          </p:nvPicPr>
          <p:blipFill>
            <a:blip r:embed="rId12"/>
            <a:srcRect l="56675" t="46289" r="11291" b="3968"/>
            <a:stretch>
              <a:fillRect/>
            </a:stretch>
          </p:blipFill>
          <p:spPr>
            <a:xfrm>
              <a:off x="0" y="764704"/>
              <a:ext cx="1872208" cy="1944216"/>
            </a:xfrm>
            <a:prstGeom prst="rect">
              <a:avLst/>
            </a:prstGeom>
          </p:spPr>
        </p:pic>
        <p:pic>
          <p:nvPicPr>
            <p:cNvPr id="35" name="Picture 15" descr="overlay"/>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282584" y="1516803"/>
              <a:ext cx="1368152" cy="976093"/>
            </a:xfrm>
            <a:prstGeom prst="rect">
              <a:avLst/>
            </a:prstGeom>
            <a:noFill/>
            <a:ln w="9525">
              <a:noFill/>
              <a:miter lim="800000"/>
              <a:headEnd/>
              <a:tailEnd/>
            </a:ln>
          </p:spPr>
        </p:pic>
      </p:grpSp>
      <p:cxnSp>
        <p:nvCxnSpPr>
          <p:cNvPr id="37" name="Connettore 2 36"/>
          <p:cNvCxnSpPr/>
          <p:nvPr/>
        </p:nvCxnSpPr>
        <p:spPr>
          <a:xfrm rot="5400000" flipH="1" flipV="1">
            <a:off x="7734300" y="4914900"/>
            <a:ext cx="3048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Connettore 2 37"/>
          <p:cNvCxnSpPr/>
          <p:nvPr/>
        </p:nvCxnSpPr>
        <p:spPr>
          <a:xfrm>
            <a:off x="7543800" y="5867400"/>
            <a:ext cx="457200"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Connettore 2 40"/>
          <p:cNvCxnSpPr/>
          <p:nvPr/>
        </p:nvCxnSpPr>
        <p:spPr>
          <a:xfrm flipV="1">
            <a:off x="4876800" y="5639594"/>
            <a:ext cx="305594" cy="1516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8" name="CasellaDiTesto 47"/>
          <p:cNvSpPr txBox="1"/>
          <p:nvPr/>
        </p:nvSpPr>
        <p:spPr>
          <a:xfrm>
            <a:off x="1143000" y="6324600"/>
            <a:ext cx="1676400" cy="307777"/>
          </a:xfrm>
          <a:prstGeom prst="rect">
            <a:avLst/>
          </a:prstGeom>
          <a:noFill/>
        </p:spPr>
        <p:txBody>
          <a:bodyPr wrap="square" rtlCol="0">
            <a:spAutoFit/>
          </a:bodyPr>
          <a:lstStyle/>
          <a:p>
            <a:r>
              <a:rPr lang="en-GB" sz="1400" dirty="0" smtClean="0">
                <a:solidFill>
                  <a:schemeClr val="accent1">
                    <a:lumMod val="50000"/>
                  </a:schemeClr>
                </a:solidFill>
                <a:latin typeface="Gill Sans"/>
              </a:rPr>
              <a:t>…</a:t>
            </a:r>
          </a:p>
        </p:txBody>
      </p:sp>
      <p:sp>
        <p:nvSpPr>
          <p:cNvPr id="65" name="CasellaDiTesto 64"/>
          <p:cNvSpPr txBox="1"/>
          <p:nvPr/>
        </p:nvSpPr>
        <p:spPr>
          <a:xfrm>
            <a:off x="2590800" y="5943600"/>
            <a:ext cx="1371600" cy="307777"/>
          </a:xfrm>
          <a:prstGeom prst="rect">
            <a:avLst/>
          </a:prstGeom>
          <a:noFill/>
        </p:spPr>
        <p:txBody>
          <a:bodyPr wrap="square" rtlCol="0">
            <a:spAutoFit/>
          </a:bodyPr>
          <a:lstStyle/>
          <a:p>
            <a:r>
              <a:rPr lang="en-GB" sz="1400" dirty="0" smtClean="0">
                <a:solidFill>
                  <a:schemeClr val="accent1">
                    <a:lumMod val="50000"/>
                  </a:schemeClr>
                </a:solidFill>
                <a:latin typeface="Gill Sans"/>
              </a:rPr>
              <a:t>water level</a:t>
            </a:r>
            <a:endParaRPr lang="en-GB" sz="1400" dirty="0">
              <a:solidFill>
                <a:schemeClr val="accent1">
                  <a:lumMod val="50000"/>
                </a:schemeClr>
              </a:solidFill>
              <a:latin typeface="Gill Sans"/>
            </a:endParaRPr>
          </a:p>
        </p:txBody>
      </p:sp>
    </p:spTree>
    <p:extLst>
      <p:ext uri="{BB962C8B-B14F-4D97-AF65-F5344CB8AC3E}">
        <p14:creationId xmlns:p14="http://schemas.microsoft.com/office/powerpoint/2010/main" val="18451135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8"/>
          <p:cNvSpPr>
            <a:spLocks noChangeArrowheads="1"/>
          </p:cNvSpPr>
          <p:nvPr/>
        </p:nvSpPr>
        <p:spPr bwMode="auto">
          <a:xfrm>
            <a:off x="323850" y="620688"/>
            <a:ext cx="8496300" cy="6192688"/>
          </a:xfrm>
          <a:prstGeom prst="roundRect">
            <a:avLst>
              <a:gd name="adj" fmla="val 16667"/>
            </a:avLst>
          </a:prstGeom>
          <a:solidFill>
            <a:schemeClr val="bg1"/>
          </a:solidFill>
          <a:ln w="9525">
            <a:solidFill>
              <a:schemeClr val="tx1"/>
            </a:solidFill>
            <a:round/>
            <a:headEnd/>
            <a:tailEnd/>
          </a:ln>
        </p:spPr>
        <p:txBody>
          <a:bodyPr wrap="none" anchor="ctr"/>
          <a:lstStyle/>
          <a:p>
            <a:endParaRPr lang="en-US"/>
          </a:p>
        </p:txBody>
      </p:sp>
      <p:sp>
        <p:nvSpPr>
          <p:cNvPr id="2" name="Rectangle 2"/>
          <p:cNvSpPr>
            <a:spLocks noGrp="1" noChangeArrowheads="1"/>
          </p:cNvSpPr>
          <p:nvPr>
            <p:ph type="ctrTitle"/>
          </p:nvPr>
        </p:nvSpPr>
        <p:spPr>
          <a:xfrm>
            <a:off x="684213" y="158774"/>
            <a:ext cx="7772400" cy="1470026"/>
          </a:xfrm>
        </p:spPr>
        <p:txBody>
          <a:bodyPr/>
          <a:lstStyle/>
          <a:p>
            <a:pPr eaLnBrk="1" hangingPunct="1"/>
            <a:r>
              <a:rPr lang="en-US" sz="3200" dirty="0" smtClean="0">
                <a:solidFill>
                  <a:srgbClr val="FF0000"/>
                </a:solidFill>
                <a:effectLst>
                  <a:outerShdw blurRad="38100" dist="38100" dir="2700000" algn="tl">
                    <a:srgbClr val="000000"/>
                  </a:outerShdw>
                </a:effectLst>
                <a:latin typeface="Arial" charset="0"/>
                <a:cs typeface="Arial" charset="0"/>
              </a:rPr>
              <a:t>Costal </a:t>
            </a:r>
            <a:r>
              <a:rPr lang="en-US" sz="3200" dirty="0">
                <a:solidFill>
                  <a:srgbClr val="FF0000"/>
                </a:solidFill>
                <a:effectLst>
                  <a:outerShdw blurRad="38100" dist="38100" dir="2700000" algn="tl">
                    <a:srgbClr val="000000"/>
                  </a:outerShdw>
                </a:effectLst>
                <a:latin typeface="Arial" charset="0"/>
                <a:cs typeface="Arial" charset="0"/>
              </a:rPr>
              <a:t>Vulnerability Mitigation</a:t>
            </a:r>
          </a:p>
        </p:txBody>
      </p:sp>
      <p:grpSp>
        <p:nvGrpSpPr>
          <p:cNvPr id="4100" name="Gruppo 113"/>
          <p:cNvGrpSpPr>
            <a:grpSpLocks/>
          </p:cNvGrpSpPr>
          <p:nvPr/>
        </p:nvGrpSpPr>
        <p:grpSpPr bwMode="auto">
          <a:xfrm>
            <a:off x="6011861" y="3860502"/>
            <a:ext cx="792162" cy="863600"/>
            <a:chOff x="4499990" y="764704"/>
            <a:chExt cx="792088" cy="864096"/>
          </a:xfrm>
        </p:grpSpPr>
        <p:grpSp>
          <p:nvGrpSpPr>
            <p:cNvPr id="4140" name="Gruppo 47"/>
            <p:cNvGrpSpPr>
              <a:grpSpLocks/>
            </p:cNvGrpSpPr>
            <p:nvPr/>
          </p:nvGrpSpPr>
          <p:grpSpPr bwMode="auto">
            <a:xfrm>
              <a:off x="4499990" y="764704"/>
              <a:ext cx="792088" cy="864096"/>
              <a:chOff x="0" y="764704"/>
              <a:chExt cx="1872208" cy="1944216"/>
            </a:xfrm>
          </p:grpSpPr>
          <p:pic>
            <p:nvPicPr>
              <p:cNvPr id="4142" name="Immagine 48" descr="geodatabase.jpg"/>
              <p:cNvPicPr>
                <a:picLocks noChangeAspect="1"/>
              </p:cNvPicPr>
              <p:nvPr/>
            </p:nvPicPr>
            <p:blipFill>
              <a:blip r:embed="rId2">
                <a:extLst>
                  <a:ext uri="{28A0092B-C50C-407E-A947-70E740481C1C}">
                    <a14:useLocalDpi xmlns:a14="http://schemas.microsoft.com/office/drawing/2010/main" val="0"/>
                  </a:ext>
                </a:extLst>
              </a:blip>
              <a:srcRect l="56676" t="46289" r="11292" b="3967"/>
              <a:stretch>
                <a:fillRect/>
              </a:stretch>
            </p:blipFill>
            <p:spPr bwMode="auto">
              <a:xfrm>
                <a:off x="0" y="764704"/>
                <a:ext cx="1872208"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3" name="Picture 15" descr="overla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2584" y="1516803"/>
                <a:ext cx="1368152" cy="976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41" name="Picture 15" descr="overla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14940" y="1131357"/>
              <a:ext cx="608067" cy="43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Text Box 23"/>
          <p:cNvSpPr txBox="1">
            <a:spLocks noChangeArrowheads="1"/>
          </p:cNvSpPr>
          <p:nvPr/>
        </p:nvSpPr>
        <p:spPr bwMode="auto">
          <a:xfrm>
            <a:off x="5003800" y="3212802"/>
            <a:ext cx="2808288" cy="646112"/>
          </a:xfrm>
          <a:prstGeom prst="rect">
            <a:avLst/>
          </a:prstGeom>
          <a:noFill/>
          <a:ln w="9525">
            <a:noFill/>
            <a:miter lim="800000"/>
            <a:headEnd/>
            <a:tailEnd/>
          </a:ln>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b="1">
                <a:solidFill>
                  <a:srgbClr val="FF0000"/>
                </a:solidFill>
                <a:effectLst>
                  <a:outerShdw blurRad="38100" dist="38100" dir="2700000" algn="tl">
                    <a:srgbClr val="000000"/>
                  </a:outerShdw>
                </a:effectLst>
              </a:rPr>
              <a:t>Update DB of</a:t>
            </a:r>
          </a:p>
          <a:p>
            <a:pPr algn="ctr" eaLnBrk="1" hangingPunct="1"/>
            <a:r>
              <a:rPr lang="en-US" b="1">
                <a:solidFill>
                  <a:srgbClr val="FF0000"/>
                </a:solidFill>
                <a:effectLst>
                  <a:outerShdw blurRad="38100" dist="38100" dir="2700000" algn="tl">
                    <a:srgbClr val="000000"/>
                  </a:outerShdw>
                </a:effectLst>
              </a:rPr>
              <a:t>Vulnerability /Exposure </a:t>
            </a:r>
          </a:p>
        </p:txBody>
      </p:sp>
      <p:sp>
        <p:nvSpPr>
          <p:cNvPr id="24" name="Freccia a destra rientrata 23"/>
          <p:cNvSpPr/>
          <p:nvPr/>
        </p:nvSpPr>
        <p:spPr>
          <a:xfrm rot="5400000">
            <a:off x="3363748" y="2854893"/>
            <a:ext cx="957600" cy="277200"/>
          </a:xfrm>
          <a:prstGeom prst="notchedRightArrow">
            <a:avLst/>
          </a:prstGeom>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endParaRPr lang="it-IT"/>
          </a:p>
        </p:txBody>
      </p:sp>
      <p:pic>
        <p:nvPicPr>
          <p:cNvPr id="4105" name="Immagine 24" descr="circular-arrows-powerpoin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60700" y="3489027"/>
            <a:ext cx="153352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CasellaDiTesto 29"/>
          <p:cNvSpPr txBox="1">
            <a:spLocks noChangeArrowheads="1"/>
          </p:cNvSpPr>
          <p:nvPr/>
        </p:nvSpPr>
        <p:spPr bwMode="auto">
          <a:xfrm>
            <a:off x="3455988" y="4149427"/>
            <a:ext cx="75565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it-IT" sz="1400" b="1"/>
              <a:t>ENGINE</a:t>
            </a:r>
          </a:p>
        </p:txBody>
      </p:sp>
      <p:grpSp>
        <p:nvGrpSpPr>
          <p:cNvPr id="4107" name="Gruppo 71"/>
          <p:cNvGrpSpPr>
            <a:grpSpLocks/>
          </p:cNvGrpSpPr>
          <p:nvPr/>
        </p:nvGrpSpPr>
        <p:grpSpPr bwMode="auto">
          <a:xfrm>
            <a:off x="2843213" y="1557039"/>
            <a:ext cx="1311275" cy="838200"/>
            <a:chOff x="-612576" y="792087"/>
            <a:chExt cx="1872208" cy="1196751"/>
          </a:xfrm>
        </p:grpSpPr>
        <p:sp>
          <p:nvSpPr>
            <p:cNvPr id="33" name="Cubo 32"/>
            <p:cNvSpPr>
              <a:spLocks noChangeArrowheads="1"/>
            </p:cNvSpPr>
            <p:nvPr/>
          </p:nvSpPr>
          <p:spPr bwMode="auto">
            <a:xfrm>
              <a:off x="-612576" y="792087"/>
              <a:ext cx="1872208" cy="1196751"/>
            </a:xfrm>
            <a:prstGeom prst="cube">
              <a:avLst>
                <a:gd name="adj" fmla="val 25000"/>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anchor="ctr"/>
            <a:lstStyle/>
            <a:p>
              <a:pPr algn="ctr">
                <a:defRPr/>
              </a:pPr>
              <a:endParaRPr lang="it-IT">
                <a:solidFill>
                  <a:schemeClr val="dk1"/>
                </a:solidFill>
                <a:latin typeface="+mn-lt"/>
                <a:ea typeface="+mn-ea"/>
                <a:cs typeface="+mn-cs"/>
              </a:endParaRPr>
            </a:p>
          </p:txBody>
        </p:sp>
        <p:sp>
          <p:nvSpPr>
            <p:cNvPr id="4139" name="CasellaDiTesto 33"/>
            <p:cNvSpPr txBox="1">
              <a:spLocks noChangeArrowheads="1"/>
            </p:cNvSpPr>
            <p:nvPr/>
          </p:nvSpPr>
          <p:spPr bwMode="auto">
            <a:xfrm>
              <a:off x="-606925" y="1279047"/>
              <a:ext cx="144016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it-IT" sz="1400" b="1" dirty="0"/>
                <a:t>STATE CHANGES</a:t>
              </a:r>
            </a:p>
          </p:txBody>
        </p:sp>
      </p:grpSp>
      <p:grpSp>
        <p:nvGrpSpPr>
          <p:cNvPr id="4108" name="Gruppo 70"/>
          <p:cNvGrpSpPr>
            <a:grpSpLocks/>
          </p:cNvGrpSpPr>
          <p:nvPr/>
        </p:nvGrpSpPr>
        <p:grpSpPr bwMode="auto">
          <a:xfrm>
            <a:off x="1042986" y="2420639"/>
            <a:ext cx="1311275" cy="838200"/>
            <a:chOff x="6948265" y="980727"/>
            <a:chExt cx="1872209" cy="1196750"/>
          </a:xfrm>
        </p:grpSpPr>
        <p:sp>
          <p:nvSpPr>
            <p:cNvPr id="36" name="Cubo 35"/>
            <p:cNvSpPr>
              <a:spLocks noChangeArrowheads="1"/>
            </p:cNvSpPr>
            <p:nvPr/>
          </p:nvSpPr>
          <p:spPr bwMode="auto">
            <a:xfrm>
              <a:off x="6948265" y="980727"/>
              <a:ext cx="1872209" cy="1196750"/>
            </a:xfrm>
            <a:prstGeom prst="cube">
              <a:avLst>
                <a:gd name="adj" fmla="val 25000"/>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anchor="ctr"/>
            <a:lstStyle/>
            <a:p>
              <a:pPr algn="ctr">
                <a:defRPr/>
              </a:pPr>
              <a:endParaRPr lang="it-IT">
                <a:solidFill>
                  <a:schemeClr val="dk1"/>
                </a:solidFill>
                <a:latin typeface="+mn-lt"/>
                <a:ea typeface="+mn-ea"/>
                <a:cs typeface="+mn-cs"/>
              </a:endParaRPr>
            </a:p>
          </p:txBody>
        </p:sp>
        <p:sp>
          <p:nvSpPr>
            <p:cNvPr id="4137" name="CasellaDiTesto 36"/>
            <p:cNvSpPr txBox="1">
              <a:spLocks noChangeArrowheads="1"/>
            </p:cNvSpPr>
            <p:nvPr/>
          </p:nvSpPr>
          <p:spPr bwMode="auto">
            <a:xfrm>
              <a:off x="7030558" y="1601415"/>
              <a:ext cx="14607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it-IT" sz="1400" b="1"/>
                <a:t>PRESSURE</a:t>
              </a:r>
            </a:p>
          </p:txBody>
        </p:sp>
      </p:grpSp>
      <p:sp>
        <p:nvSpPr>
          <p:cNvPr id="38" name="Freccia in su 37"/>
          <p:cNvSpPr>
            <a:spLocks noChangeArrowheads="1"/>
          </p:cNvSpPr>
          <p:nvPr/>
        </p:nvSpPr>
        <p:spPr bwMode="auto">
          <a:xfrm rot="7946617">
            <a:off x="2801937" y="2865140"/>
            <a:ext cx="277813" cy="957262"/>
          </a:xfrm>
          <a:prstGeom prst="upArrow">
            <a:avLst>
              <a:gd name="adj1" fmla="val 50000"/>
              <a:gd name="adj2" fmla="val 49867"/>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anchor="ctr"/>
          <a:lstStyle/>
          <a:p>
            <a:pPr algn="ctr">
              <a:defRPr/>
            </a:pPr>
            <a:endParaRPr lang="it-IT">
              <a:solidFill>
                <a:schemeClr val="dk1"/>
              </a:solidFill>
              <a:latin typeface="+mn-lt"/>
              <a:ea typeface="+mn-ea"/>
              <a:cs typeface="+mn-cs"/>
            </a:endParaRPr>
          </a:p>
        </p:txBody>
      </p:sp>
      <p:sp>
        <p:nvSpPr>
          <p:cNvPr id="39" name="Freccia a destra rientrata 38"/>
          <p:cNvSpPr/>
          <p:nvPr/>
        </p:nvSpPr>
        <p:spPr>
          <a:xfrm rot="13454298">
            <a:off x="2253518" y="3414291"/>
            <a:ext cx="957600" cy="277200"/>
          </a:xfrm>
          <a:prstGeom prst="notchedRightArrow">
            <a:avLst/>
          </a:prstGeom>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endParaRPr lang="it-IT"/>
          </a:p>
        </p:txBody>
      </p:sp>
      <p:grpSp>
        <p:nvGrpSpPr>
          <p:cNvPr id="4113" name="Gruppo 69"/>
          <p:cNvGrpSpPr>
            <a:grpSpLocks/>
          </p:cNvGrpSpPr>
          <p:nvPr/>
        </p:nvGrpSpPr>
        <p:grpSpPr bwMode="auto">
          <a:xfrm>
            <a:off x="1331915" y="5228929"/>
            <a:ext cx="1309687" cy="838200"/>
            <a:chOff x="7092283" y="3501010"/>
            <a:chExt cx="1872208" cy="1196752"/>
          </a:xfrm>
        </p:grpSpPr>
        <p:sp>
          <p:nvSpPr>
            <p:cNvPr id="41" name="Cubo 40"/>
            <p:cNvSpPr>
              <a:spLocks noChangeArrowheads="1"/>
            </p:cNvSpPr>
            <p:nvPr/>
          </p:nvSpPr>
          <p:spPr bwMode="auto">
            <a:xfrm>
              <a:off x="7092283" y="3501010"/>
              <a:ext cx="1872208" cy="1196752"/>
            </a:xfrm>
            <a:prstGeom prst="cube">
              <a:avLst>
                <a:gd name="adj" fmla="val 25000"/>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anchor="ctr"/>
            <a:lstStyle/>
            <a:p>
              <a:pPr algn="ctr">
                <a:defRPr/>
              </a:pPr>
              <a:endParaRPr lang="it-IT">
                <a:solidFill>
                  <a:schemeClr val="dk1"/>
                </a:solidFill>
                <a:latin typeface="+mn-lt"/>
                <a:ea typeface="+mn-ea"/>
                <a:cs typeface="+mn-cs"/>
              </a:endParaRPr>
            </a:p>
          </p:txBody>
        </p:sp>
        <p:sp>
          <p:nvSpPr>
            <p:cNvPr id="4135" name="CasellaDiTesto 41"/>
            <p:cNvSpPr txBox="1">
              <a:spLocks noChangeArrowheads="1"/>
            </p:cNvSpPr>
            <p:nvPr/>
          </p:nvSpPr>
          <p:spPr bwMode="auto">
            <a:xfrm>
              <a:off x="7164289" y="4056498"/>
              <a:ext cx="144016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it-IT" sz="1400" b="1"/>
                <a:t>IMPACT</a:t>
              </a:r>
            </a:p>
          </p:txBody>
        </p:sp>
      </p:grpSp>
      <p:sp>
        <p:nvSpPr>
          <p:cNvPr id="43" name="Freccia a destra rientrata 42"/>
          <p:cNvSpPr/>
          <p:nvPr/>
        </p:nvSpPr>
        <p:spPr>
          <a:xfrm rot="9417386" flipH="1">
            <a:off x="2226244" y="4785766"/>
            <a:ext cx="957600" cy="277200"/>
          </a:xfrm>
          <a:prstGeom prst="notchedRightArrow">
            <a:avLst/>
          </a:prstGeom>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endParaRPr lang="it-IT"/>
          </a:p>
        </p:txBody>
      </p:sp>
      <p:sp>
        <p:nvSpPr>
          <p:cNvPr id="44" name="Freccia in su 43"/>
          <p:cNvSpPr>
            <a:spLocks noChangeArrowheads="1"/>
          </p:cNvSpPr>
          <p:nvPr/>
        </p:nvSpPr>
        <p:spPr bwMode="auto">
          <a:xfrm rot="14901903" flipH="1">
            <a:off x="2425701" y="4063701"/>
            <a:ext cx="277812" cy="957263"/>
          </a:xfrm>
          <a:prstGeom prst="upArrow">
            <a:avLst>
              <a:gd name="adj1" fmla="val 50000"/>
              <a:gd name="adj2" fmla="val 49867"/>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anchor="ctr"/>
          <a:lstStyle/>
          <a:p>
            <a:pPr algn="ctr">
              <a:defRPr/>
            </a:pPr>
            <a:endParaRPr lang="it-IT">
              <a:solidFill>
                <a:schemeClr val="dk1"/>
              </a:solidFill>
              <a:latin typeface="+mn-lt"/>
              <a:ea typeface="+mn-ea"/>
              <a:cs typeface="+mn-cs"/>
            </a:endParaRPr>
          </a:p>
        </p:txBody>
      </p:sp>
      <p:grpSp>
        <p:nvGrpSpPr>
          <p:cNvPr id="4118" name="Gruppo 71"/>
          <p:cNvGrpSpPr>
            <a:grpSpLocks/>
          </p:cNvGrpSpPr>
          <p:nvPr/>
        </p:nvGrpSpPr>
        <p:grpSpPr bwMode="auto">
          <a:xfrm>
            <a:off x="755650" y="4632027"/>
            <a:ext cx="1309688" cy="838200"/>
            <a:chOff x="-612576" y="792087"/>
            <a:chExt cx="1872208" cy="1196750"/>
          </a:xfrm>
        </p:grpSpPr>
        <p:sp>
          <p:nvSpPr>
            <p:cNvPr id="48" name="Cubo 47"/>
            <p:cNvSpPr>
              <a:spLocks noChangeArrowheads="1"/>
            </p:cNvSpPr>
            <p:nvPr/>
          </p:nvSpPr>
          <p:spPr bwMode="auto">
            <a:xfrm>
              <a:off x="-612576" y="792087"/>
              <a:ext cx="1872208" cy="1196750"/>
            </a:xfrm>
            <a:prstGeom prst="cube">
              <a:avLst>
                <a:gd name="adj" fmla="val 25000"/>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anchor="ctr"/>
            <a:lstStyle/>
            <a:p>
              <a:pPr algn="ctr">
                <a:defRPr/>
              </a:pPr>
              <a:endParaRPr lang="it-IT">
                <a:solidFill>
                  <a:schemeClr val="dk1"/>
                </a:solidFill>
                <a:latin typeface="+mn-lt"/>
                <a:ea typeface="+mn-ea"/>
                <a:cs typeface="+mn-cs"/>
              </a:endParaRPr>
            </a:p>
          </p:txBody>
        </p:sp>
        <p:sp>
          <p:nvSpPr>
            <p:cNvPr id="4133" name="CasellaDiTesto 48"/>
            <p:cNvSpPr txBox="1">
              <a:spLocks noChangeArrowheads="1"/>
            </p:cNvSpPr>
            <p:nvPr/>
          </p:nvSpPr>
          <p:spPr bwMode="auto">
            <a:xfrm>
              <a:off x="-612576" y="1440988"/>
              <a:ext cx="15636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it-IT" sz="1400" b="1"/>
                <a:t>RESPONCE</a:t>
              </a:r>
            </a:p>
          </p:txBody>
        </p:sp>
      </p:grpSp>
      <p:grpSp>
        <p:nvGrpSpPr>
          <p:cNvPr id="4119" name="Gruppo 71"/>
          <p:cNvGrpSpPr>
            <a:grpSpLocks/>
          </p:cNvGrpSpPr>
          <p:nvPr/>
        </p:nvGrpSpPr>
        <p:grpSpPr bwMode="auto">
          <a:xfrm>
            <a:off x="3635375" y="1223664"/>
            <a:ext cx="1311275" cy="836613"/>
            <a:chOff x="-540568" y="576065"/>
            <a:chExt cx="1872208" cy="1196753"/>
          </a:xfrm>
        </p:grpSpPr>
        <p:sp>
          <p:nvSpPr>
            <p:cNvPr id="14" name="Cubo 13"/>
            <p:cNvSpPr>
              <a:spLocks noChangeArrowheads="1"/>
            </p:cNvSpPr>
            <p:nvPr/>
          </p:nvSpPr>
          <p:spPr bwMode="auto">
            <a:xfrm>
              <a:off x="-540568" y="576065"/>
              <a:ext cx="1872208" cy="1196753"/>
            </a:xfrm>
            <a:prstGeom prst="cube">
              <a:avLst>
                <a:gd name="adj" fmla="val 25000"/>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anchor="ctr"/>
            <a:lstStyle/>
            <a:p>
              <a:pPr algn="ctr">
                <a:defRPr/>
              </a:pPr>
              <a:endParaRPr lang="it-IT">
                <a:solidFill>
                  <a:schemeClr val="dk1"/>
                </a:solidFill>
                <a:latin typeface="+mn-lt"/>
                <a:ea typeface="+mn-ea"/>
                <a:cs typeface="+mn-cs"/>
              </a:endParaRPr>
            </a:p>
          </p:txBody>
        </p:sp>
        <p:sp>
          <p:nvSpPr>
            <p:cNvPr id="4131" name="CasellaDiTesto 14"/>
            <p:cNvSpPr txBox="1">
              <a:spLocks noChangeArrowheads="1"/>
            </p:cNvSpPr>
            <p:nvPr/>
          </p:nvSpPr>
          <p:spPr bwMode="auto">
            <a:xfrm>
              <a:off x="-355405" y="1193277"/>
              <a:ext cx="1250363"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it-IT" sz="1400" b="1"/>
                <a:t>DRIVERS</a:t>
              </a:r>
            </a:p>
          </p:txBody>
        </p:sp>
      </p:grpSp>
      <p:sp>
        <p:nvSpPr>
          <p:cNvPr id="51" name="Freccia a destra rientrata 50"/>
          <p:cNvSpPr/>
          <p:nvPr/>
        </p:nvSpPr>
        <p:spPr>
          <a:xfrm>
            <a:off x="4694520" y="4160107"/>
            <a:ext cx="957600" cy="277200"/>
          </a:xfrm>
          <a:prstGeom prst="notchedRightArrow">
            <a:avLst/>
          </a:prstGeom>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endParaRPr lang="it-IT"/>
          </a:p>
        </p:txBody>
      </p:sp>
      <p:pic>
        <p:nvPicPr>
          <p:cNvPr id="4123" name="Immagine 61" descr="PC.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5271343"/>
            <a:ext cx="137795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Immagine 59" descr="community-users-icon.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95738" y="5660727"/>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Freccia in su 44"/>
          <p:cNvSpPr>
            <a:spLocks noChangeArrowheads="1"/>
          </p:cNvSpPr>
          <p:nvPr/>
        </p:nvSpPr>
        <p:spPr bwMode="auto">
          <a:xfrm rot="7946617">
            <a:off x="4664076" y="4600276"/>
            <a:ext cx="277812" cy="957263"/>
          </a:xfrm>
          <a:prstGeom prst="upArrow">
            <a:avLst>
              <a:gd name="adj1" fmla="val 50000"/>
              <a:gd name="adj2" fmla="val 49867"/>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anchor="ctr"/>
          <a:lstStyle/>
          <a:p>
            <a:pPr algn="ctr">
              <a:defRPr/>
            </a:pPr>
            <a:endParaRPr lang="it-IT">
              <a:solidFill>
                <a:schemeClr val="dk1"/>
              </a:solidFill>
              <a:latin typeface="+mn-lt"/>
              <a:ea typeface="+mn-ea"/>
              <a:cs typeface="+mn-cs"/>
            </a:endParaRPr>
          </a:p>
        </p:txBody>
      </p:sp>
      <p:sp>
        <p:nvSpPr>
          <p:cNvPr id="46" name="Freccia a destra rientrata 45"/>
          <p:cNvSpPr/>
          <p:nvPr/>
        </p:nvSpPr>
        <p:spPr>
          <a:xfrm rot="13454298">
            <a:off x="4115280" y="5149685"/>
            <a:ext cx="957600" cy="277200"/>
          </a:xfrm>
          <a:prstGeom prst="notchedRightArrow">
            <a:avLst/>
          </a:prstGeom>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endParaRPr lang="it-IT"/>
          </a:p>
        </p:txBody>
      </p:sp>
      <p:sp>
        <p:nvSpPr>
          <p:cNvPr id="47" name="Text Box 23"/>
          <p:cNvSpPr txBox="1">
            <a:spLocks noChangeArrowheads="1"/>
          </p:cNvSpPr>
          <p:nvPr/>
        </p:nvSpPr>
        <p:spPr bwMode="auto">
          <a:xfrm>
            <a:off x="5580063" y="5473402"/>
            <a:ext cx="2808287" cy="369887"/>
          </a:xfrm>
          <a:prstGeom prst="rect">
            <a:avLst/>
          </a:prstGeom>
          <a:noFill/>
          <a:ln w="9525">
            <a:noFill/>
            <a:miter lim="800000"/>
            <a:headEnd/>
            <a:tailEnd/>
          </a:ln>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b="1">
                <a:solidFill>
                  <a:srgbClr val="FF0000"/>
                </a:solidFill>
                <a:effectLst>
                  <a:outerShdw blurRad="38100" dist="38100" dir="2700000" algn="tl">
                    <a:srgbClr val="000000"/>
                  </a:outerShdw>
                </a:effectLst>
              </a:rPr>
              <a:t>Sending Request</a:t>
            </a:r>
          </a:p>
        </p:txBody>
      </p:sp>
      <p:sp>
        <p:nvSpPr>
          <p:cNvPr id="40" name="Documento 2"/>
          <p:cNvSpPr>
            <a:spLocks noChangeArrowheads="1"/>
          </p:cNvSpPr>
          <p:nvPr/>
        </p:nvSpPr>
        <p:spPr bwMode="auto">
          <a:xfrm>
            <a:off x="0" y="-26988"/>
            <a:ext cx="9144000" cy="649288"/>
          </a:xfrm>
          <a:prstGeom prst="flowChartDocument">
            <a:avLst/>
          </a:prstGeom>
          <a:solidFill>
            <a:srgbClr val="36218F">
              <a:alpha val="98822"/>
            </a:srgbClr>
          </a:solidFill>
          <a:ln w="9525">
            <a:noFill/>
            <a:miter lim="800000"/>
            <a:headEnd/>
            <a:tailEnd/>
          </a:ln>
        </p:spPr>
        <p:txBody>
          <a:bodyPr anchor="ctr">
            <a:prstTxWarp prst="textNoShape">
              <a:avLst/>
            </a:prstTxWarp>
            <a:spAutoFit/>
          </a:bodyPr>
          <a:lstStyle/>
          <a:p>
            <a:pPr>
              <a:spcBef>
                <a:spcPts val="1200"/>
              </a:spcBef>
            </a:pPr>
            <a:r>
              <a:rPr lang="en-US" sz="2800" b="1" dirty="0">
                <a:solidFill>
                  <a:schemeClr val="bg1"/>
                </a:solidFill>
                <a:latin typeface="Calibri" charset="0"/>
                <a:ea typeface="Times New Roman" charset="0"/>
                <a:cs typeface="Times New Roman" charset="0"/>
              </a:rPr>
              <a:t>WPS: web processing Service</a:t>
            </a:r>
          </a:p>
        </p:txBody>
      </p:sp>
      <p:sp>
        <p:nvSpPr>
          <p:cNvPr id="86" name="AutoShape 28"/>
          <p:cNvSpPr>
            <a:spLocks noChangeArrowheads="1"/>
          </p:cNvSpPr>
          <p:nvPr/>
        </p:nvSpPr>
        <p:spPr bwMode="auto">
          <a:xfrm>
            <a:off x="323850" y="620688"/>
            <a:ext cx="8496300" cy="6192714"/>
          </a:xfrm>
          <a:prstGeom prst="roundRect">
            <a:avLst>
              <a:gd name="adj" fmla="val 16667"/>
            </a:avLst>
          </a:prstGeom>
          <a:solidFill>
            <a:schemeClr val="bg1"/>
          </a:solidFill>
          <a:ln w="9525">
            <a:solidFill>
              <a:schemeClr val="tx1"/>
            </a:solidFill>
            <a:round/>
            <a:headEnd/>
            <a:tailEnd/>
          </a:ln>
        </p:spPr>
        <p:txBody>
          <a:bodyPr wrap="none" anchor="ctr"/>
          <a:lstStyle/>
          <a:p>
            <a:endParaRPr lang="en-US"/>
          </a:p>
        </p:txBody>
      </p:sp>
      <p:grpSp>
        <p:nvGrpSpPr>
          <p:cNvPr id="87" name="Gruppo 113"/>
          <p:cNvGrpSpPr>
            <a:grpSpLocks/>
          </p:cNvGrpSpPr>
          <p:nvPr/>
        </p:nvGrpSpPr>
        <p:grpSpPr bwMode="auto">
          <a:xfrm>
            <a:off x="3324231" y="1485752"/>
            <a:ext cx="792163" cy="863600"/>
            <a:chOff x="4499992" y="764704"/>
            <a:chExt cx="792087" cy="864096"/>
          </a:xfrm>
        </p:grpSpPr>
        <p:grpSp>
          <p:nvGrpSpPr>
            <p:cNvPr id="88" name="Gruppo 47"/>
            <p:cNvGrpSpPr>
              <a:grpSpLocks/>
            </p:cNvGrpSpPr>
            <p:nvPr/>
          </p:nvGrpSpPr>
          <p:grpSpPr bwMode="auto">
            <a:xfrm>
              <a:off x="4499992" y="764704"/>
              <a:ext cx="792087" cy="864096"/>
              <a:chOff x="0" y="764704"/>
              <a:chExt cx="1872208" cy="1944216"/>
            </a:xfrm>
          </p:grpSpPr>
          <p:pic>
            <p:nvPicPr>
              <p:cNvPr id="90" name="Immagine 48" descr="geodatabase.jpg"/>
              <p:cNvPicPr>
                <a:picLocks noChangeAspect="1"/>
              </p:cNvPicPr>
              <p:nvPr/>
            </p:nvPicPr>
            <p:blipFill>
              <a:blip r:embed="rId2">
                <a:extLst>
                  <a:ext uri="{28A0092B-C50C-407E-A947-70E740481C1C}">
                    <a14:useLocalDpi xmlns:a14="http://schemas.microsoft.com/office/drawing/2010/main" val="0"/>
                  </a:ext>
                </a:extLst>
              </a:blip>
              <a:srcRect l="56676" t="46289" r="11292" b="3967"/>
              <a:stretch>
                <a:fillRect/>
              </a:stretch>
            </p:blipFill>
            <p:spPr bwMode="auto">
              <a:xfrm>
                <a:off x="0" y="764704"/>
                <a:ext cx="1872208"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15" descr="overla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2584" y="1516803"/>
                <a:ext cx="1368152" cy="976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9" name="Picture 15" descr="overla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14940" y="1131357"/>
              <a:ext cx="608067" cy="43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 name="Text Box 23"/>
          <p:cNvSpPr txBox="1">
            <a:spLocks noChangeArrowheads="1"/>
          </p:cNvSpPr>
          <p:nvPr/>
        </p:nvSpPr>
        <p:spPr bwMode="auto">
          <a:xfrm>
            <a:off x="3851920" y="1556792"/>
            <a:ext cx="2808288" cy="646112"/>
          </a:xfrm>
          <a:prstGeom prst="rect">
            <a:avLst/>
          </a:prstGeom>
          <a:noFill/>
          <a:ln w="9525">
            <a:noFill/>
            <a:miter lim="800000"/>
            <a:headEnd/>
            <a:tailEnd/>
          </a:ln>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b="1" dirty="0">
                <a:solidFill>
                  <a:srgbClr val="FF0000"/>
                </a:solidFill>
                <a:effectLst>
                  <a:outerShdw blurRad="38100" dist="38100" dir="2700000" algn="tl">
                    <a:srgbClr val="000000"/>
                  </a:outerShdw>
                </a:effectLst>
              </a:rPr>
              <a:t>DB of</a:t>
            </a:r>
          </a:p>
          <a:p>
            <a:pPr algn="ctr" eaLnBrk="1" hangingPunct="1"/>
            <a:r>
              <a:rPr lang="en-US" b="1" dirty="0">
                <a:solidFill>
                  <a:srgbClr val="FF0000"/>
                </a:solidFill>
                <a:effectLst>
                  <a:outerShdw blurRad="38100" dist="38100" dir="2700000" algn="tl">
                    <a:srgbClr val="000000"/>
                  </a:outerShdw>
                </a:effectLst>
              </a:rPr>
              <a:t>Vulnerability </a:t>
            </a:r>
          </a:p>
        </p:txBody>
      </p:sp>
      <p:sp>
        <p:nvSpPr>
          <p:cNvPr id="93" name="Freccia a destra rientrata 23"/>
          <p:cNvSpPr/>
          <p:nvPr/>
        </p:nvSpPr>
        <p:spPr>
          <a:xfrm rot="5400000">
            <a:off x="3268811" y="2854996"/>
            <a:ext cx="957600" cy="277200"/>
          </a:xfrm>
          <a:prstGeom prst="notchedRightArrow">
            <a:avLst/>
          </a:prstGeom>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endParaRPr lang="it-IT"/>
          </a:p>
        </p:txBody>
      </p:sp>
      <p:pic>
        <p:nvPicPr>
          <p:cNvPr id="94" name="Immagine 24" descr="circular-arrows-powerpoin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5450" y="3489177"/>
            <a:ext cx="1535113"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CasellaDiTesto 29"/>
          <p:cNvSpPr txBox="1">
            <a:spLocks noChangeArrowheads="1"/>
          </p:cNvSpPr>
          <p:nvPr/>
        </p:nvSpPr>
        <p:spPr bwMode="auto">
          <a:xfrm>
            <a:off x="3360738" y="4149577"/>
            <a:ext cx="75565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it-IT" sz="1400" b="1"/>
              <a:t>ENGINE</a:t>
            </a:r>
          </a:p>
        </p:txBody>
      </p:sp>
      <p:sp>
        <p:nvSpPr>
          <p:cNvPr id="96" name="Freccia a destra rientrata 38"/>
          <p:cNvSpPr/>
          <p:nvPr/>
        </p:nvSpPr>
        <p:spPr>
          <a:xfrm rot="2670937">
            <a:off x="2407549" y="3149153"/>
            <a:ext cx="957600" cy="277200"/>
          </a:xfrm>
          <a:prstGeom prst="notchedRightArrow">
            <a:avLst/>
          </a:prstGeom>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endParaRPr lang="it-IT"/>
          </a:p>
        </p:txBody>
      </p:sp>
      <p:sp>
        <p:nvSpPr>
          <p:cNvPr id="97" name="Freccia a destra rientrata 50"/>
          <p:cNvSpPr/>
          <p:nvPr/>
        </p:nvSpPr>
        <p:spPr>
          <a:xfrm>
            <a:off x="1956783" y="4005362"/>
            <a:ext cx="957600" cy="277200"/>
          </a:xfrm>
          <a:prstGeom prst="notchedRightArrow">
            <a:avLst/>
          </a:prstGeom>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endParaRPr lang="it-IT"/>
          </a:p>
        </p:txBody>
      </p:sp>
      <p:grpSp>
        <p:nvGrpSpPr>
          <p:cNvPr id="98" name="Gruppo 113"/>
          <p:cNvGrpSpPr>
            <a:grpSpLocks/>
          </p:cNvGrpSpPr>
          <p:nvPr/>
        </p:nvGrpSpPr>
        <p:grpSpPr bwMode="auto">
          <a:xfrm>
            <a:off x="1668461" y="2204889"/>
            <a:ext cx="792162" cy="863600"/>
            <a:chOff x="4499990" y="764704"/>
            <a:chExt cx="792088" cy="864096"/>
          </a:xfrm>
        </p:grpSpPr>
        <p:grpSp>
          <p:nvGrpSpPr>
            <p:cNvPr id="99" name="Gruppo 47"/>
            <p:cNvGrpSpPr>
              <a:grpSpLocks/>
            </p:cNvGrpSpPr>
            <p:nvPr/>
          </p:nvGrpSpPr>
          <p:grpSpPr bwMode="auto">
            <a:xfrm>
              <a:off x="4499990" y="764704"/>
              <a:ext cx="792088" cy="864096"/>
              <a:chOff x="0" y="764704"/>
              <a:chExt cx="1872208" cy="1944216"/>
            </a:xfrm>
          </p:grpSpPr>
          <p:pic>
            <p:nvPicPr>
              <p:cNvPr id="101" name="Immagine 48" descr="geodatabase.jpg"/>
              <p:cNvPicPr>
                <a:picLocks noChangeAspect="1"/>
              </p:cNvPicPr>
              <p:nvPr/>
            </p:nvPicPr>
            <p:blipFill>
              <a:blip r:embed="rId2">
                <a:extLst>
                  <a:ext uri="{28A0092B-C50C-407E-A947-70E740481C1C}">
                    <a14:useLocalDpi xmlns:a14="http://schemas.microsoft.com/office/drawing/2010/main" val="0"/>
                  </a:ext>
                </a:extLst>
              </a:blip>
              <a:srcRect l="56676" t="46289" r="11292" b="3967"/>
              <a:stretch>
                <a:fillRect/>
              </a:stretch>
            </p:blipFill>
            <p:spPr bwMode="auto">
              <a:xfrm>
                <a:off x="0" y="764704"/>
                <a:ext cx="1872208"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15" descr="overla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2584" y="1516803"/>
                <a:ext cx="1368152" cy="976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0" name="Picture 15" descr="overla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14940" y="1131357"/>
              <a:ext cx="608067" cy="43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 name="Text Box 23"/>
          <p:cNvSpPr txBox="1">
            <a:spLocks noChangeArrowheads="1"/>
          </p:cNvSpPr>
          <p:nvPr/>
        </p:nvSpPr>
        <p:spPr bwMode="auto">
          <a:xfrm>
            <a:off x="733425" y="1557189"/>
            <a:ext cx="2808288" cy="646113"/>
          </a:xfrm>
          <a:prstGeom prst="rect">
            <a:avLst/>
          </a:prstGeom>
          <a:noFill/>
          <a:ln w="9525">
            <a:noFill/>
            <a:miter lim="800000"/>
            <a:headEnd/>
            <a:tailEnd/>
          </a:ln>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b="1">
                <a:solidFill>
                  <a:srgbClr val="FF0000"/>
                </a:solidFill>
                <a:effectLst>
                  <a:outerShdw blurRad="38100" dist="38100" dir="2700000" algn="tl">
                    <a:srgbClr val="000000"/>
                  </a:outerShdw>
                </a:effectLst>
              </a:rPr>
              <a:t>DB of</a:t>
            </a:r>
          </a:p>
          <a:p>
            <a:pPr algn="ctr" eaLnBrk="1" hangingPunct="1"/>
            <a:r>
              <a:rPr lang="en-US" b="1">
                <a:solidFill>
                  <a:srgbClr val="FF0000"/>
                </a:solidFill>
                <a:effectLst>
                  <a:outerShdw blurRad="38100" dist="38100" dir="2700000" algn="tl">
                    <a:srgbClr val="000000"/>
                  </a:outerShdw>
                </a:effectLst>
              </a:rPr>
              <a:t>Esposore</a:t>
            </a:r>
          </a:p>
        </p:txBody>
      </p:sp>
      <p:sp>
        <p:nvSpPr>
          <p:cNvPr id="104" name="Text Box 23"/>
          <p:cNvSpPr txBox="1">
            <a:spLocks noChangeArrowheads="1"/>
          </p:cNvSpPr>
          <p:nvPr/>
        </p:nvSpPr>
        <p:spPr bwMode="auto">
          <a:xfrm>
            <a:off x="84138" y="3068489"/>
            <a:ext cx="2808287" cy="647700"/>
          </a:xfrm>
          <a:prstGeom prst="rect">
            <a:avLst/>
          </a:prstGeom>
          <a:noFill/>
          <a:ln w="9525">
            <a:noFill/>
            <a:miter lim="800000"/>
            <a:headEnd/>
            <a:tailEnd/>
          </a:ln>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b="1">
                <a:solidFill>
                  <a:srgbClr val="FF0000"/>
                </a:solidFill>
                <a:effectLst>
                  <a:outerShdw blurRad="38100" dist="38100" dir="2700000" algn="tl">
                    <a:srgbClr val="000000"/>
                  </a:outerShdw>
                </a:effectLst>
              </a:rPr>
              <a:t>DB of</a:t>
            </a:r>
          </a:p>
          <a:p>
            <a:pPr algn="ctr" eaLnBrk="1" hangingPunct="1"/>
            <a:r>
              <a:rPr lang="en-US" b="1">
                <a:solidFill>
                  <a:srgbClr val="FF0000"/>
                </a:solidFill>
                <a:effectLst>
                  <a:outerShdw blurRad="38100" dist="38100" dir="2700000" algn="tl">
                    <a:srgbClr val="000000"/>
                  </a:outerShdw>
                </a:effectLst>
              </a:rPr>
              <a:t>Hazard</a:t>
            </a:r>
          </a:p>
        </p:txBody>
      </p:sp>
      <p:grpSp>
        <p:nvGrpSpPr>
          <p:cNvPr id="105" name="Gruppo 113"/>
          <p:cNvGrpSpPr>
            <a:grpSpLocks/>
          </p:cNvGrpSpPr>
          <p:nvPr/>
        </p:nvGrpSpPr>
        <p:grpSpPr bwMode="auto">
          <a:xfrm>
            <a:off x="1092206" y="3644752"/>
            <a:ext cx="792163" cy="863600"/>
            <a:chOff x="4499992" y="764704"/>
            <a:chExt cx="792087" cy="864096"/>
          </a:xfrm>
        </p:grpSpPr>
        <p:grpSp>
          <p:nvGrpSpPr>
            <p:cNvPr id="106" name="Gruppo 47"/>
            <p:cNvGrpSpPr>
              <a:grpSpLocks/>
            </p:cNvGrpSpPr>
            <p:nvPr/>
          </p:nvGrpSpPr>
          <p:grpSpPr bwMode="auto">
            <a:xfrm>
              <a:off x="4499992" y="764704"/>
              <a:ext cx="792087" cy="864096"/>
              <a:chOff x="0" y="764704"/>
              <a:chExt cx="1872208" cy="1944216"/>
            </a:xfrm>
          </p:grpSpPr>
          <p:pic>
            <p:nvPicPr>
              <p:cNvPr id="108" name="Immagine 48" descr="geodatabase.jpg"/>
              <p:cNvPicPr>
                <a:picLocks noChangeAspect="1"/>
              </p:cNvPicPr>
              <p:nvPr/>
            </p:nvPicPr>
            <p:blipFill>
              <a:blip r:embed="rId2">
                <a:extLst>
                  <a:ext uri="{28A0092B-C50C-407E-A947-70E740481C1C}">
                    <a14:useLocalDpi xmlns:a14="http://schemas.microsoft.com/office/drawing/2010/main" val="0"/>
                  </a:ext>
                </a:extLst>
              </a:blip>
              <a:srcRect l="56676" t="46289" r="11292" b="3967"/>
              <a:stretch>
                <a:fillRect/>
              </a:stretch>
            </p:blipFill>
            <p:spPr bwMode="auto">
              <a:xfrm>
                <a:off x="0" y="764704"/>
                <a:ext cx="1872208"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15" descr="overla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2584" y="1516803"/>
                <a:ext cx="1368152" cy="976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7" name="Picture 15" descr="overla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14940" y="1131357"/>
              <a:ext cx="608067" cy="43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0" name="Rectangle 2"/>
          <p:cNvSpPr txBox="1">
            <a:spLocks noChangeArrowheads="1"/>
          </p:cNvSpPr>
          <p:nvPr/>
        </p:nvSpPr>
        <p:spPr bwMode="auto">
          <a:xfrm>
            <a:off x="684213" y="446806"/>
            <a:ext cx="7772400" cy="147002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Arial" pitchFamily="-109" charset="0"/>
              </a:defRPr>
            </a:lvl6pPr>
            <a:lvl7pPr marL="914400" algn="ctr" rtl="0" fontAlgn="base">
              <a:spcBef>
                <a:spcPct val="0"/>
              </a:spcBef>
              <a:spcAft>
                <a:spcPct val="0"/>
              </a:spcAft>
              <a:defRPr sz="4400">
                <a:solidFill>
                  <a:schemeClr val="tx2"/>
                </a:solidFill>
                <a:latin typeface="Arial" pitchFamily="-109" charset="0"/>
              </a:defRPr>
            </a:lvl7pPr>
            <a:lvl8pPr marL="1371600" algn="ctr" rtl="0" fontAlgn="base">
              <a:spcBef>
                <a:spcPct val="0"/>
              </a:spcBef>
              <a:spcAft>
                <a:spcPct val="0"/>
              </a:spcAft>
              <a:defRPr sz="4400">
                <a:solidFill>
                  <a:schemeClr val="tx2"/>
                </a:solidFill>
                <a:latin typeface="Arial" pitchFamily="-109" charset="0"/>
              </a:defRPr>
            </a:lvl8pPr>
            <a:lvl9pPr marL="1828800" algn="ctr" rtl="0" fontAlgn="base">
              <a:spcBef>
                <a:spcPct val="0"/>
              </a:spcBef>
              <a:spcAft>
                <a:spcPct val="0"/>
              </a:spcAft>
              <a:defRPr sz="4400">
                <a:solidFill>
                  <a:schemeClr val="tx2"/>
                </a:solidFill>
                <a:latin typeface="Arial" pitchFamily="-109" charset="0"/>
              </a:defRPr>
            </a:lvl9pPr>
          </a:lstStyle>
          <a:p>
            <a:pPr eaLnBrk="1" hangingPunct="1"/>
            <a:r>
              <a:rPr lang="en-US" sz="3200" smtClean="0">
                <a:solidFill>
                  <a:srgbClr val="FF0000"/>
                </a:solidFill>
                <a:effectLst>
                  <a:outerShdw blurRad="38100" dist="38100" dir="2700000" algn="tl">
                    <a:srgbClr val="000000"/>
                  </a:outerShdw>
                </a:effectLst>
                <a:latin typeface="Arial" charset="0"/>
                <a:cs typeface="Arial" charset="0"/>
              </a:rPr>
              <a:t>Risk Mitigation</a:t>
            </a:r>
            <a:endParaRPr lang="en-US" sz="3200" dirty="0">
              <a:solidFill>
                <a:srgbClr val="FF0000"/>
              </a:solidFill>
              <a:effectLst>
                <a:outerShdw blurRad="38100" dist="38100" dir="2700000" algn="tl">
                  <a:srgbClr val="000000"/>
                </a:outerShdw>
              </a:effectLst>
              <a:latin typeface="Arial" charset="0"/>
              <a:cs typeface="Arial" charset="0"/>
            </a:endParaRPr>
          </a:p>
        </p:txBody>
      </p:sp>
      <p:pic>
        <p:nvPicPr>
          <p:cNvPr id="111" name="Immagine 61" descr="PC.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5275114"/>
            <a:ext cx="137795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Immagine 59" descr="community-users-icon.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95738" y="5562452"/>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Freccia in su 78"/>
          <p:cNvSpPr>
            <a:spLocks noChangeArrowheads="1"/>
          </p:cNvSpPr>
          <p:nvPr/>
        </p:nvSpPr>
        <p:spPr bwMode="auto">
          <a:xfrm rot="7946617">
            <a:off x="4664076" y="4502001"/>
            <a:ext cx="277812" cy="957263"/>
          </a:xfrm>
          <a:prstGeom prst="upArrow">
            <a:avLst>
              <a:gd name="adj1" fmla="val 50000"/>
              <a:gd name="adj2" fmla="val 49867"/>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anchor="ctr"/>
          <a:lstStyle/>
          <a:p>
            <a:pPr algn="ctr">
              <a:defRPr/>
            </a:pPr>
            <a:endParaRPr lang="it-IT">
              <a:solidFill>
                <a:schemeClr val="dk1"/>
              </a:solidFill>
              <a:latin typeface="+mn-lt"/>
              <a:ea typeface="+mn-ea"/>
              <a:cs typeface="+mn-cs"/>
            </a:endParaRPr>
          </a:p>
        </p:txBody>
      </p:sp>
      <p:sp>
        <p:nvSpPr>
          <p:cNvPr id="114" name="Freccia a destra rientrata 79"/>
          <p:cNvSpPr/>
          <p:nvPr/>
        </p:nvSpPr>
        <p:spPr>
          <a:xfrm rot="13454298">
            <a:off x="4115280" y="5051410"/>
            <a:ext cx="957600" cy="277200"/>
          </a:xfrm>
          <a:prstGeom prst="notchedRightArrow">
            <a:avLst/>
          </a:prstGeom>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endParaRPr lang="it-IT"/>
          </a:p>
        </p:txBody>
      </p:sp>
      <p:sp>
        <p:nvSpPr>
          <p:cNvPr id="115" name="Text Box 23"/>
          <p:cNvSpPr txBox="1">
            <a:spLocks noChangeArrowheads="1"/>
          </p:cNvSpPr>
          <p:nvPr/>
        </p:nvSpPr>
        <p:spPr bwMode="auto">
          <a:xfrm>
            <a:off x="5580063" y="5375127"/>
            <a:ext cx="2808287" cy="369887"/>
          </a:xfrm>
          <a:prstGeom prst="rect">
            <a:avLst/>
          </a:prstGeom>
          <a:noFill/>
          <a:ln w="9525">
            <a:noFill/>
            <a:miter lim="800000"/>
            <a:headEnd/>
            <a:tailEnd/>
          </a:ln>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b="1">
                <a:solidFill>
                  <a:srgbClr val="FF0000"/>
                </a:solidFill>
                <a:effectLst>
                  <a:outerShdw blurRad="38100" dist="38100" dir="2700000" algn="tl">
                    <a:srgbClr val="000000"/>
                  </a:outerShdw>
                </a:effectLst>
              </a:rPr>
              <a:t>Sending Request</a:t>
            </a:r>
          </a:p>
        </p:txBody>
      </p:sp>
      <p:grpSp>
        <p:nvGrpSpPr>
          <p:cNvPr id="116" name="Gruppo 113"/>
          <p:cNvGrpSpPr>
            <a:grpSpLocks/>
          </p:cNvGrpSpPr>
          <p:nvPr/>
        </p:nvGrpSpPr>
        <p:grpSpPr bwMode="auto">
          <a:xfrm>
            <a:off x="5867406" y="3762227"/>
            <a:ext cx="792163" cy="863600"/>
            <a:chOff x="4499992" y="764704"/>
            <a:chExt cx="792087" cy="864096"/>
          </a:xfrm>
        </p:grpSpPr>
        <p:grpSp>
          <p:nvGrpSpPr>
            <p:cNvPr id="117" name="Gruppo 47"/>
            <p:cNvGrpSpPr>
              <a:grpSpLocks/>
            </p:cNvGrpSpPr>
            <p:nvPr/>
          </p:nvGrpSpPr>
          <p:grpSpPr bwMode="auto">
            <a:xfrm>
              <a:off x="4499992" y="764704"/>
              <a:ext cx="792087" cy="864096"/>
              <a:chOff x="0" y="764704"/>
              <a:chExt cx="1872208" cy="1944216"/>
            </a:xfrm>
          </p:grpSpPr>
          <p:pic>
            <p:nvPicPr>
              <p:cNvPr id="119" name="Immagine 48" descr="geodatabase.jpg"/>
              <p:cNvPicPr>
                <a:picLocks noChangeAspect="1"/>
              </p:cNvPicPr>
              <p:nvPr/>
            </p:nvPicPr>
            <p:blipFill>
              <a:blip r:embed="rId2">
                <a:extLst>
                  <a:ext uri="{28A0092B-C50C-407E-A947-70E740481C1C}">
                    <a14:useLocalDpi xmlns:a14="http://schemas.microsoft.com/office/drawing/2010/main" val="0"/>
                  </a:ext>
                </a:extLst>
              </a:blip>
              <a:srcRect l="56676" t="46289" r="11292" b="3967"/>
              <a:stretch>
                <a:fillRect/>
              </a:stretch>
            </p:blipFill>
            <p:spPr bwMode="auto">
              <a:xfrm>
                <a:off x="0" y="764704"/>
                <a:ext cx="1872208"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15" descr="overla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2584" y="1516803"/>
                <a:ext cx="1368152" cy="976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8" name="Picture 15" descr="overla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14940" y="1131357"/>
              <a:ext cx="608067" cy="43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1" name="Text Box 23"/>
          <p:cNvSpPr txBox="1">
            <a:spLocks noChangeArrowheads="1"/>
          </p:cNvSpPr>
          <p:nvPr/>
        </p:nvSpPr>
        <p:spPr bwMode="auto">
          <a:xfrm>
            <a:off x="4859338" y="3114527"/>
            <a:ext cx="2808287" cy="646112"/>
          </a:xfrm>
          <a:prstGeom prst="rect">
            <a:avLst/>
          </a:prstGeom>
          <a:noFill/>
          <a:ln w="9525">
            <a:noFill/>
            <a:miter lim="800000"/>
            <a:headEnd/>
            <a:tailEnd/>
          </a:ln>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b="1">
                <a:solidFill>
                  <a:srgbClr val="FF0000"/>
                </a:solidFill>
                <a:effectLst>
                  <a:outerShdw blurRad="38100" dist="38100" dir="2700000" algn="tl">
                    <a:srgbClr val="000000"/>
                  </a:outerShdw>
                </a:effectLst>
              </a:rPr>
              <a:t>Update DB of</a:t>
            </a:r>
          </a:p>
          <a:p>
            <a:pPr algn="ctr" eaLnBrk="1" hangingPunct="1"/>
            <a:r>
              <a:rPr lang="en-US" b="1">
                <a:solidFill>
                  <a:srgbClr val="FF0000"/>
                </a:solidFill>
                <a:effectLst>
                  <a:outerShdw blurRad="38100" dist="38100" dir="2700000" algn="tl">
                    <a:srgbClr val="000000"/>
                  </a:outerShdw>
                </a:effectLst>
              </a:rPr>
              <a:t>Damage Senario</a:t>
            </a:r>
          </a:p>
        </p:txBody>
      </p:sp>
      <p:sp>
        <p:nvSpPr>
          <p:cNvPr id="122" name="Freccia a destra rientrata 87"/>
          <p:cNvSpPr/>
          <p:nvPr/>
        </p:nvSpPr>
        <p:spPr>
          <a:xfrm>
            <a:off x="4550504" y="4061832"/>
            <a:ext cx="957600" cy="277200"/>
          </a:xfrm>
          <a:prstGeom prst="notchedRightArrow">
            <a:avLst/>
          </a:prstGeom>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endParaRPr lang="it-IT"/>
          </a:p>
        </p:txBody>
      </p:sp>
    </p:spTree>
    <p:extLst>
      <p:ext uri="{BB962C8B-B14F-4D97-AF65-F5344CB8AC3E}">
        <p14:creationId xmlns:p14="http://schemas.microsoft.com/office/powerpoint/2010/main" val="19792792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dissolve">
                                      <p:cBhvr>
                                        <p:cTn id="7" dur="500"/>
                                        <p:tgtEl>
                                          <p:spTgt spid="86"/>
                                        </p:tgtEl>
                                      </p:cBhvr>
                                    </p:animEffect>
                                  </p:childTnLst>
                                </p:cTn>
                              </p:par>
                              <p:par>
                                <p:cTn id="8" presetID="9"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dissolve">
                                      <p:cBhvr>
                                        <p:cTn id="10" dur="500"/>
                                        <p:tgtEl>
                                          <p:spTgt spid="8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dissolve">
                                      <p:cBhvr>
                                        <p:cTn id="13" dur="500"/>
                                        <p:tgtEl>
                                          <p:spTgt spid="9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Effect transition="in" filter="dissolve">
                                      <p:cBhvr>
                                        <p:cTn id="16" dur="500"/>
                                        <p:tgtEl>
                                          <p:spTgt spid="93"/>
                                        </p:tgtEl>
                                      </p:cBhvr>
                                    </p:animEffect>
                                  </p:childTnLst>
                                </p:cTn>
                              </p:par>
                              <p:par>
                                <p:cTn id="17" presetID="9" presetClass="entr" presetSubtype="0" fill="hold" nodeType="with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dissolve">
                                      <p:cBhvr>
                                        <p:cTn id="19" dur="500"/>
                                        <p:tgtEl>
                                          <p:spTgt spid="9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dissolve">
                                      <p:cBhvr>
                                        <p:cTn id="22" dur="500"/>
                                        <p:tgtEl>
                                          <p:spTgt spid="9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96"/>
                                        </p:tgtEl>
                                        <p:attrNameLst>
                                          <p:attrName>style.visibility</p:attrName>
                                        </p:attrNameLst>
                                      </p:cBhvr>
                                      <p:to>
                                        <p:strVal val="visible"/>
                                      </p:to>
                                    </p:set>
                                    <p:animEffect transition="in" filter="dissolve">
                                      <p:cBhvr>
                                        <p:cTn id="25" dur="500"/>
                                        <p:tgtEl>
                                          <p:spTgt spid="9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dissolve">
                                      <p:cBhvr>
                                        <p:cTn id="28" dur="500"/>
                                        <p:tgtEl>
                                          <p:spTgt spid="97"/>
                                        </p:tgtEl>
                                      </p:cBhvr>
                                    </p:animEffect>
                                  </p:childTnLst>
                                </p:cTn>
                              </p:par>
                              <p:par>
                                <p:cTn id="29" presetID="9" presetClass="entr" presetSubtype="0" fill="hold" nodeType="withEffect">
                                  <p:stCondLst>
                                    <p:cond delay="0"/>
                                  </p:stCondLst>
                                  <p:childTnLst>
                                    <p:set>
                                      <p:cBhvr>
                                        <p:cTn id="30" dur="1" fill="hold">
                                          <p:stCondLst>
                                            <p:cond delay="0"/>
                                          </p:stCondLst>
                                        </p:cTn>
                                        <p:tgtEl>
                                          <p:spTgt spid="98"/>
                                        </p:tgtEl>
                                        <p:attrNameLst>
                                          <p:attrName>style.visibility</p:attrName>
                                        </p:attrNameLst>
                                      </p:cBhvr>
                                      <p:to>
                                        <p:strVal val="visible"/>
                                      </p:to>
                                    </p:set>
                                    <p:animEffect transition="in" filter="dissolve">
                                      <p:cBhvr>
                                        <p:cTn id="31" dur="500"/>
                                        <p:tgtEl>
                                          <p:spTgt spid="9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03"/>
                                        </p:tgtEl>
                                        <p:attrNameLst>
                                          <p:attrName>style.visibility</p:attrName>
                                        </p:attrNameLst>
                                      </p:cBhvr>
                                      <p:to>
                                        <p:strVal val="visible"/>
                                      </p:to>
                                    </p:set>
                                    <p:animEffect transition="in" filter="dissolve">
                                      <p:cBhvr>
                                        <p:cTn id="34" dur="500"/>
                                        <p:tgtEl>
                                          <p:spTgt spid="103"/>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04"/>
                                        </p:tgtEl>
                                        <p:attrNameLst>
                                          <p:attrName>style.visibility</p:attrName>
                                        </p:attrNameLst>
                                      </p:cBhvr>
                                      <p:to>
                                        <p:strVal val="visible"/>
                                      </p:to>
                                    </p:set>
                                    <p:animEffect transition="in" filter="dissolve">
                                      <p:cBhvr>
                                        <p:cTn id="37" dur="500"/>
                                        <p:tgtEl>
                                          <p:spTgt spid="104"/>
                                        </p:tgtEl>
                                      </p:cBhvr>
                                    </p:animEffect>
                                  </p:childTnLst>
                                </p:cTn>
                              </p:par>
                              <p:par>
                                <p:cTn id="38" presetID="9" presetClass="entr" presetSubtype="0" fill="hold" nodeType="withEffect">
                                  <p:stCondLst>
                                    <p:cond delay="0"/>
                                  </p:stCondLst>
                                  <p:childTnLst>
                                    <p:set>
                                      <p:cBhvr>
                                        <p:cTn id="39" dur="1" fill="hold">
                                          <p:stCondLst>
                                            <p:cond delay="0"/>
                                          </p:stCondLst>
                                        </p:cTn>
                                        <p:tgtEl>
                                          <p:spTgt spid="105"/>
                                        </p:tgtEl>
                                        <p:attrNameLst>
                                          <p:attrName>style.visibility</p:attrName>
                                        </p:attrNameLst>
                                      </p:cBhvr>
                                      <p:to>
                                        <p:strVal val="visible"/>
                                      </p:to>
                                    </p:set>
                                    <p:animEffect transition="in" filter="dissolve">
                                      <p:cBhvr>
                                        <p:cTn id="40" dur="500"/>
                                        <p:tgtEl>
                                          <p:spTgt spid="105"/>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10"/>
                                        </p:tgtEl>
                                        <p:attrNameLst>
                                          <p:attrName>style.visibility</p:attrName>
                                        </p:attrNameLst>
                                      </p:cBhvr>
                                      <p:to>
                                        <p:strVal val="visible"/>
                                      </p:to>
                                    </p:set>
                                    <p:animEffect transition="in" filter="dissolve">
                                      <p:cBhvr>
                                        <p:cTn id="43" dur="500"/>
                                        <p:tgtEl>
                                          <p:spTgt spid="110"/>
                                        </p:tgtEl>
                                      </p:cBhvr>
                                    </p:animEffect>
                                  </p:childTnLst>
                                </p:cTn>
                              </p:par>
                              <p:par>
                                <p:cTn id="44" presetID="9" presetClass="entr" presetSubtype="0" fill="hold" nodeType="withEffect">
                                  <p:stCondLst>
                                    <p:cond delay="0"/>
                                  </p:stCondLst>
                                  <p:childTnLst>
                                    <p:set>
                                      <p:cBhvr>
                                        <p:cTn id="45" dur="1" fill="hold">
                                          <p:stCondLst>
                                            <p:cond delay="0"/>
                                          </p:stCondLst>
                                        </p:cTn>
                                        <p:tgtEl>
                                          <p:spTgt spid="111"/>
                                        </p:tgtEl>
                                        <p:attrNameLst>
                                          <p:attrName>style.visibility</p:attrName>
                                        </p:attrNameLst>
                                      </p:cBhvr>
                                      <p:to>
                                        <p:strVal val="visible"/>
                                      </p:to>
                                    </p:set>
                                    <p:animEffect transition="in" filter="dissolve">
                                      <p:cBhvr>
                                        <p:cTn id="46" dur="500"/>
                                        <p:tgtEl>
                                          <p:spTgt spid="111"/>
                                        </p:tgtEl>
                                      </p:cBhvr>
                                    </p:animEffect>
                                  </p:childTnLst>
                                </p:cTn>
                              </p:par>
                              <p:par>
                                <p:cTn id="47" presetID="9" presetClass="entr" presetSubtype="0" fill="hold" nodeType="withEffect">
                                  <p:stCondLst>
                                    <p:cond delay="0"/>
                                  </p:stCondLst>
                                  <p:childTnLst>
                                    <p:set>
                                      <p:cBhvr>
                                        <p:cTn id="48" dur="1" fill="hold">
                                          <p:stCondLst>
                                            <p:cond delay="0"/>
                                          </p:stCondLst>
                                        </p:cTn>
                                        <p:tgtEl>
                                          <p:spTgt spid="112"/>
                                        </p:tgtEl>
                                        <p:attrNameLst>
                                          <p:attrName>style.visibility</p:attrName>
                                        </p:attrNameLst>
                                      </p:cBhvr>
                                      <p:to>
                                        <p:strVal val="visible"/>
                                      </p:to>
                                    </p:set>
                                    <p:animEffect transition="in" filter="dissolve">
                                      <p:cBhvr>
                                        <p:cTn id="49" dur="500"/>
                                        <p:tgtEl>
                                          <p:spTgt spid="112"/>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dissolve">
                                      <p:cBhvr>
                                        <p:cTn id="52" dur="500"/>
                                        <p:tgtEl>
                                          <p:spTgt spid="113"/>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14"/>
                                        </p:tgtEl>
                                        <p:attrNameLst>
                                          <p:attrName>style.visibility</p:attrName>
                                        </p:attrNameLst>
                                      </p:cBhvr>
                                      <p:to>
                                        <p:strVal val="visible"/>
                                      </p:to>
                                    </p:set>
                                    <p:animEffect transition="in" filter="dissolve">
                                      <p:cBhvr>
                                        <p:cTn id="55" dur="500"/>
                                        <p:tgtEl>
                                          <p:spTgt spid="114"/>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15"/>
                                        </p:tgtEl>
                                        <p:attrNameLst>
                                          <p:attrName>style.visibility</p:attrName>
                                        </p:attrNameLst>
                                      </p:cBhvr>
                                      <p:to>
                                        <p:strVal val="visible"/>
                                      </p:to>
                                    </p:set>
                                    <p:animEffect transition="in" filter="dissolve">
                                      <p:cBhvr>
                                        <p:cTn id="58" dur="500"/>
                                        <p:tgtEl>
                                          <p:spTgt spid="115"/>
                                        </p:tgtEl>
                                      </p:cBhvr>
                                    </p:animEffect>
                                  </p:childTnLst>
                                </p:cTn>
                              </p:par>
                              <p:par>
                                <p:cTn id="59" presetID="9" presetClass="entr" presetSubtype="0" fill="hold"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dissolve">
                                      <p:cBhvr>
                                        <p:cTn id="61" dur="500"/>
                                        <p:tgtEl>
                                          <p:spTgt spid="116"/>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121"/>
                                        </p:tgtEl>
                                        <p:attrNameLst>
                                          <p:attrName>style.visibility</p:attrName>
                                        </p:attrNameLst>
                                      </p:cBhvr>
                                      <p:to>
                                        <p:strVal val="visible"/>
                                      </p:to>
                                    </p:set>
                                    <p:animEffect transition="in" filter="dissolve">
                                      <p:cBhvr>
                                        <p:cTn id="64" dur="500"/>
                                        <p:tgtEl>
                                          <p:spTgt spid="121"/>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122"/>
                                        </p:tgtEl>
                                        <p:attrNameLst>
                                          <p:attrName>style.visibility</p:attrName>
                                        </p:attrNameLst>
                                      </p:cBhvr>
                                      <p:to>
                                        <p:strVal val="visible"/>
                                      </p:to>
                                    </p:set>
                                    <p:animEffect transition="in" filter="dissolve">
                                      <p:cBhvr>
                                        <p:cTn id="67"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animBg="1"/>
      <p:bldP spid="95" grpId="0"/>
      <p:bldP spid="96" grpId="0" animBg="1"/>
      <p:bldP spid="97" grpId="0" animBg="1"/>
      <p:bldP spid="103" grpId="0"/>
      <p:bldP spid="104" grpId="0"/>
      <p:bldP spid="110" grpId="0"/>
      <p:bldP spid="113" grpId="0" animBg="1"/>
      <p:bldP spid="114" grpId="0" animBg="1"/>
      <p:bldP spid="115" grpId="0"/>
      <p:bldP spid="121" grpId="0"/>
      <p:bldP spid="122" grpId="0" animBg="1"/>
    </p:bld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10770</TotalTime>
  <Words>1149</Words>
  <Application>Microsoft Macintosh PowerPoint</Application>
  <PresentationFormat>Presentazione su schermo (4:3)</PresentationFormat>
  <Paragraphs>253</Paragraphs>
  <Slides>13</Slides>
  <Notes>8</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Struttura predefinita</vt:lpstr>
      <vt:lpstr> Ecological COastal Strategies and Tools for Resilient European SocietieS  ECOSTRESS   2013 PROJECT FOR CIVIL PROTECTION FINANCIAL INSTRUMENT PREPAREDNESS AND PREVENTION SCHEME  KICK OFF MEETING BRUXELLES 22-01-2014  Andrea Taramelli andrea.taramelli@eucentre.it</vt:lpstr>
      <vt:lpstr>Presentazione di PowerPoint</vt:lpstr>
      <vt:lpstr>Challenges for science &amp; management under coastal extreme event:</vt:lpstr>
      <vt:lpstr>Presentazione di PowerPoint</vt:lpstr>
      <vt:lpstr>Presentazione di PowerPoint</vt:lpstr>
      <vt:lpstr>Presentazione di PowerPoint</vt:lpstr>
      <vt:lpstr>Presentazione di PowerPoint</vt:lpstr>
      <vt:lpstr>Presentazione di PowerPoint</vt:lpstr>
      <vt:lpstr>Costal Vulnerability Mitigation</vt:lpstr>
      <vt:lpstr>Example: Coastal sediment management for Rijkswaterstaat.</vt:lpstr>
      <vt:lpstr>Presentazione di PowerPoint</vt:lpstr>
      <vt:lpstr>Presentazione di PowerPoint</vt:lpstr>
      <vt:lpstr>Presentazione di PowerPoint</vt:lpstr>
    </vt:vector>
  </TitlesOfParts>
  <Company>Ldeo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Impact Assessment</dc:title>
  <dc:creator>Andrea Taramelli</dc:creator>
  <cp:lastModifiedBy>Andrea Taramelli</cp:lastModifiedBy>
  <cp:revision>576</cp:revision>
  <dcterms:created xsi:type="dcterms:W3CDTF">2014-01-20T10:40:22Z</dcterms:created>
  <dcterms:modified xsi:type="dcterms:W3CDTF">2014-01-22T09:46:42Z</dcterms:modified>
</cp:coreProperties>
</file>