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13"/>
  </p:notesMasterIdLst>
  <p:sldIdLst>
    <p:sldId id="256" r:id="rId2"/>
    <p:sldId id="257" r:id="rId3"/>
    <p:sldId id="267" r:id="rId4"/>
    <p:sldId id="259" r:id="rId5"/>
    <p:sldId id="260" r:id="rId6"/>
    <p:sldId id="261" r:id="rId7"/>
    <p:sldId id="258"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025" autoAdjust="0"/>
  </p:normalViewPr>
  <p:slideViewPr>
    <p:cSldViewPr showGuides="1">
      <p:cViewPr>
        <p:scale>
          <a:sx n="99" d="100"/>
          <a:sy n="99" d="100"/>
        </p:scale>
        <p:origin x="-24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ADBFC-6AE0-4E6C-B374-55C3035F2C0C}" type="datetimeFigureOut">
              <a:rPr lang="it-IT" smtClean="0"/>
              <a:t>17/01/2013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0D7956-C76B-492E-ADF1-F66D32796B08}" type="slidenum">
              <a:rPr lang="it-IT" smtClean="0"/>
              <a:t>‹#›</a:t>
            </a:fld>
            <a:endParaRPr lang="it-IT"/>
          </a:p>
        </p:txBody>
      </p:sp>
    </p:spTree>
    <p:extLst>
      <p:ext uri="{BB962C8B-B14F-4D97-AF65-F5344CB8AC3E}">
        <p14:creationId xmlns:p14="http://schemas.microsoft.com/office/powerpoint/2010/main" val="320362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fld id="{9FD63C6F-A900-4D05-877C-F7E4A4B398E7}" type="datetime4">
              <a:rPr lang="en-US" smtClean="0"/>
              <a:t>January 17, 2013</a:t>
            </a:fld>
            <a:endParaRPr lang="en-US"/>
          </a:p>
        </p:txBody>
      </p:sp>
      <p:sp>
        <p:nvSpPr>
          <p:cNvPr id="17" name="Segnaposto piè di pagina 16"/>
          <p:cNvSpPr>
            <a:spLocks noGrp="1"/>
          </p:cNvSpPr>
          <p:nvPr>
            <p:ph type="ftr" sz="quarter" idx="11"/>
          </p:nvPr>
        </p:nvSpPr>
        <p:spPr>
          <a:xfrm>
            <a:off x="2898648" y="6355080"/>
            <a:ext cx="3474720" cy="365760"/>
          </a:xfrm>
        </p:spPr>
        <p:txBody>
          <a:bodyPr/>
          <a:lstStyle/>
          <a:p>
            <a:r>
              <a:rPr lang="en-US" smtClean="0"/>
              <a:t>Kick-off meeting of the selected projects - Brussels</a:t>
            </a:r>
            <a:endParaRPr lang="en-US"/>
          </a:p>
        </p:txBody>
      </p:sp>
      <p:sp>
        <p:nvSpPr>
          <p:cNvPr id="29" name="Segnaposto numero diapositiva 28"/>
          <p:cNvSpPr>
            <a:spLocks noGrp="1"/>
          </p:cNvSpPr>
          <p:nvPr>
            <p:ph type="sldNum" sz="quarter" idx="12"/>
          </p:nvPr>
        </p:nvSpPr>
        <p:spPr>
          <a:xfrm>
            <a:off x="1216152" y="6355080"/>
            <a:ext cx="1219200" cy="365760"/>
          </a:xfrm>
        </p:spPr>
        <p:txBody>
          <a:bodyPr/>
          <a:lstStyle/>
          <a:p>
            <a:fld id="{2754ED01-E2A0-4C1E-8E21-014B99041579}" type="slidenum">
              <a:rPr lang="en-US" smtClean="0"/>
              <a:pPr/>
              <a:t>‹#›</a:t>
            </a:fld>
            <a:endParaRPr lang="en-US"/>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9B7210F-AC6A-486E-A8DB-A41F391F4F59}" type="datetime4">
              <a:rPr lang="en-US" smtClean="0"/>
              <a:t>January 17, 2013</a:t>
            </a:fld>
            <a:endParaRPr lang="en-US"/>
          </a:p>
        </p:txBody>
      </p:sp>
      <p:sp>
        <p:nvSpPr>
          <p:cNvPr id="5" name="Segnaposto piè di pagina 4"/>
          <p:cNvSpPr>
            <a:spLocks noGrp="1"/>
          </p:cNvSpPr>
          <p:nvPr>
            <p:ph type="ftr" sz="quarter" idx="11"/>
          </p:nvPr>
        </p:nvSpPr>
        <p:spPr/>
        <p:txBody>
          <a:bodyPr/>
          <a:lstStyle/>
          <a:p>
            <a:r>
              <a:rPr lang="en-US" smtClean="0"/>
              <a:t>Kick-off meeting of the selected projects - Brussels</a:t>
            </a:r>
            <a:endParaRPr lang="en-US"/>
          </a:p>
        </p:txBody>
      </p:sp>
      <p:sp>
        <p:nvSpPr>
          <p:cNvPr id="6" name="Segnaposto numero diapositiva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AB3839A-E967-4CD6-944C-88F69668CA88}" type="datetime4">
              <a:rPr lang="en-US" smtClean="0"/>
              <a:t>January 17, 2013</a:t>
            </a:fld>
            <a:endParaRPr lang="en-US" dirty="0"/>
          </a:p>
        </p:txBody>
      </p:sp>
      <p:sp>
        <p:nvSpPr>
          <p:cNvPr id="5" name="Segnaposto piè di pagina 4"/>
          <p:cNvSpPr>
            <a:spLocks noGrp="1"/>
          </p:cNvSpPr>
          <p:nvPr>
            <p:ph type="ftr" sz="quarter" idx="11"/>
          </p:nvPr>
        </p:nvSpPr>
        <p:spPr/>
        <p:txBody>
          <a:bodyPr/>
          <a:lstStyle/>
          <a:p>
            <a:r>
              <a:rPr lang="en-US" smtClean="0"/>
              <a:t>Kick-off meeting of the selected projects - Brussels</a:t>
            </a:r>
            <a:endParaRPr lang="en-US" dirty="0"/>
          </a:p>
        </p:txBody>
      </p:sp>
      <p:sp>
        <p:nvSpPr>
          <p:cNvPr id="6" name="Segnaposto numero diapositiva 5"/>
          <p:cNvSpPr>
            <a:spLocks noGrp="1"/>
          </p:cNvSpPr>
          <p:nvPr>
            <p:ph type="sldNum" sz="quarter" idx="12"/>
          </p:nvPr>
        </p:nvSpPr>
        <p:spPr/>
        <p:txBody>
          <a:bodyPr/>
          <a:lstStyle/>
          <a:p>
            <a:fld id="{2754ED01-E2A0-4C1E-8E21-014B99041579}" type="slidenum">
              <a:rPr lang="en-US" smtClean="0"/>
              <a:pPr/>
              <a:t>‹#›</a:t>
            </a:fld>
            <a:endParaRPr lang="en-US" dirty="0"/>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0E31AFDA-4742-4BD5-BDC0-9C540F10BE87}" type="datetime4">
              <a:rPr lang="en-US" smtClean="0"/>
              <a:t>January 17, 2013</a:t>
            </a:fld>
            <a:endParaRPr lang="en-US"/>
          </a:p>
        </p:txBody>
      </p:sp>
      <p:sp>
        <p:nvSpPr>
          <p:cNvPr id="5" name="Segnaposto piè di pagina 4"/>
          <p:cNvSpPr>
            <a:spLocks noGrp="1"/>
          </p:cNvSpPr>
          <p:nvPr>
            <p:ph type="ftr" sz="quarter" idx="11"/>
          </p:nvPr>
        </p:nvSpPr>
        <p:spPr/>
        <p:txBody>
          <a:bodyPr/>
          <a:lstStyle/>
          <a:p>
            <a:r>
              <a:rPr lang="en-US" smtClean="0"/>
              <a:t>Kick-off meeting of the selected projects - Brussels</a:t>
            </a:r>
            <a:endParaRPr lang="en-US"/>
          </a:p>
        </p:txBody>
      </p:sp>
      <p:sp>
        <p:nvSpPr>
          <p:cNvPr id="6" name="Segnaposto numero diapositiva 5"/>
          <p:cNvSpPr>
            <a:spLocks noGrp="1"/>
          </p:cNvSpPr>
          <p:nvPr>
            <p:ph type="sldNum" sz="quarter" idx="12"/>
          </p:nvPr>
        </p:nvSpPr>
        <p:spPr/>
        <p:txBody>
          <a:bodyPr/>
          <a:lstStyle/>
          <a:p>
            <a:fld id="{2754ED01-E2A0-4C1E-8E21-014B99041579}" type="slidenum">
              <a:rPr lang="en-US" smtClean="0"/>
              <a:pPr/>
              <a:t>‹#›</a:t>
            </a:fld>
            <a:endParaRPr lang="en-US"/>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p>
            <a:fld id="{18BE8380-4BF2-4EE2-ADC4-57947D464542}" type="datetime4">
              <a:rPr lang="en-US" smtClean="0"/>
              <a:t>January 17, 2013</a:t>
            </a:fld>
            <a:endParaRPr lang="en-US"/>
          </a:p>
        </p:txBody>
      </p:sp>
      <p:sp>
        <p:nvSpPr>
          <p:cNvPr id="5" name="Segnaposto piè di pagina 4"/>
          <p:cNvSpPr>
            <a:spLocks noGrp="1"/>
          </p:cNvSpPr>
          <p:nvPr>
            <p:ph type="ftr" sz="quarter" idx="11"/>
          </p:nvPr>
        </p:nvSpPr>
        <p:spPr>
          <a:xfrm>
            <a:off x="2898648" y="6355080"/>
            <a:ext cx="3474720" cy="365760"/>
          </a:xfrm>
        </p:spPr>
        <p:txBody>
          <a:bodyPr/>
          <a:lstStyle/>
          <a:p>
            <a:r>
              <a:rPr lang="en-US" smtClean="0"/>
              <a:t>Kick-off meeting of the selected projects - Brussels</a:t>
            </a:r>
            <a:endParaRPr lang="en-US"/>
          </a:p>
        </p:txBody>
      </p:sp>
      <p:sp>
        <p:nvSpPr>
          <p:cNvPr id="6" name="Segnaposto numero diapositiva 5"/>
          <p:cNvSpPr>
            <a:spLocks noGrp="1"/>
          </p:cNvSpPr>
          <p:nvPr>
            <p:ph type="sldNum" sz="quarter" idx="12"/>
          </p:nvPr>
        </p:nvSpPr>
        <p:spPr>
          <a:xfrm>
            <a:off x="1069848" y="6355080"/>
            <a:ext cx="1520952" cy="365760"/>
          </a:xfrm>
        </p:spPr>
        <p:txBody>
          <a:bodyPr/>
          <a:lstStyle/>
          <a:p>
            <a:fld id="{2754ED01-E2A0-4C1E-8E21-014B99041579}" type="slidenum">
              <a:rPr lang="en-US" smtClean="0"/>
              <a:pPr/>
              <a:t>‹#›</a:t>
            </a:fld>
            <a:endParaRPr lang="en-US"/>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DC560BF2-8ED8-4907-8873-462FA50C1EE7}" type="datetime4">
              <a:rPr lang="en-US" smtClean="0"/>
              <a:t>January 17, 2013</a:t>
            </a:fld>
            <a:endParaRPr lang="en-US"/>
          </a:p>
        </p:txBody>
      </p:sp>
      <p:sp>
        <p:nvSpPr>
          <p:cNvPr id="6" name="Segnaposto piè di pagina 5"/>
          <p:cNvSpPr>
            <a:spLocks noGrp="1"/>
          </p:cNvSpPr>
          <p:nvPr>
            <p:ph type="ftr" sz="quarter" idx="11"/>
          </p:nvPr>
        </p:nvSpPr>
        <p:spPr/>
        <p:txBody>
          <a:bodyPr/>
          <a:lstStyle/>
          <a:p>
            <a:r>
              <a:rPr lang="en-US" smtClean="0"/>
              <a:t>Kick-off meeting of the selected projects - Brussels</a:t>
            </a:r>
            <a:endParaRPr lang="en-US"/>
          </a:p>
        </p:txBody>
      </p:sp>
      <p:sp>
        <p:nvSpPr>
          <p:cNvPr id="7" name="Segnaposto numero diapositiva 6"/>
          <p:cNvSpPr>
            <a:spLocks noGrp="1"/>
          </p:cNvSpPr>
          <p:nvPr>
            <p:ph type="sldNum" sz="quarter" idx="12"/>
          </p:nvPr>
        </p:nvSpPr>
        <p:spPr/>
        <p:txBody>
          <a:bodyPr/>
          <a:lstStyle/>
          <a:p>
            <a:fld id="{2754ED01-E2A0-4C1E-8E21-014B99041579}" type="slidenum">
              <a:rPr lang="en-US" smtClean="0"/>
              <a:pPr/>
              <a:t>‹#›</a:t>
            </a:fld>
            <a:endParaRPr lang="en-US"/>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4B0B2134-5A7F-4991-8509-117378AB406A}" type="datetime4">
              <a:rPr lang="en-US" smtClean="0"/>
              <a:t>January 17, 2013</a:t>
            </a:fld>
            <a:endParaRPr lang="en-US"/>
          </a:p>
        </p:txBody>
      </p:sp>
      <p:sp>
        <p:nvSpPr>
          <p:cNvPr id="8" name="Segnaposto piè di pagina 7"/>
          <p:cNvSpPr>
            <a:spLocks noGrp="1"/>
          </p:cNvSpPr>
          <p:nvPr>
            <p:ph type="ftr" sz="quarter" idx="11"/>
          </p:nvPr>
        </p:nvSpPr>
        <p:spPr/>
        <p:txBody>
          <a:bodyPr/>
          <a:lstStyle/>
          <a:p>
            <a:r>
              <a:rPr lang="en-US" smtClean="0"/>
              <a:t>Kick-off meeting of the selected projects - Brussels</a:t>
            </a:r>
            <a:endParaRPr lang="en-US"/>
          </a:p>
        </p:txBody>
      </p:sp>
      <p:sp>
        <p:nvSpPr>
          <p:cNvPr id="9" name="Segnaposto numero diapositiva 8"/>
          <p:cNvSpPr>
            <a:spLocks noGrp="1"/>
          </p:cNvSpPr>
          <p:nvPr>
            <p:ph type="sldNum" sz="quarter" idx="12"/>
          </p:nvPr>
        </p:nvSpPr>
        <p:spPr/>
        <p:txBody>
          <a:bodyPr/>
          <a:lstStyle/>
          <a:p>
            <a:fld id="{2754ED01-E2A0-4C1E-8E21-014B99041579}" type="slidenum">
              <a:rPr lang="en-US" smtClean="0"/>
              <a:pPr/>
              <a:t>‹#›</a:t>
            </a:fld>
            <a:endParaRPr lang="en-US"/>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022BD3F6-9AFF-4284-A3F7-64D407B9A75A}" type="datetime4">
              <a:rPr lang="en-US" smtClean="0"/>
              <a:t>January 17, 2013</a:t>
            </a:fld>
            <a:endParaRPr lang="en-US"/>
          </a:p>
        </p:txBody>
      </p:sp>
      <p:sp>
        <p:nvSpPr>
          <p:cNvPr id="4" name="Segnaposto piè di pagina 3"/>
          <p:cNvSpPr>
            <a:spLocks noGrp="1"/>
          </p:cNvSpPr>
          <p:nvPr>
            <p:ph type="ftr" sz="quarter" idx="11"/>
          </p:nvPr>
        </p:nvSpPr>
        <p:spPr/>
        <p:txBody>
          <a:bodyPr/>
          <a:lstStyle/>
          <a:p>
            <a:r>
              <a:rPr lang="en-US" smtClean="0"/>
              <a:t>Kick-off meeting of the selected projects - Brussels</a:t>
            </a:r>
            <a:endParaRPr lang="en-US"/>
          </a:p>
        </p:txBody>
      </p:sp>
      <p:sp>
        <p:nvSpPr>
          <p:cNvPr id="5" name="Segnaposto numero diapositiva 4"/>
          <p:cNvSpPr>
            <a:spLocks noGrp="1"/>
          </p:cNvSpPr>
          <p:nvPr>
            <p:ph type="sldNum" sz="quarter" idx="12"/>
          </p:nvPr>
        </p:nvSpPr>
        <p:spPr/>
        <p:txBody>
          <a:bodyPr/>
          <a:lstStyle/>
          <a:p>
            <a:fld id="{2754ED01-E2A0-4C1E-8E21-014B99041579}" type="slidenum">
              <a:rPr lang="en-US" smtClean="0"/>
              <a:pPr/>
              <a:t>‹#›</a:t>
            </a:fld>
            <a:endParaRPr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7087BE6-C420-4619-945F-4F72A4418885}" type="datetime4">
              <a:rPr lang="en-US" smtClean="0"/>
              <a:t>January 17, 2013</a:t>
            </a:fld>
            <a:endParaRPr lang="en-US"/>
          </a:p>
        </p:txBody>
      </p:sp>
      <p:sp>
        <p:nvSpPr>
          <p:cNvPr id="3" name="Segnaposto piè di pagina 2"/>
          <p:cNvSpPr>
            <a:spLocks noGrp="1"/>
          </p:cNvSpPr>
          <p:nvPr>
            <p:ph type="ftr" sz="quarter" idx="11"/>
          </p:nvPr>
        </p:nvSpPr>
        <p:spPr/>
        <p:txBody>
          <a:bodyPr/>
          <a:lstStyle/>
          <a:p>
            <a:r>
              <a:rPr lang="en-US" smtClean="0"/>
              <a:t>Kick-off meeting of the selected projects - Brussels</a:t>
            </a:r>
            <a:endParaRPr lang="en-US"/>
          </a:p>
        </p:txBody>
      </p:sp>
      <p:sp>
        <p:nvSpPr>
          <p:cNvPr id="4" name="Segnaposto numero diapositiva 3"/>
          <p:cNvSpPr>
            <a:spLocks noGrp="1"/>
          </p:cNvSpPr>
          <p:nvPr>
            <p:ph type="sldNum" sz="quarter" idx="12"/>
          </p:nvPr>
        </p:nvSpPr>
        <p:spPr/>
        <p:txBody>
          <a:bodyPr/>
          <a:lstStyle/>
          <a:p>
            <a:fld id="{2754ED01-E2A0-4C1E-8E21-014B99041579}" type="slidenum">
              <a:rPr lang="en-US" smtClean="0"/>
              <a:pPr/>
              <a:t>‹#›</a:t>
            </a:fld>
            <a:endParaRPr lang="en-US"/>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6666A2D-F28C-4000-AE0D-8760DA7D8B1D}" type="datetime4">
              <a:rPr lang="en-US" smtClean="0"/>
              <a:t>January 17, 2013</a:t>
            </a:fld>
            <a:endParaRPr lang="en-US"/>
          </a:p>
        </p:txBody>
      </p:sp>
      <p:sp>
        <p:nvSpPr>
          <p:cNvPr id="6" name="Segnaposto piè di pagina 5"/>
          <p:cNvSpPr>
            <a:spLocks noGrp="1"/>
          </p:cNvSpPr>
          <p:nvPr>
            <p:ph type="ftr" sz="quarter" idx="11"/>
          </p:nvPr>
        </p:nvSpPr>
        <p:spPr/>
        <p:txBody>
          <a:bodyPr/>
          <a:lstStyle/>
          <a:p>
            <a:r>
              <a:rPr lang="en-US" smtClean="0"/>
              <a:t>Kick-off meeting of the selected projects - Brussels</a:t>
            </a:r>
            <a:endParaRPr lang="en-US" dirty="0"/>
          </a:p>
        </p:txBody>
      </p:sp>
      <p:sp>
        <p:nvSpPr>
          <p:cNvPr id="7" name="Segnaposto numero diapositiva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CB858CD-7EF3-4B56-B423-199ADE818AA2}" type="datetime4">
              <a:rPr lang="en-US" smtClean="0"/>
              <a:t>January 17, 2013</a:t>
            </a:fld>
            <a:endParaRPr lang="en-US"/>
          </a:p>
        </p:txBody>
      </p:sp>
      <p:sp>
        <p:nvSpPr>
          <p:cNvPr id="6" name="Segnaposto piè di pagina 5"/>
          <p:cNvSpPr>
            <a:spLocks noGrp="1"/>
          </p:cNvSpPr>
          <p:nvPr>
            <p:ph type="ftr" sz="quarter" idx="11"/>
          </p:nvPr>
        </p:nvSpPr>
        <p:spPr/>
        <p:txBody>
          <a:bodyPr/>
          <a:lstStyle/>
          <a:p>
            <a:r>
              <a:rPr lang="en-US" smtClean="0"/>
              <a:t>Kick-off meeting of the selected projects - Brussels</a:t>
            </a:r>
            <a:endParaRPr lang="en-US"/>
          </a:p>
        </p:txBody>
      </p:sp>
      <p:sp>
        <p:nvSpPr>
          <p:cNvPr id="7" name="Segnaposto numero diapositiva 6"/>
          <p:cNvSpPr>
            <a:spLocks noGrp="1"/>
          </p:cNvSpPr>
          <p:nvPr>
            <p:ph type="sldNum" sz="quarter" idx="12"/>
          </p:nvPr>
        </p:nvSpPr>
        <p:spPr/>
        <p:txBody>
          <a:bodyPr/>
          <a:lstStyle/>
          <a:p>
            <a:fld id="{2754ED01-E2A0-4C1E-8E21-014B99041579}" type="slidenum">
              <a:rPr lang="en-US" smtClean="0"/>
              <a:pPr/>
              <a:t>‹#›</a:t>
            </a:fld>
            <a:endParaRPr lang="en-US"/>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ED2B7E1-74F8-4B76-98FA-2AD71DFC92AD}" type="datetime4">
              <a:rPr lang="en-US" smtClean="0"/>
              <a:t>January 17, 2013</a:t>
            </a:fld>
            <a:endParaRPr lang="en-US" dirty="0"/>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Kick-off meeting of the selected projects - Brussels</a:t>
            </a:r>
            <a:endParaRPr lang="en-US" dirty="0"/>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754ED01-E2A0-4C1E-8E21-014B99041579}" type="slidenum">
              <a:rPr lang="en-US" smtClean="0"/>
              <a:pPr/>
              <a:t>‹#›</a:t>
            </a:fld>
            <a:endParaRPr lang="en-US" dirty="0"/>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solidFill>
                  <a:srgbClr val="0000FF"/>
                </a:solidFill>
              </a:rPr>
              <a:t>RISK</a:t>
            </a:r>
            <a:endParaRPr lang="it-IT" dirty="0">
              <a:solidFill>
                <a:srgbClr val="0000FF"/>
              </a:solidFill>
            </a:endParaRPr>
          </a:p>
        </p:txBody>
      </p:sp>
      <p:sp>
        <p:nvSpPr>
          <p:cNvPr id="3" name="Sottotitolo 2"/>
          <p:cNvSpPr>
            <a:spLocks noGrp="1"/>
          </p:cNvSpPr>
          <p:nvPr>
            <p:ph type="subTitle" idx="1"/>
          </p:nvPr>
        </p:nvSpPr>
        <p:spPr>
          <a:xfrm>
            <a:off x="1219200" y="5069204"/>
            <a:ext cx="6858000" cy="586740"/>
          </a:xfrm>
        </p:spPr>
        <p:txBody>
          <a:bodyPr>
            <a:noAutofit/>
          </a:bodyPr>
          <a:lstStyle/>
          <a:p>
            <a:r>
              <a:rPr lang="en-GB" sz="1800" b="1" dirty="0">
                <a:solidFill>
                  <a:srgbClr val="0000FF"/>
                </a:solidFill>
              </a:rPr>
              <a:t>Risk </a:t>
            </a:r>
            <a:r>
              <a:rPr lang="en-GB" sz="1800" b="1" dirty="0" smtClean="0">
                <a:solidFill>
                  <a:srgbClr val="0000FF"/>
                </a:solidFill>
              </a:rPr>
              <a:t>management</a:t>
            </a:r>
            <a:br>
              <a:rPr lang="en-GB" sz="1800" b="1" dirty="0" smtClean="0">
                <a:solidFill>
                  <a:srgbClr val="0000FF"/>
                </a:solidFill>
              </a:rPr>
            </a:br>
            <a:r>
              <a:rPr lang="en-GB" sz="1800" b="1" dirty="0" smtClean="0">
                <a:solidFill>
                  <a:srgbClr val="0000FF"/>
                </a:solidFill>
              </a:rPr>
              <a:t>via </a:t>
            </a:r>
            <a:r>
              <a:rPr lang="en-GB" sz="1800" b="1" dirty="0">
                <a:solidFill>
                  <a:srgbClr val="0000FF"/>
                </a:solidFill>
              </a:rPr>
              <a:t>an Innovative </a:t>
            </a:r>
            <a:r>
              <a:rPr lang="en-GB" sz="1800" b="1" dirty="0" smtClean="0">
                <a:solidFill>
                  <a:srgbClr val="0000FF"/>
                </a:solidFill>
              </a:rPr>
              <a:t>System based on </a:t>
            </a:r>
            <a:r>
              <a:rPr lang="en-GB" sz="1800" b="1" dirty="0">
                <a:solidFill>
                  <a:srgbClr val="0000FF"/>
                </a:solidFill>
              </a:rPr>
              <a:t>Knowledge</a:t>
            </a:r>
            <a:endParaRPr lang="it-IT" sz="1800" b="1" dirty="0">
              <a:solidFill>
                <a:srgbClr val="0000FF"/>
              </a:solidFill>
            </a:endParaRPr>
          </a:p>
        </p:txBody>
      </p:sp>
      <p:pic>
        <p:nvPicPr>
          <p:cNvPr id="1028"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2133600" cy="17750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85669"/>
            <a:ext cx="2524124" cy="54309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438400" y="1524000"/>
            <a:ext cx="5724524" cy="1400383"/>
          </a:xfrm>
          <a:prstGeom prst="rect">
            <a:avLst/>
          </a:prstGeom>
          <a:noFill/>
        </p:spPr>
        <p:txBody>
          <a:bodyPr wrap="square" rtlCol="0">
            <a:spAutoFit/>
          </a:bodyPr>
          <a:lstStyle/>
          <a:p>
            <a:pPr algn="ctr"/>
            <a:r>
              <a:rPr lang="en-GB" sz="1700" dirty="0">
                <a:solidFill>
                  <a:srgbClr val="0000FF"/>
                </a:solidFill>
                <a:latin typeface="+mj-lt"/>
                <a:ea typeface="+mj-ea"/>
                <a:cs typeface="+mj-cs"/>
              </a:rPr>
              <a:t>2012 CALL FOR PROPOSALS </a:t>
            </a:r>
            <a:endParaRPr lang="it-IT" sz="1700" dirty="0">
              <a:solidFill>
                <a:srgbClr val="0000FF"/>
              </a:solidFill>
              <a:latin typeface="+mj-lt"/>
              <a:ea typeface="+mj-ea"/>
              <a:cs typeface="+mj-cs"/>
            </a:endParaRPr>
          </a:p>
          <a:p>
            <a:pPr algn="ctr"/>
            <a:endParaRPr lang="en-GB" sz="1700" dirty="0" smtClean="0">
              <a:solidFill>
                <a:srgbClr val="0000FF"/>
              </a:solidFill>
              <a:latin typeface="+mj-lt"/>
              <a:ea typeface="+mj-ea"/>
              <a:cs typeface="+mj-cs"/>
            </a:endParaRPr>
          </a:p>
          <a:p>
            <a:pPr algn="ctr"/>
            <a:r>
              <a:rPr lang="en-GB" sz="1700" b="1" dirty="0" smtClean="0">
                <a:solidFill>
                  <a:srgbClr val="0000FF"/>
                </a:solidFill>
                <a:latin typeface="+mj-lt"/>
                <a:ea typeface="+mj-ea"/>
                <a:cs typeface="+mj-cs"/>
              </a:rPr>
              <a:t>CIVIL </a:t>
            </a:r>
            <a:r>
              <a:rPr lang="en-GB" sz="1700" b="1" dirty="0">
                <a:solidFill>
                  <a:srgbClr val="0000FF"/>
                </a:solidFill>
                <a:latin typeface="+mj-lt"/>
                <a:ea typeface="+mj-ea"/>
                <a:cs typeface="+mj-cs"/>
              </a:rPr>
              <a:t>PROTECTION FINANCIAL INSTRUMENT</a:t>
            </a:r>
            <a:endParaRPr lang="it-IT" sz="1700" b="1" dirty="0">
              <a:solidFill>
                <a:srgbClr val="0000FF"/>
              </a:solidFill>
              <a:latin typeface="+mj-lt"/>
              <a:ea typeface="+mj-ea"/>
              <a:cs typeface="+mj-cs"/>
            </a:endParaRPr>
          </a:p>
          <a:p>
            <a:pPr algn="ctr"/>
            <a:r>
              <a:rPr lang="en-GB" sz="1700" dirty="0">
                <a:solidFill>
                  <a:srgbClr val="0000FF"/>
                </a:solidFill>
                <a:latin typeface="+mj-lt"/>
                <a:ea typeface="+mj-ea"/>
                <a:cs typeface="+mj-cs"/>
              </a:rPr>
              <a:t> </a:t>
            </a:r>
            <a:endParaRPr lang="it-IT" sz="1700" dirty="0">
              <a:solidFill>
                <a:srgbClr val="0000FF"/>
              </a:solidFill>
              <a:latin typeface="+mj-lt"/>
              <a:ea typeface="+mj-ea"/>
              <a:cs typeface="+mj-cs"/>
            </a:endParaRPr>
          </a:p>
          <a:p>
            <a:pPr algn="ctr"/>
            <a:r>
              <a:rPr lang="en-GB" sz="1700" dirty="0" smtClean="0">
                <a:solidFill>
                  <a:srgbClr val="0000FF"/>
                </a:solidFill>
                <a:latin typeface="+mj-lt"/>
                <a:ea typeface="+mj-ea"/>
                <a:cs typeface="+mj-cs"/>
              </a:rPr>
              <a:t>PREVENTION AND PREPAREDNESS</a:t>
            </a:r>
            <a:endParaRPr lang="it-IT" sz="1700" dirty="0">
              <a:solidFill>
                <a:srgbClr val="0000FF"/>
              </a:solidFill>
              <a:latin typeface="+mj-lt"/>
              <a:ea typeface="+mj-ea"/>
              <a:cs typeface="+mj-cs"/>
            </a:endParaRPr>
          </a:p>
        </p:txBody>
      </p:sp>
    </p:spTree>
    <p:extLst>
      <p:ext uri="{BB962C8B-B14F-4D97-AF65-F5344CB8AC3E}">
        <p14:creationId xmlns:p14="http://schemas.microsoft.com/office/powerpoint/2010/main" val="1787840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10</a:t>
            </a:fld>
            <a:endParaRPr lang="en-US"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la 6"/>
          <p:cNvGraphicFramePr>
            <a:graphicFrameLocks noGrp="1"/>
          </p:cNvGraphicFramePr>
          <p:nvPr>
            <p:extLst>
              <p:ext uri="{D42A27DB-BD31-4B8C-83A1-F6EECF244321}">
                <p14:modId xmlns:p14="http://schemas.microsoft.com/office/powerpoint/2010/main" val="866965251"/>
              </p:ext>
            </p:extLst>
          </p:nvPr>
        </p:nvGraphicFramePr>
        <p:xfrm>
          <a:off x="228600" y="1295401"/>
          <a:ext cx="8686800" cy="5029200"/>
        </p:xfrm>
        <a:graphic>
          <a:graphicData uri="http://schemas.openxmlformats.org/drawingml/2006/table">
            <a:tbl>
              <a:tblPr firstRow="1" bandRow="1">
                <a:tableStyleId>{5C22544A-7EE6-4342-B048-85BDC9FD1C3A}</a:tableStyleId>
              </a:tblPr>
              <a:tblGrid>
                <a:gridCol w="8686800"/>
              </a:tblGrid>
              <a:tr h="3047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err="1" smtClean="0"/>
                        <a:t>Main</a:t>
                      </a:r>
                      <a:r>
                        <a:rPr lang="it-IT" sz="1400" dirty="0" smtClean="0"/>
                        <a:t> </a:t>
                      </a:r>
                      <a:r>
                        <a:rPr lang="it-IT" sz="1400" dirty="0" err="1" smtClean="0"/>
                        <a:t>Deliverables</a:t>
                      </a:r>
                      <a:r>
                        <a:rPr lang="it-IT" sz="1400" dirty="0" smtClean="0"/>
                        <a:t> and </a:t>
                      </a:r>
                      <a:r>
                        <a:rPr lang="it-IT" sz="1400" dirty="0" err="1" smtClean="0"/>
                        <a:t>Deadlines</a:t>
                      </a:r>
                      <a:endParaRPr lang="it-IT" sz="1400" dirty="0" smtClean="0"/>
                    </a:p>
                  </a:txBody>
                  <a:tcPr/>
                </a:tc>
              </a:tr>
              <a:tr h="714342">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1</a:t>
                      </a:r>
                      <a:r>
                        <a:rPr kumimoji="0" lang="en-GB" sz="1600" kern="1200" baseline="30000" dirty="0" smtClean="0">
                          <a:solidFill>
                            <a:schemeClr val="dk1"/>
                          </a:solidFill>
                          <a:effectLst/>
                          <a:latin typeface="+mn-lt"/>
                          <a:ea typeface="+mn-ea"/>
                          <a:cs typeface="+mn-cs"/>
                        </a:rPr>
                        <a:t>st</a:t>
                      </a:r>
                      <a:r>
                        <a:rPr kumimoji="0" lang="en-GB" sz="1600" kern="1200" dirty="0" smtClean="0">
                          <a:solidFill>
                            <a:schemeClr val="dk1"/>
                          </a:solidFill>
                          <a:effectLst/>
                          <a:latin typeface="+mn-lt"/>
                          <a:ea typeface="+mn-ea"/>
                          <a:cs typeface="+mn-cs"/>
                        </a:rPr>
                        <a:t> Interim Report – 31/12/2013  /  2</a:t>
                      </a:r>
                      <a:r>
                        <a:rPr kumimoji="0" lang="en-GB" sz="1600" kern="1200" baseline="30000" dirty="0" smtClean="0">
                          <a:solidFill>
                            <a:schemeClr val="dk1"/>
                          </a:solidFill>
                          <a:effectLst/>
                          <a:latin typeface="+mn-lt"/>
                          <a:ea typeface="+mn-ea"/>
                          <a:cs typeface="+mn-cs"/>
                        </a:rPr>
                        <a:t>nd</a:t>
                      </a:r>
                      <a:r>
                        <a:rPr kumimoji="0" lang="en-GB" sz="1600" kern="1200" dirty="0" smtClean="0">
                          <a:solidFill>
                            <a:schemeClr val="dk1"/>
                          </a:solidFill>
                          <a:effectLst/>
                          <a:latin typeface="+mn-lt"/>
                          <a:ea typeface="+mn-ea"/>
                          <a:cs typeface="+mn-cs"/>
                        </a:rPr>
                        <a:t> Interim Report – 30/6//2014 /  Final</a:t>
                      </a:r>
                      <a:r>
                        <a:rPr kumimoji="0" lang="en-GB" sz="1600" kern="1200" baseline="0" dirty="0" smtClean="0">
                          <a:solidFill>
                            <a:schemeClr val="dk1"/>
                          </a:solidFill>
                          <a:effectLst/>
                          <a:latin typeface="+mn-lt"/>
                          <a:ea typeface="+mn-ea"/>
                          <a:cs typeface="+mn-cs"/>
                        </a:rPr>
                        <a:t> Report – 28/2/2015</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6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Risk Management Software Tool – 31/8/2013</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Risks maps of the two primary areas – 31/1/2014</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Risks maps of the three secondary areas – 31/1/2014</a:t>
                      </a:r>
                      <a:endParaRPr kumimoji="0" lang="it-IT" sz="16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Action Plan section concerning the institutional preparedness and emergency plans for the two primary areas – 31/10/2014</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Action Plan section concerning the institutional preparedness and emergency plans for the three secondary areas – 31/10/2014</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Action Plan section containing detailed economic evaluation of the recommended remedial adaptation actions against the costs of the impacts of climate change and natural disasters for the two primary areas – 30/11/2014</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Action Plan section containing detailed economic evaluation of the recommended remedial adaptation actions against the costs of the impacts of climate change and natural disasters for the three secondary areas – 30/11/2014</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6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Newsletter (4</a:t>
                      </a:r>
                      <a:r>
                        <a:rPr kumimoji="0" lang="en-GB" sz="1600" kern="1200" baseline="30000" dirty="0" smtClean="0">
                          <a:solidFill>
                            <a:schemeClr val="dk1"/>
                          </a:solidFill>
                          <a:effectLst/>
                          <a:latin typeface="+mn-lt"/>
                          <a:ea typeface="+mn-ea"/>
                          <a:cs typeface="+mn-cs"/>
                        </a:rPr>
                        <a:t>nd</a:t>
                      </a:r>
                      <a:r>
                        <a:rPr kumimoji="0" lang="en-GB" sz="1600" kern="1200" dirty="0" smtClean="0">
                          <a:solidFill>
                            <a:schemeClr val="dk1"/>
                          </a:solidFill>
                          <a:effectLst/>
                          <a:latin typeface="+mn-lt"/>
                          <a:ea typeface="+mn-ea"/>
                          <a:cs typeface="+mn-cs"/>
                        </a:rPr>
                        <a:t>, 12</a:t>
                      </a:r>
                      <a:r>
                        <a:rPr kumimoji="0" lang="en-GB" sz="1600" kern="1200" baseline="30000" dirty="0" smtClean="0">
                          <a:solidFill>
                            <a:schemeClr val="dk1"/>
                          </a:solidFill>
                          <a:effectLst/>
                          <a:latin typeface="+mn-lt"/>
                          <a:ea typeface="+mn-ea"/>
                          <a:cs typeface="+mn-cs"/>
                        </a:rPr>
                        <a:t>th</a:t>
                      </a:r>
                      <a:r>
                        <a:rPr kumimoji="0" lang="en-GB" sz="1600" kern="1200" dirty="0" smtClean="0">
                          <a:solidFill>
                            <a:schemeClr val="dk1"/>
                          </a:solidFill>
                          <a:effectLst/>
                          <a:latin typeface="+mn-lt"/>
                          <a:ea typeface="+mn-ea"/>
                          <a:cs typeface="+mn-cs"/>
                        </a:rPr>
                        <a:t>, 15</a:t>
                      </a:r>
                      <a:r>
                        <a:rPr kumimoji="0" lang="en-GB" sz="1600" kern="1200" baseline="30000" dirty="0" smtClean="0">
                          <a:solidFill>
                            <a:schemeClr val="dk1"/>
                          </a:solidFill>
                          <a:effectLst/>
                          <a:latin typeface="+mn-lt"/>
                          <a:ea typeface="+mn-ea"/>
                          <a:cs typeface="+mn-cs"/>
                        </a:rPr>
                        <a:t>th</a:t>
                      </a:r>
                      <a:r>
                        <a:rPr kumimoji="0" lang="en-GB" sz="1600" kern="1200" dirty="0" smtClean="0">
                          <a:solidFill>
                            <a:schemeClr val="dk1"/>
                          </a:solidFill>
                          <a:effectLst/>
                          <a:latin typeface="+mn-lt"/>
                          <a:ea typeface="+mn-ea"/>
                          <a:cs typeface="+mn-cs"/>
                        </a:rPr>
                        <a:t>, 18</a:t>
                      </a:r>
                      <a:r>
                        <a:rPr kumimoji="0" lang="en-GB" sz="1600" kern="1200" baseline="30000" dirty="0" smtClean="0">
                          <a:solidFill>
                            <a:schemeClr val="dk1"/>
                          </a:solidFill>
                          <a:effectLst/>
                          <a:latin typeface="+mn-lt"/>
                          <a:ea typeface="+mn-ea"/>
                          <a:cs typeface="+mn-cs"/>
                        </a:rPr>
                        <a:t>th</a:t>
                      </a:r>
                      <a:r>
                        <a:rPr kumimoji="0" lang="en-GB" sz="1600" kern="1200" dirty="0" smtClean="0">
                          <a:solidFill>
                            <a:schemeClr val="dk1"/>
                          </a:solidFill>
                          <a:effectLst/>
                          <a:latin typeface="+mn-lt"/>
                          <a:ea typeface="+mn-ea"/>
                          <a:cs typeface="+mn-cs"/>
                        </a:rPr>
                        <a:t>, 24</a:t>
                      </a:r>
                      <a:r>
                        <a:rPr kumimoji="0" lang="en-GB" sz="1600" kern="1200" baseline="30000" dirty="0" smtClean="0">
                          <a:solidFill>
                            <a:schemeClr val="dk1"/>
                          </a:solidFill>
                          <a:effectLst/>
                          <a:latin typeface="+mn-lt"/>
                          <a:ea typeface="+mn-ea"/>
                          <a:cs typeface="+mn-cs"/>
                        </a:rPr>
                        <a:t>th</a:t>
                      </a:r>
                      <a:r>
                        <a:rPr kumimoji="0" lang="en-GB" sz="1600" kern="1200" dirty="0" smtClean="0">
                          <a:solidFill>
                            <a:schemeClr val="dk1"/>
                          </a:solidFill>
                          <a:effectLst/>
                          <a:latin typeface="+mn-lt"/>
                          <a:ea typeface="+mn-ea"/>
                          <a:cs typeface="+mn-cs"/>
                        </a:rPr>
                        <a:t> month)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600" kern="1200" dirty="0" smtClean="0">
                          <a:solidFill>
                            <a:schemeClr val="dk1"/>
                          </a:solidFill>
                          <a:effectLst/>
                          <a:latin typeface="+mn-lt"/>
                          <a:ea typeface="+mn-ea"/>
                          <a:cs typeface="+mn-cs"/>
                        </a:rPr>
                        <a:t>Web Portal – 1/3/2013  /   Brochure</a:t>
                      </a:r>
                      <a:r>
                        <a:rPr kumimoji="0" lang="en-GB" sz="1600" kern="1200" baseline="0" dirty="0" smtClean="0">
                          <a:solidFill>
                            <a:schemeClr val="dk1"/>
                          </a:solidFill>
                          <a:effectLst/>
                          <a:latin typeface="+mn-lt"/>
                          <a:ea typeface="+mn-ea"/>
                          <a:cs typeface="+mn-cs"/>
                        </a:rPr>
                        <a:t> – 15/5/2013</a:t>
                      </a:r>
                      <a:endParaRPr kumimoji="0" lang="it-IT" sz="16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751069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11</a:t>
            </a:fld>
            <a:endParaRPr lang="en-US"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la 6"/>
          <p:cNvGraphicFramePr>
            <a:graphicFrameLocks noGrp="1"/>
          </p:cNvGraphicFramePr>
          <p:nvPr>
            <p:extLst>
              <p:ext uri="{D42A27DB-BD31-4B8C-83A1-F6EECF244321}">
                <p14:modId xmlns:p14="http://schemas.microsoft.com/office/powerpoint/2010/main" val="3292150281"/>
              </p:ext>
            </p:extLst>
          </p:nvPr>
        </p:nvGraphicFramePr>
        <p:xfrm>
          <a:off x="228600" y="1295401"/>
          <a:ext cx="8686800" cy="1920240"/>
        </p:xfrm>
        <a:graphic>
          <a:graphicData uri="http://schemas.openxmlformats.org/drawingml/2006/table">
            <a:tbl>
              <a:tblPr firstRow="1" bandRow="1">
                <a:tableStyleId>{5C22544A-7EE6-4342-B048-85BDC9FD1C3A}</a:tableStyleId>
              </a:tblPr>
              <a:tblGrid>
                <a:gridCol w="8686800"/>
              </a:tblGrid>
              <a:tr h="2680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err="1" smtClean="0"/>
                        <a:t>Main</a:t>
                      </a:r>
                      <a:r>
                        <a:rPr lang="it-IT" sz="1400" dirty="0" smtClean="0"/>
                        <a:t> </a:t>
                      </a:r>
                      <a:r>
                        <a:rPr lang="it-IT" sz="1400" dirty="0" err="1" smtClean="0"/>
                        <a:t>Events</a:t>
                      </a:r>
                      <a:endParaRPr lang="it-IT" sz="1400" dirty="0" smtClean="0"/>
                    </a:p>
                  </a:txBody>
                  <a:tcPr/>
                </a:tc>
              </a:tr>
              <a:tr h="1181564">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kern="1200" dirty="0" smtClean="0">
                          <a:solidFill>
                            <a:schemeClr val="dk1"/>
                          </a:solidFill>
                          <a:effectLst/>
                          <a:latin typeface="+mn-lt"/>
                          <a:ea typeface="+mn-ea"/>
                          <a:cs typeface="+mn-cs"/>
                        </a:rPr>
                        <a:t>Workshops: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600" kern="1200" dirty="0" smtClean="0">
                          <a:solidFill>
                            <a:schemeClr val="dk1"/>
                          </a:solidFill>
                          <a:effectLst/>
                          <a:latin typeface="+mn-lt"/>
                          <a:ea typeface="+mn-ea"/>
                          <a:cs typeface="+mn-cs"/>
                        </a:rPr>
                        <a:t>France (2</a:t>
                      </a:r>
                      <a:r>
                        <a:rPr kumimoji="0" lang="en-GB" sz="1600" kern="1200" baseline="30000" dirty="0" smtClean="0">
                          <a:solidFill>
                            <a:schemeClr val="dk1"/>
                          </a:solidFill>
                          <a:effectLst/>
                          <a:latin typeface="+mn-lt"/>
                          <a:ea typeface="+mn-ea"/>
                          <a:cs typeface="+mn-cs"/>
                        </a:rPr>
                        <a:t>nd</a:t>
                      </a:r>
                      <a:r>
                        <a:rPr kumimoji="0" lang="en-GB" sz="1600" kern="1200" dirty="0" smtClean="0">
                          <a:solidFill>
                            <a:schemeClr val="dk1"/>
                          </a:solidFill>
                          <a:effectLst/>
                          <a:latin typeface="+mn-lt"/>
                          <a:ea typeface="+mn-ea"/>
                          <a:cs typeface="+mn-cs"/>
                        </a:rPr>
                        <a:t> month), Slovenia (6</a:t>
                      </a:r>
                      <a:r>
                        <a:rPr kumimoji="0" lang="en-GB" sz="1600" kern="1200" baseline="30000" dirty="0" smtClean="0">
                          <a:solidFill>
                            <a:schemeClr val="dk1"/>
                          </a:solidFill>
                          <a:effectLst/>
                          <a:latin typeface="+mn-lt"/>
                          <a:ea typeface="+mn-ea"/>
                          <a:cs typeface="+mn-cs"/>
                        </a:rPr>
                        <a:t>th</a:t>
                      </a:r>
                      <a:r>
                        <a:rPr kumimoji="0" lang="en-GB" sz="1600" kern="1200" dirty="0" smtClean="0">
                          <a:solidFill>
                            <a:schemeClr val="dk1"/>
                          </a:solidFill>
                          <a:effectLst/>
                          <a:latin typeface="+mn-lt"/>
                          <a:ea typeface="+mn-ea"/>
                          <a:cs typeface="+mn-cs"/>
                        </a:rPr>
                        <a:t> month), Italy (12</a:t>
                      </a:r>
                      <a:r>
                        <a:rPr kumimoji="0" lang="en-GB" sz="1600" kern="1200" baseline="30000" dirty="0" smtClean="0">
                          <a:solidFill>
                            <a:schemeClr val="dk1"/>
                          </a:solidFill>
                          <a:effectLst/>
                          <a:latin typeface="+mn-lt"/>
                          <a:ea typeface="+mn-ea"/>
                          <a:cs typeface="+mn-cs"/>
                        </a:rPr>
                        <a:t>th</a:t>
                      </a:r>
                      <a:r>
                        <a:rPr kumimoji="0" lang="en-GB" sz="1600" kern="1200" dirty="0" smtClean="0">
                          <a:solidFill>
                            <a:schemeClr val="dk1"/>
                          </a:solidFill>
                          <a:effectLst/>
                          <a:latin typeface="+mn-lt"/>
                          <a:ea typeface="+mn-ea"/>
                          <a:cs typeface="+mn-cs"/>
                        </a:rPr>
                        <a:t> month), Germany (15</a:t>
                      </a:r>
                      <a:r>
                        <a:rPr kumimoji="0" lang="en-GB" sz="1600" kern="1200" baseline="30000" dirty="0" smtClean="0">
                          <a:solidFill>
                            <a:schemeClr val="dk1"/>
                          </a:solidFill>
                          <a:effectLst/>
                          <a:latin typeface="+mn-lt"/>
                          <a:ea typeface="+mn-ea"/>
                          <a:cs typeface="+mn-cs"/>
                        </a:rPr>
                        <a:t>th</a:t>
                      </a:r>
                      <a:r>
                        <a:rPr kumimoji="0" lang="en-GB" sz="1600" kern="1200" dirty="0" smtClean="0">
                          <a:solidFill>
                            <a:schemeClr val="dk1"/>
                          </a:solidFill>
                          <a:effectLst/>
                          <a:latin typeface="+mn-lt"/>
                          <a:ea typeface="+mn-ea"/>
                          <a:cs typeface="+mn-cs"/>
                        </a:rPr>
                        <a:t> month), Greece (18</a:t>
                      </a:r>
                      <a:r>
                        <a:rPr kumimoji="0" lang="en-GB" sz="1600" kern="1200" baseline="30000" dirty="0" smtClean="0">
                          <a:solidFill>
                            <a:schemeClr val="dk1"/>
                          </a:solidFill>
                          <a:effectLst/>
                          <a:latin typeface="+mn-lt"/>
                          <a:ea typeface="+mn-ea"/>
                          <a:cs typeface="+mn-cs"/>
                        </a:rPr>
                        <a:t>th</a:t>
                      </a:r>
                      <a:r>
                        <a:rPr kumimoji="0" lang="en-GB" sz="1600" kern="1200" dirty="0" smtClean="0">
                          <a:solidFill>
                            <a:schemeClr val="dk1"/>
                          </a:solidFill>
                          <a:effectLst/>
                          <a:latin typeface="+mn-lt"/>
                          <a:ea typeface="+mn-ea"/>
                          <a:cs typeface="+mn-cs"/>
                        </a:rPr>
                        <a:t> month)</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6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kern="1200" dirty="0" smtClean="0">
                          <a:solidFill>
                            <a:schemeClr val="dk1"/>
                          </a:solidFill>
                          <a:effectLst/>
                          <a:latin typeface="+mn-lt"/>
                          <a:ea typeface="+mn-ea"/>
                          <a:cs typeface="+mn-cs"/>
                        </a:rPr>
                        <a:t>Final Conference: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600" kern="1200" dirty="0" smtClean="0">
                          <a:solidFill>
                            <a:schemeClr val="dk1"/>
                          </a:solidFill>
                          <a:effectLst/>
                          <a:latin typeface="+mn-lt"/>
                          <a:ea typeface="+mn-ea"/>
                          <a:cs typeface="+mn-cs"/>
                        </a:rPr>
                        <a:t>Italy or Belgium (24</a:t>
                      </a:r>
                      <a:r>
                        <a:rPr kumimoji="0" lang="en-GB" sz="1600" kern="1200" baseline="30000" dirty="0" smtClean="0">
                          <a:solidFill>
                            <a:schemeClr val="dk1"/>
                          </a:solidFill>
                          <a:effectLst/>
                          <a:latin typeface="+mn-lt"/>
                          <a:ea typeface="+mn-ea"/>
                          <a:cs typeface="+mn-cs"/>
                        </a:rPr>
                        <a:t>th</a:t>
                      </a:r>
                      <a:r>
                        <a:rPr kumimoji="0" lang="en-GB" sz="1600" kern="1200" dirty="0" smtClean="0">
                          <a:solidFill>
                            <a:schemeClr val="dk1"/>
                          </a:solidFill>
                          <a:effectLst/>
                          <a:latin typeface="+mn-lt"/>
                          <a:ea typeface="+mn-ea"/>
                          <a:cs typeface="+mn-cs"/>
                        </a:rPr>
                        <a:t> month)</a:t>
                      </a:r>
                      <a:endParaRPr kumimoji="0" lang="it-IT" sz="1600" kern="1200" dirty="0" smtClean="0">
                        <a:solidFill>
                          <a:schemeClr val="dk1"/>
                        </a:solidFill>
                        <a:effectLst/>
                        <a:latin typeface="+mn-lt"/>
                        <a:ea typeface="+mn-ea"/>
                        <a:cs typeface="+mn-cs"/>
                      </a:endParaRPr>
                    </a:p>
                  </a:txBody>
                  <a:tcPr/>
                </a:tc>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2552570894"/>
              </p:ext>
            </p:extLst>
          </p:nvPr>
        </p:nvGraphicFramePr>
        <p:xfrm>
          <a:off x="228600" y="3840480"/>
          <a:ext cx="8686800" cy="1493520"/>
        </p:xfrm>
        <a:graphic>
          <a:graphicData uri="http://schemas.openxmlformats.org/drawingml/2006/table">
            <a:tbl>
              <a:tblPr firstRow="1" bandRow="1">
                <a:tableStyleId>{5C22544A-7EE6-4342-B048-85BDC9FD1C3A}</a:tableStyleId>
              </a:tblPr>
              <a:tblGrid>
                <a:gridCol w="8686800"/>
              </a:tblGrid>
              <a:tr h="2680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err="1" smtClean="0"/>
                        <a:t>Follow</a:t>
                      </a:r>
                      <a:r>
                        <a:rPr lang="it-IT" sz="1400" baseline="0" dirty="0" smtClean="0"/>
                        <a:t> Up</a:t>
                      </a:r>
                      <a:endParaRPr lang="it-IT" sz="1400" dirty="0" smtClean="0"/>
                    </a:p>
                  </a:txBody>
                  <a:tcPr/>
                </a:tc>
              </a:tr>
              <a:tr h="1181564">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kern="1200" dirty="0" smtClean="0">
                          <a:solidFill>
                            <a:schemeClr val="dk1"/>
                          </a:solidFill>
                          <a:effectLst/>
                          <a:latin typeface="+mn-lt"/>
                          <a:ea typeface="+mn-ea"/>
                          <a:cs typeface="+mn-cs"/>
                        </a:rPr>
                        <a:t>Amongst the target groups:</a:t>
                      </a:r>
                      <a:r>
                        <a:rPr kumimoji="0" lang="en-GB" sz="1800" kern="1200" baseline="0" dirty="0" smtClean="0">
                          <a:solidFill>
                            <a:schemeClr val="dk1"/>
                          </a:solidFill>
                          <a:effectLst/>
                          <a:latin typeface="+mn-lt"/>
                          <a:ea typeface="+mn-ea"/>
                          <a:cs typeface="+mn-cs"/>
                        </a:rPr>
                        <a:t> </a:t>
                      </a:r>
                      <a:r>
                        <a:rPr kumimoji="0" lang="en-GB" sz="1800" kern="1200" dirty="0" smtClean="0">
                          <a:solidFill>
                            <a:schemeClr val="dk1"/>
                          </a:solidFill>
                          <a:effectLst/>
                          <a:latin typeface="+mn-lt"/>
                          <a:ea typeface="+mn-ea"/>
                          <a:cs typeface="+mn-cs"/>
                        </a:rPr>
                        <a:t>by means of a feedback questionnaire during the workshops and the final conference;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800" kern="1200" dirty="0" smtClean="0">
                          <a:solidFill>
                            <a:schemeClr val="dk1"/>
                          </a:solidFill>
                          <a:effectLst/>
                          <a:latin typeface="+mn-lt"/>
                          <a:ea typeface="+mn-ea"/>
                          <a:cs typeface="+mn-cs"/>
                        </a:rPr>
                        <a:t>Project partners: they will monitor improvements</a:t>
                      </a:r>
                      <a:r>
                        <a:rPr kumimoji="0" lang="en-GB" sz="1800" kern="1200" baseline="0" dirty="0" smtClean="0">
                          <a:solidFill>
                            <a:schemeClr val="dk1"/>
                          </a:solidFill>
                          <a:effectLst/>
                          <a:latin typeface="+mn-lt"/>
                          <a:ea typeface="+mn-ea"/>
                          <a:cs typeface="+mn-cs"/>
                        </a:rPr>
                        <a:t> in the five project areas related to the project themes.</a:t>
                      </a:r>
                      <a:endParaRPr kumimoji="0" lang="it-IT" sz="16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151305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2</a:t>
            </a:fld>
            <a:endParaRPr lang="en-US" dirty="0"/>
          </a:p>
        </p:txBody>
      </p:sp>
      <p:sp>
        <p:nvSpPr>
          <p:cNvPr id="9" name="Segnaposto contenuto 8"/>
          <p:cNvSpPr>
            <a:spLocks noGrp="1"/>
          </p:cNvSpPr>
          <p:nvPr>
            <p:ph sz="quarter" idx="1"/>
          </p:nvPr>
        </p:nvSpPr>
        <p:spPr>
          <a:xfrm>
            <a:off x="304800" y="1386840"/>
            <a:ext cx="4419600" cy="4937760"/>
          </a:xfrm>
        </p:spPr>
        <p:txBody>
          <a:bodyPr>
            <a:normAutofit fontScale="85000" lnSpcReduction="20000"/>
          </a:bodyPr>
          <a:lstStyle/>
          <a:p>
            <a:r>
              <a:rPr lang="en-GB" sz="2400" dirty="0"/>
              <a:t>Starting date: </a:t>
            </a:r>
            <a:r>
              <a:rPr lang="en-GB" sz="2400" dirty="0" smtClean="0"/>
              <a:t>1/1/2013</a:t>
            </a:r>
          </a:p>
          <a:p>
            <a:r>
              <a:rPr lang="en-GB" sz="2400" dirty="0" smtClean="0"/>
              <a:t>Ending </a:t>
            </a:r>
            <a:r>
              <a:rPr lang="en-GB" sz="2400" dirty="0"/>
              <a:t>date: </a:t>
            </a:r>
            <a:r>
              <a:rPr lang="en-GB" sz="2400" dirty="0" smtClean="0"/>
              <a:t>31/12/2014</a:t>
            </a:r>
          </a:p>
          <a:p>
            <a:r>
              <a:rPr lang="en-GB" sz="2400" dirty="0" smtClean="0"/>
              <a:t>Duration </a:t>
            </a:r>
            <a:r>
              <a:rPr lang="en-GB" sz="2400" dirty="0"/>
              <a:t>in months: </a:t>
            </a:r>
            <a:r>
              <a:rPr lang="en-GB" sz="2400" dirty="0" smtClean="0"/>
              <a:t>24</a:t>
            </a:r>
          </a:p>
          <a:p>
            <a:endParaRPr lang="it-IT" sz="1800" dirty="0" smtClean="0"/>
          </a:p>
          <a:p>
            <a:endParaRPr lang="it-IT" sz="1800" dirty="0" smtClean="0"/>
          </a:p>
          <a:p>
            <a:endParaRPr lang="it-IT" sz="1800" dirty="0"/>
          </a:p>
          <a:p>
            <a:endParaRPr lang="it-IT" sz="1800" dirty="0" smtClean="0"/>
          </a:p>
          <a:p>
            <a:endParaRPr lang="it-IT" sz="1800" dirty="0"/>
          </a:p>
          <a:p>
            <a:r>
              <a:rPr lang="en-GB" sz="2400" dirty="0"/>
              <a:t>P</a:t>
            </a:r>
            <a:r>
              <a:rPr lang="en-GB" sz="2400" dirty="0" smtClean="0"/>
              <a:t>roject </a:t>
            </a:r>
            <a:r>
              <a:rPr lang="en-GB" sz="2400" dirty="0"/>
              <a:t>eligible cost: </a:t>
            </a:r>
            <a:r>
              <a:rPr lang="en-GB" sz="2400" dirty="0" smtClean="0"/>
              <a:t>665.000 </a:t>
            </a:r>
            <a:r>
              <a:rPr lang="en-GB" sz="2400" dirty="0"/>
              <a:t>€</a:t>
            </a:r>
            <a:endParaRPr lang="it-IT" sz="2400" dirty="0"/>
          </a:p>
          <a:p>
            <a:r>
              <a:rPr lang="en-GB" sz="2400" dirty="0"/>
              <a:t>EC financial </a:t>
            </a:r>
            <a:r>
              <a:rPr lang="en-GB" sz="2400" dirty="0" smtClean="0"/>
              <a:t>contribution: 498.750 </a:t>
            </a:r>
            <a:r>
              <a:rPr lang="en-GB" sz="2400" dirty="0"/>
              <a:t>€ </a:t>
            </a:r>
            <a:endParaRPr lang="it-IT" sz="2400" dirty="0"/>
          </a:p>
        </p:txBody>
      </p:sp>
      <p:sp>
        <p:nvSpPr>
          <p:cNvPr id="10" name="Segnaposto contenuto 9"/>
          <p:cNvSpPr>
            <a:spLocks noGrp="1"/>
          </p:cNvSpPr>
          <p:nvPr>
            <p:ph sz="quarter" idx="2"/>
          </p:nvPr>
        </p:nvSpPr>
        <p:spPr>
          <a:xfrm>
            <a:off x="4953000" y="1383792"/>
            <a:ext cx="3962400" cy="4937760"/>
          </a:xfrm>
        </p:spPr>
        <p:txBody>
          <a:bodyPr>
            <a:normAutofit fontScale="85000" lnSpcReduction="20000"/>
          </a:bodyPr>
          <a:lstStyle/>
          <a:p>
            <a:pPr marL="0" indent="0">
              <a:buNone/>
            </a:pPr>
            <a:r>
              <a:rPr lang="en-GB" dirty="0" smtClean="0">
                <a:solidFill>
                  <a:srgbClr val="0000FF"/>
                </a:solidFill>
              </a:rPr>
              <a:t>Coordinating </a:t>
            </a:r>
            <a:r>
              <a:rPr lang="it-IT" dirty="0" err="1" smtClean="0">
                <a:solidFill>
                  <a:srgbClr val="0000FF"/>
                </a:solidFill>
              </a:rPr>
              <a:t>Beneficiary</a:t>
            </a:r>
            <a:r>
              <a:rPr lang="it-IT" dirty="0" smtClean="0">
                <a:solidFill>
                  <a:srgbClr val="0000FF"/>
                </a:solidFill>
              </a:rPr>
              <a:t>: </a:t>
            </a:r>
          </a:p>
          <a:p>
            <a:r>
              <a:rPr lang="en-GB" sz="2400" dirty="0" smtClean="0">
                <a:solidFill>
                  <a:srgbClr val="0000FF"/>
                </a:solidFill>
              </a:rPr>
              <a:t>University </a:t>
            </a:r>
            <a:r>
              <a:rPr lang="en-GB" sz="2400" dirty="0">
                <a:solidFill>
                  <a:srgbClr val="0000FF"/>
                </a:solidFill>
              </a:rPr>
              <a:t>of </a:t>
            </a:r>
            <a:r>
              <a:rPr lang="en-GB" sz="2400" dirty="0" err="1" smtClean="0">
                <a:solidFill>
                  <a:srgbClr val="0000FF"/>
                </a:solidFill>
              </a:rPr>
              <a:t>Sannio</a:t>
            </a:r>
            <a:r>
              <a:rPr lang="en-GB" sz="2400" dirty="0" smtClean="0">
                <a:solidFill>
                  <a:srgbClr val="0000FF"/>
                </a:solidFill>
              </a:rPr>
              <a:t/>
            </a:r>
            <a:br>
              <a:rPr lang="en-GB" sz="2400" dirty="0" smtClean="0">
                <a:solidFill>
                  <a:srgbClr val="0000FF"/>
                </a:solidFill>
              </a:rPr>
            </a:br>
            <a:r>
              <a:rPr lang="en-GB" sz="2400" dirty="0" smtClean="0">
                <a:solidFill>
                  <a:srgbClr val="0000FF"/>
                </a:solidFill>
              </a:rPr>
              <a:t>Italy</a:t>
            </a:r>
          </a:p>
          <a:p>
            <a:pPr marL="0" indent="0">
              <a:buNone/>
            </a:pPr>
            <a:r>
              <a:rPr lang="it-IT" dirty="0" err="1" smtClean="0">
                <a:solidFill>
                  <a:srgbClr val="0000FF"/>
                </a:solidFill>
              </a:rPr>
              <a:t>Associated</a:t>
            </a:r>
            <a:r>
              <a:rPr lang="it-IT" dirty="0" smtClean="0">
                <a:solidFill>
                  <a:srgbClr val="0000FF"/>
                </a:solidFill>
              </a:rPr>
              <a:t> </a:t>
            </a:r>
            <a:r>
              <a:rPr lang="it-IT" dirty="0" err="1" smtClean="0">
                <a:solidFill>
                  <a:srgbClr val="0000FF"/>
                </a:solidFill>
              </a:rPr>
              <a:t>Beneficiaries</a:t>
            </a:r>
            <a:r>
              <a:rPr lang="it-IT" dirty="0">
                <a:solidFill>
                  <a:srgbClr val="0000FF"/>
                </a:solidFill>
              </a:rPr>
              <a:t>:</a:t>
            </a:r>
          </a:p>
          <a:p>
            <a:r>
              <a:rPr lang="it-IT" sz="2400" dirty="0" smtClean="0">
                <a:solidFill>
                  <a:srgbClr val="0000FF"/>
                </a:solidFill>
              </a:rPr>
              <a:t>Amministrazione </a:t>
            </a:r>
            <a:r>
              <a:rPr lang="it-IT" sz="2400" dirty="0">
                <a:solidFill>
                  <a:srgbClr val="0000FF"/>
                </a:solidFill>
              </a:rPr>
              <a:t>Provinciale di </a:t>
            </a:r>
            <a:r>
              <a:rPr lang="it-IT" sz="2400" dirty="0" smtClean="0">
                <a:solidFill>
                  <a:srgbClr val="0000FF"/>
                </a:solidFill>
              </a:rPr>
              <a:t>Avellino</a:t>
            </a:r>
            <a:br>
              <a:rPr lang="it-IT" sz="2400" dirty="0" smtClean="0">
                <a:solidFill>
                  <a:srgbClr val="0000FF"/>
                </a:solidFill>
              </a:rPr>
            </a:br>
            <a:r>
              <a:rPr lang="it-IT" sz="2400" dirty="0" err="1" smtClean="0">
                <a:solidFill>
                  <a:srgbClr val="0000FF"/>
                </a:solidFill>
              </a:rPr>
              <a:t>Italy</a:t>
            </a:r>
            <a:endParaRPr lang="en-GB" sz="2400" dirty="0" smtClean="0">
              <a:solidFill>
                <a:srgbClr val="0000FF"/>
              </a:solidFill>
            </a:endParaRPr>
          </a:p>
          <a:p>
            <a:r>
              <a:rPr lang="en-GB" sz="2400" dirty="0" smtClean="0">
                <a:solidFill>
                  <a:srgbClr val="0000FF"/>
                </a:solidFill>
              </a:rPr>
              <a:t>University </a:t>
            </a:r>
            <a:r>
              <a:rPr lang="en-GB" sz="2400" dirty="0">
                <a:solidFill>
                  <a:srgbClr val="0000FF"/>
                </a:solidFill>
              </a:rPr>
              <a:t>of </a:t>
            </a:r>
            <a:r>
              <a:rPr lang="en-GB" sz="2400" dirty="0" smtClean="0">
                <a:solidFill>
                  <a:srgbClr val="0000FF"/>
                </a:solidFill>
              </a:rPr>
              <a:t>Ljubljana</a:t>
            </a:r>
            <a:br>
              <a:rPr lang="en-GB" sz="2400" dirty="0" smtClean="0">
                <a:solidFill>
                  <a:srgbClr val="0000FF"/>
                </a:solidFill>
              </a:rPr>
            </a:br>
            <a:r>
              <a:rPr lang="en-GB" sz="2400" dirty="0" smtClean="0">
                <a:solidFill>
                  <a:srgbClr val="0000FF"/>
                </a:solidFill>
              </a:rPr>
              <a:t>Slovenia</a:t>
            </a:r>
            <a:endParaRPr lang="it-IT" sz="2400" dirty="0">
              <a:solidFill>
                <a:srgbClr val="0000FF"/>
              </a:solidFill>
            </a:endParaRPr>
          </a:p>
          <a:p>
            <a:r>
              <a:rPr lang="en-GB" sz="2400" dirty="0" smtClean="0">
                <a:solidFill>
                  <a:srgbClr val="0000FF"/>
                </a:solidFill>
              </a:rPr>
              <a:t>Municipality </a:t>
            </a:r>
            <a:r>
              <a:rPr lang="en-GB" sz="2400" dirty="0">
                <a:solidFill>
                  <a:srgbClr val="0000FF"/>
                </a:solidFill>
              </a:rPr>
              <a:t>of </a:t>
            </a:r>
            <a:r>
              <a:rPr lang="en-GB" sz="2400" dirty="0" err="1" smtClean="0">
                <a:solidFill>
                  <a:srgbClr val="0000FF"/>
                </a:solidFill>
              </a:rPr>
              <a:t>Ajdovščina</a:t>
            </a:r>
            <a:r>
              <a:rPr lang="en-GB" sz="2400" dirty="0" smtClean="0">
                <a:solidFill>
                  <a:srgbClr val="0000FF"/>
                </a:solidFill>
              </a:rPr>
              <a:t/>
            </a:r>
            <a:br>
              <a:rPr lang="en-GB" sz="2400" dirty="0" smtClean="0">
                <a:solidFill>
                  <a:srgbClr val="0000FF"/>
                </a:solidFill>
              </a:rPr>
            </a:br>
            <a:r>
              <a:rPr lang="en-GB" sz="2400" dirty="0" smtClean="0">
                <a:solidFill>
                  <a:srgbClr val="0000FF"/>
                </a:solidFill>
              </a:rPr>
              <a:t>Slovenia</a:t>
            </a:r>
            <a:endParaRPr lang="it-IT" sz="2400" dirty="0">
              <a:solidFill>
                <a:srgbClr val="0000FF"/>
              </a:solidFill>
            </a:endParaRPr>
          </a:p>
          <a:p>
            <a:r>
              <a:rPr lang="en-GB" sz="2400" dirty="0" err="1" smtClean="0">
                <a:solidFill>
                  <a:srgbClr val="0000FF"/>
                </a:solidFill>
              </a:rPr>
              <a:t>Risques</a:t>
            </a:r>
            <a:r>
              <a:rPr lang="en-GB" sz="2400" dirty="0" smtClean="0">
                <a:solidFill>
                  <a:srgbClr val="0000FF"/>
                </a:solidFill>
              </a:rPr>
              <a:t> </a:t>
            </a:r>
            <a:r>
              <a:rPr lang="en-GB" sz="2400" dirty="0">
                <a:solidFill>
                  <a:srgbClr val="0000FF"/>
                </a:solidFill>
              </a:rPr>
              <a:t>&amp; </a:t>
            </a:r>
            <a:r>
              <a:rPr lang="en-GB" sz="2400" dirty="0" err="1" smtClean="0">
                <a:solidFill>
                  <a:srgbClr val="0000FF"/>
                </a:solidFill>
              </a:rPr>
              <a:t>Développement</a:t>
            </a:r>
            <a:r>
              <a:rPr lang="en-GB" sz="2400" dirty="0" smtClean="0">
                <a:solidFill>
                  <a:srgbClr val="0000FF"/>
                </a:solidFill>
              </a:rPr>
              <a:t/>
            </a:r>
            <a:br>
              <a:rPr lang="en-GB" sz="2400" dirty="0" smtClean="0">
                <a:solidFill>
                  <a:srgbClr val="0000FF"/>
                </a:solidFill>
              </a:rPr>
            </a:br>
            <a:r>
              <a:rPr lang="en-GB" sz="2400" dirty="0" smtClean="0">
                <a:solidFill>
                  <a:srgbClr val="0000FF"/>
                </a:solidFill>
              </a:rPr>
              <a:t>France</a:t>
            </a:r>
            <a:endParaRPr lang="it-IT" sz="2400" dirty="0">
              <a:solidFill>
                <a:srgbClr val="0000FF"/>
              </a:solidFill>
            </a:endParaRPr>
          </a:p>
          <a:p>
            <a:r>
              <a:rPr lang="en-GB" sz="2400" dirty="0" smtClean="0">
                <a:solidFill>
                  <a:srgbClr val="0000FF"/>
                </a:solidFill>
              </a:rPr>
              <a:t>University </a:t>
            </a:r>
            <a:r>
              <a:rPr lang="en-GB" sz="2400" dirty="0">
                <a:solidFill>
                  <a:srgbClr val="0000FF"/>
                </a:solidFill>
              </a:rPr>
              <a:t>of </a:t>
            </a:r>
            <a:r>
              <a:rPr lang="en-GB" sz="2400" dirty="0" smtClean="0">
                <a:solidFill>
                  <a:srgbClr val="0000FF"/>
                </a:solidFill>
              </a:rPr>
              <a:t>Dortmund</a:t>
            </a:r>
            <a:br>
              <a:rPr lang="en-GB" sz="2400" dirty="0" smtClean="0">
                <a:solidFill>
                  <a:srgbClr val="0000FF"/>
                </a:solidFill>
              </a:rPr>
            </a:br>
            <a:r>
              <a:rPr lang="en-GB" sz="2400" dirty="0" smtClean="0">
                <a:solidFill>
                  <a:srgbClr val="0000FF"/>
                </a:solidFill>
              </a:rPr>
              <a:t>Germany</a:t>
            </a:r>
            <a:endParaRPr lang="it-IT" sz="2400" dirty="0">
              <a:solidFill>
                <a:srgbClr val="0000FF"/>
              </a:solidFill>
            </a:endParaRPr>
          </a:p>
          <a:p>
            <a:r>
              <a:rPr lang="en-GB" sz="2400" dirty="0" smtClean="0">
                <a:solidFill>
                  <a:srgbClr val="0000FF"/>
                </a:solidFill>
              </a:rPr>
              <a:t>University </a:t>
            </a:r>
            <a:r>
              <a:rPr lang="en-GB" sz="2400" dirty="0">
                <a:solidFill>
                  <a:srgbClr val="0000FF"/>
                </a:solidFill>
              </a:rPr>
              <a:t>of </a:t>
            </a:r>
            <a:r>
              <a:rPr lang="en-GB" sz="2400" dirty="0" smtClean="0">
                <a:solidFill>
                  <a:srgbClr val="0000FF"/>
                </a:solidFill>
              </a:rPr>
              <a:t>Crete</a:t>
            </a:r>
            <a:br>
              <a:rPr lang="en-GB" sz="2400" dirty="0" smtClean="0">
                <a:solidFill>
                  <a:srgbClr val="0000FF"/>
                </a:solidFill>
              </a:rPr>
            </a:br>
            <a:r>
              <a:rPr lang="en-GB" sz="2400" dirty="0" smtClean="0">
                <a:solidFill>
                  <a:srgbClr val="0000FF"/>
                </a:solidFill>
              </a:rPr>
              <a:t>Greece</a:t>
            </a:r>
            <a:endParaRPr lang="it-IT" sz="2400" dirty="0" smtClean="0">
              <a:solidFill>
                <a:srgbClr val="0000FF"/>
              </a:solidFill>
            </a:endParaRPr>
          </a:p>
          <a:p>
            <a:endParaRPr lang="it-IT"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5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3</a:t>
            </a:fld>
            <a:endParaRPr lang="en-US"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a:blip r:embed="rId4"/>
          <a:stretch>
            <a:fillRect/>
          </a:stretch>
        </p:blipFill>
        <p:spPr>
          <a:xfrm>
            <a:off x="3581400" y="2743200"/>
            <a:ext cx="5292763" cy="3124200"/>
          </a:xfrm>
          <a:prstGeom prst="rect">
            <a:avLst/>
          </a:prstGeom>
        </p:spPr>
      </p:pic>
      <p:pic>
        <p:nvPicPr>
          <p:cNvPr id="7" name="Immagine 6"/>
          <p:cNvPicPr>
            <a:picLocks noChangeAspect="1"/>
          </p:cNvPicPr>
          <p:nvPr/>
        </p:nvPicPr>
        <p:blipFill>
          <a:blip r:embed="rId5"/>
          <a:stretch>
            <a:fillRect/>
          </a:stretch>
        </p:blipFill>
        <p:spPr>
          <a:xfrm>
            <a:off x="152400" y="2362200"/>
            <a:ext cx="3168135" cy="3962400"/>
          </a:xfrm>
          <a:prstGeom prst="rect">
            <a:avLst/>
          </a:prstGeom>
        </p:spPr>
      </p:pic>
      <p:sp>
        <p:nvSpPr>
          <p:cNvPr id="9" name="CasellaDiTesto 8"/>
          <p:cNvSpPr txBox="1"/>
          <p:nvPr/>
        </p:nvSpPr>
        <p:spPr>
          <a:xfrm>
            <a:off x="5562600" y="5864423"/>
            <a:ext cx="3175594" cy="307777"/>
          </a:xfrm>
          <a:prstGeom prst="rect">
            <a:avLst/>
          </a:prstGeom>
          <a:noFill/>
        </p:spPr>
        <p:txBody>
          <a:bodyPr wrap="none" rtlCol="0">
            <a:spAutoFit/>
          </a:bodyPr>
          <a:lstStyle/>
          <a:p>
            <a:r>
              <a:rPr lang="it-IT" sz="1400" dirty="0"/>
              <a:t>d</a:t>
            </a:r>
            <a:r>
              <a:rPr lang="it-IT" sz="1400" dirty="0" smtClean="0"/>
              <a:t>ata from </a:t>
            </a:r>
            <a:r>
              <a:rPr lang="it-IT" sz="1400" dirty="0" err="1" smtClean="0"/>
              <a:t>British</a:t>
            </a:r>
            <a:r>
              <a:rPr lang="it-IT" sz="1400" dirty="0" smtClean="0"/>
              <a:t> </a:t>
            </a:r>
            <a:r>
              <a:rPr lang="it-IT" sz="1400" dirty="0" err="1"/>
              <a:t>Geological</a:t>
            </a:r>
            <a:r>
              <a:rPr lang="it-IT" sz="1400" dirty="0"/>
              <a:t> </a:t>
            </a:r>
            <a:r>
              <a:rPr lang="it-IT" sz="1400" dirty="0" err="1" smtClean="0"/>
              <a:t>Survey</a:t>
            </a:r>
            <a:r>
              <a:rPr lang="it-IT" sz="1400" dirty="0" smtClean="0"/>
              <a:t>, 2012</a:t>
            </a:r>
            <a:endParaRPr lang="it-IT" sz="1400" dirty="0"/>
          </a:p>
        </p:txBody>
      </p:sp>
      <p:sp>
        <p:nvSpPr>
          <p:cNvPr id="10" name="CasellaDiTesto 9"/>
          <p:cNvSpPr txBox="1"/>
          <p:nvPr/>
        </p:nvSpPr>
        <p:spPr>
          <a:xfrm>
            <a:off x="457200" y="1302603"/>
            <a:ext cx="8458200" cy="830997"/>
          </a:xfrm>
          <a:prstGeom prst="rect">
            <a:avLst/>
          </a:prstGeom>
          <a:noFill/>
        </p:spPr>
        <p:txBody>
          <a:bodyPr wrap="square" rtlCol="0">
            <a:spAutoFit/>
          </a:bodyPr>
          <a:lstStyle/>
          <a:p>
            <a:r>
              <a:rPr lang="en-GB" sz="2400" b="1" dirty="0">
                <a:solidFill>
                  <a:srgbClr val="0000FF"/>
                </a:solidFill>
              </a:rPr>
              <a:t>RISK</a:t>
            </a:r>
            <a:r>
              <a:rPr lang="en-GB" sz="2400" dirty="0">
                <a:solidFill>
                  <a:srgbClr val="0000FF"/>
                </a:solidFill>
              </a:rPr>
              <a:t> focuses on the challenges of adapting to </a:t>
            </a:r>
            <a:r>
              <a:rPr lang="en-GB" sz="2400" dirty="0" smtClean="0">
                <a:solidFill>
                  <a:srgbClr val="0000FF"/>
                </a:solidFill>
              </a:rPr>
              <a:t>climate</a:t>
            </a:r>
            <a:r>
              <a:rPr lang="en-GB" sz="2400" dirty="0">
                <a:solidFill>
                  <a:srgbClr val="0000FF"/>
                </a:solidFill>
              </a:rPr>
              <a:t> </a:t>
            </a:r>
            <a:r>
              <a:rPr lang="en-GB" sz="2400" dirty="0" smtClean="0">
                <a:solidFill>
                  <a:srgbClr val="0000FF"/>
                </a:solidFill>
              </a:rPr>
              <a:t>change </a:t>
            </a:r>
          </a:p>
          <a:p>
            <a:r>
              <a:rPr lang="en-GB" sz="2400" dirty="0" smtClean="0">
                <a:solidFill>
                  <a:srgbClr val="0000FF"/>
                </a:solidFill>
              </a:rPr>
              <a:t>and </a:t>
            </a:r>
            <a:r>
              <a:rPr lang="en-GB" sz="2400" dirty="0">
                <a:solidFill>
                  <a:srgbClr val="0000FF"/>
                </a:solidFill>
              </a:rPr>
              <a:t>preparing for natural disasters </a:t>
            </a:r>
            <a:r>
              <a:rPr lang="en-GB" sz="2400" dirty="0" smtClean="0">
                <a:solidFill>
                  <a:srgbClr val="0000FF"/>
                </a:solidFill>
              </a:rPr>
              <a:t>facing </a:t>
            </a:r>
            <a:r>
              <a:rPr lang="en-GB" sz="2400" dirty="0">
                <a:solidFill>
                  <a:srgbClr val="0000FF"/>
                </a:solidFill>
              </a:rPr>
              <a:t>areas of the </a:t>
            </a:r>
            <a:r>
              <a:rPr lang="en-GB" sz="2400" dirty="0" smtClean="0">
                <a:solidFill>
                  <a:srgbClr val="0000FF"/>
                </a:solidFill>
              </a:rPr>
              <a:t>EU</a:t>
            </a:r>
            <a:endParaRPr lang="it-IT" dirty="0"/>
          </a:p>
        </p:txBody>
      </p:sp>
    </p:spTree>
    <p:extLst>
      <p:ext uri="{BB962C8B-B14F-4D97-AF65-F5344CB8AC3E}">
        <p14:creationId xmlns:p14="http://schemas.microsoft.com/office/powerpoint/2010/main" val="2805597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4</a:t>
            </a:fld>
            <a:endParaRPr lang="en-US"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p:cNvSpPr>
            <a:spLocks noGrp="1"/>
          </p:cNvSpPr>
          <p:nvPr>
            <p:ph sz="quarter" idx="1"/>
          </p:nvPr>
        </p:nvSpPr>
        <p:spPr>
          <a:xfrm>
            <a:off x="304801" y="1219200"/>
            <a:ext cx="8610600" cy="5029200"/>
          </a:xfrm>
        </p:spPr>
        <p:txBody>
          <a:bodyPr>
            <a:normAutofit fontScale="70000" lnSpcReduction="20000"/>
          </a:bodyPr>
          <a:lstStyle/>
          <a:p>
            <a:pPr marL="0" indent="0">
              <a:buNone/>
            </a:pPr>
            <a:r>
              <a:rPr lang="it-IT" sz="3600" b="1" dirty="0" err="1" smtClean="0"/>
              <a:t>Why</a:t>
            </a:r>
            <a:r>
              <a:rPr lang="it-IT" sz="3600" b="1" dirty="0" smtClean="0"/>
              <a:t> RISK?</a:t>
            </a:r>
          </a:p>
          <a:p>
            <a:pPr marL="0" indent="0">
              <a:buNone/>
            </a:pPr>
            <a:endParaRPr lang="it-IT" sz="3600" b="1" dirty="0" smtClean="0"/>
          </a:p>
          <a:p>
            <a:r>
              <a:rPr lang="en-GB" sz="3300" dirty="0" smtClean="0"/>
              <a:t>The </a:t>
            </a:r>
            <a:r>
              <a:rPr lang="en-GB" sz="3300" dirty="0"/>
              <a:t>entire territory of the EU is foreseen to be heavily impacted by </a:t>
            </a:r>
            <a:r>
              <a:rPr lang="en-GB" sz="3300" b="1" dirty="0">
                <a:solidFill>
                  <a:srgbClr val="FF0000"/>
                </a:solidFill>
              </a:rPr>
              <a:t>climate </a:t>
            </a:r>
            <a:r>
              <a:rPr lang="en-GB" sz="3300" b="1" dirty="0" smtClean="0">
                <a:solidFill>
                  <a:srgbClr val="FF0000"/>
                </a:solidFill>
              </a:rPr>
              <a:t>change</a:t>
            </a:r>
            <a:r>
              <a:rPr lang="en-GB" sz="3300" dirty="0" smtClean="0"/>
              <a:t>.</a:t>
            </a:r>
          </a:p>
          <a:p>
            <a:r>
              <a:rPr lang="en-GB" sz="3300" b="1" dirty="0" smtClean="0">
                <a:solidFill>
                  <a:srgbClr val="FF0000"/>
                </a:solidFill>
              </a:rPr>
              <a:t>Natural </a:t>
            </a:r>
            <a:r>
              <a:rPr lang="en-GB" sz="3300" b="1" dirty="0">
                <a:solidFill>
                  <a:srgbClr val="FF0000"/>
                </a:solidFill>
              </a:rPr>
              <a:t>hazards </a:t>
            </a:r>
            <a:r>
              <a:rPr lang="en-GB" sz="3300" dirty="0" smtClean="0"/>
              <a:t>are </a:t>
            </a:r>
            <a:r>
              <a:rPr lang="en-GB" sz="3300" dirty="0"/>
              <a:t>increasing also due to various reasons (e.g. urban development, land use, etc…). </a:t>
            </a:r>
            <a:endParaRPr lang="en-GB" sz="3300" dirty="0" smtClean="0"/>
          </a:p>
          <a:p>
            <a:r>
              <a:rPr lang="en-GB" sz="3300" dirty="0"/>
              <a:t>T</a:t>
            </a:r>
            <a:r>
              <a:rPr lang="en-GB" sz="3300" dirty="0" smtClean="0"/>
              <a:t>he institutional approaches </a:t>
            </a:r>
            <a:r>
              <a:rPr lang="en-GB" sz="3300" dirty="0"/>
              <a:t>to </a:t>
            </a:r>
            <a:r>
              <a:rPr lang="en-GB" sz="3300" b="1" dirty="0">
                <a:solidFill>
                  <a:srgbClr val="FF0000"/>
                </a:solidFill>
              </a:rPr>
              <a:t>risk management </a:t>
            </a:r>
            <a:r>
              <a:rPr lang="en-GB" sz="3300" dirty="0" smtClean="0"/>
              <a:t>can be </a:t>
            </a:r>
            <a:r>
              <a:rPr lang="en-GB" sz="3300" dirty="0"/>
              <a:t>very </a:t>
            </a:r>
            <a:r>
              <a:rPr lang="en-GB" sz="3300" dirty="0" smtClean="0"/>
              <a:t>different.  As </a:t>
            </a:r>
            <a:r>
              <a:rPr lang="en-GB" sz="3300" dirty="0"/>
              <a:t>a consequence, priorities related to climate change adaptation and natural hazards awareness are </a:t>
            </a:r>
            <a:r>
              <a:rPr lang="en-GB" sz="3300" dirty="0" smtClean="0"/>
              <a:t>different.</a:t>
            </a:r>
          </a:p>
          <a:p>
            <a:r>
              <a:rPr lang="en-GB" sz="3300" dirty="0" smtClean="0"/>
              <a:t>Therefore </a:t>
            </a:r>
            <a:r>
              <a:rPr lang="en-GB" sz="3300" dirty="0"/>
              <a:t>it is </a:t>
            </a:r>
            <a:r>
              <a:rPr lang="en-GB" sz="3300" dirty="0" smtClean="0"/>
              <a:t>crucial </a:t>
            </a:r>
            <a:r>
              <a:rPr lang="en-GB" sz="3300" dirty="0"/>
              <a:t>to </a:t>
            </a:r>
            <a:r>
              <a:rPr lang="en-GB" sz="3300" b="1" dirty="0">
                <a:solidFill>
                  <a:srgbClr val="FF0000"/>
                </a:solidFill>
              </a:rPr>
              <a:t>promote collaboration at the regional level </a:t>
            </a:r>
            <a:r>
              <a:rPr lang="en-GB" sz="3300" dirty="0"/>
              <a:t>to avoid strong differences in </a:t>
            </a:r>
            <a:r>
              <a:rPr lang="en-GB" sz="3300" dirty="0" smtClean="0"/>
              <a:t>mitigation strategies</a:t>
            </a:r>
            <a:r>
              <a:rPr lang="en-GB" sz="3300" dirty="0"/>
              <a:t>, </a:t>
            </a:r>
            <a:r>
              <a:rPr lang="en-GB" sz="3300" dirty="0" smtClean="0"/>
              <a:t>but also to </a:t>
            </a:r>
            <a:r>
              <a:rPr lang="en-GB" sz="3300" dirty="0"/>
              <a:t>a</a:t>
            </a:r>
            <a:r>
              <a:rPr lang="en-GB" sz="3300" dirty="0" smtClean="0"/>
              <a:t>void conflicts </a:t>
            </a:r>
            <a:r>
              <a:rPr lang="en-GB" sz="3300" dirty="0"/>
              <a:t>for </a:t>
            </a:r>
            <a:r>
              <a:rPr lang="en-GB" sz="3300" dirty="0" smtClean="0"/>
              <a:t>resources. </a:t>
            </a:r>
            <a:endParaRPr lang="it-IT" sz="3300" dirty="0"/>
          </a:p>
          <a:p>
            <a:r>
              <a:rPr lang="en-GB" sz="3300" dirty="0"/>
              <a:t>In order to enable such coordinated approach, a </a:t>
            </a:r>
            <a:r>
              <a:rPr lang="en-GB" sz="3300" b="1" dirty="0">
                <a:solidFill>
                  <a:srgbClr val="FF0000"/>
                </a:solidFill>
              </a:rPr>
              <a:t>common framework for assessing </a:t>
            </a:r>
            <a:r>
              <a:rPr lang="en-GB" sz="3300" b="1" dirty="0" smtClean="0">
                <a:solidFill>
                  <a:srgbClr val="FF0000"/>
                </a:solidFill>
              </a:rPr>
              <a:t>hazards and risks </a:t>
            </a:r>
            <a:r>
              <a:rPr lang="en-GB" sz="3300" dirty="0" smtClean="0"/>
              <a:t>is required.</a:t>
            </a:r>
            <a:endParaRPr lang="it-IT" sz="3300" dirty="0"/>
          </a:p>
        </p:txBody>
      </p:sp>
    </p:spTree>
    <p:extLst>
      <p:ext uri="{BB962C8B-B14F-4D97-AF65-F5344CB8AC3E}">
        <p14:creationId xmlns:p14="http://schemas.microsoft.com/office/powerpoint/2010/main" val="1276284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5</a:t>
            </a:fld>
            <a:endParaRPr lang="en-US"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p:cNvSpPr>
            <a:spLocks noGrp="1"/>
          </p:cNvSpPr>
          <p:nvPr>
            <p:ph sz="quarter" idx="1"/>
          </p:nvPr>
        </p:nvSpPr>
        <p:spPr>
          <a:xfrm>
            <a:off x="304801" y="1219200"/>
            <a:ext cx="8610600" cy="5029200"/>
          </a:xfrm>
        </p:spPr>
        <p:txBody>
          <a:bodyPr>
            <a:normAutofit/>
          </a:bodyPr>
          <a:lstStyle/>
          <a:p>
            <a:pPr marL="0" indent="0">
              <a:buNone/>
            </a:pPr>
            <a:r>
              <a:rPr lang="it-IT" sz="2000" b="1" dirty="0" err="1" smtClean="0">
                <a:solidFill>
                  <a:srgbClr val="0000FF"/>
                </a:solidFill>
              </a:rPr>
              <a:t>It</a:t>
            </a:r>
            <a:r>
              <a:rPr lang="it-IT" sz="2000" b="1" dirty="0" smtClean="0">
                <a:solidFill>
                  <a:srgbClr val="0000FF"/>
                </a:solidFill>
              </a:rPr>
              <a:t> </a:t>
            </a:r>
            <a:r>
              <a:rPr lang="it-IT" sz="2000" b="1" dirty="0" err="1" smtClean="0">
                <a:solidFill>
                  <a:srgbClr val="0000FF"/>
                </a:solidFill>
              </a:rPr>
              <a:t>is</a:t>
            </a:r>
            <a:r>
              <a:rPr lang="it-IT" sz="2000" b="1" dirty="0" smtClean="0">
                <a:solidFill>
                  <a:srgbClr val="0000FF"/>
                </a:solidFill>
              </a:rPr>
              <a:t> </a:t>
            </a:r>
            <a:r>
              <a:rPr lang="it-IT" sz="2000" b="1" dirty="0" err="1" smtClean="0">
                <a:solidFill>
                  <a:srgbClr val="0000FF"/>
                </a:solidFill>
              </a:rPr>
              <a:t>crucial</a:t>
            </a:r>
            <a:r>
              <a:rPr lang="en-GB" sz="2000" b="1" dirty="0" smtClean="0">
                <a:solidFill>
                  <a:srgbClr val="0000FF"/>
                </a:solidFill>
              </a:rPr>
              <a:t> </a:t>
            </a:r>
          </a:p>
          <a:p>
            <a:pPr marL="0" indent="0">
              <a:buNone/>
            </a:pPr>
            <a:endParaRPr lang="en-GB" sz="2000" i="1" dirty="0" smtClean="0"/>
          </a:p>
          <a:p>
            <a:pPr marL="457200" indent="-457200">
              <a:buFont typeface="+mj-lt"/>
              <a:buAutoNum type="alphaLcParenR"/>
            </a:pPr>
            <a:r>
              <a:rPr lang="en-GB" sz="2000" i="1" dirty="0" smtClean="0"/>
              <a:t>assessing </a:t>
            </a:r>
            <a:r>
              <a:rPr lang="en-GB" sz="2000" i="1" dirty="0"/>
              <a:t>the </a:t>
            </a:r>
            <a:r>
              <a:rPr lang="en-GB" sz="2000" b="1" i="1" dirty="0" smtClean="0">
                <a:solidFill>
                  <a:srgbClr val="FF0000"/>
                </a:solidFill>
              </a:rPr>
              <a:t>hazard and related risks</a:t>
            </a:r>
            <a:r>
              <a:rPr lang="en-GB" sz="2000" i="1" dirty="0" smtClean="0"/>
              <a:t> also evaluating the </a:t>
            </a:r>
            <a:r>
              <a:rPr lang="en-GB" sz="2000" i="1" dirty="0"/>
              <a:t>the impacts of climate </a:t>
            </a:r>
            <a:r>
              <a:rPr lang="en-GB" sz="2000" i="1" dirty="0" smtClean="0"/>
              <a:t>change; </a:t>
            </a:r>
          </a:p>
          <a:p>
            <a:pPr marL="457200" indent="-457200">
              <a:buFont typeface="+mj-lt"/>
              <a:buAutoNum type="alphaLcParenR"/>
            </a:pPr>
            <a:r>
              <a:rPr lang="en-GB" sz="2000" i="1" dirty="0" smtClean="0"/>
              <a:t>preparing experimental </a:t>
            </a:r>
            <a:r>
              <a:rPr lang="en-GB" sz="2000" b="1" i="1" dirty="0" smtClean="0">
                <a:solidFill>
                  <a:srgbClr val="FF0000"/>
                </a:solidFill>
              </a:rPr>
              <a:t>action plans </a:t>
            </a:r>
            <a:endParaRPr lang="en-GB" sz="2000" i="1" dirty="0" smtClean="0"/>
          </a:p>
          <a:p>
            <a:pPr marL="457200" indent="-457200">
              <a:buFont typeface="+mj-lt"/>
              <a:buAutoNum type="alphaLcParenR"/>
            </a:pPr>
            <a:r>
              <a:rPr lang="en-GB" sz="2000" i="1" dirty="0" smtClean="0"/>
              <a:t>engaging </a:t>
            </a:r>
            <a:r>
              <a:rPr lang="en-GB" sz="2000" b="1" i="1" dirty="0" smtClean="0">
                <a:solidFill>
                  <a:srgbClr val="FF0000"/>
                </a:solidFill>
              </a:rPr>
              <a:t>stakeholders</a:t>
            </a:r>
            <a:r>
              <a:rPr lang="en-GB" sz="2000" i="1" dirty="0" smtClean="0">
                <a:solidFill>
                  <a:srgbClr val="FF0000"/>
                </a:solidFill>
              </a:rPr>
              <a:t> </a:t>
            </a:r>
            <a:r>
              <a:rPr lang="en-GB" sz="2000" i="1" dirty="0" smtClean="0"/>
              <a:t>in related decision-making</a:t>
            </a:r>
            <a:r>
              <a:rPr lang="en-GB" sz="2000" dirty="0" smtClean="0"/>
              <a:t>.</a:t>
            </a:r>
          </a:p>
          <a:p>
            <a:pPr marL="0" indent="0">
              <a:buNone/>
            </a:pPr>
            <a:endParaRPr lang="en-GB" sz="2000" dirty="0"/>
          </a:p>
          <a:p>
            <a:pPr marL="0" indent="0">
              <a:buNone/>
            </a:pPr>
            <a:r>
              <a:rPr lang="en-GB" sz="2000" b="1" dirty="0">
                <a:solidFill>
                  <a:srgbClr val="0000FF"/>
                </a:solidFill>
              </a:rPr>
              <a:t>RISK is addressed toward two different target </a:t>
            </a:r>
            <a:r>
              <a:rPr lang="en-GB" sz="2000" b="1" dirty="0" smtClean="0">
                <a:solidFill>
                  <a:srgbClr val="0000FF"/>
                </a:solidFill>
              </a:rPr>
              <a:t>groups</a:t>
            </a:r>
            <a:endParaRPr lang="it-IT" sz="2000" b="1" dirty="0">
              <a:solidFill>
                <a:srgbClr val="0000FF"/>
              </a:solidFill>
            </a:endParaRPr>
          </a:p>
          <a:p>
            <a:pPr lvl="6"/>
            <a:endParaRPr lang="en-GB" dirty="0" smtClean="0"/>
          </a:p>
          <a:p>
            <a:pPr marL="457200" lvl="6" indent="-457200">
              <a:spcBef>
                <a:spcPts val="600"/>
              </a:spcBef>
              <a:buClr>
                <a:schemeClr val="accent1"/>
              </a:buClr>
              <a:buSzPct val="76000"/>
              <a:buFont typeface="+mj-lt"/>
              <a:buAutoNum type="arabicPeriod"/>
            </a:pPr>
            <a:r>
              <a:rPr lang="en-GB" sz="2000" i="1" dirty="0"/>
              <a:t>Local, regional and national </a:t>
            </a:r>
            <a:r>
              <a:rPr lang="en-GB" sz="2000" b="1" i="1" dirty="0">
                <a:solidFill>
                  <a:srgbClr val="FF0000"/>
                </a:solidFill>
              </a:rPr>
              <a:t>decision-makers </a:t>
            </a:r>
            <a:r>
              <a:rPr lang="en-GB" sz="2000" i="1" dirty="0"/>
              <a:t>at different levels </a:t>
            </a:r>
            <a:r>
              <a:rPr lang="en-GB" sz="2000" i="1" dirty="0" smtClean="0"/>
              <a:t>(local civil </a:t>
            </a:r>
            <a:r>
              <a:rPr lang="en-GB" sz="2000" i="1" dirty="0"/>
              <a:t>protection, political, </a:t>
            </a:r>
            <a:r>
              <a:rPr lang="en-GB" sz="2000" i="1" dirty="0" smtClean="0"/>
              <a:t> </a:t>
            </a:r>
            <a:r>
              <a:rPr lang="en-GB" sz="2000" i="1" dirty="0"/>
              <a:t>etc…);</a:t>
            </a:r>
            <a:endParaRPr lang="it-IT" sz="2000" i="1" dirty="0"/>
          </a:p>
          <a:p>
            <a:pPr marL="457200" lvl="6" indent="-457200">
              <a:spcBef>
                <a:spcPts val="600"/>
              </a:spcBef>
              <a:buClr>
                <a:schemeClr val="accent1"/>
              </a:buClr>
              <a:buSzPct val="76000"/>
              <a:buFont typeface="+mj-lt"/>
              <a:buAutoNum type="arabicPeriod"/>
            </a:pPr>
            <a:r>
              <a:rPr lang="en-GB" sz="2000" b="1" i="1" dirty="0">
                <a:solidFill>
                  <a:srgbClr val="FF0000"/>
                </a:solidFill>
              </a:rPr>
              <a:t>Technical and professional</a:t>
            </a:r>
            <a:r>
              <a:rPr lang="en-GB" sz="2000" i="1" dirty="0"/>
              <a:t> units (single person or agencies and companies with particular attention toward entities operating in the sphere of civil protection).</a:t>
            </a:r>
            <a:endParaRPr lang="it-IT" sz="2000" i="1" dirty="0"/>
          </a:p>
          <a:p>
            <a:pPr marL="0" indent="0">
              <a:buNone/>
            </a:pPr>
            <a:endParaRPr lang="it-IT" sz="2000" dirty="0"/>
          </a:p>
        </p:txBody>
      </p:sp>
    </p:spTree>
    <p:extLst>
      <p:ext uri="{BB962C8B-B14F-4D97-AF65-F5344CB8AC3E}">
        <p14:creationId xmlns:p14="http://schemas.microsoft.com/office/powerpoint/2010/main" val="789662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6</a:t>
            </a:fld>
            <a:endParaRPr lang="en-US"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p:cNvSpPr>
            <a:spLocks noGrp="1"/>
          </p:cNvSpPr>
          <p:nvPr>
            <p:ph sz="quarter" idx="1"/>
          </p:nvPr>
        </p:nvSpPr>
        <p:spPr>
          <a:xfrm>
            <a:off x="304801" y="1219200"/>
            <a:ext cx="8610600" cy="5029200"/>
          </a:xfrm>
        </p:spPr>
        <p:txBody>
          <a:bodyPr>
            <a:normAutofit/>
          </a:bodyPr>
          <a:lstStyle/>
          <a:p>
            <a:pPr marL="0" indent="0">
              <a:buNone/>
            </a:pPr>
            <a:r>
              <a:rPr lang="it-IT" sz="2000" b="1" dirty="0" err="1" smtClean="0">
                <a:solidFill>
                  <a:srgbClr val="0000FF"/>
                </a:solidFill>
              </a:rPr>
              <a:t>Our</a:t>
            </a:r>
            <a:r>
              <a:rPr lang="it-IT" sz="2000" b="1" dirty="0" smtClean="0">
                <a:solidFill>
                  <a:srgbClr val="0000FF"/>
                </a:solidFill>
              </a:rPr>
              <a:t> </a:t>
            </a:r>
            <a:r>
              <a:rPr lang="it-IT" sz="2000" b="1" dirty="0" err="1" smtClean="0">
                <a:solidFill>
                  <a:srgbClr val="0000FF"/>
                </a:solidFill>
              </a:rPr>
              <a:t>principal</a:t>
            </a:r>
            <a:r>
              <a:rPr lang="it-IT" sz="2000" b="1" dirty="0" smtClean="0">
                <a:solidFill>
                  <a:srgbClr val="0000FF"/>
                </a:solidFill>
              </a:rPr>
              <a:t> </a:t>
            </a:r>
            <a:r>
              <a:rPr lang="en-GB" sz="2000" b="1" dirty="0" smtClean="0">
                <a:solidFill>
                  <a:srgbClr val="0000FF"/>
                </a:solidFill>
              </a:rPr>
              <a:t>goal is </a:t>
            </a:r>
            <a:r>
              <a:rPr lang="en-GB" sz="2000" b="1" dirty="0">
                <a:solidFill>
                  <a:srgbClr val="0000FF"/>
                </a:solidFill>
              </a:rPr>
              <a:t>to propose an integrated approach </a:t>
            </a:r>
            <a:r>
              <a:rPr lang="en-GB" sz="2000" b="1" dirty="0" smtClean="0">
                <a:solidFill>
                  <a:srgbClr val="0000FF"/>
                </a:solidFill>
              </a:rPr>
              <a:t>that </a:t>
            </a:r>
            <a:r>
              <a:rPr lang="en-GB" sz="2000" b="1" dirty="0">
                <a:solidFill>
                  <a:srgbClr val="0000FF"/>
                </a:solidFill>
              </a:rPr>
              <a:t>can guide decision-makers to manage </a:t>
            </a:r>
            <a:r>
              <a:rPr lang="en-GB" sz="2000" b="1" dirty="0" smtClean="0">
                <a:solidFill>
                  <a:srgbClr val="0000FF"/>
                </a:solidFill>
              </a:rPr>
              <a:t>natural risks developing </a:t>
            </a:r>
            <a:r>
              <a:rPr lang="en-GB" sz="2000" b="1" dirty="0">
                <a:solidFill>
                  <a:srgbClr val="0000FF"/>
                </a:solidFill>
              </a:rPr>
              <a:t>a </a:t>
            </a:r>
            <a:r>
              <a:rPr lang="en-GB" sz="2000" b="1" u="sng" dirty="0">
                <a:solidFill>
                  <a:srgbClr val="FF0000"/>
                </a:solidFill>
              </a:rPr>
              <a:t>methodology</a:t>
            </a:r>
            <a:r>
              <a:rPr lang="en-GB" sz="2000" b="1" dirty="0"/>
              <a:t> </a:t>
            </a:r>
            <a:r>
              <a:rPr lang="en-GB" sz="2000" b="1" dirty="0" smtClean="0">
                <a:solidFill>
                  <a:srgbClr val="0000FF"/>
                </a:solidFill>
              </a:rPr>
              <a:t>that</a:t>
            </a:r>
          </a:p>
          <a:p>
            <a:pPr lvl="0"/>
            <a:endParaRPr lang="en-GB" sz="2000" i="1" dirty="0" smtClean="0"/>
          </a:p>
          <a:p>
            <a:r>
              <a:rPr lang="en-GB" sz="2000" b="1" i="1" dirty="0" smtClean="0">
                <a:solidFill>
                  <a:srgbClr val="FF0000"/>
                </a:solidFill>
              </a:rPr>
              <a:t>harmonise</a:t>
            </a:r>
            <a:r>
              <a:rPr lang="en-GB" sz="2000" b="1" i="1" dirty="0" smtClean="0"/>
              <a:t> </a:t>
            </a:r>
            <a:r>
              <a:rPr lang="en-GB" sz="2000" i="1" dirty="0"/>
              <a:t>the presentation of risk </a:t>
            </a:r>
            <a:r>
              <a:rPr lang="en-GB" sz="2000" i="1" dirty="0" smtClean="0"/>
              <a:t>information,</a:t>
            </a:r>
            <a:r>
              <a:rPr lang="en-GB" sz="2000" b="1" i="1" dirty="0" smtClean="0">
                <a:solidFill>
                  <a:srgbClr val="FF0000"/>
                </a:solidFill>
              </a:rPr>
              <a:t> </a:t>
            </a:r>
          </a:p>
          <a:p>
            <a:endParaRPr lang="en-GB" sz="2000" b="1" i="1" dirty="0">
              <a:solidFill>
                <a:srgbClr val="FF0000"/>
              </a:solidFill>
            </a:endParaRPr>
          </a:p>
          <a:p>
            <a:r>
              <a:rPr lang="en-GB" sz="2000" b="1" i="1" dirty="0" smtClean="0">
                <a:solidFill>
                  <a:srgbClr val="FF0000"/>
                </a:solidFill>
              </a:rPr>
              <a:t>provide </a:t>
            </a:r>
            <a:r>
              <a:rPr lang="en-GB" sz="2000" b="1" i="1" dirty="0">
                <a:solidFill>
                  <a:srgbClr val="FF0000"/>
                </a:solidFill>
              </a:rPr>
              <a:t>comparative parameters</a:t>
            </a:r>
            <a:r>
              <a:rPr lang="en-GB" sz="2000" i="1" dirty="0"/>
              <a:t> to monitor changes in risk, as a measure of </a:t>
            </a:r>
            <a:r>
              <a:rPr lang="en-GB" sz="2000" i="1" dirty="0" smtClean="0"/>
              <a:t>the evaluation </a:t>
            </a:r>
            <a:r>
              <a:rPr lang="en-GB" sz="2000" i="1" dirty="0"/>
              <a:t>of </a:t>
            </a:r>
            <a:r>
              <a:rPr lang="en-GB" sz="2000" i="1" dirty="0" smtClean="0"/>
              <a:t>the effects </a:t>
            </a:r>
            <a:r>
              <a:rPr lang="en-GB" sz="2000" i="1" dirty="0"/>
              <a:t>of policies and investments in </a:t>
            </a:r>
            <a:r>
              <a:rPr lang="en-GB" sz="2000" i="1" dirty="0" smtClean="0"/>
              <a:t>hazard </a:t>
            </a:r>
            <a:r>
              <a:rPr lang="en-GB" sz="2000" i="1" dirty="0"/>
              <a:t>management</a:t>
            </a:r>
          </a:p>
          <a:p>
            <a:pPr marL="0" lvl="0" indent="0">
              <a:buNone/>
            </a:pPr>
            <a:endParaRPr lang="it-IT" sz="2000" i="1" dirty="0"/>
          </a:p>
          <a:p>
            <a:pPr lvl="0"/>
            <a:r>
              <a:rPr lang="en-GB" sz="2000" b="1" i="1" dirty="0">
                <a:solidFill>
                  <a:srgbClr val="FF0000"/>
                </a:solidFill>
              </a:rPr>
              <a:t>improve the capacity of decision-makers </a:t>
            </a:r>
            <a:r>
              <a:rPr lang="en-GB" sz="2000" i="1" dirty="0"/>
              <a:t>on local, regional and national level to </a:t>
            </a:r>
            <a:r>
              <a:rPr lang="en-GB" sz="2000" i="1" dirty="0" smtClean="0"/>
              <a:t>measure </a:t>
            </a:r>
            <a:r>
              <a:rPr lang="en-GB" sz="2000" i="1" dirty="0"/>
              <a:t>key elements </a:t>
            </a:r>
            <a:r>
              <a:rPr lang="en-GB" sz="2000" i="1" dirty="0" smtClean="0"/>
              <a:t>of the risk</a:t>
            </a:r>
          </a:p>
        </p:txBody>
      </p:sp>
    </p:spTree>
    <p:extLst>
      <p:ext uri="{BB962C8B-B14F-4D97-AF65-F5344CB8AC3E}">
        <p14:creationId xmlns:p14="http://schemas.microsoft.com/office/powerpoint/2010/main" val="957103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7</a:t>
            </a:fld>
            <a:endParaRPr lang="en-US"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p:cNvSpPr>
            <a:spLocks noGrp="1"/>
          </p:cNvSpPr>
          <p:nvPr>
            <p:ph sz="quarter" idx="2"/>
          </p:nvPr>
        </p:nvSpPr>
        <p:spPr>
          <a:xfrm>
            <a:off x="228600" y="1216152"/>
            <a:ext cx="8458200" cy="5051298"/>
          </a:xfrm>
        </p:spPr>
        <p:txBody>
          <a:bodyPr>
            <a:normAutofit/>
          </a:bodyPr>
          <a:lstStyle/>
          <a:p>
            <a:pPr marL="0" indent="0">
              <a:buNone/>
            </a:pPr>
            <a:r>
              <a:rPr lang="en-GB" sz="2400" dirty="0" smtClean="0">
                <a:solidFill>
                  <a:srgbClr val="0000FF"/>
                </a:solidFill>
              </a:rPr>
              <a:t/>
            </a:r>
            <a:br>
              <a:rPr lang="en-GB" sz="2400" dirty="0" smtClean="0">
                <a:solidFill>
                  <a:srgbClr val="0000FF"/>
                </a:solidFill>
              </a:rPr>
            </a:br>
            <a:r>
              <a:rPr lang="en-GB" sz="1200" dirty="0">
                <a:solidFill>
                  <a:srgbClr val="0000FF"/>
                </a:solidFill>
              </a:rPr>
              <a:t/>
            </a:r>
            <a:br>
              <a:rPr lang="en-GB" sz="1200" dirty="0">
                <a:solidFill>
                  <a:srgbClr val="0000FF"/>
                </a:solidFill>
              </a:rPr>
            </a:br>
            <a:r>
              <a:rPr lang="en-GB" sz="1400" b="1" dirty="0" smtClean="0">
                <a:solidFill>
                  <a:srgbClr val="0000FF"/>
                </a:solidFill>
              </a:rPr>
              <a:t>Primary Areas:  </a:t>
            </a:r>
            <a:r>
              <a:rPr lang="it-IT" sz="1400" dirty="0" smtClean="0">
                <a:solidFill>
                  <a:srgbClr val="0000FF"/>
                </a:solidFill>
              </a:rPr>
              <a:t>Sannio-Irpinia, </a:t>
            </a:r>
            <a:r>
              <a:rPr lang="it-IT" sz="1400" dirty="0" err="1" smtClean="0">
                <a:solidFill>
                  <a:srgbClr val="0000FF"/>
                </a:solidFill>
              </a:rPr>
              <a:t>Italy</a:t>
            </a:r>
            <a:r>
              <a:rPr lang="it-IT" sz="1400" dirty="0" smtClean="0">
                <a:solidFill>
                  <a:srgbClr val="0000FF"/>
                </a:solidFill>
              </a:rPr>
              <a:t>  </a:t>
            </a:r>
            <a:r>
              <a:rPr lang="it-IT" sz="1200" dirty="0" smtClean="0">
                <a:solidFill>
                  <a:srgbClr val="0000FF"/>
                </a:solidFill>
              </a:rPr>
              <a:t>             </a:t>
            </a:r>
            <a:r>
              <a:rPr lang="en-GB" sz="1400" dirty="0" err="1" smtClean="0">
                <a:solidFill>
                  <a:srgbClr val="0000FF"/>
                </a:solidFill>
              </a:rPr>
              <a:t>Ajdovščina</a:t>
            </a:r>
            <a:r>
              <a:rPr lang="en-GB" sz="1400" dirty="0" smtClean="0">
                <a:solidFill>
                  <a:srgbClr val="0000FF"/>
                </a:solidFill>
              </a:rPr>
              <a:t>, </a:t>
            </a:r>
            <a:r>
              <a:rPr lang="en-GB" sz="1400" dirty="0">
                <a:solidFill>
                  <a:srgbClr val="0000FF"/>
                </a:solidFill>
              </a:rPr>
              <a:t>Slovenia </a:t>
            </a:r>
            <a:r>
              <a:rPr lang="en-GB" sz="1400" dirty="0" smtClean="0"/>
              <a:t>	 </a:t>
            </a:r>
            <a:r>
              <a:rPr lang="en-GB" sz="1400" b="1" dirty="0" smtClean="0">
                <a:solidFill>
                  <a:srgbClr val="0000FF"/>
                </a:solidFill>
              </a:rPr>
              <a:t>Secondary Areas:</a:t>
            </a:r>
            <a:r>
              <a:rPr lang="en-GB" sz="1400" dirty="0" smtClean="0">
                <a:solidFill>
                  <a:srgbClr val="0000FF"/>
                </a:solidFill>
              </a:rPr>
              <a:t> Crete, Greece</a:t>
            </a:r>
          </a:p>
          <a:p>
            <a:pPr marL="0" indent="0">
              <a:buNone/>
            </a:pPr>
            <a:endParaRPr lang="en-GB" sz="1400" dirty="0" smtClean="0"/>
          </a:p>
          <a:p>
            <a:pPr marL="5260975" indent="0" algn="r">
              <a:buNone/>
            </a:pPr>
            <a:endParaRPr lang="en-GB" sz="1400" dirty="0" smtClean="0"/>
          </a:p>
          <a:p>
            <a:pPr marL="5260975" indent="0" algn="r">
              <a:buNone/>
            </a:pPr>
            <a:r>
              <a:rPr lang="en-GB" sz="1400" dirty="0" smtClean="0"/>
              <a:t/>
            </a:r>
            <a:br>
              <a:rPr lang="en-GB" sz="1400" dirty="0" smtClean="0"/>
            </a:br>
            <a:r>
              <a:rPr lang="en-GB" sz="1400" dirty="0"/>
              <a:t/>
            </a:r>
            <a:br>
              <a:rPr lang="en-GB" sz="1400" dirty="0"/>
            </a:br>
            <a:r>
              <a:rPr lang="en-GB" sz="1400" dirty="0" smtClean="0">
                <a:solidFill>
                  <a:srgbClr val="0000FF"/>
                </a:solidFill>
              </a:rPr>
              <a:t>River </a:t>
            </a:r>
            <a:r>
              <a:rPr lang="en-GB" sz="1400" dirty="0" err="1" smtClean="0">
                <a:solidFill>
                  <a:srgbClr val="0000FF"/>
                </a:solidFill>
              </a:rPr>
              <a:t>Wupper</a:t>
            </a:r>
            <a:r>
              <a:rPr lang="en-GB" sz="1400" dirty="0" smtClean="0">
                <a:solidFill>
                  <a:srgbClr val="0000FF"/>
                </a:solidFill>
              </a:rPr>
              <a:t> area, Germany</a:t>
            </a:r>
          </a:p>
          <a:p>
            <a:pPr marL="5260975" indent="0" algn="r">
              <a:buNone/>
            </a:pPr>
            <a:endParaRPr lang="en-GB" sz="1400" dirty="0" smtClean="0"/>
          </a:p>
          <a:p>
            <a:pPr marL="5260975" indent="0" algn="r">
              <a:buNone/>
            </a:pPr>
            <a:endParaRPr lang="en-GB" sz="1400" dirty="0" smtClean="0"/>
          </a:p>
          <a:p>
            <a:pPr marL="5260975" indent="0" algn="r">
              <a:buNone/>
            </a:pPr>
            <a:endParaRPr lang="en-GB" sz="1400" dirty="0" smtClean="0"/>
          </a:p>
          <a:p>
            <a:pPr marL="5260975" indent="0" algn="r">
              <a:buNone/>
            </a:pPr>
            <a:r>
              <a:rPr lang="en-GB" sz="1400" dirty="0" smtClean="0"/>
              <a:t>    </a:t>
            </a:r>
            <a:br>
              <a:rPr lang="en-GB" sz="1400" dirty="0" smtClean="0"/>
            </a:br>
            <a:r>
              <a:rPr lang="en-GB" sz="1400" dirty="0" smtClean="0"/>
              <a:t>   </a:t>
            </a:r>
            <a:r>
              <a:rPr lang="en-GB" sz="1400" dirty="0" smtClean="0">
                <a:solidFill>
                  <a:srgbClr val="0000FF"/>
                </a:solidFill>
              </a:rPr>
              <a:t>  Luz Saint-</a:t>
            </a:r>
            <a:r>
              <a:rPr lang="en-GB" sz="1400" dirty="0" err="1" smtClean="0">
                <a:solidFill>
                  <a:srgbClr val="0000FF"/>
                </a:solidFill>
              </a:rPr>
              <a:t>Sauveur</a:t>
            </a:r>
            <a:r>
              <a:rPr lang="en-GB" sz="1400" dirty="0" smtClean="0">
                <a:solidFill>
                  <a:srgbClr val="0000FF"/>
                </a:solidFill>
              </a:rPr>
              <a:t> and </a:t>
            </a:r>
            <a:r>
              <a:rPr lang="en-GB" sz="1400" dirty="0" err="1" smtClean="0">
                <a:solidFill>
                  <a:srgbClr val="0000FF"/>
                </a:solidFill>
              </a:rPr>
              <a:t>Pierrefite</a:t>
            </a:r>
            <a:r>
              <a:rPr lang="en-GB" sz="1400" dirty="0" smtClean="0">
                <a:solidFill>
                  <a:srgbClr val="0000FF"/>
                </a:solidFill>
              </a:rPr>
              <a:t> Gorges (</a:t>
            </a:r>
            <a:r>
              <a:rPr lang="en-GB" sz="1400" dirty="0" err="1" smtClean="0">
                <a:solidFill>
                  <a:srgbClr val="0000FF"/>
                </a:solidFill>
              </a:rPr>
              <a:t>Hautes-Pyrénées</a:t>
            </a:r>
            <a:r>
              <a:rPr lang="en-GB" sz="1400" dirty="0" smtClean="0">
                <a:solidFill>
                  <a:srgbClr val="0000FF"/>
                </a:solidFill>
              </a:rPr>
              <a:t>), France</a:t>
            </a:r>
          </a:p>
          <a:p>
            <a:pPr algn="r"/>
            <a:endParaRPr lang="it-IT" dirty="0"/>
          </a:p>
        </p:txBody>
      </p:sp>
      <p:sp>
        <p:nvSpPr>
          <p:cNvPr id="18" name="CasellaDiTesto 17"/>
          <p:cNvSpPr txBox="1"/>
          <p:nvPr/>
        </p:nvSpPr>
        <p:spPr>
          <a:xfrm>
            <a:off x="7254655" y="5529173"/>
            <a:ext cx="1279745" cy="400110"/>
          </a:xfrm>
          <a:prstGeom prst="rect">
            <a:avLst/>
          </a:prstGeom>
          <a:noFill/>
        </p:spPr>
        <p:txBody>
          <a:bodyPr wrap="square" rtlCol="0">
            <a:spAutoFit/>
          </a:bodyPr>
          <a:lstStyle/>
          <a:p>
            <a:r>
              <a:rPr lang="en-GB" sz="1000" dirty="0" err="1"/>
              <a:t>Pierrefite</a:t>
            </a:r>
            <a:r>
              <a:rPr lang="en-GB" sz="1000" dirty="0"/>
              <a:t> Gorges </a:t>
            </a:r>
            <a:r>
              <a:rPr lang="it-IT" sz="1000" dirty="0" smtClean="0"/>
              <a:t>:</a:t>
            </a:r>
          </a:p>
          <a:p>
            <a:r>
              <a:rPr lang="it-IT" sz="1000" dirty="0" smtClean="0"/>
              <a:t>road </a:t>
            </a:r>
            <a:r>
              <a:rPr lang="it-IT" sz="1000" dirty="0" err="1" smtClean="0"/>
              <a:t>protection</a:t>
            </a:r>
            <a:endParaRPr lang="it-IT" sz="1000" dirty="0"/>
          </a:p>
        </p:txBody>
      </p:sp>
      <p:sp>
        <p:nvSpPr>
          <p:cNvPr id="21" name="CasellaDiTesto 20"/>
          <p:cNvSpPr txBox="1"/>
          <p:nvPr/>
        </p:nvSpPr>
        <p:spPr>
          <a:xfrm>
            <a:off x="3147950" y="5606118"/>
            <a:ext cx="1600200" cy="246221"/>
          </a:xfrm>
          <a:prstGeom prst="rect">
            <a:avLst/>
          </a:prstGeom>
          <a:noFill/>
        </p:spPr>
        <p:txBody>
          <a:bodyPr wrap="square" rtlCol="0">
            <a:spAutoFit/>
          </a:bodyPr>
          <a:lstStyle/>
          <a:p>
            <a:r>
              <a:rPr lang="en-GB" sz="1000" dirty="0" err="1" smtClean="0"/>
              <a:t>Slano</a:t>
            </a:r>
            <a:r>
              <a:rPr lang="en-GB" sz="1000" dirty="0" smtClean="0"/>
              <a:t> </a:t>
            </a:r>
            <a:r>
              <a:rPr lang="en-GB" sz="1000" dirty="0" err="1" smtClean="0"/>
              <a:t>Blato</a:t>
            </a:r>
            <a:r>
              <a:rPr lang="en-GB" sz="1000" dirty="0" smtClean="0"/>
              <a:t>: landslide </a:t>
            </a:r>
            <a:endParaRPr lang="it-IT" sz="1000" dirty="0"/>
          </a:p>
        </p:txBody>
      </p:sp>
      <p:sp>
        <p:nvSpPr>
          <p:cNvPr id="23" name="CasellaDiTesto 22"/>
          <p:cNvSpPr txBox="1"/>
          <p:nvPr/>
        </p:nvSpPr>
        <p:spPr>
          <a:xfrm>
            <a:off x="609600" y="5105400"/>
            <a:ext cx="2057400" cy="246221"/>
          </a:xfrm>
          <a:prstGeom prst="rect">
            <a:avLst/>
          </a:prstGeom>
          <a:noFill/>
        </p:spPr>
        <p:txBody>
          <a:bodyPr wrap="square" rtlCol="0">
            <a:spAutoFit/>
          </a:bodyPr>
          <a:lstStyle/>
          <a:p>
            <a:r>
              <a:rPr lang="en-GB" sz="1000" dirty="0" err="1" smtClean="0"/>
              <a:t>Montaguto</a:t>
            </a:r>
            <a:r>
              <a:rPr lang="it-IT" sz="1000" dirty="0" smtClean="0"/>
              <a:t>: </a:t>
            </a:r>
            <a:r>
              <a:rPr lang="en-GB" sz="1000" dirty="0"/>
              <a:t>r</a:t>
            </a:r>
            <a:r>
              <a:rPr lang="en-GB" sz="1000" dirty="0" smtClean="0"/>
              <a:t>ailway line landslides</a:t>
            </a:r>
            <a:endParaRPr lang="it-IT" sz="1000" dirty="0"/>
          </a:p>
        </p:txBody>
      </p:sp>
      <p:sp>
        <p:nvSpPr>
          <p:cNvPr id="25" name="CasellaDiTesto 24"/>
          <p:cNvSpPr txBox="1"/>
          <p:nvPr/>
        </p:nvSpPr>
        <p:spPr>
          <a:xfrm>
            <a:off x="7239000" y="2673884"/>
            <a:ext cx="1073659" cy="246221"/>
          </a:xfrm>
          <a:prstGeom prst="rect">
            <a:avLst/>
          </a:prstGeom>
          <a:noFill/>
        </p:spPr>
        <p:txBody>
          <a:bodyPr wrap="square" rtlCol="0">
            <a:spAutoFit/>
          </a:bodyPr>
          <a:lstStyle/>
          <a:p>
            <a:r>
              <a:rPr lang="en-GB" sz="1000" dirty="0" smtClean="0"/>
              <a:t>Crete: flood</a:t>
            </a:r>
            <a:endParaRPr lang="it-IT" sz="1000" dirty="0"/>
          </a:p>
        </p:txBody>
      </p:sp>
      <p:sp>
        <p:nvSpPr>
          <p:cNvPr id="26" name="CasellaDiTesto 25"/>
          <p:cNvSpPr txBox="1"/>
          <p:nvPr/>
        </p:nvSpPr>
        <p:spPr>
          <a:xfrm>
            <a:off x="7254655" y="3911352"/>
            <a:ext cx="1499503" cy="400110"/>
          </a:xfrm>
          <a:prstGeom prst="rect">
            <a:avLst/>
          </a:prstGeom>
          <a:noFill/>
        </p:spPr>
        <p:txBody>
          <a:bodyPr wrap="square" rtlCol="0">
            <a:spAutoFit/>
          </a:bodyPr>
          <a:lstStyle/>
          <a:p>
            <a:r>
              <a:rPr lang="it-IT" sz="1000" dirty="0"/>
              <a:t>Wuppertal: </a:t>
            </a:r>
            <a:endParaRPr lang="it-IT" sz="1000" dirty="0" smtClean="0"/>
          </a:p>
          <a:p>
            <a:r>
              <a:rPr lang="it-IT" sz="1000" dirty="0" err="1" smtClean="0"/>
              <a:t>storm</a:t>
            </a:r>
            <a:r>
              <a:rPr lang="it-IT" sz="1000" dirty="0" smtClean="0"/>
              <a:t> </a:t>
            </a:r>
            <a:r>
              <a:rPr lang="it-IT" sz="1000" dirty="0"/>
              <a:t>water </a:t>
            </a:r>
            <a:r>
              <a:rPr lang="it-IT" sz="1000" dirty="0" err="1"/>
              <a:t>flooding</a:t>
            </a:r>
            <a:endParaRPr lang="it-IT" sz="1000" dirty="0"/>
          </a:p>
        </p:txBody>
      </p:sp>
      <p:pic>
        <p:nvPicPr>
          <p:cNvPr id="30" name="Immagin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745" y="2362200"/>
            <a:ext cx="2331855" cy="3287435"/>
          </a:xfrm>
          <a:prstGeom prst="rect">
            <a:avLst/>
          </a:prstGeom>
        </p:spPr>
      </p:pic>
      <p:cxnSp>
        <p:nvCxnSpPr>
          <p:cNvPr id="34" name="Connettore 1 33"/>
          <p:cNvCxnSpPr/>
          <p:nvPr/>
        </p:nvCxnSpPr>
        <p:spPr>
          <a:xfrm>
            <a:off x="5715000" y="2115690"/>
            <a:ext cx="0" cy="411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5755575" y="2115690"/>
            <a:ext cx="0" cy="4114800"/>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Immagin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1897" y="2133600"/>
            <a:ext cx="1347103" cy="869590"/>
          </a:xfrm>
          <a:prstGeom prst="rect">
            <a:avLst/>
          </a:prstGeom>
        </p:spPr>
      </p:pic>
      <p:pic>
        <p:nvPicPr>
          <p:cNvPr id="39" name="Immagin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8823" y="3505200"/>
            <a:ext cx="1340177" cy="916479"/>
          </a:xfrm>
          <a:prstGeom prst="rect">
            <a:avLst/>
          </a:prstGeom>
        </p:spPr>
      </p:pic>
      <p:pic>
        <p:nvPicPr>
          <p:cNvPr id="40" name="Immagin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1897" y="5285826"/>
            <a:ext cx="1402213" cy="933874"/>
          </a:xfrm>
          <a:prstGeom prst="rect">
            <a:avLst/>
          </a:prstGeom>
        </p:spPr>
      </p:pic>
      <p:pic>
        <p:nvPicPr>
          <p:cNvPr id="5" name="Immagine 4" descr="Schermata 01-2456309 alle 09.57.59.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3048000"/>
            <a:ext cx="2785098" cy="2057400"/>
          </a:xfrm>
          <a:prstGeom prst="rect">
            <a:avLst/>
          </a:prstGeom>
        </p:spPr>
      </p:pic>
    </p:spTree>
    <p:extLst>
      <p:ext uri="{BB962C8B-B14F-4D97-AF65-F5344CB8AC3E}">
        <p14:creationId xmlns:p14="http://schemas.microsoft.com/office/powerpoint/2010/main" val="731795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8</a:t>
            </a:fld>
            <a:endParaRPr lang="en-US"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la 6"/>
          <p:cNvGraphicFramePr>
            <a:graphicFrameLocks noGrp="1"/>
          </p:cNvGraphicFramePr>
          <p:nvPr>
            <p:extLst>
              <p:ext uri="{D42A27DB-BD31-4B8C-83A1-F6EECF244321}">
                <p14:modId xmlns:p14="http://schemas.microsoft.com/office/powerpoint/2010/main" val="2561860728"/>
              </p:ext>
            </p:extLst>
          </p:nvPr>
        </p:nvGraphicFramePr>
        <p:xfrm>
          <a:off x="228600" y="1295400"/>
          <a:ext cx="8686804" cy="5227320"/>
        </p:xfrm>
        <a:graphic>
          <a:graphicData uri="http://schemas.openxmlformats.org/drawingml/2006/table">
            <a:tbl>
              <a:tblPr firstRow="1" bandRow="1">
                <a:tableStyleId>{5C22544A-7EE6-4342-B048-85BDC9FD1C3A}</a:tableStyleId>
              </a:tblPr>
              <a:tblGrid>
                <a:gridCol w="1295400"/>
                <a:gridCol w="838200"/>
                <a:gridCol w="914400"/>
                <a:gridCol w="5638804"/>
              </a:tblGrid>
              <a:tr h="499308">
                <a:tc>
                  <a:txBody>
                    <a:bodyPr/>
                    <a:lstStyle/>
                    <a:p>
                      <a:pPr algn="ctr"/>
                      <a:r>
                        <a:rPr lang="en-GB" sz="1400" dirty="0" smtClean="0"/>
                        <a:t>Activity Area N. 1 </a:t>
                      </a:r>
                      <a:endParaRPr lang="it-IT"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Start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End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err="1" smtClean="0"/>
                        <a:t>Objectives</a:t>
                      </a:r>
                      <a:endParaRPr lang="it-IT" sz="1400" dirty="0" smtClean="0"/>
                    </a:p>
                  </a:txBody>
                  <a:tcPr/>
                </a:tc>
              </a:tr>
              <a:tr h="4434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Creation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of a Risk Management Tool</a:t>
                      </a:r>
                      <a:endParaRPr lang="it-IT" sz="1600" b="1" dirty="0" smtClean="0"/>
                    </a:p>
                  </a:txBody>
                  <a:tcPr/>
                </a:tc>
                <a:tc>
                  <a:txBody>
                    <a:bodyPr/>
                    <a:lstStyle/>
                    <a:p>
                      <a:r>
                        <a:rPr lang="it-IT" sz="1400" dirty="0" smtClean="0"/>
                        <a:t>1/1/2013</a:t>
                      </a:r>
                      <a:endParaRPr lang="it-IT" sz="1400" dirty="0"/>
                    </a:p>
                  </a:txBody>
                  <a:tcPr/>
                </a:tc>
                <a:tc>
                  <a:txBody>
                    <a:bodyPr/>
                    <a:lstStyle/>
                    <a:p>
                      <a:r>
                        <a:rPr lang="it-IT" sz="1400" dirty="0" smtClean="0"/>
                        <a:t>31/8/2013</a:t>
                      </a:r>
                      <a:endParaRPr lang="it-IT" sz="1400" dirty="0"/>
                    </a:p>
                  </a:txBody>
                  <a:tcPr/>
                </a:tc>
                <a:tc>
                  <a:txBody>
                    <a:bodyPr/>
                    <a:lstStyle/>
                    <a:p>
                      <a:pPr marL="0" indent="0">
                        <a:buFont typeface="Arial" pitchFamily="34" charset="0"/>
                        <a:buNone/>
                      </a:pPr>
                      <a:r>
                        <a:rPr kumimoji="0" lang="en-GB" sz="2400" b="1" kern="1200" dirty="0" smtClean="0">
                          <a:solidFill>
                            <a:srgbClr val="FF0000"/>
                          </a:solidFill>
                          <a:effectLst/>
                          <a:latin typeface="+mn-lt"/>
                          <a:ea typeface="+mn-ea"/>
                          <a:cs typeface="+mn-cs"/>
                        </a:rPr>
                        <a:t>Creation of a geospatial scenario-based risk-analysis software tool</a:t>
                      </a:r>
                    </a:p>
                    <a:p>
                      <a:pPr marL="0" indent="0">
                        <a:buFont typeface="Arial" pitchFamily="34" charset="0"/>
                        <a:buNone/>
                      </a:pPr>
                      <a:endParaRPr kumimoji="0" lang="en-GB" sz="1500" b="1" kern="1200" dirty="0" smtClean="0">
                        <a:solidFill>
                          <a:schemeClr val="dk1"/>
                        </a:solidFill>
                        <a:effectLst/>
                        <a:latin typeface="+mn-lt"/>
                        <a:ea typeface="+mn-ea"/>
                        <a:cs typeface="+mn-cs"/>
                      </a:endParaRPr>
                    </a:p>
                    <a:p>
                      <a:pPr marL="0" indent="0">
                        <a:buFont typeface="Arial" pitchFamily="34" charset="0"/>
                        <a:buNone/>
                      </a:pPr>
                      <a:r>
                        <a:rPr kumimoji="0" lang="en-GB" sz="1500" kern="1200" dirty="0" smtClean="0">
                          <a:solidFill>
                            <a:schemeClr val="dk1"/>
                          </a:solidFill>
                          <a:effectLst/>
                          <a:latin typeface="+mn-lt"/>
                          <a:ea typeface="+mn-ea"/>
                          <a:cs typeface="+mn-cs"/>
                        </a:rPr>
                        <a:t>The utilised </a:t>
                      </a:r>
                      <a:r>
                        <a:rPr kumimoji="0" lang="en-GB" sz="1500" b="1" kern="1200" dirty="0" smtClean="0">
                          <a:solidFill>
                            <a:srgbClr val="FF0000"/>
                          </a:solidFill>
                          <a:effectLst/>
                          <a:latin typeface="+mn-lt"/>
                          <a:ea typeface="+mn-ea"/>
                          <a:cs typeface="+mn-cs"/>
                        </a:rPr>
                        <a:t>model is inspired </a:t>
                      </a:r>
                      <a:r>
                        <a:rPr kumimoji="0" lang="en-GB" sz="1500" b="1" kern="1200" smtClean="0">
                          <a:solidFill>
                            <a:srgbClr val="FF0000"/>
                          </a:solidFill>
                          <a:effectLst/>
                          <a:latin typeface="+mn-lt"/>
                          <a:ea typeface="+mn-ea"/>
                          <a:cs typeface="+mn-cs"/>
                        </a:rPr>
                        <a:t>by the financial</a:t>
                      </a:r>
                      <a:r>
                        <a:rPr kumimoji="0" lang="en-GB" sz="1500" b="1" kern="1200" dirty="0" smtClean="0">
                          <a:solidFill>
                            <a:srgbClr val="FF0000"/>
                          </a:solidFill>
                          <a:effectLst/>
                          <a:latin typeface="+mn-lt"/>
                          <a:ea typeface="+mn-ea"/>
                          <a:cs typeface="+mn-cs"/>
                        </a:rPr>
                        <a:t>-portfolio theory</a:t>
                      </a:r>
                      <a:r>
                        <a:rPr kumimoji="0" lang="en-GB" sz="1500" kern="1200" dirty="0" smtClean="0">
                          <a:solidFill>
                            <a:schemeClr val="dk1"/>
                          </a:solidFill>
                          <a:effectLst/>
                          <a:latin typeface="+mn-lt"/>
                          <a:ea typeface="+mn-ea"/>
                          <a:cs typeface="+mn-cs"/>
                        </a:rPr>
                        <a:t>,</a:t>
                      </a:r>
                      <a:r>
                        <a:rPr kumimoji="0" lang="en-GB" sz="1500" kern="1200" baseline="0" dirty="0" smtClean="0">
                          <a:solidFill>
                            <a:schemeClr val="dk1"/>
                          </a:solidFill>
                          <a:effectLst/>
                          <a:latin typeface="+mn-lt"/>
                          <a:ea typeface="+mn-ea"/>
                          <a:cs typeface="+mn-cs"/>
                        </a:rPr>
                        <a:t> </a:t>
                      </a:r>
                      <a:r>
                        <a:rPr kumimoji="0" lang="en-GB" sz="1500" kern="1200" dirty="0" smtClean="0">
                          <a:solidFill>
                            <a:schemeClr val="dk1"/>
                          </a:solidFill>
                          <a:effectLst/>
                          <a:latin typeface="+mn-lt"/>
                          <a:ea typeface="+mn-ea"/>
                          <a:cs typeface="+mn-cs"/>
                        </a:rPr>
                        <a:t>a method for evaluating alternative, local and regional-scale investment possibilities on the basis of the distributions of risks</a:t>
                      </a:r>
                      <a:r>
                        <a:rPr kumimoji="0" lang="en-GB" sz="1500" kern="1200" baseline="0" dirty="0" smtClean="0">
                          <a:solidFill>
                            <a:schemeClr val="dk1"/>
                          </a:solidFill>
                          <a:effectLst/>
                          <a:latin typeface="+mn-lt"/>
                          <a:ea typeface="+mn-ea"/>
                          <a:cs typeface="+mn-cs"/>
                        </a:rPr>
                        <a:t> (</a:t>
                      </a:r>
                      <a:r>
                        <a:rPr kumimoji="0" lang="en-GB" sz="1500" b="1" kern="1200" baseline="0" dirty="0" smtClean="0">
                          <a:solidFill>
                            <a:srgbClr val="FF0000"/>
                          </a:solidFill>
                          <a:effectLst/>
                          <a:latin typeface="+mn-lt"/>
                          <a:ea typeface="+mn-ea"/>
                          <a:cs typeface="+mn-cs"/>
                        </a:rPr>
                        <a:t>USGS</a:t>
                      </a:r>
                      <a:r>
                        <a:rPr kumimoji="0" lang="en-GB" sz="1500" kern="1200" baseline="0" dirty="0" smtClean="0">
                          <a:solidFill>
                            <a:schemeClr val="dk1"/>
                          </a:solidFill>
                          <a:effectLst/>
                          <a:latin typeface="+mn-lt"/>
                          <a:ea typeface="+mn-ea"/>
                          <a:cs typeface="+mn-cs"/>
                        </a:rPr>
                        <a:t>)</a:t>
                      </a:r>
                      <a:r>
                        <a:rPr kumimoji="0" lang="en-GB" sz="1500" kern="1200" dirty="0" smtClean="0">
                          <a:solidFill>
                            <a:schemeClr val="dk1"/>
                          </a:solidFill>
                          <a:effectLst/>
                          <a:latin typeface="+mn-lt"/>
                          <a:ea typeface="+mn-ea"/>
                          <a:cs typeface="+mn-cs"/>
                        </a:rPr>
                        <a:t>. </a:t>
                      </a:r>
                    </a:p>
                    <a:p>
                      <a:pPr marL="285750" indent="-285750">
                        <a:buFont typeface="Arial" pitchFamily="34" charset="0"/>
                        <a:buChar char="•"/>
                      </a:pPr>
                      <a:r>
                        <a:rPr kumimoji="0" lang="en-GB" sz="1500" kern="1200" dirty="0" smtClean="0">
                          <a:solidFill>
                            <a:schemeClr val="dk1"/>
                          </a:solidFill>
                          <a:effectLst/>
                          <a:latin typeface="+mn-lt"/>
                          <a:ea typeface="+mn-ea"/>
                          <a:cs typeface="+mn-cs"/>
                        </a:rPr>
                        <a:t>The model can be applied to </a:t>
                      </a:r>
                      <a:r>
                        <a:rPr kumimoji="0" lang="en-GB" sz="1500" b="1" kern="1200" dirty="0" smtClean="0">
                          <a:solidFill>
                            <a:srgbClr val="FF0000"/>
                          </a:solidFill>
                          <a:effectLst/>
                          <a:latin typeface="+mn-lt"/>
                          <a:ea typeface="+mn-ea"/>
                          <a:cs typeface="+mn-cs"/>
                        </a:rPr>
                        <a:t>any hazard</a:t>
                      </a:r>
                      <a:r>
                        <a:rPr kumimoji="0" lang="en-GB" sz="1500" kern="1200" dirty="0" smtClean="0">
                          <a:solidFill>
                            <a:schemeClr val="dk1"/>
                          </a:solidFill>
                          <a:effectLst/>
                          <a:latin typeface="+mn-lt"/>
                          <a:ea typeface="+mn-ea"/>
                          <a:cs typeface="+mn-cs"/>
                        </a:rPr>
                        <a:t>. </a:t>
                      </a:r>
                    </a:p>
                    <a:p>
                      <a:pPr marL="285750" indent="-285750">
                        <a:buFont typeface="Arial" pitchFamily="34" charset="0"/>
                        <a:buChar char="•"/>
                      </a:pPr>
                      <a:r>
                        <a:rPr kumimoji="0" lang="en-GB" sz="1500" kern="1200" dirty="0" smtClean="0">
                          <a:solidFill>
                            <a:schemeClr val="dk1"/>
                          </a:solidFill>
                          <a:effectLst/>
                          <a:latin typeface="+mn-lt"/>
                          <a:ea typeface="+mn-ea"/>
                          <a:cs typeface="+mn-cs"/>
                        </a:rPr>
                        <a:t>The tool integrates natural-hazards and economic information in </a:t>
                      </a:r>
                      <a:r>
                        <a:rPr kumimoji="0" lang="en-GB" sz="1500" b="1" kern="1200" dirty="0" smtClean="0">
                          <a:solidFill>
                            <a:srgbClr val="FF0000"/>
                          </a:solidFill>
                          <a:effectLst/>
                          <a:latin typeface="+mn-lt"/>
                          <a:ea typeface="+mn-ea"/>
                          <a:cs typeface="+mn-cs"/>
                        </a:rPr>
                        <a:t>an online Map Based System </a:t>
                      </a:r>
                      <a:r>
                        <a:rPr kumimoji="0" lang="en-GB" sz="1500" kern="1200" dirty="0" smtClean="0">
                          <a:solidFill>
                            <a:schemeClr val="dk1"/>
                          </a:solidFill>
                          <a:effectLst/>
                          <a:latin typeface="+mn-lt"/>
                          <a:ea typeface="+mn-ea"/>
                          <a:cs typeface="+mn-cs"/>
                        </a:rPr>
                        <a:t>to estimate expected  damages and loss and consequent costs.</a:t>
                      </a:r>
                      <a:r>
                        <a:rPr kumimoji="0" lang="en-GB" sz="1500" kern="1200" baseline="0" dirty="0" smtClean="0">
                          <a:solidFill>
                            <a:schemeClr val="dk1"/>
                          </a:solidFill>
                          <a:effectLst/>
                          <a:latin typeface="+mn-lt"/>
                          <a:ea typeface="+mn-ea"/>
                          <a:cs typeface="+mn-cs"/>
                        </a:rPr>
                        <a:t> </a:t>
                      </a:r>
                    </a:p>
                    <a:p>
                      <a:pPr marL="285750" indent="-285750">
                        <a:buFont typeface="Arial" pitchFamily="34" charset="0"/>
                        <a:buChar char="•"/>
                      </a:pPr>
                      <a:r>
                        <a:rPr kumimoji="0" lang="en-GB" sz="1500" kern="1200" dirty="0" smtClean="0">
                          <a:solidFill>
                            <a:schemeClr val="dk1"/>
                          </a:solidFill>
                          <a:effectLst/>
                          <a:latin typeface="+mn-lt"/>
                          <a:ea typeface="+mn-ea"/>
                          <a:cs typeface="+mn-cs"/>
                        </a:rPr>
                        <a:t>For a natural-hazard event, a user can run the tool </a:t>
                      </a:r>
                      <a:r>
                        <a:rPr kumimoji="0" lang="en-GB" sz="1500" b="1" kern="1200" dirty="0" smtClean="0">
                          <a:solidFill>
                            <a:srgbClr val="FF0000"/>
                          </a:solidFill>
                          <a:effectLst/>
                          <a:latin typeface="+mn-lt"/>
                          <a:ea typeface="+mn-ea"/>
                          <a:cs typeface="+mn-cs"/>
                        </a:rPr>
                        <a:t>to evaluate the risks and returns of investing </a:t>
                      </a:r>
                      <a:r>
                        <a:rPr kumimoji="0" lang="en-GB" sz="1500" kern="1200" dirty="0" smtClean="0">
                          <a:solidFill>
                            <a:schemeClr val="dk1"/>
                          </a:solidFill>
                          <a:effectLst/>
                          <a:latin typeface="+mn-lt"/>
                          <a:ea typeface="+mn-ea"/>
                          <a:cs typeface="+mn-cs"/>
                        </a:rPr>
                        <a:t>in different portfolios of locations and loss-mitigation strategies, and then compare and rank them according to the user’s risk preferences. </a:t>
                      </a:r>
                    </a:p>
                    <a:p>
                      <a:pPr marL="285750" indent="-285750">
                        <a:buFont typeface="Arial" pitchFamily="34" charset="0"/>
                        <a:buChar char="•"/>
                      </a:pPr>
                      <a:r>
                        <a:rPr kumimoji="0" lang="en-GB" sz="1500" kern="1200" dirty="0" smtClean="0">
                          <a:solidFill>
                            <a:schemeClr val="dk1"/>
                          </a:solidFill>
                          <a:effectLst/>
                          <a:latin typeface="+mn-lt"/>
                          <a:ea typeface="+mn-ea"/>
                          <a:cs typeface="+mn-cs"/>
                        </a:rPr>
                        <a:t>The tool is </a:t>
                      </a:r>
                      <a:r>
                        <a:rPr kumimoji="0" lang="en-GB" sz="1500" b="1" kern="1200" dirty="0" smtClean="0">
                          <a:solidFill>
                            <a:srgbClr val="FF0000"/>
                          </a:solidFill>
                          <a:effectLst/>
                          <a:latin typeface="+mn-lt"/>
                          <a:ea typeface="+mn-ea"/>
                          <a:cs typeface="+mn-cs"/>
                        </a:rPr>
                        <a:t>designed for decision-making at a local and regional level</a:t>
                      </a:r>
                      <a:r>
                        <a:rPr kumimoji="0" lang="en-GB" sz="1500" kern="1200" dirty="0" smtClean="0">
                          <a:solidFill>
                            <a:schemeClr val="dk1"/>
                          </a:solidFill>
                          <a:effectLst/>
                          <a:latin typeface="+mn-lt"/>
                          <a:ea typeface="+mn-ea"/>
                          <a:cs typeface="+mn-cs"/>
                        </a:rPr>
                        <a:t>, but data at any scale can be entered into the model. </a:t>
                      </a:r>
                      <a:endParaRPr lang="it-IT" sz="1500" dirty="0"/>
                    </a:p>
                  </a:txBody>
                  <a:tcPr/>
                </a:tc>
              </a:tr>
            </a:tbl>
          </a:graphicData>
        </a:graphic>
      </p:graphicFrame>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929045"/>
            <a:ext cx="2743200" cy="3227294"/>
          </a:xfrm>
          <a:prstGeom prst="rect">
            <a:avLst/>
          </a:prstGeom>
        </p:spPr>
      </p:pic>
      <p:sp>
        <p:nvSpPr>
          <p:cNvPr id="2" name="CasellaDiTesto 1"/>
          <p:cNvSpPr txBox="1"/>
          <p:nvPr/>
        </p:nvSpPr>
        <p:spPr>
          <a:xfrm>
            <a:off x="9372600" y="1066800"/>
            <a:ext cx="8915400" cy="6122521"/>
          </a:xfrm>
          <a:prstGeom prst="rect">
            <a:avLst/>
          </a:prstGeom>
          <a:solidFill>
            <a:schemeClr val="bg1"/>
          </a:solidFill>
          <a:ln w="76200">
            <a:solidFill>
              <a:schemeClr val="accent1"/>
            </a:solidFill>
          </a:ln>
          <a:scene3d>
            <a:camera prst="perspectiveLeft"/>
            <a:lightRig rig="threePt" dir="t"/>
          </a:scene3d>
          <a:sp3d>
            <a:bevelT/>
          </a:sp3d>
        </p:spPr>
        <p:txBody>
          <a:bodyPr wrap="square" rtlCol="0">
            <a:spAutoFit/>
          </a:bodyPr>
          <a:lstStyle/>
          <a:p>
            <a:r>
              <a:rPr lang="en-GB" sz="1400" b="1" dirty="0">
                <a:solidFill>
                  <a:schemeClr val="bg2">
                    <a:lumMod val="25000"/>
                  </a:schemeClr>
                </a:solidFill>
              </a:rPr>
              <a:t>Name:</a:t>
            </a:r>
            <a:r>
              <a:rPr lang="en-GB" sz="1400" dirty="0">
                <a:solidFill>
                  <a:schemeClr val="bg2">
                    <a:lumMod val="25000"/>
                  </a:schemeClr>
                </a:solidFill>
              </a:rPr>
              <a:t> </a:t>
            </a:r>
            <a:r>
              <a:rPr lang="en-GB" sz="1300" dirty="0">
                <a:solidFill>
                  <a:schemeClr val="bg2">
                    <a:lumMod val="25000"/>
                  </a:schemeClr>
                </a:solidFill>
              </a:rPr>
              <a:t>RISK tool - geospatial scenario-based risk-analysis software.</a:t>
            </a:r>
            <a:endParaRPr lang="it-IT" sz="1300" dirty="0">
              <a:solidFill>
                <a:schemeClr val="bg2">
                  <a:lumMod val="25000"/>
                </a:schemeClr>
              </a:solidFill>
            </a:endParaRPr>
          </a:p>
          <a:p>
            <a:r>
              <a:rPr lang="en-GB" sz="1300" dirty="0">
                <a:solidFill>
                  <a:schemeClr val="bg2">
                    <a:lumMod val="25000"/>
                  </a:schemeClr>
                </a:solidFill>
              </a:rPr>
              <a:t> </a:t>
            </a:r>
            <a:endParaRPr lang="it-IT" sz="1300" dirty="0">
              <a:solidFill>
                <a:schemeClr val="bg2">
                  <a:lumMod val="25000"/>
                </a:schemeClr>
              </a:solidFill>
            </a:endParaRPr>
          </a:p>
          <a:p>
            <a:r>
              <a:rPr lang="en-GB" sz="1400" b="1" dirty="0">
                <a:solidFill>
                  <a:schemeClr val="bg2">
                    <a:lumMod val="25000"/>
                  </a:schemeClr>
                </a:solidFill>
              </a:rPr>
              <a:t>Why this tool is necessary?</a:t>
            </a:r>
            <a:r>
              <a:rPr lang="en-GB" sz="1400" dirty="0">
                <a:solidFill>
                  <a:schemeClr val="bg2">
                    <a:lumMod val="25000"/>
                  </a:schemeClr>
                </a:solidFill>
              </a:rPr>
              <a:t> </a:t>
            </a:r>
            <a:r>
              <a:rPr lang="en-GB" sz="1300" dirty="0">
                <a:solidFill>
                  <a:schemeClr val="bg2">
                    <a:lumMod val="25000"/>
                  </a:schemeClr>
                </a:solidFill>
              </a:rPr>
              <a:t>As people increasingly move to locations that are vulnerable to natural hazards, financial </a:t>
            </a:r>
            <a:r>
              <a:rPr lang="en-GB" sz="1300" dirty="0" smtClean="0">
                <a:solidFill>
                  <a:schemeClr val="bg2">
                    <a:lumMod val="25000"/>
                  </a:schemeClr>
                </a:solidFill>
              </a:rPr>
              <a:t>and human losses </a:t>
            </a:r>
            <a:r>
              <a:rPr lang="en-GB" sz="1300" dirty="0">
                <a:solidFill>
                  <a:schemeClr val="bg2">
                    <a:lumMod val="25000"/>
                  </a:schemeClr>
                </a:solidFill>
              </a:rPr>
              <a:t>from natural hazard events will continue to rise. </a:t>
            </a:r>
            <a:r>
              <a:rPr lang="en-GB" sz="1300" b="1" u="sng" dirty="0">
                <a:solidFill>
                  <a:schemeClr val="bg2">
                    <a:lumMod val="25000"/>
                  </a:schemeClr>
                </a:solidFill>
              </a:rPr>
              <a:t>Community decision-makers and leaders face the challenge of how to plan for and allocate scarce resources to invest in protecting their communities. </a:t>
            </a:r>
            <a:endParaRPr lang="it-IT" sz="1300" dirty="0">
              <a:solidFill>
                <a:schemeClr val="bg2">
                  <a:lumMod val="25000"/>
                </a:schemeClr>
              </a:solidFill>
            </a:endParaRPr>
          </a:p>
          <a:p>
            <a:r>
              <a:rPr lang="en-GB" sz="1300" dirty="0">
                <a:solidFill>
                  <a:schemeClr val="bg2">
                    <a:lumMod val="25000"/>
                  </a:schemeClr>
                </a:solidFill>
              </a:rPr>
              <a:t> </a:t>
            </a:r>
            <a:endParaRPr lang="it-IT" sz="1300" dirty="0">
              <a:solidFill>
                <a:schemeClr val="bg2">
                  <a:lumMod val="25000"/>
                </a:schemeClr>
              </a:solidFill>
            </a:endParaRPr>
          </a:p>
          <a:p>
            <a:r>
              <a:rPr lang="en-GB" sz="1400" b="1" dirty="0">
                <a:solidFill>
                  <a:schemeClr val="bg2">
                    <a:lumMod val="25000"/>
                  </a:schemeClr>
                </a:solidFill>
              </a:rPr>
              <a:t>Adopted strategy</a:t>
            </a:r>
            <a:r>
              <a:rPr lang="en-GB" sz="1300" b="1" dirty="0">
                <a:solidFill>
                  <a:schemeClr val="bg2">
                    <a:lumMod val="25000"/>
                  </a:schemeClr>
                </a:solidFill>
              </a:rPr>
              <a:t>:</a:t>
            </a:r>
            <a:r>
              <a:rPr lang="en-GB" sz="1300" dirty="0">
                <a:solidFill>
                  <a:schemeClr val="bg2">
                    <a:lumMod val="25000"/>
                  </a:schemeClr>
                </a:solidFill>
              </a:rPr>
              <a:t> integration of knowledge and techniques from many fields such as geology, hydrology, geography, mathematics, statistics, and economics. </a:t>
            </a:r>
            <a:endParaRPr lang="it-IT" sz="1300" dirty="0">
              <a:solidFill>
                <a:schemeClr val="bg2">
                  <a:lumMod val="25000"/>
                </a:schemeClr>
              </a:solidFill>
            </a:endParaRPr>
          </a:p>
          <a:p>
            <a:r>
              <a:rPr lang="en-GB" sz="1300" dirty="0">
                <a:solidFill>
                  <a:schemeClr val="bg2">
                    <a:lumMod val="25000"/>
                  </a:schemeClr>
                </a:solidFill>
              </a:rPr>
              <a:t> </a:t>
            </a:r>
            <a:endParaRPr lang="it-IT" sz="1300" dirty="0">
              <a:solidFill>
                <a:schemeClr val="bg2">
                  <a:lumMod val="25000"/>
                </a:schemeClr>
              </a:solidFill>
            </a:endParaRPr>
          </a:p>
          <a:p>
            <a:r>
              <a:rPr lang="en-GB" sz="1400" b="1" dirty="0" smtClean="0">
                <a:solidFill>
                  <a:schemeClr val="bg2">
                    <a:lumMod val="25000"/>
                  </a:schemeClr>
                </a:solidFill>
              </a:rPr>
              <a:t>Background</a:t>
            </a:r>
            <a:r>
              <a:rPr lang="en-GB" sz="1300" b="1" dirty="0" smtClean="0">
                <a:solidFill>
                  <a:schemeClr val="bg2">
                    <a:lumMod val="25000"/>
                  </a:schemeClr>
                </a:solidFill>
              </a:rPr>
              <a:t>:</a:t>
            </a:r>
            <a:r>
              <a:rPr lang="en-GB" sz="1300" dirty="0" smtClean="0">
                <a:solidFill>
                  <a:schemeClr val="bg2">
                    <a:lumMod val="25000"/>
                  </a:schemeClr>
                </a:solidFill>
              </a:rPr>
              <a:t> </a:t>
            </a:r>
            <a:r>
              <a:rPr lang="en-GB" sz="1300" dirty="0">
                <a:solidFill>
                  <a:schemeClr val="bg2">
                    <a:lumMod val="25000"/>
                  </a:schemeClr>
                </a:solidFill>
              </a:rPr>
              <a:t>map-based  online systems provide a framework and technology in which these disciplines can be combined to solve these types of complex, inherently spatial problems. </a:t>
            </a:r>
            <a:endParaRPr lang="it-IT" sz="1300" dirty="0">
              <a:solidFill>
                <a:schemeClr val="bg2">
                  <a:lumMod val="25000"/>
                </a:schemeClr>
              </a:solidFill>
            </a:endParaRPr>
          </a:p>
          <a:p>
            <a:r>
              <a:rPr lang="en-GB" sz="1300" dirty="0">
                <a:solidFill>
                  <a:schemeClr val="bg2">
                    <a:lumMod val="25000"/>
                  </a:schemeClr>
                </a:solidFill>
              </a:rPr>
              <a:t> </a:t>
            </a:r>
            <a:endParaRPr lang="it-IT" sz="1300" dirty="0">
              <a:solidFill>
                <a:schemeClr val="bg2">
                  <a:lumMod val="25000"/>
                </a:schemeClr>
              </a:solidFill>
            </a:endParaRPr>
          </a:p>
          <a:p>
            <a:r>
              <a:rPr lang="en-GB" sz="1400" b="1" dirty="0">
                <a:solidFill>
                  <a:schemeClr val="bg2">
                    <a:lumMod val="25000"/>
                  </a:schemeClr>
                </a:solidFill>
              </a:rPr>
              <a:t>What the RISK tool do</a:t>
            </a:r>
            <a:r>
              <a:rPr lang="en-GB" sz="1300" b="1" dirty="0">
                <a:solidFill>
                  <a:schemeClr val="bg2">
                    <a:lumMod val="25000"/>
                  </a:schemeClr>
                </a:solidFill>
              </a:rPr>
              <a:t>: </a:t>
            </a:r>
            <a:r>
              <a:rPr lang="en-GB" sz="1300" dirty="0">
                <a:solidFill>
                  <a:schemeClr val="bg2">
                    <a:lumMod val="25000"/>
                  </a:schemeClr>
                </a:solidFill>
              </a:rPr>
              <a:t>modelling, mapping and communicating risk. It is designed to help public agencies and communities understand and reduce their vulnerability to, and risk of, natural hazards. </a:t>
            </a:r>
            <a:endParaRPr lang="it-IT" sz="1300" dirty="0">
              <a:solidFill>
                <a:schemeClr val="bg2">
                  <a:lumMod val="25000"/>
                </a:schemeClr>
              </a:solidFill>
            </a:endParaRPr>
          </a:p>
          <a:p>
            <a:r>
              <a:rPr lang="en-GB" sz="1300" dirty="0">
                <a:solidFill>
                  <a:schemeClr val="bg2">
                    <a:lumMod val="25000"/>
                  </a:schemeClr>
                </a:solidFill>
              </a:rPr>
              <a:t> </a:t>
            </a:r>
            <a:endParaRPr lang="it-IT" sz="1300" dirty="0">
              <a:solidFill>
                <a:schemeClr val="bg2">
                  <a:lumMod val="25000"/>
                </a:schemeClr>
              </a:solidFill>
            </a:endParaRPr>
          </a:p>
          <a:p>
            <a:r>
              <a:rPr lang="en-GB" sz="1400" b="1" dirty="0">
                <a:solidFill>
                  <a:schemeClr val="bg2">
                    <a:lumMod val="25000"/>
                  </a:schemeClr>
                </a:solidFill>
              </a:rPr>
              <a:t>Basic model</a:t>
            </a:r>
            <a:r>
              <a:rPr lang="en-GB" sz="1300" b="1" dirty="0">
                <a:solidFill>
                  <a:schemeClr val="bg2">
                    <a:lumMod val="25000"/>
                  </a:schemeClr>
                </a:solidFill>
              </a:rPr>
              <a:t>:</a:t>
            </a:r>
            <a:r>
              <a:rPr lang="en-GB" sz="1300" dirty="0">
                <a:solidFill>
                  <a:schemeClr val="bg2">
                    <a:lumMod val="25000"/>
                  </a:schemeClr>
                </a:solidFill>
              </a:rPr>
              <a:t> It is adapted from financial-portfolio theory, a method for evaluating alternative, regional-scale investment possibilities on the basis of their estimated distributions of risk and return. Financial-portfolio theory can be linked with natural-hazard, land use, mitigation and emergency preparedness information to estimate risk to a community from natural disasters at the regional scale and to identify cost-effective pre-disaster risk-reduction policies. </a:t>
            </a:r>
            <a:endParaRPr lang="it-IT" sz="1300" dirty="0">
              <a:solidFill>
                <a:schemeClr val="bg2">
                  <a:lumMod val="25000"/>
                </a:schemeClr>
              </a:solidFill>
            </a:endParaRPr>
          </a:p>
          <a:p>
            <a:r>
              <a:rPr lang="en-GB" sz="1300" dirty="0">
                <a:solidFill>
                  <a:schemeClr val="bg2">
                    <a:lumMod val="25000"/>
                  </a:schemeClr>
                </a:solidFill>
              </a:rPr>
              <a:t> </a:t>
            </a:r>
            <a:endParaRPr lang="it-IT" sz="1300" dirty="0">
              <a:solidFill>
                <a:schemeClr val="bg2">
                  <a:lumMod val="25000"/>
                </a:schemeClr>
              </a:solidFill>
            </a:endParaRPr>
          </a:p>
          <a:p>
            <a:r>
              <a:rPr lang="en-GB" sz="1400" b="1" dirty="0">
                <a:solidFill>
                  <a:schemeClr val="bg2">
                    <a:lumMod val="25000"/>
                  </a:schemeClr>
                </a:solidFill>
              </a:rPr>
              <a:t>How the RISK tool works: </a:t>
            </a:r>
            <a:endParaRPr lang="it-IT" sz="1400" dirty="0">
              <a:solidFill>
                <a:schemeClr val="bg2">
                  <a:lumMod val="25000"/>
                </a:schemeClr>
              </a:solidFill>
            </a:endParaRPr>
          </a:p>
          <a:p>
            <a:pPr marL="228600" lvl="0" indent="-228600">
              <a:buFont typeface="+mj-lt"/>
              <a:buAutoNum type="arabicPeriod"/>
            </a:pPr>
            <a:r>
              <a:rPr lang="en-GB" sz="1300" dirty="0">
                <a:solidFill>
                  <a:schemeClr val="bg2">
                    <a:lumMod val="25000"/>
                  </a:schemeClr>
                </a:solidFill>
              </a:rPr>
              <a:t>the user inputs data that include the probability of the hazard event, the planning time horizon, the assets at risk (e.g. tax parcels), the spatial probabilities of damage, the monetary value and/or vulnerability of each asset, and the cost and effectiveness of the risk-reduction measures being considered. </a:t>
            </a:r>
            <a:endParaRPr lang="it-IT" sz="1300" dirty="0">
              <a:solidFill>
                <a:schemeClr val="bg2">
                  <a:lumMod val="25000"/>
                </a:schemeClr>
              </a:solidFill>
            </a:endParaRPr>
          </a:p>
          <a:p>
            <a:pPr marL="228600" lvl="0" indent="-228600">
              <a:buFont typeface="+mj-lt"/>
              <a:buAutoNum type="arabicPeriod"/>
            </a:pPr>
            <a:r>
              <a:rPr lang="en-GB" sz="1300" dirty="0">
                <a:solidFill>
                  <a:schemeClr val="bg2">
                    <a:lumMod val="25000"/>
                  </a:schemeClr>
                </a:solidFill>
              </a:rPr>
              <a:t>the user selects a portfolio of locations and/or measures in which to invest a limited budget for hazard mitigation. </a:t>
            </a:r>
            <a:endParaRPr lang="it-IT" sz="1300" dirty="0">
              <a:solidFill>
                <a:schemeClr val="bg2">
                  <a:lumMod val="25000"/>
                </a:schemeClr>
              </a:solidFill>
            </a:endParaRPr>
          </a:p>
          <a:p>
            <a:pPr marL="228600" lvl="0" indent="-228600">
              <a:buFont typeface="+mj-lt"/>
              <a:buAutoNum type="arabicPeriod"/>
            </a:pPr>
            <a:r>
              <a:rPr lang="en-GB" sz="1300" dirty="0">
                <a:solidFill>
                  <a:schemeClr val="bg2">
                    <a:lumMod val="25000"/>
                  </a:schemeClr>
                </a:solidFill>
              </a:rPr>
              <a:t>then, for that portfolio, the RISK tool calculates estimates for the total cost, number of locations mitigated, return on investment, expected loss, and community wealth retained. </a:t>
            </a:r>
            <a:endParaRPr lang="it-IT" sz="1300" dirty="0">
              <a:solidFill>
                <a:schemeClr val="bg2">
                  <a:lumMod val="25000"/>
                </a:schemeClr>
              </a:solidFill>
            </a:endParaRPr>
          </a:p>
          <a:p>
            <a:pPr marL="228600" lvl="0" indent="-228600">
              <a:buFont typeface="+mj-lt"/>
              <a:buAutoNum type="arabicPeriod"/>
            </a:pPr>
            <a:r>
              <a:rPr lang="en-GB" sz="1300" dirty="0">
                <a:solidFill>
                  <a:schemeClr val="bg2">
                    <a:lumMod val="25000"/>
                  </a:schemeClr>
                </a:solidFill>
              </a:rPr>
              <a:t>the user can display maps showing the results of each mitigation policy, and compare and rank the policies according to their own priorities. </a:t>
            </a:r>
            <a:endParaRPr lang="it-IT" sz="1300" dirty="0">
              <a:solidFill>
                <a:schemeClr val="bg2">
                  <a:lumMod val="25000"/>
                </a:schemeClr>
              </a:solidFill>
            </a:endParaRPr>
          </a:p>
        </p:txBody>
      </p:sp>
    </p:spTree>
    <p:extLst>
      <p:ext uri="{BB962C8B-B14F-4D97-AF65-F5344CB8AC3E}">
        <p14:creationId xmlns:p14="http://schemas.microsoft.com/office/powerpoint/2010/main" val="762104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9" presetClass="path" presetSubtype="0" accel="50000" decel="50000" fill="hold" grpId="0" nodeType="clickEffect">
                                  <p:stCondLst>
                                    <p:cond delay="0"/>
                                  </p:stCondLst>
                                  <p:childTnLst>
                                    <p:animMotion origin="layout" path="M -0.44444 0.16281 C -0.43681 0.12997 -0.50069 0.07446 -0.58611 0.04024 C -0.67396 0.00254 -0.75017 0.00046 -0.75781 0.03399 C -0.76562 0.06776 -0.84167 0.06452 -0.92986 0.02821 C -1.01528 -0.00694 -1.08038 -0.06175 -1.0717 -0.09413 " pathEditMode="relative" rAng="11828994" ptsTypes="fffff">
                                      <p:cBhvr>
                                        <p:cTn id="6" dur="2000" fill="hold"/>
                                        <p:tgtEl>
                                          <p:spTgt spid="2"/>
                                        </p:tgtEl>
                                        <p:attrNameLst>
                                          <p:attrName>ppt_x</p:attrName>
                                          <p:attrName>ppt_y</p:attrName>
                                        </p:attrNameLst>
                                      </p:cBhvr>
                                      <p:rCtr x="-31389" y="-12951"/>
                                    </p:animMotion>
                                  </p:childTnLst>
                                </p:cTn>
                              </p:par>
                            </p:childTnLst>
                          </p:cTn>
                        </p:par>
                      </p:childTnLst>
                    </p:cTn>
                  </p:par>
                </p:childTnLst>
              </p:cTn>
              <p:nextCondLst>
                <p:cond evt="onClick" delay="0">
                  <p:tgtEl>
                    <p:spTgt spid="4"/>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609600" y="228600"/>
            <a:ext cx="8229600" cy="914400"/>
          </a:xfrm>
        </p:spPr>
        <p:txBody>
          <a:bodyPr>
            <a:noAutofit/>
          </a:bodyPr>
          <a:lstStyle/>
          <a:p>
            <a:pPr algn="ctr"/>
            <a:r>
              <a:rPr lang="en-GB" sz="1600" dirty="0" smtClean="0"/>
              <a:t>RISK - Risk management via </a:t>
            </a:r>
            <a:r>
              <a:rPr lang="en-GB" sz="1600" dirty="0"/>
              <a:t>an Innovative System based on </a:t>
            </a:r>
            <a:r>
              <a:rPr lang="en-GB" sz="1600" dirty="0" smtClean="0"/>
              <a:t>Knowledge</a:t>
            </a:r>
            <a:endParaRPr lang="it-IT" sz="1600" dirty="0"/>
          </a:p>
        </p:txBody>
      </p:sp>
      <p:sp>
        <p:nvSpPr>
          <p:cNvPr id="3" name="Segnaposto numero diapositiva 2"/>
          <p:cNvSpPr>
            <a:spLocks noGrp="1"/>
          </p:cNvSpPr>
          <p:nvPr>
            <p:ph type="sldNum" sz="quarter" idx="12"/>
          </p:nvPr>
        </p:nvSpPr>
        <p:spPr/>
        <p:txBody>
          <a:bodyPr/>
          <a:lstStyle/>
          <a:p>
            <a:fld id="{2754ED01-E2A0-4C1E-8E21-014B99041579}" type="slidenum">
              <a:rPr lang="en-US" sz="1200" smtClean="0"/>
              <a:pPr/>
              <a:t>9</a:t>
            </a:fld>
            <a:endParaRPr lang="en-US" dirty="0"/>
          </a:p>
        </p:txBody>
      </p:sp>
      <p:sp>
        <p:nvSpPr>
          <p:cNvPr id="11" name="Segnaposto data 10"/>
          <p:cNvSpPr>
            <a:spLocks noGrp="1"/>
          </p:cNvSpPr>
          <p:nvPr>
            <p:ph type="dt" sz="half" idx="10"/>
          </p:nvPr>
        </p:nvSpPr>
        <p:spPr/>
        <p:txBody>
          <a:bodyPr/>
          <a:lstStyle/>
          <a:p>
            <a:fld id="{A77A485C-E541-4C4F-9F3F-15383B9398B2}" type="datetime4">
              <a:rPr lang="en-US" sz="1200" smtClean="0"/>
              <a:t>January 17, 2013</a:t>
            </a:fld>
            <a:endParaRPr lang="en-US" dirty="0"/>
          </a:p>
        </p:txBody>
      </p:sp>
      <p:sp>
        <p:nvSpPr>
          <p:cNvPr id="12" name="Segnaposto piè di pagina 11"/>
          <p:cNvSpPr>
            <a:spLocks noGrp="1"/>
          </p:cNvSpPr>
          <p:nvPr>
            <p:ph type="ftr" sz="quarter" idx="11"/>
          </p:nvPr>
        </p:nvSpPr>
        <p:spPr/>
        <p:txBody>
          <a:bodyPr/>
          <a:lstStyle/>
          <a:p>
            <a:r>
              <a:rPr lang="en-US" sz="1200" dirty="0" smtClean="0"/>
              <a:t>Kick-off meeting of the selected projects - Brussels</a:t>
            </a:r>
            <a:endParaRPr lang="en-US" sz="1200" dirty="0"/>
          </a:p>
        </p:txBody>
      </p:sp>
      <p:pic>
        <p:nvPicPr>
          <p:cNvPr id="13" name="Picture 4" descr="http://aimstandingteam.files.wordpress.com/2012/03/echo-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4651"/>
            <a:ext cx="1021382" cy="8497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environmental-innovations.biz/assets/Uploads/European-Civil-Prot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651"/>
            <a:ext cx="2066925" cy="444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la 6"/>
          <p:cNvGraphicFramePr>
            <a:graphicFrameLocks noGrp="1"/>
          </p:cNvGraphicFramePr>
          <p:nvPr>
            <p:extLst>
              <p:ext uri="{D42A27DB-BD31-4B8C-83A1-F6EECF244321}">
                <p14:modId xmlns:p14="http://schemas.microsoft.com/office/powerpoint/2010/main" val="2587630890"/>
              </p:ext>
            </p:extLst>
          </p:nvPr>
        </p:nvGraphicFramePr>
        <p:xfrm>
          <a:off x="228600" y="1295401"/>
          <a:ext cx="8686804" cy="1219199"/>
        </p:xfrm>
        <a:graphic>
          <a:graphicData uri="http://schemas.openxmlformats.org/drawingml/2006/table">
            <a:tbl>
              <a:tblPr firstRow="1" bandRow="1">
                <a:tableStyleId>{5C22544A-7EE6-4342-B048-85BDC9FD1C3A}</a:tableStyleId>
              </a:tblPr>
              <a:tblGrid>
                <a:gridCol w="1371600"/>
                <a:gridCol w="838200"/>
                <a:gridCol w="1066800"/>
                <a:gridCol w="5410204"/>
              </a:tblGrid>
              <a:tr h="495456">
                <a:tc>
                  <a:txBody>
                    <a:bodyPr/>
                    <a:lstStyle/>
                    <a:p>
                      <a:pPr algn="ctr"/>
                      <a:r>
                        <a:rPr lang="en-GB" sz="1400" dirty="0" smtClean="0"/>
                        <a:t>Activity Area N. 2</a:t>
                      </a:r>
                      <a:endParaRPr lang="it-IT"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Start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End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err="1" smtClean="0"/>
                        <a:t>Objectives</a:t>
                      </a:r>
                      <a:endParaRPr lang="it-IT" sz="1400" dirty="0" smtClean="0"/>
                    </a:p>
                  </a:txBody>
                  <a:tcPr/>
                </a:tc>
              </a:tr>
              <a:tr h="701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kern="1200" dirty="0" smtClean="0">
                          <a:solidFill>
                            <a:schemeClr val="dk1"/>
                          </a:solidFill>
                          <a:effectLst/>
                          <a:latin typeface="+mn-lt"/>
                          <a:ea typeface="+mn-ea"/>
                          <a:cs typeface="+mn-cs"/>
                        </a:rPr>
                        <a:t>Risk Assessment</a:t>
                      </a:r>
                      <a:endParaRPr lang="it-IT" sz="1600" b="0" dirty="0" smtClean="0"/>
                    </a:p>
                  </a:txBody>
                  <a:tcPr/>
                </a:tc>
                <a:tc>
                  <a:txBody>
                    <a:bodyPr/>
                    <a:lstStyle/>
                    <a:p>
                      <a:pPr algn="ctr"/>
                      <a:r>
                        <a:rPr lang="it-IT" sz="1400" dirty="0" smtClean="0"/>
                        <a:t>1/1/2013</a:t>
                      </a:r>
                      <a:endParaRPr lang="it-IT" sz="1400" dirty="0"/>
                    </a:p>
                  </a:txBody>
                  <a:tcPr/>
                </a:tc>
                <a:tc>
                  <a:txBody>
                    <a:bodyPr/>
                    <a:lstStyle/>
                    <a:p>
                      <a:pPr algn="ctr"/>
                      <a:r>
                        <a:rPr lang="it-IT" sz="1400" dirty="0" smtClean="0"/>
                        <a:t>29/2/2014</a:t>
                      </a:r>
                      <a:endParaRPr lang="it-I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500" b="1" kern="1200" dirty="0" smtClean="0">
                          <a:solidFill>
                            <a:srgbClr val="FF0000"/>
                          </a:solidFill>
                          <a:effectLst/>
                          <a:latin typeface="+mn-lt"/>
                          <a:ea typeface="+mn-ea"/>
                          <a:cs typeface="+mn-cs"/>
                        </a:rPr>
                        <a:t>Risk assessments </a:t>
                      </a:r>
                      <a:r>
                        <a:rPr kumimoji="0" lang="en-GB" sz="1500" kern="1200" dirty="0" smtClean="0">
                          <a:solidFill>
                            <a:schemeClr val="dk1"/>
                          </a:solidFill>
                          <a:effectLst/>
                          <a:latin typeface="+mn-lt"/>
                          <a:ea typeface="+mn-ea"/>
                          <a:cs typeface="+mn-cs"/>
                        </a:rPr>
                        <a:t>of the five selected areas</a:t>
                      </a:r>
                      <a:endParaRPr kumimoji="0" lang="it-IT" sz="1500" kern="1200" dirty="0" smtClean="0">
                        <a:solidFill>
                          <a:schemeClr val="dk1"/>
                        </a:solidFill>
                        <a:effectLst/>
                        <a:latin typeface="+mn-lt"/>
                        <a:ea typeface="+mn-ea"/>
                        <a:cs typeface="+mn-cs"/>
                      </a:endParaRPr>
                    </a:p>
                  </a:txBody>
                  <a:tcPr/>
                </a:tc>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3570377136"/>
              </p:ext>
            </p:extLst>
          </p:nvPr>
        </p:nvGraphicFramePr>
        <p:xfrm>
          <a:off x="228600" y="2667000"/>
          <a:ext cx="8686800" cy="1783769"/>
        </p:xfrm>
        <a:graphic>
          <a:graphicData uri="http://schemas.openxmlformats.org/drawingml/2006/table">
            <a:tbl>
              <a:tblPr firstRow="1" bandRow="1">
                <a:tableStyleId>{5C22544A-7EE6-4342-B048-85BDC9FD1C3A}</a:tableStyleId>
              </a:tblPr>
              <a:tblGrid>
                <a:gridCol w="1371600"/>
                <a:gridCol w="838200"/>
                <a:gridCol w="1066800"/>
                <a:gridCol w="5410200"/>
              </a:tblGrid>
              <a:tr h="486990">
                <a:tc>
                  <a:txBody>
                    <a:bodyPr/>
                    <a:lstStyle/>
                    <a:p>
                      <a:pPr algn="ctr"/>
                      <a:r>
                        <a:rPr lang="en-GB" sz="1400" dirty="0" smtClean="0"/>
                        <a:t>Activity Area N. 3</a:t>
                      </a:r>
                      <a:endParaRPr lang="it-IT"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Start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End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err="1" smtClean="0"/>
                        <a:t>Objectives</a:t>
                      </a:r>
                      <a:endParaRPr lang="it-IT" sz="1400" dirty="0" smtClean="0"/>
                    </a:p>
                  </a:txBody>
                  <a:tcPr/>
                </a:tc>
              </a:tr>
              <a:tr h="1265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kern="1200" dirty="0" smtClean="0">
                          <a:solidFill>
                            <a:schemeClr val="dk1"/>
                          </a:solidFill>
                          <a:effectLst/>
                          <a:latin typeface="+mn-lt"/>
                          <a:ea typeface="+mn-ea"/>
                          <a:cs typeface="+mn-cs"/>
                        </a:rPr>
                        <a:t>Action Plans</a:t>
                      </a:r>
                      <a:endParaRPr lang="it-IT" sz="1600" b="0" dirty="0" smtClean="0"/>
                    </a:p>
                  </a:txBody>
                  <a:tcPr/>
                </a:tc>
                <a:tc>
                  <a:txBody>
                    <a:bodyPr/>
                    <a:lstStyle/>
                    <a:p>
                      <a:pPr algn="ctr"/>
                      <a:r>
                        <a:rPr lang="it-IT" sz="1400" dirty="0" smtClean="0"/>
                        <a:t>1/3/2014</a:t>
                      </a:r>
                      <a:endParaRPr lang="it-IT" sz="1400" dirty="0"/>
                    </a:p>
                  </a:txBody>
                  <a:tcPr/>
                </a:tc>
                <a:tc>
                  <a:txBody>
                    <a:bodyPr/>
                    <a:lstStyle/>
                    <a:p>
                      <a:pPr algn="ctr"/>
                      <a:r>
                        <a:rPr lang="it-IT" sz="1400" dirty="0" smtClean="0"/>
                        <a:t>31/12/2014</a:t>
                      </a:r>
                      <a:endParaRPr lang="it-IT" sz="1400" dirty="0"/>
                    </a:p>
                  </a:txBody>
                  <a:tcPr/>
                </a:tc>
                <a:tc>
                  <a:txBody>
                    <a:bodyPr/>
                    <a:lstStyle/>
                    <a:p>
                      <a:r>
                        <a:rPr kumimoji="0" lang="en-GB" sz="1500" kern="1200" dirty="0" smtClean="0">
                          <a:solidFill>
                            <a:schemeClr val="dk1"/>
                          </a:solidFill>
                          <a:effectLst/>
                          <a:latin typeface="+mn-lt"/>
                          <a:ea typeface="+mn-ea"/>
                          <a:cs typeface="+mn-cs"/>
                        </a:rPr>
                        <a:t>On the basis of the risk assessments, specific </a:t>
                      </a:r>
                      <a:r>
                        <a:rPr kumimoji="0" lang="en-GB" sz="1500" b="1" i="1" kern="1200" dirty="0" smtClean="0">
                          <a:solidFill>
                            <a:srgbClr val="C00000"/>
                          </a:solidFill>
                          <a:effectLst/>
                          <a:latin typeface="+mn-lt"/>
                          <a:ea typeface="+mn-ea"/>
                          <a:cs typeface="+mn-cs"/>
                        </a:rPr>
                        <a:t>action plans</a:t>
                      </a:r>
                      <a:r>
                        <a:rPr kumimoji="0" lang="en-GB" sz="1500" kern="1200" dirty="0" smtClean="0">
                          <a:solidFill>
                            <a:srgbClr val="C00000"/>
                          </a:solidFill>
                          <a:effectLst/>
                          <a:latin typeface="+mn-lt"/>
                          <a:ea typeface="+mn-ea"/>
                          <a:cs typeface="+mn-cs"/>
                        </a:rPr>
                        <a:t> </a:t>
                      </a:r>
                      <a:r>
                        <a:rPr kumimoji="0" lang="en-GB" sz="1500" kern="1200" dirty="0" smtClean="0">
                          <a:solidFill>
                            <a:schemeClr val="dk1"/>
                          </a:solidFill>
                          <a:effectLst/>
                          <a:latin typeface="+mn-lt"/>
                          <a:ea typeface="+mn-ea"/>
                          <a:cs typeface="+mn-cs"/>
                        </a:rPr>
                        <a:t>will</a:t>
                      </a:r>
                      <a:r>
                        <a:rPr kumimoji="0" lang="en-GB" sz="1500" kern="1200" baseline="0" dirty="0" smtClean="0">
                          <a:solidFill>
                            <a:schemeClr val="dk1"/>
                          </a:solidFill>
                          <a:effectLst/>
                          <a:latin typeface="+mn-lt"/>
                          <a:ea typeface="+mn-ea"/>
                          <a:cs typeface="+mn-cs"/>
                        </a:rPr>
                        <a:t> be performed</a:t>
                      </a:r>
                      <a:r>
                        <a:rPr kumimoji="0" lang="en-GB" sz="1500" kern="1200" dirty="0" smtClean="0">
                          <a:solidFill>
                            <a:schemeClr val="dk1"/>
                          </a:solidFill>
                          <a:effectLst/>
                          <a:latin typeface="+mn-lt"/>
                          <a:ea typeface="+mn-ea"/>
                          <a:cs typeface="+mn-cs"/>
                        </a:rPr>
                        <a:t>. These plans have the purpose of providing national and, mainly, local stakeholders with strategies to address the priority areas</a:t>
                      </a:r>
                      <a:r>
                        <a:rPr kumimoji="0" lang="en-GB" sz="1500" kern="1200" baseline="0" dirty="0" smtClean="0">
                          <a:solidFill>
                            <a:schemeClr val="dk1"/>
                          </a:solidFill>
                          <a:effectLst/>
                          <a:latin typeface="+mn-lt"/>
                          <a:ea typeface="+mn-ea"/>
                          <a:cs typeface="+mn-cs"/>
                        </a:rPr>
                        <a:t> and</a:t>
                      </a:r>
                      <a:r>
                        <a:rPr kumimoji="0" lang="en-GB" sz="1500" kern="1200" dirty="0" smtClean="0">
                          <a:solidFill>
                            <a:schemeClr val="dk1"/>
                          </a:solidFill>
                          <a:effectLst/>
                          <a:latin typeface="+mn-lt"/>
                          <a:ea typeface="+mn-ea"/>
                          <a:cs typeface="+mn-cs"/>
                        </a:rPr>
                        <a:t> the related investments in the public investments. </a:t>
                      </a:r>
                      <a:endParaRPr kumimoji="0" lang="it-IT" sz="1500" kern="1200" dirty="0">
                        <a:solidFill>
                          <a:schemeClr val="dk1"/>
                        </a:solidFill>
                        <a:effectLst/>
                        <a:latin typeface="+mn-lt"/>
                        <a:ea typeface="+mn-ea"/>
                        <a:cs typeface="+mn-cs"/>
                      </a:endParaRPr>
                    </a:p>
                  </a:txBody>
                  <a:tcPr/>
                </a:tc>
              </a:tr>
            </a:tbl>
          </a:graphicData>
        </a:graphic>
      </p:graphicFrame>
      <p:graphicFrame>
        <p:nvGraphicFramePr>
          <p:cNvPr id="15" name="Tabella 14"/>
          <p:cNvGraphicFramePr>
            <a:graphicFrameLocks noGrp="1"/>
          </p:cNvGraphicFramePr>
          <p:nvPr>
            <p:extLst>
              <p:ext uri="{D42A27DB-BD31-4B8C-83A1-F6EECF244321}">
                <p14:modId xmlns:p14="http://schemas.microsoft.com/office/powerpoint/2010/main" val="3429610345"/>
              </p:ext>
            </p:extLst>
          </p:nvPr>
        </p:nvGraphicFramePr>
        <p:xfrm>
          <a:off x="228600" y="4648200"/>
          <a:ext cx="8686801" cy="1524000"/>
        </p:xfrm>
        <a:graphic>
          <a:graphicData uri="http://schemas.openxmlformats.org/drawingml/2006/table">
            <a:tbl>
              <a:tblPr firstRow="1" bandRow="1">
                <a:tableStyleId>{5C22544A-7EE6-4342-B048-85BDC9FD1C3A}</a:tableStyleId>
              </a:tblPr>
              <a:tblGrid>
                <a:gridCol w="1371600"/>
                <a:gridCol w="838200"/>
                <a:gridCol w="1066800"/>
                <a:gridCol w="5410201"/>
              </a:tblGrid>
              <a:tr h="486990">
                <a:tc>
                  <a:txBody>
                    <a:bodyPr/>
                    <a:lstStyle/>
                    <a:p>
                      <a:pPr algn="ctr"/>
                      <a:r>
                        <a:rPr lang="en-GB" sz="1400" dirty="0" smtClean="0"/>
                        <a:t>Activity Area N. 4</a:t>
                      </a:r>
                      <a:endParaRPr lang="it-IT"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Start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End date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err="1" smtClean="0"/>
                        <a:t>Objectives</a:t>
                      </a:r>
                      <a:endParaRPr lang="it-IT" sz="1400" dirty="0" smtClean="0"/>
                    </a:p>
                  </a:txBody>
                  <a:tcPr/>
                </a:tc>
              </a:tr>
              <a:tr h="100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kern="1200" dirty="0" smtClean="0">
                          <a:solidFill>
                            <a:schemeClr val="dk1"/>
                          </a:solidFill>
                          <a:effectLst/>
                          <a:latin typeface="+mn-lt"/>
                          <a:ea typeface="+mn-ea"/>
                          <a:cs typeface="+mn-cs"/>
                        </a:rPr>
                        <a:t>Dissemination</a:t>
                      </a:r>
                      <a:endParaRPr lang="it-IT" sz="1600" b="0" dirty="0" smtClean="0"/>
                    </a:p>
                  </a:txBody>
                  <a:tcPr/>
                </a:tc>
                <a:tc>
                  <a:txBody>
                    <a:bodyPr/>
                    <a:lstStyle/>
                    <a:p>
                      <a:pPr algn="ctr"/>
                      <a:r>
                        <a:rPr lang="it-IT" sz="1400" dirty="0" smtClean="0"/>
                        <a:t>1/1/2013</a:t>
                      </a:r>
                      <a:endParaRPr lang="it-IT" sz="1400" dirty="0"/>
                    </a:p>
                  </a:txBody>
                  <a:tcPr/>
                </a:tc>
                <a:tc>
                  <a:txBody>
                    <a:bodyPr/>
                    <a:lstStyle/>
                    <a:p>
                      <a:pPr algn="ctr"/>
                      <a:r>
                        <a:rPr lang="it-IT" sz="1400" dirty="0" smtClean="0"/>
                        <a:t>31/12/2014</a:t>
                      </a:r>
                      <a:endParaRPr lang="it-IT" sz="1400" dirty="0"/>
                    </a:p>
                  </a:txBody>
                  <a:tcPr/>
                </a:tc>
                <a:tc>
                  <a:txBody>
                    <a:bodyPr/>
                    <a:lstStyle/>
                    <a:p>
                      <a:r>
                        <a:rPr kumimoji="0" lang="en-GB" sz="1500" kern="1200" dirty="0" smtClean="0">
                          <a:solidFill>
                            <a:schemeClr val="dk1"/>
                          </a:solidFill>
                          <a:effectLst/>
                          <a:latin typeface="+mn-lt"/>
                          <a:ea typeface="+mn-ea"/>
                          <a:cs typeface="+mn-cs"/>
                        </a:rPr>
                        <a:t>The </a:t>
                      </a:r>
                      <a:r>
                        <a:rPr kumimoji="0" lang="en-GB" sz="1500" b="1" kern="1200" dirty="0" smtClean="0">
                          <a:solidFill>
                            <a:srgbClr val="C00000"/>
                          </a:solidFill>
                          <a:effectLst/>
                          <a:latin typeface="+mn-lt"/>
                          <a:ea typeface="+mn-ea"/>
                          <a:cs typeface="+mn-cs"/>
                        </a:rPr>
                        <a:t>dissemination</a:t>
                      </a:r>
                      <a:r>
                        <a:rPr kumimoji="0" lang="en-GB" sz="1500" kern="1200" baseline="0" dirty="0" smtClean="0">
                          <a:solidFill>
                            <a:srgbClr val="C00000"/>
                          </a:solidFill>
                          <a:effectLst/>
                          <a:latin typeface="+mn-lt"/>
                          <a:ea typeface="+mn-ea"/>
                          <a:cs typeface="+mn-cs"/>
                        </a:rPr>
                        <a:t> </a:t>
                      </a:r>
                      <a:r>
                        <a:rPr kumimoji="0" lang="en-GB" sz="1500" kern="1200" baseline="0" dirty="0" smtClean="0">
                          <a:solidFill>
                            <a:schemeClr val="dk1"/>
                          </a:solidFill>
                          <a:effectLst/>
                          <a:latin typeface="+mn-lt"/>
                          <a:ea typeface="+mn-ea"/>
                          <a:cs typeface="+mn-cs"/>
                        </a:rPr>
                        <a:t>of</a:t>
                      </a:r>
                      <a:r>
                        <a:rPr kumimoji="0" lang="en-GB" sz="1500" kern="1200" dirty="0" smtClean="0">
                          <a:solidFill>
                            <a:schemeClr val="dk1"/>
                          </a:solidFill>
                          <a:effectLst/>
                          <a:latin typeface="+mn-lt"/>
                          <a:ea typeface="+mn-ea"/>
                          <a:cs typeface="+mn-cs"/>
                        </a:rPr>
                        <a:t> the</a:t>
                      </a:r>
                      <a:r>
                        <a:rPr kumimoji="0" lang="en-GB" sz="1500" kern="1200" baseline="0" dirty="0" smtClean="0">
                          <a:solidFill>
                            <a:schemeClr val="dk1"/>
                          </a:solidFill>
                          <a:effectLst/>
                          <a:latin typeface="+mn-lt"/>
                          <a:ea typeface="+mn-ea"/>
                          <a:cs typeface="+mn-cs"/>
                        </a:rPr>
                        <a:t> </a:t>
                      </a:r>
                      <a:r>
                        <a:rPr kumimoji="0" lang="en-GB" sz="1500" kern="1200" dirty="0" smtClean="0">
                          <a:solidFill>
                            <a:schemeClr val="dk1"/>
                          </a:solidFill>
                          <a:effectLst/>
                          <a:latin typeface="+mn-lt"/>
                          <a:ea typeface="+mn-ea"/>
                          <a:cs typeface="+mn-cs"/>
                        </a:rPr>
                        <a:t> activities and the</a:t>
                      </a:r>
                      <a:r>
                        <a:rPr kumimoji="0" lang="en-GB" sz="1500" kern="1200" baseline="0" dirty="0" smtClean="0">
                          <a:solidFill>
                            <a:schemeClr val="dk1"/>
                          </a:solidFill>
                          <a:effectLst/>
                          <a:latin typeface="+mn-lt"/>
                          <a:ea typeface="+mn-ea"/>
                          <a:cs typeface="+mn-cs"/>
                        </a:rPr>
                        <a:t> results </a:t>
                      </a:r>
                      <a:r>
                        <a:rPr kumimoji="0" lang="en-GB" sz="1500" kern="1200" dirty="0" smtClean="0">
                          <a:solidFill>
                            <a:schemeClr val="dk1"/>
                          </a:solidFill>
                          <a:effectLst/>
                          <a:latin typeface="+mn-lt"/>
                          <a:ea typeface="+mn-ea"/>
                          <a:cs typeface="+mn-cs"/>
                        </a:rPr>
                        <a:t>of the project </a:t>
                      </a:r>
                      <a:r>
                        <a:rPr kumimoji="0" lang="en-GB" sz="1500" kern="1200" baseline="0" dirty="0" smtClean="0">
                          <a:solidFill>
                            <a:schemeClr val="dk1"/>
                          </a:solidFill>
                          <a:effectLst/>
                          <a:latin typeface="+mn-lt"/>
                          <a:ea typeface="+mn-ea"/>
                          <a:cs typeface="+mn-cs"/>
                        </a:rPr>
                        <a:t>(tools)</a:t>
                      </a:r>
                      <a:r>
                        <a:rPr kumimoji="0" lang="en-GB" sz="1500" kern="1200" dirty="0" smtClean="0">
                          <a:solidFill>
                            <a:schemeClr val="dk1"/>
                          </a:solidFill>
                          <a:effectLst/>
                          <a:latin typeface="+mn-lt"/>
                          <a:ea typeface="+mn-ea"/>
                          <a:cs typeface="+mn-cs"/>
                        </a:rPr>
                        <a:t> will</a:t>
                      </a:r>
                      <a:r>
                        <a:rPr kumimoji="0" lang="en-GB" sz="1500" kern="1200" baseline="0" dirty="0" smtClean="0">
                          <a:solidFill>
                            <a:schemeClr val="dk1"/>
                          </a:solidFill>
                          <a:effectLst/>
                          <a:latin typeface="+mn-lt"/>
                          <a:ea typeface="+mn-ea"/>
                          <a:cs typeface="+mn-cs"/>
                        </a:rPr>
                        <a:t> be done in the</a:t>
                      </a:r>
                      <a:r>
                        <a:rPr kumimoji="0" lang="en-GB" sz="1500" kern="1200" dirty="0" smtClean="0">
                          <a:solidFill>
                            <a:schemeClr val="dk1"/>
                          </a:solidFill>
                          <a:effectLst/>
                          <a:latin typeface="+mn-lt"/>
                          <a:ea typeface="+mn-ea"/>
                          <a:cs typeface="+mn-cs"/>
                        </a:rPr>
                        <a:t> the involved nations and among other interested parties at a European level (additional regions, user groups, etc.).</a:t>
                      </a:r>
                      <a:endParaRPr kumimoji="0" lang="it-IT" sz="1500" kern="1200" dirty="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625506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947</TotalTime>
  <Words>1106</Words>
  <Application>Microsoft Office PowerPoint</Application>
  <PresentationFormat>On-screen Show (4:3)</PresentationFormat>
  <Paragraphs>186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Satellite</vt:lpstr>
      <vt:lpstr>RISK</vt:lpstr>
      <vt:lpstr>RISK - Risk management via an Innovative System based on Knowledge</vt:lpstr>
      <vt:lpstr>RISK - Risk management via an Innovative System based on Knowledge</vt:lpstr>
      <vt:lpstr>RISK - Risk management via an Innovative System based on Knowledge</vt:lpstr>
      <vt:lpstr>RISK - Risk management via an Innovative System based on Knowledge</vt:lpstr>
      <vt:lpstr>RISK - Risk management via an Innovative System based on Knowledge</vt:lpstr>
      <vt:lpstr>RISK - Risk management via an Innovative System based on Knowledge</vt:lpstr>
      <vt:lpstr>RISK - Risk management via an Innovative System based on Knowledge</vt:lpstr>
      <vt:lpstr>RISK - Risk management via an Innovative System based on Knowledge</vt:lpstr>
      <vt:lpstr>RISK - Risk management via an Innovative System based on Knowledge</vt:lpstr>
      <vt:lpstr>RISK - Risk management via an Innovative System based on Knowledge</vt:lpstr>
    </vt:vector>
  </TitlesOfParts>
  <Company>Prive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dc:title>
  <dc:creator>UserXP</dc:creator>
  <cp:lastModifiedBy>author</cp:lastModifiedBy>
  <cp:revision>55</cp:revision>
  <dcterms:created xsi:type="dcterms:W3CDTF">2013-01-11T08:08:30Z</dcterms:created>
  <dcterms:modified xsi:type="dcterms:W3CDTF">2013-01-17T10:58:44Z</dcterms:modified>
</cp:coreProperties>
</file>