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5" r:id="rId4"/>
    <p:sldId id="261" r:id="rId5"/>
    <p:sldId id="266" r:id="rId6"/>
    <p:sldId id="262" r:id="rId7"/>
    <p:sldId id="263" r:id="rId8"/>
    <p:sldId id="264" r:id="rId9"/>
    <p:sldId id="267" r:id="rId10"/>
  </p:sldIdLst>
  <p:sldSz cx="9904413" cy="702151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699"/>
    <a:srgbClr val="006600"/>
    <a:srgbClr val="33CC33"/>
    <a:srgbClr val="336600"/>
    <a:srgbClr val="FFCCFF"/>
    <a:srgbClr val="66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3" autoAdjust="0"/>
    <p:restoredTop sz="90132" autoAdjust="0"/>
  </p:normalViewPr>
  <p:slideViewPr>
    <p:cSldViewPr snapToGrid="0">
      <p:cViewPr>
        <p:scale>
          <a:sx n="60" d="100"/>
          <a:sy n="60" d="100"/>
        </p:scale>
        <p:origin x="-1326" y="-798"/>
      </p:cViewPr>
      <p:guideLst>
        <p:guide orient="horz" pos="2211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80596C-8542-425A-9321-6171DEF3BC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39775"/>
            <a:ext cx="54149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59338"/>
            <a:ext cx="5678488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89C89A9-3722-416F-958C-DAA8648587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2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2E81B-D67B-41E9-8B2F-DC42AF5216B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2750"/>
            <a:ext cx="99044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676400" y="3267075"/>
            <a:ext cx="6629400" cy="1397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fr-FR">
              <a:cs typeface="+mn-cs"/>
            </a:endParaRPr>
          </a:p>
        </p:txBody>
      </p:sp>
      <p:pic>
        <p:nvPicPr>
          <p:cNvPr id="6" name="Picture 2" descr="I:\04 - Communication EIGSI\Charte graphique\logo EIGSI\EIGSI-Logo2009 petit format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0800"/>
            <a:ext cx="28067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0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606675" y="4056063"/>
            <a:ext cx="4706938" cy="1289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6144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700213" y="1752600"/>
            <a:ext cx="6575425" cy="1504950"/>
          </a:xfrm>
        </p:spPr>
        <p:txBody>
          <a:bodyPr/>
          <a:lstStyle>
            <a:lvl1pPr>
              <a:defRPr sz="4000">
                <a:solidFill>
                  <a:srgbClr val="0066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</p:spTree>
  </p:cSld>
  <p:clrMapOvr>
    <a:masterClrMapping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78663" y="376238"/>
            <a:ext cx="2049462" cy="59721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25513" y="376238"/>
            <a:ext cx="6000750" cy="59721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511675"/>
            <a:ext cx="8418512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76563"/>
            <a:ext cx="8418512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5513" y="1485900"/>
            <a:ext cx="4024312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485900"/>
            <a:ext cx="4025900" cy="4862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80988"/>
            <a:ext cx="8913813" cy="11699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71625"/>
            <a:ext cx="4376738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227263"/>
            <a:ext cx="4376738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0788" y="1571625"/>
            <a:ext cx="4378325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0788" y="2227263"/>
            <a:ext cx="4378325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9400"/>
            <a:ext cx="3259138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1913" y="279400"/>
            <a:ext cx="5537200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70025"/>
            <a:ext cx="3259138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914900"/>
            <a:ext cx="5942012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27063"/>
            <a:ext cx="5942012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495925"/>
            <a:ext cx="5942012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07013"/>
            <a:ext cx="99044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485900"/>
            <a:ext cx="820261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745" tIns="37872" rIns="75745" bIns="3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245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376238"/>
            <a:ext cx="59197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745" tIns="37872" rIns="75745" bIns="3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pic>
        <p:nvPicPr>
          <p:cNvPr id="24581" name="Picture 2" descr="I:\04 - Communication EIGSI\Charte graphique\logo EIGSI\EIGSI-Logo2009 petit forma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4033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 advTm="5000"/>
  <p:timing>
    <p:tnLst>
      <p:par>
        <p:cTn id="1" dur="indefinite" restart="never" nodeType="tmRoot"/>
      </p:par>
    </p:tnLst>
  </p:timing>
  <p:txStyles>
    <p:titleStyle>
      <a:lvl1pPr algn="ctr" defTabSz="944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+mj-cs"/>
        </a:defRPr>
      </a:lvl1pPr>
      <a:lvl2pPr algn="ctr" defTabSz="944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2pPr>
      <a:lvl3pPr algn="ctr" defTabSz="944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3pPr>
      <a:lvl4pPr algn="ctr" defTabSz="944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4pPr>
      <a:lvl5pPr algn="ctr" defTabSz="9445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5pPr>
      <a:lvl6pPr marL="457200" algn="ctr" defTabSz="94456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6pPr>
      <a:lvl7pPr marL="914400" algn="ctr" defTabSz="94456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7pPr>
      <a:lvl8pPr marL="1371600" algn="ctr" defTabSz="94456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8pPr>
      <a:lvl9pPr marL="1828800" algn="ctr" defTabSz="94456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charset="0"/>
        </a:defRPr>
      </a:lvl9pPr>
    </p:titleStyle>
    <p:bodyStyle>
      <a:lvl1pPr marL="327025" indent="-327025" algn="l" defTabSz="94456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95000"/>
        <a:buFont typeface="Wingdings" pitchFamily="2" charset="2"/>
        <a:buChar char="q"/>
        <a:defRPr sz="2800" b="1">
          <a:solidFill>
            <a:srgbClr val="0066FF"/>
          </a:solidFill>
          <a:latin typeface="+mn-lt"/>
          <a:ea typeface="+mn-ea"/>
          <a:cs typeface="+mn-cs"/>
        </a:defRPr>
      </a:lvl1pPr>
      <a:lvl2pPr marL="900113" indent="-320675" algn="l" defTabSz="944563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u"/>
        <a:defRPr sz="2400" b="1">
          <a:solidFill>
            <a:srgbClr val="0066FF"/>
          </a:solidFill>
          <a:latin typeface="+mn-lt"/>
        </a:defRPr>
      </a:lvl2pPr>
      <a:lvl3pPr marL="1230313" indent="-163513" algn="l" defTabSz="944563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SzPct val="130000"/>
        <a:buFont typeface="Wingdings" pitchFamily="2" charset="2"/>
        <a:buChar char="t"/>
        <a:defRPr sz="1600" b="1">
          <a:solidFill>
            <a:srgbClr val="0066FF"/>
          </a:solidFill>
          <a:latin typeface="+mn-lt"/>
        </a:defRPr>
      </a:lvl3pPr>
      <a:lvl4pPr marL="1657350" indent="-234950" algn="l" defTabSz="944563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 2" pitchFamily="18" charset="2"/>
        <a:buChar char="A"/>
        <a:defRPr b="1">
          <a:solidFill>
            <a:srgbClr val="0066FF"/>
          </a:solidFill>
          <a:latin typeface="+mn-lt"/>
        </a:defRPr>
      </a:lvl4pPr>
      <a:lvl5pPr marL="2132013" indent="-238125" algn="l" defTabSz="9445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Lucida Sans" pitchFamily="34" charset="0"/>
        </a:defRPr>
      </a:lvl5pPr>
      <a:lvl6pPr marL="2589213" indent="-238125" algn="l" defTabSz="9445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Lucida Sans" pitchFamily="34" charset="0"/>
        </a:defRPr>
      </a:lvl6pPr>
      <a:lvl7pPr marL="3046413" indent="-238125" algn="l" defTabSz="9445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Lucida Sans" pitchFamily="34" charset="0"/>
        </a:defRPr>
      </a:lvl7pPr>
      <a:lvl8pPr marL="3503613" indent="-238125" algn="l" defTabSz="9445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Lucida Sans" pitchFamily="34" charset="0"/>
        </a:defRPr>
      </a:lvl8pPr>
      <a:lvl9pPr marL="3960813" indent="-238125" algn="l" defTabSz="9445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Lucida Sans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1655763"/>
            <a:ext cx="8870950" cy="1504950"/>
          </a:xfrm>
        </p:spPr>
        <p:txBody>
          <a:bodyPr/>
          <a:lstStyle/>
          <a:p>
            <a:pPr eaLnBrk="1" hangingPunct="1"/>
            <a:r>
              <a:rPr lang="en-GB" sz="4200" smtClean="0"/>
              <a:t>Improvements of Shorelines Defences Against Marine Pollution</a:t>
            </a:r>
            <a:r>
              <a:rPr lang="fr-FR" sz="4200" smtClean="0"/>
              <a:t>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ISDAMP+</a:t>
            </a:r>
          </a:p>
          <a:p>
            <a:pPr eaLnBrk="1" hangingPunct="1"/>
            <a:r>
              <a:rPr lang="fr-FR" smtClean="0"/>
              <a:t>project 2012/PREP/17</a:t>
            </a:r>
          </a:p>
        </p:txBody>
      </p:sp>
      <p:pic>
        <p:nvPicPr>
          <p:cNvPr id="15363" name="Picture 2" descr="civpro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5613" y="204788"/>
            <a:ext cx="13557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FH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3270250"/>
            <a:ext cx="15509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AM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8800"/>
            <a:ext cx="2189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logotipo-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3" y="5167313"/>
            <a:ext cx="692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019425" y="5262563"/>
            <a:ext cx="6499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rgbClr val="0066FF"/>
                </a:solidFill>
                <a:latin typeface="Arial" charset="0"/>
              </a:rPr>
              <a:t>Frédéric MUTTIN (EIGSI La Rochelle)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07988" y="6400800"/>
            <a:ext cx="932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FF"/>
                </a:solidFill>
                <a:latin typeface="Arial" charset="0"/>
              </a:rPr>
              <a:t>Kick-off meeting selected projects 2013 Call for proposals for prevention and preparedness DG-ECHO Brussels 17 January 2013</a:t>
            </a:r>
            <a:endParaRPr lang="fr-FR" b="1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1375" y="269875"/>
            <a:ext cx="18335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Partners</a:t>
            </a:r>
          </a:p>
        </p:txBody>
      </p:sp>
      <p:graphicFrame>
        <p:nvGraphicFramePr>
          <p:cNvPr id="16432" name="Group 48"/>
          <p:cNvGraphicFramePr>
            <a:graphicFrameLocks noGrp="1"/>
          </p:cNvGraphicFramePr>
          <p:nvPr/>
        </p:nvGraphicFramePr>
        <p:xfrm>
          <a:off x="336550" y="1374775"/>
          <a:ext cx="9175750" cy="3472272"/>
        </p:xfrm>
        <a:graphic>
          <a:graphicData uri="http://schemas.openxmlformats.org/drawingml/2006/table">
            <a:tbl>
              <a:tblPr/>
              <a:tblGrid>
                <a:gridCol w="3514725"/>
                <a:gridCol w="1073150"/>
                <a:gridCol w="1428750"/>
                <a:gridCol w="1652588"/>
                <a:gridCol w="1506537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Beneficiary name</a:t>
                      </a:r>
                    </a:p>
                  </a:txBody>
                  <a:tcPr marL="10317" marR="10317" marT="9752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number of days</a:t>
                      </a:r>
                    </a:p>
                  </a:txBody>
                  <a:tcPr marL="10317" marR="10317" marT="9752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costs of the actions in €</a:t>
                      </a:r>
                    </a:p>
                  </a:txBody>
                  <a:tcPr marL="10317" marR="10317" marT="9752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Beneficiary's own contribution in €</a:t>
                      </a:r>
                    </a:p>
                  </a:txBody>
                  <a:tcPr marL="10317" marR="10317" marT="9752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Amount of EC contribution requested in €</a:t>
                      </a:r>
                    </a:p>
                  </a:txBody>
                  <a:tcPr marL="10317" marR="10317" marT="9752" marB="0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EIGSI (coord.) FR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644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204 730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54 753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149 977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IST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University of LISBOA PT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668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129 080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66 988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62 092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AM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Action Modulers PT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614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143 660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37 615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106 045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FHC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Falmouth Harbour Commissioners UK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104 477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26 362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78 115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TOTAL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2 154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581 947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185 718 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396 229 </a:t>
                      </a:r>
                    </a:p>
                  </a:txBody>
                  <a:tcPr marL="10317" marR="10317" marT="9752" marB="0" anchor="ctr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0" name="Rectangle 3"/>
          <p:cNvSpPr txBox="1">
            <a:spLocks noChangeArrowheads="1"/>
          </p:cNvSpPr>
          <p:nvPr/>
        </p:nvSpPr>
        <p:spPr bwMode="auto">
          <a:xfrm>
            <a:off x="557213" y="5632450"/>
            <a:ext cx="82026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7025" indent="-327025" defTabSz="944563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q"/>
            </a:pPr>
            <a:r>
              <a:rPr lang="fr-FR" sz="2400" b="1">
                <a:solidFill>
                  <a:srgbClr val="0066FF"/>
                </a:solidFill>
                <a:latin typeface="Arial" charset="0"/>
              </a:rPr>
              <a:t>Duration </a:t>
            </a:r>
            <a:r>
              <a:rPr lang="en-GB" sz="2400" b="1">
                <a:solidFill>
                  <a:srgbClr val="0066FF"/>
                </a:solidFill>
                <a:latin typeface="Arial" charset="0"/>
              </a:rPr>
              <a:t>24</a:t>
            </a:r>
            <a:r>
              <a:rPr lang="fr-FR" sz="2400" b="1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0066FF"/>
                </a:solidFill>
                <a:latin typeface="Arial" charset="0"/>
              </a:rPr>
              <a:t>months</a:t>
            </a:r>
            <a:r>
              <a:rPr lang="fr-FR" sz="2400" b="1">
                <a:solidFill>
                  <a:srgbClr val="0066FF"/>
                </a:solidFill>
                <a:latin typeface="Arial" charset="0"/>
              </a:rPr>
              <a:t> (starting date 1/1/2013)</a:t>
            </a:r>
          </a:p>
          <a:p>
            <a:pPr marL="327025" indent="-327025" defTabSz="944563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q"/>
            </a:pPr>
            <a:r>
              <a:rPr lang="fr-FR" sz="2400" b="1">
                <a:solidFill>
                  <a:srgbClr val="0066FF"/>
                </a:solidFill>
                <a:latin typeface="Arial" charset="0"/>
              </a:rPr>
              <a:t>In-kind costs: 565 751 € not included in the budget</a:t>
            </a:r>
          </a:p>
          <a:p>
            <a:pPr marL="327025" indent="-327025" defTabSz="944563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q"/>
            </a:pPr>
            <a:endParaRPr lang="fr-FR" sz="2400" b="1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16431" name="Picture 50" descr="logotipo-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1838" y="0"/>
            <a:ext cx="635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1" descr="FH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238125"/>
            <a:ext cx="14605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3" name="Picture 52" descr="AM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0" y="336550"/>
            <a:ext cx="198913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Project description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182563" y="1284288"/>
            <a:ext cx="3967162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dirty="0" smtClean="0"/>
              <a:t>Objective</a:t>
            </a:r>
          </a:p>
          <a:p>
            <a:pPr marL="579438" lvl="1" indent="0" eaLnBrk="1" hangingPunct="1">
              <a:buFont typeface="Wingdings" pitchFamily="2" charset="2"/>
              <a:buNone/>
              <a:defRPr/>
            </a:pPr>
            <a:r>
              <a:rPr lang="en-GB" i="1" dirty="0" smtClean="0"/>
              <a:t>To improve the protection of the coast by floating barrier when a marine pollution occurs </a:t>
            </a:r>
          </a:p>
          <a:p>
            <a:pPr eaLnBrk="1" hangingPunct="1">
              <a:defRPr/>
            </a:pPr>
            <a:endParaRPr lang="en-GB" i="1" dirty="0" smtClean="0"/>
          </a:p>
          <a:p>
            <a:pPr eaLnBrk="1" hangingPunct="1">
              <a:defRPr/>
            </a:pPr>
            <a:r>
              <a:rPr lang="en-GB" dirty="0" smtClean="0"/>
              <a:t>Main result</a:t>
            </a:r>
          </a:p>
          <a:p>
            <a:pPr marL="579438" lvl="1" indent="0" eaLnBrk="1" hangingPunct="1">
              <a:buFont typeface="Wingdings" pitchFamily="2" charset="2"/>
              <a:buNone/>
              <a:defRPr/>
            </a:pPr>
            <a:r>
              <a:rPr lang="en-GB" dirty="0" smtClean="0"/>
              <a:t>Software decision aid tool and methodology to help local coast protection decision makers to  implement barriers</a:t>
            </a: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pic>
        <p:nvPicPr>
          <p:cNvPr id="17411" name="Picture 4" descr="BAR3D DSC_0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5" y="1751013"/>
            <a:ext cx="575468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Elorn zodiac EDF perc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1717675"/>
            <a:ext cx="577691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Project description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1209675"/>
            <a:ext cx="3963987" cy="4862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100" smtClean="0"/>
              <a:t>Actual situation: </a:t>
            </a:r>
          </a:p>
          <a:p>
            <a:pPr lvl="1" eaLnBrk="1" hangingPunct="1"/>
            <a:r>
              <a:rPr lang="fr-FR" sz="2100" smtClean="0"/>
              <a:t>Lack of efficient tools to anticipate and react on pollution hazards</a:t>
            </a:r>
          </a:p>
          <a:p>
            <a:pPr lvl="1" eaLnBrk="1" hangingPunct="1"/>
            <a:r>
              <a:rPr lang="fr-FR" sz="2100" smtClean="0"/>
              <a:t>Increase of responsibility of Local authorities on coastal protection</a:t>
            </a:r>
          </a:p>
          <a:p>
            <a:pPr lvl="1" eaLnBrk="1" hangingPunct="1"/>
            <a:r>
              <a:rPr lang="fr-FR" sz="2100" smtClean="0"/>
              <a:t>Scientific algorithms but not integrated approaches</a:t>
            </a:r>
          </a:p>
          <a:p>
            <a:pPr lvl="1" eaLnBrk="1" hangingPunct="1"/>
            <a:r>
              <a:rPr lang="fr-FR" sz="2100" smtClean="0"/>
              <a:t>Difficulties to optimise the utilisation of available resources</a:t>
            </a:r>
          </a:p>
          <a:p>
            <a:pPr lvl="1" eaLnBrk="1" hangingPunct="1"/>
            <a:endParaRPr lang="fr-FR" sz="2100" smtClean="0"/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"/>
          <p:cNvSpPr>
            <a:spLocks noChangeArrowheads="1"/>
          </p:cNvSpPr>
          <p:nvPr/>
        </p:nvSpPr>
        <p:spPr bwMode="auto">
          <a:xfrm>
            <a:off x="2530475" y="4579938"/>
            <a:ext cx="4237038" cy="64928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6315075" y="3011488"/>
            <a:ext cx="2868613" cy="844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3413125" y="3014663"/>
            <a:ext cx="2336800" cy="844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527050" y="3028950"/>
            <a:ext cx="2338388" cy="844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962025" y="1636713"/>
            <a:ext cx="7666038" cy="7747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Work packages</a:t>
            </a:r>
          </a:p>
        </p:txBody>
      </p:sp>
      <p:pic>
        <p:nvPicPr>
          <p:cNvPr id="19463" name="Picture 4" descr="barrage 3T Mat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6332538"/>
            <a:ext cx="69056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1441450" y="1644650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A Task Management and Reporting to the Commission</a:t>
            </a:r>
          </a:p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Leader EIGSI</a:t>
            </a:r>
            <a:r>
              <a:rPr lang="fr-FR"/>
              <a:t> </a:t>
            </a: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755650" y="3081338"/>
            <a:ext cx="192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66FF"/>
                </a:solidFill>
                <a:latin typeface="Arial" charset="0"/>
              </a:rPr>
              <a:t>B </a:t>
            </a:r>
            <a:r>
              <a:rPr lang="en-GB" b="1">
                <a:solidFill>
                  <a:srgbClr val="0066FF"/>
                </a:solidFill>
                <a:latin typeface="Arial" charset="0"/>
              </a:rPr>
              <a:t>Modelling</a:t>
            </a:r>
          </a:p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Leader IST</a:t>
            </a:r>
            <a:r>
              <a:rPr lang="fr-FR"/>
              <a:t> </a:t>
            </a: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3521075" y="3081338"/>
            <a:ext cx="1843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C Software</a:t>
            </a:r>
          </a:p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Leader AM</a:t>
            </a:r>
            <a:r>
              <a:rPr lang="fr-FR"/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6384925" y="3054350"/>
            <a:ext cx="2730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D Experimentations</a:t>
            </a:r>
          </a:p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Leader FHC</a:t>
            </a:r>
            <a:r>
              <a:rPr lang="fr-FR" b="1">
                <a:solidFill>
                  <a:srgbClr val="0066FF"/>
                </a:solidFill>
                <a:latin typeface="Arial" charset="0"/>
              </a:rPr>
              <a:t> 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3632200" y="4568825"/>
            <a:ext cx="241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E Task Publicity</a:t>
            </a:r>
          </a:p>
          <a:p>
            <a:r>
              <a:rPr lang="en-GB" b="1">
                <a:solidFill>
                  <a:srgbClr val="0066FF"/>
                </a:solidFill>
                <a:latin typeface="Arial" charset="0"/>
              </a:rPr>
              <a:t>Leader EIGSI</a:t>
            </a:r>
            <a:r>
              <a:rPr lang="fr-FR"/>
              <a:t> 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200" smtClean="0"/>
              <a:t>Deliverables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95388"/>
            <a:ext cx="8913813" cy="463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100" smtClean="0"/>
              <a:t>(essential/task)</a:t>
            </a:r>
            <a:endParaRPr lang="en-GB" sz="21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A"/>
            </a:pPr>
            <a:r>
              <a:rPr lang="en-GB" sz="2100" smtClean="0">
                <a:solidFill>
                  <a:schemeClr val="folHlink"/>
                </a:solidFill>
              </a:rPr>
              <a:t>Progress Report n°1 (technical and financial implementation)</a:t>
            </a:r>
            <a:r>
              <a:rPr lang="fr-FR" sz="2100" smtClean="0">
                <a:solidFill>
                  <a:schemeClr val="folHlink"/>
                </a:solidFill>
              </a:rPr>
              <a:t> M10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A"/>
            </a:pPr>
            <a:r>
              <a:rPr lang="en-GB" sz="2100" smtClean="0">
                <a:solidFill>
                  <a:schemeClr val="folHlink"/>
                </a:solidFill>
              </a:rPr>
              <a:t>Progress Report n°2 (technical and financial implementation)</a:t>
            </a:r>
            <a:r>
              <a:rPr lang="fr-FR" sz="2100" smtClean="0">
                <a:solidFill>
                  <a:schemeClr val="folHlink"/>
                </a:solidFill>
              </a:rPr>
              <a:t>  M18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B"/>
            </a:pPr>
            <a:r>
              <a:rPr lang="fr-FR" sz="2100" smtClean="0"/>
              <a:t>8 Reports on Modelling (</a:t>
            </a:r>
            <a:r>
              <a:rPr lang="en-GB" sz="2100" smtClean="0"/>
              <a:t>barrier</a:t>
            </a:r>
            <a:r>
              <a:rPr lang="fr-FR" sz="2100" smtClean="0"/>
              <a:t> 2D and 3D, </a:t>
            </a:r>
            <a:r>
              <a:rPr lang="en-GB" sz="2100" smtClean="0"/>
              <a:t>Hydrodynamic and waves Models, stochastic processes…) </a:t>
            </a:r>
            <a:r>
              <a:rPr lang="fr-FR" sz="2100" smtClean="0"/>
              <a:t>M5-M22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C"/>
            </a:pPr>
            <a:r>
              <a:rPr lang="en-GB" sz="2100" smtClean="0">
                <a:solidFill>
                  <a:schemeClr val="folHlink"/>
                </a:solidFill>
              </a:rPr>
              <a:t>Beta Software Version with all features implemented</a:t>
            </a:r>
            <a:r>
              <a:rPr lang="fr-FR" sz="2100" smtClean="0">
                <a:solidFill>
                  <a:schemeClr val="folHlink"/>
                </a:solidFill>
              </a:rPr>
              <a:t> (coupled MOHID and barrier model </a:t>
            </a:r>
            <a:r>
              <a:rPr lang="en-GB" sz="2100" smtClean="0">
                <a:solidFill>
                  <a:schemeClr val="folHlink"/>
                </a:solidFill>
              </a:rPr>
              <a:t>with OpenMI interface</a:t>
            </a:r>
            <a:r>
              <a:rPr lang="en-GB" sz="2100" smtClean="0"/>
              <a:t> </a:t>
            </a:r>
            <a:r>
              <a:rPr lang="fr-FR" sz="2100" smtClean="0">
                <a:solidFill>
                  <a:schemeClr val="folHlink"/>
                </a:solidFill>
              </a:rPr>
              <a:t>) M16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C"/>
            </a:pPr>
            <a:r>
              <a:rPr lang="en-GB" sz="2100" smtClean="0">
                <a:solidFill>
                  <a:schemeClr val="folHlink"/>
                </a:solidFill>
              </a:rPr>
              <a:t>Final Software Version</a:t>
            </a:r>
            <a:r>
              <a:rPr lang="fr-FR" sz="2100" smtClean="0">
                <a:solidFill>
                  <a:schemeClr val="folHlink"/>
                </a:solidFill>
              </a:rPr>
              <a:t> M22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D"/>
            </a:pPr>
            <a:r>
              <a:rPr lang="en-GB" sz="2100" smtClean="0"/>
              <a:t>List of the sites retained for experimentations (simulated and real-life) M8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D"/>
            </a:pPr>
            <a:r>
              <a:rPr lang="en-GB" sz="2100" smtClean="0"/>
              <a:t>Simulation reports (8-10 Simulated exercises) M18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D"/>
            </a:pPr>
            <a:r>
              <a:rPr lang="en-GB" sz="2100" smtClean="0"/>
              <a:t>3 Experimentations reports M20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E"/>
            </a:pPr>
            <a:r>
              <a:rPr lang="fr-FR" sz="2100" smtClean="0">
                <a:solidFill>
                  <a:schemeClr val="folHlink"/>
                </a:solidFill>
              </a:rPr>
              <a:t>2 workshops M8 M20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E"/>
            </a:pPr>
            <a:r>
              <a:rPr lang="en-GB" sz="2100" smtClean="0">
                <a:solidFill>
                  <a:schemeClr val="folHlink"/>
                </a:solidFill>
              </a:rPr>
              <a:t>Training sessions (2 per country)</a:t>
            </a:r>
            <a:r>
              <a:rPr lang="fr-FR" sz="2100" smtClean="0">
                <a:solidFill>
                  <a:schemeClr val="folHlink"/>
                </a:solidFill>
              </a:rPr>
              <a:t> M12-22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Milestones and main events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 Specifications for soft developments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 Availability of decision aid tool for experimentation design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3 experimentations in real-life situations</a:t>
            </a:r>
          </a:p>
          <a:p>
            <a:pPr lvl="1" eaLnBrk="1" hangingPunct="1"/>
            <a:r>
              <a:rPr lang="fr-FR" smtClean="0"/>
              <a:t>Lisbon Harbour  ( M10… M20)</a:t>
            </a:r>
          </a:p>
          <a:p>
            <a:pPr lvl="1" eaLnBrk="1" hangingPunct="1"/>
            <a:r>
              <a:rPr lang="en-GB" smtClean="0"/>
              <a:t>Falmouth</a:t>
            </a:r>
            <a:r>
              <a:rPr lang="fr-FR" smtClean="0"/>
              <a:t> Cornwall ( M12… M22)</a:t>
            </a:r>
          </a:p>
          <a:p>
            <a:pPr lvl="1" eaLnBrk="1" hangingPunct="1"/>
            <a:r>
              <a:rPr lang="fr-FR" smtClean="0"/>
              <a:t>Charente-Maritime  ( M12… M22)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Follow up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485900"/>
            <a:ext cx="8577262" cy="526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600" smtClean="0"/>
              <a:t> Steering committee meetings every 6 months (+ DG ECHO reporting)</a:t>
            </a:r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  <a:p>
            <a:pPr eaLnBrk="1" hangingPunct="1">
              <a:lnSpc>
                <a:spcPct val="90000"/>
              </a:lnSpc>
            </a:pPr>
            <a:r>
              <a:rPr lang="fr-FR" sz="2600" smtClean="0"/>
              <a:t>Technical committee meetings  …..</a:t>
            </a:r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  <a:p>
            <a:pPr eaLnBrk="1" hangingPunct="1">
              <a:lnSpc>
                <a:spcPct val="90000"/>
              </a:lnSpc>
            </a:pPr>
            <a:r>
              <a:rPr lang="fr-FR" sz="2600" smtClean="0"/>
              <a:t> Consolidation of technical achievements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Software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Methodological guide</a:t>
            </a:r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  <a:p>
            <a:pPr eaLnBrk="1" hangingPunct="1">
              <a:lnSpc>
                <a:spcPct val="90000"/>
              </a:lnSpc>
            </a:pPr>
            <a:r>
              <a:rPr lang="fr-FR" sz="2600" smtClean="0"/>
              <a:t> Experimentations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Local working groups with stake holders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Detailed plans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smtClean="0"/>
              <a:t>Synthesis</a:t>
            </a:r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  <a:p>
            <a:pPr eaLnBrk="1" hangingPunct="1">
              <a:lnSpc>
                <a:spcPct val="90000"/>
              </a:lnSpc>
            </a:pPr>
            <a:endParaRPr lang="fr-FR" sz="2600" smtClean="0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1" descr="Logo2009 petit for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431800"/>
            <a:ext cx="45227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-4763"/>
          <a:ext cx="4679950" cy="702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 bitmap" r:id="rId5" imgW="3172268" imgH="4761905" progId="PBrush">
                  <p:embed/>
                </p:oleObj>
              </mc:Choice>
              <mc:Fallback>
                <p:oleObj name="Image bitmap" r:id="rId5" imgW="3172268" imgH="476190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763"/>
                        <a:ext cx="4679950" cy="7026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350838" y="3141663"/>
            <a:ext cx="8658225" cy="1770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1875"/>
              </a:avLst>
            </a:prstTxWarp>
          </a:bodyPr>
          <a:lstStyle/>
          <a:p>
            <a:pPr algn="ctr"/>
            <a:r>
              <a:rPr lang="fr-FR" sz="38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  you  for  your  attention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5170488" y="5387975"/>
            <a:ext cx="4205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66FF"/>
                </a:solidFill>
                <a:latin typeface="Arial" charset="0"/>
              </a:rPr>
              <a:t>www.eigsi.fr</a:t>
            </a: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066FF"/>
                </a:solidFill>
                <a:latin typeface="Arial" charset="0"/>
              </a:rPr>
              <a:t>frederic.muttin@eigsi.fr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herche EIGSI">
  <a:themeElements>
    <a:clrScheme name="Rech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ch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8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8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Rech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h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h 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h 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h 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h 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h 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Recherche EIGSI</Template>
  <TotalTime>154</TotalTime>
  <Words>430</Words>
  <Application>Microsoft Office PowerPoint</Application>
  <PresentationFormat>Custom</PresentationFormat>
  <Paragraphs>102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Recherche EIGSI</vt:lpstr>
      <vt:lpstr>Image bitmap</vt:lpstr>
      <vt:lpstr>Improvements of Shorelines Defences Against Marine Pollution </vt:lpstr>
      <vt:lpstr>Partners</vt:lpstr>
      <vt:lpstr>Project description</vt:lpstr>
      <vt:lpstr>Project description</vt:lpstr>
      <vt:lpstr>Work packages</vt:lpstr>
      <vt:lpstr>Deliverables </vt:lpstr>
      <vt:lpstr>Milestones and main events</vt:lpstr>
      <vt:lpstr>Follow up</vt:lpstr>
      <vt:lpstr>PowerPoint Presentation</vt:lpstr>
    </vt:vector>
  </TitlesOfParts>
  <Company>EIGSI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of Shorelines Defences Against Marine Pollution</dc:title>
  <dc:creator>Dominique BREUIL</dc:creator>
  <cp:lastModifiedBy>ZUBER Biljana (ECHO)</cp:lastModifiedBy>
  <cp:revision>23</cp:revision>
  <cp:lastPrinted>2003-01-28T13:28:53Z</cp:lastPrinted>
  <dcterms:created xsi:type="dcterms:W3CDTF">2013-01-11T12:43:03Z</dcterms:created>
  <dcterms:modified xsi:type="dcterms:W3CDTF">2013-01-17T16:07:16Z</dcterms:modified>
</cp:coreProperties>
</file>