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2" r:id="rId5"/>
    <p:sldId id="266" r:id="rId6"/>
    <p:sldId id="258" r:id="rId7"/>
    <p:sldId id="257" r:id="rId8"/>
    <p:sldId id="264" r:id="rId9"/>
    <p:sldId id="265" r:id="rId10"/>
    <p:sldId id="263" r:id="rId11"/>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1FE92E64-13B9-4DEE-B6AA-1CC021783026}" type="datetimeFigureOut">
              <a:rPr lang="is-IS" smtClean="0"/>
              <a:pPr/>
              <a:t>17.1.2013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1FE92E64-13B9-4DEE-B6AA-1CC021783026}" type="datetimeFigureOut">
              <a:rPr lang="is-IS" smtClean="0"/>
              <a:pPr/>
              <a:t>17.1.2013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1FE92E64-13B9-4DEE-B6AA-1CC021783026}" type="datetimeFigureOut">
              <a:rPr lang="is-IS" smtClean="0"/>
              <a:pPr/>
              <a:t>17.1.2013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1FE92E64-13B9-4DEE-B6AA-1CC021783026}" type="datetimeFigureOut">
              <a:rPr lang="is-IS" smtClean="0"/>
              <a:pPr/>
              <a:t>17.1.2013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92E64-13B9-4DEE-B6AA-1CC021783026}" type="datetimeFigureOut">
              <a:rPr lang="is-IS" smtClean="0"/>
              <a:pPr/>
              <a:t>17.1.2013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1FE92E64-13B9-4DEE-B6AA-1CC021783026}" type="datetimeFigureOut">
              <a:rPr lang="is-IS" smtClean="0"/>
              <a:pPr/>
              <a:t>17.1.2013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1FE92E64-13B9-4DEE-B6AA-1CC021783026}" type="datetimeFigureOut">
              <a:rPr lang="is-IS" smtClean="0"/>
              <a:pPr/>
              <a:t>17.1.2013</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1FE92E64-13B9-4DEE-B6AA-1CC021783026}" type="datetimeFigureOut">
              <a:rPr lang="is-IS" smtClean="0"/>
              <a:pPr/>
              <a:t>17.1.2013</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2E64-13B9-4DEE-B6AA-1CC021783026}" type="datetimeFigureOut">
              <a:rPr lang="is-IS" smtClean="0"/>
              <a:pPr/>
              <a:t>17.1.2013</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92E64-13B9-4DEE-B6AA-1CC021783026}" type="datetimeFigureOut">
              <a:rPr lang="is-IS" smtClean="0"/>
              <a:pPr/>
              <a:t>17.1.2013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92E64-13B9-4DEE-B6AA-1CC021783026}" type="datetimeFigureOut">
              <a:rPr lang="is-IS" smtClean="0"/>
              <a:pPr/>
              <a:t>17.1.2013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44C30B3-8F26-47A5-9ADC-07952A147826}"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2E64-13B9-4DEE-B6AA-1CC021783026}" type="datetimeFigureOut">
              <a:rPr lang="is-IS" smtClean="0"/>
              <a:pPr/>
              <a:t>17.1.2013</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C30B3-8F26-47A5-9ADC-07952A147826}"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err="1" smtClean="0"/>
              <a:t>Implementation</a:t>
            </a:r>
            <a:r>
              <a:rPr lang="is-IS" dirty="0" smtClean="0"/>
              <a:t> of </a:t>
            </a:r>
            <a:r>
              <a:rPr lang="is-IS" dirty="0" err="1" smtClean="0"/>
              <a:t>the</a:t>
            </a:r>
            <a:r>
              <a:rPr lang="is-IS" dirty="0" smtClean="0"/>
              <a:t> EU </a:t>
            </a:r>
            <a:r>
              <a:rPr lang="is-IS" dirty="0" err="1" smtClean="0"/>
              <a:t>Host</a:t>
            </a:r>
            <a:r>
              <a:rPr lang="is-IS" dirty="0" smtClean="0"/>
              <a:t> </a:t>
            </a:r>
            <a:r>
              <a:rPr lang="is-IS" dirty="0" err="1" smtClean="0"/>
              <a:t>Nation</a:t>
            </a:r>
            <a:r>
              <a:rPr lang="is-IS" dirty="0" smtClean="0"/>
              <a:t> </a:t>
            </a:r>
            <a:r>
              <a:rPr lang="is-IS" dirty="0" err="1" smtClean="0"/>
              <a:t>Support</a:t>
            </a:r>
            <a:r>
              <a:rPr lang="is-IS" dirty="0" smtClean="0"/>
              <a:t> </a:t>
            </a:r>
            <a:r>
              <a:rPr lang="is-IS" dirty="0" err="1" smtClean="0"/>
              <a:t>Guidelines</a:t>
            </a:r>
            <a:endParaRPr lang="is-IS" dirty="0"/>
          </a:p>
        </p:txBody>
      </p:sp>
      <p:sp>
        <p:nvSpPr>
          <p:cNvPr id="3" name="Subtitle 2"/>
          <p:cNvSpPr>
            <a:spLocks noGrp="1"/>
          </p:cNvSpPr>
          <p:nvPr>
            <p:ph type="subTitle" idx="1"/>
          </p:nvPr>
        </p:nvSpPr>
        <p:spPr>
          <a:xfrm>
            <a:off x="1403648" y="4221088"/>
            <a:ext cx="6400800" cy="1752600"/>
          </a:xfrm>
        </p:spPr>
        <p:txBody>
          <a:bodyPr/>
          <a:lstStyle/>
          <a:p>
            <a:r>
              <a:rPr lang="en-US" sz="1800" dirty="0" smtClean="0"/>
              <a:t>Kick-off meeting of projects selected under the Civil Protection Financial Instrument</a:t>
            </a:r>
          </a:p>
          <a:p>
            <a:r>
              <a:rPr lang="en-US" sz="1800" dirty="0" smtClean="0"/>
              <a:t>‘Prevention and Preparedness Projects’</a:t>
            </a:r>
          </a:p>
          <a:p>
            <a:r>
              <a:rPr lang="en-US" sz="1800" dirty="0" smtClean="0"/>
              <a:t>Brussels, 17 January 2013</a:t>
            </a:r>
          </a:p>
          <a:p>
            <a:r>
              <a:rPr lang="en-US" sz="1800" dirty="0" err="1" smtClean="0"/>
              <a:t>Jón</a:t>
            </a:r>
            <a:r>
              <a:rPr lang="en-US" sz="1800" dirty="0" smtClean="0"/>
              <a:t> B. </a:t>
            </a:r>
            <a:r>
              <a:rPr lang="en-US" sz="1800" dirty="0" err="1" smtClean="0"/>
              <a:t>Birgisson</a:t>
            </a:r>
            <a:r>
              <a:rPr lang="en-US" sz="1800" dirty="0" smtClean="0"/>
              <a:t> – Icelandic Red Cross</a:t>
            </a:r>
          </a:p>
          <a:p>
            <a:endParaRPr lang="is-IS" sz="1800" dirty="0"/>
          </a:p>
        </p:txBody>
      </p:sp>
      <p:pic>
        <p:nvPicPr>
          <p:cNvPr id="4" name="Picture 3"/>
          <p:cNvPicPr>
            <a:picLocks noChangeAspect="1" noChangeArrowheads="1"/>
          </p:cNvPicPr>
          <p:nvPr/>
        </p:nvPicPr>
        <p:blipFill>
          <a:blip r:embed="rId2" cstate="print"/>
          <a:srcRect/>
          <a:stretch>
            <a:fillRect/>
          </a:stretch>
        </p:blipFill>
        <p:spPr bwMode="auto">
          <a:xfrm>
            <a:off x="395536" y="188640"/>
            <a:ext cx="8568952" cy="854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
        <p:nvSpPr>
          <p:cNvPr id="7"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 </a:t>
            </a:r>
            <a:r>
              <a:rPr lang="de-DE" sz="2400" b="1" dirty="0"/>
              <a:t>– </a:t>
            </a:r>
            <a:r>
              <a:rPr lang="de-DE" sz="2400" b="1" dirty="0" smtClean="0"/>
              <a:t>The Black Swan</a:t>
            </a:r>
            <a:endParaRPr lang="de-DE" sz="2400" b="1" dirty="0"/>
          </a:p>
        </p:txBody>
      </p:sp>
      <p:sp>
        <p:nvSpPr>
          <p:cNvPr id="8" name="Content Placeholder 2"/>
          <p:cNvSpPr>
            <a:spLocks noGrp="1"/>
          </p:cNvSpPr>
          <p:nvPr>
            <p:ph idx="1"/>
          </p:nvPr>
        </p:nvSpPr>
        <p:spPr>
          <a:xfrm>
            <a:off x="539552" y="1556792"/>
            <a:ext cx="8147050" cy="2232248"/>
          </a:xfrm>
        </p:spPr>
        <p:txBody>
          <a:bodyPr>
            <a:normAutofit/>
          </a:bodyPr>
          <a:lstStyle/>
          <a:p>
            <a:pPr marL="193675" indent="-193675">
              <a:buClr>
                <a:srgbClr val="DA251D"/>
              </a:buClr>
            </a:pPr>
            <a:r>
              <a:rPr lang="en-US" sz="1800" dirty="0" smtClean="0"/>
              <a:t>A </a:t>
            </a:r>
            <a:r>
              <a:rPr lang="en-US" sz="1800" b="1" dirty="0" smtClean="0"/>
              <a:t>black swan</a:t>
            </a:r>
            <a:r>
              <a:rPr lang="en-US" sz="1800" dirty="0" smtClean="0"/>
              <a:t> is an unpredictable, rare, but nevertheless high impact event. </a:t>
            </a:r>
            <a:endParaRPr lang="is-IS" sz="1800" dirty="0" smtClean="0"/>
          </a:p>
          <a:p>
            <a:pPr marL="193675" indent="-193675">
              <a:buClr>
                <a:srgbClr val="DA251D"/>
              </a:buClr>
            </a:pPr>
            <a:r>
              <a:rPr lang="is-IS" sz="1800" dirty="0" err="1" smtClean="0"/>
              <a:t>We</a:t>
            </a:r>
            <a:r>
              <a:rPr lang="is-IS" sz="1800" dirty="0" smtClean="0"/>
              <a:t> </a:t>
            </a:r>
            <a:r>
              <a:rPr lang="is-IS" sz="1800" dirty="0" err="1" smtClean="0"/>
              <a:t>have</a:t>
            </a:r>
            <a:r>
              <a:rPr lang="is-IS" sz="1800" dirty="0" smtClean="0"/>
              <a:t> </a:t>
            </a:r>
            <a:r>
              <a:rPr lang="is-IS" sz="1800" dirty="0" err="1" smtClean="0"/>
              <a:t>no</a:t>
            </a:r>
            <a:r>
              <a:rPr lang="is-IS" sz="1800" dirty="0" smtClean="0"/>
              <a:t> </a:t>
            </a:r>
            <a:r>
              <a:rPr lang="is-IS" sz="1800" dirty="0" err="1" smtClean="0"/>
              <a:t>idea</a:t>
            </a:r>
            <a:r>
              <a:rPr lang="is-IS" sz="1800" dirty="0" smtClean="0"/>
              <a:t> </a:t>
            </a:r>
            <a:r>
              <a:rPr lang="is-IS" sz="1800" dirty="0" err="1" smtClean="0"/>
              <a:t>where</a:t>
            </a:r>
            <a:r>
              <a:rPr lang="is-IS" sz="1800" dirty="0" smtClean="0"/>
              <a:t>, </a:t>
            </a:r>
            <a:r>
              <a:rPr lang="is-IS" sz="1800" dirty="0" err="1" smtClean="0"/>
              <a:t>when</a:t>
            </a:r>
            <a:r>
              <a:rPr lang="is-IS" sz="1800" dirty="0" smtClean="0"/>
              <a:t> </a:t>
            </a:r>
            <a:r>
              <a:rPr lang="is-IS" sz="1800" dirty="0" err="1" smtClean="0"/>
              <a:t>or</a:t>
            </a:r>
            <a:r>
              <a:rPr lang="is-IS" sz="1800" dirty="0" smtClean="0"/>
              <a:t> </a:t>
            </a:r>
            <a:r>
              <a:rPr lang="is-IS" sz="1800" dirty="0" err="1" smtClean="0"/>
              <a:t>how</a:t>
            </a:r>
            <a:r>
              <a:rPr lang="is-IS" sz="1800" dirty="0" smtClean="0"/>
              <a:t> </a:t>
            </a:r>
            <a:r>
              <a:rPr lang="is-IS" sz="1800" dirty="0" err="1" smtClean="0"/>
              <a:t>the</a:t>
            </a:r>
            <a:r>
              <a:rPr lang="is-IS" sz="1800" dirty="0" smtClean="0"/>
              <a:t> </a:t>
            </a:r>
            <a:r>
              <a:rPr lang="is-IS" sz="1800" dirty="0" err="1" smtClean="0"/>
              <a:t>next</a:t>
            </a:r>
            <a:r>
              <a:rPr lang="is-IS" sz="1800" dirty="0" smtClean="0"/>
              <a:t> </a:t>
            </a:r>
            <a:r>
              <a:rPr lang="is-IS" sz="1800" dirty="0" err="1" smtClean="0"/>
              <a:t>Black</a:t>
            </a:r>
            <a:r>
              <a:rPr lang="is-IS" sz="1800" dirty="0" smtClean="0"/>
              <a:t> </a:t>
            </a:r>
            <a:r>
              <a:rPr lang="is-IS" sz="1800" dirty="0" err="1" smtClean="0"/>
              <a:t>Swan</a:t>
            </a:r>
            <a:r>
              <a:rPr lang="is-IS" sz="1800" dirty="0" smtClean="0"/>
              <a:t> </a:t>
            </a:r>
            <a:r>
              <a:rPr lang="is-IS" sz="1800" dirty="0" err="1" smtClean="0"/>
              <a:t>will</a:t>
            </a:r>
            <a:r>
              <a:rPr lang="is-IS" sz="1800" dirty="0" smtClean="0"/>
              <a:t> </a:t>
            </a:r>
            <a:r>
              <a:rPr lang="is-IS" sz="1800" dirty="0" err="1" smtClean="0"/>
              <a:t>occur</a:t>
            </a:r>
            <a:r>
              <a:rPr lang="is-IS" sz="1800" dirty="0" smtClean="0"/>
              <a:t>. </a:t>
            </a:r>
          </a:p>
          <a:p>
            <a:pPr marL="193675" indent="-193675">
              <a:buClr>
                <a:srgbClr val="DA251D"/>
              </a:buClr>
            </a:pPr>
            <a:r>
              <a:rPr lang="is-IS" sz="1800" b="1" dirty="0" err="1" smtClean="0"/>
              <a:t>We</a:t>
            </a:r>
            <a:r>
              <a:rPr lang="is-IS" sz="1800" b="1" dirty="0" smtClean="0"/>
              <a:t> </a:t>
            </a:r>
            <a:r>
              <a:rPr lang="is-IS" sz="1800" b="1" dirty="0" err="1" smtClean="0"/>
              <a:t>can</a:t>
            </a:r>
            <a:r>
              <a:rPr lang="is-IS" sz="1800" b="1" dirty="0" smtClean="0"/>
              <a:t> </a:t>
            </a:r>
            <a:r>
              <a:rPr lang="is-IS" sz="1800" b="1" dirty="0" err="1" smtClean="0"/>
              <a:t>however</a:t>
            </a:r>
            <a:r>
              <a:rPr lang="is-IS" sz="1800" b="1" dirty="0" smtClean="0"/>
              <a:t> </a:t>
            </a:r>
            <a:r>
              <a:rPr lang="is-IS" sz="1800" b="1" dirty="0" err="1" smtClean="0"/>
              <a:t>prepare</a:t>
            </a:r>
            <a:r>
              <a:rPr lang="is-IS" sz="1800" b="1" dirty="0" smtClean="0"/>
              <a:t> </a:t>
            </a:r>
            <a:r>
              <a:rPr lang="is-IS" sz="1800" b="1" dirty="0" err="1" smtClean="0"/>
              <a:t>ourselves</a:t>
            </a:r>
            <a:r>
              <a:rPr lang="is-IS" sz="1800" b="1" dirty="0" smtClean="0"/>
              <a:t> </a:t>
            </a:r>
            <a:r>
              <a:rPr lang="is-IS" sz="1800" b="1" dirty="0" err="1" smtClean="0"/>
              <a:t>so</a:t>
            </a:r>
            <a:r>
              <a:rPr lang="is-IS" sz="1800" b="1" dirty="0" smtClean="0"/>
              <a:t> </a:t>
            </a:r>
            <a:r>
              <a:rPr lang="is-IS" sz="1800" b="1" dirty="0" err="1" smtClean="0"/>
              <a:t>that</a:t>
            </a:r>
            <a:r>
              <a:rPr lang="is-IS" sz="1800" b="1" dirty="0" smtClean="0"/>
              <a:t> </a:t>
            </a:r>
            <a:r>
              <a:rPr lang="is-IS" sz="1800" b="1" dirty="0" err="1" smtClean="0"/>
              <a:t>whoever</a:t>
            </a:r>
            <a:r>
              <a:rPr lang="is-IS" sz="1800" b="1" dirty="0" smtClean="0"/>
              <a:t> </a:t>
            </a:r>
            <a:r>
              <a:rPr lang="is-IS" sz="1800" b="1" dirty="0" err="1" smtClean="0"/>
              <a:t>faces</a:t>
            </a:r>
            <a:r>
              <a:rPr lang="is-IS" sz="1800" b="1" dirty="0" smtClean="0"/>
              <a:t> a </a:t>
            </a:r>
            <a:r>
              <a:rPr lang="is-IS" sz="1800" b="1" dirty="0" err="1" smtClean="0"/>
              <a:t>black</a:t>
            </a:r>
            <a:r>
              <a:rPr lang="is-IS" sz="1800" b="1" dirty="0" smtClean="0"/>
              <a:t> </a:t>
            </a:r>
            <a:r>
              <a:rPr lang="is-IS" sz="1800" b="1" dirty="0" err="1" smtClean="0"/>
              <a:t>swan</a:t>
            </a:r>
            <a:r>
              <a:rPr lang="is-IS" sz="1800" b="1" dirty="0" smtClean="0"/>
              <a:t> </a:t>
            </a:r>
            <a:r>
              <a:rPr lang="is-IS" sz="1800" b="1" dirty="0" err="1" smtClean="0"/>
              <a:t>in</a:t>
            </a:r>
            <a:r>
              <a:rPr lang="is-IS" sz="1800" b="1" dirty="0" smtClean="0"/>
              <a:t> </a:t>
            </a:r>
            <a:r>
              <a:rPr lang="is-IS" sz="1800" b="1" dirty="0" err="1" smtClean="0"/>
              <a:t>the</a:t>
            </a:r>
            <a:r>
              <a:rPr lang="is-IS" sz="1800" b="1" dirty="0" smtClean="0"/>
              <a:t> </a:t>
            </a:r>
            <a:r>
              <a:rPr lang="is-IS" sz="1800" b="1" dirty="0" err="1" smtClean="0"/>
              <a:t>near</a:t>
            </a:r>
            <a:r>
              <a:rPr lang="is-IS" sz="1800" b="1" dirty="0" smtClean="0"/>
              <a:t> </a:t>
            </a:r>
            <a:r>
              <a:rPr lang="is-IS" sz="1800" b="1" dirty="0" err="1" smtClean="0"/>
              <a:t>future</a:t>
            </a:r>
            <a:r>
              <a:rPr lang="is-IS" sz="1800" b="1" dirty="0" smtClean="0"/>
              <a:t> </a:t>
            </a:r>
            <a:r>
              <a:rPr lang="is-IS" sz="1800" b="1" dirty="0" err="1" smtClean="0"/>
              <a:t>can</a:t>
            </a:r>
            <a:r>
              <a:rPr lang="is-IS" sz="1800" b="1" dirty="0" smtClean="0"/>
              <a:t> </a:t>
            </a:r>
            <a:r>
              <a:rPr lang="is-IS" sz="1800" b="1" dirty="0" err="1" smtClean="0"/>
              <a:t>expect</a:t>
            </a:r>
            <a:r>
              <a:rPr lang="is-IS" sz="1800" b="1" dirty="0" smtClean="0"/>
              <a:t> </a:t>
            </a:r>
            <a:r>
              <a:rPr lang="is-IS" sz="1800" b="1" dirty="0" err="1" smtClean="0"/>
              <a:t>to</a:t>
            </a:r>
            <a:r>
              <a:rPr lang="is-IS" sz="1800" b="1" dirty="0" smtClean="0"/>
              <a:t> </a:t>
            </a:r>
            <a:r>
              <a:rPr lang="is-IS" sz="1800" b="1" dirty="0" err="1" smtClean="0"/>
              <a:t>be</a:t>
            </a:r>
            <a:r>
              <a:rPr lang="is-IS" sz="1800" b="1" dirty="0" smtClean="0"/>
              <a:t> </a:t>
            </a:r>
            <a:r>
              <a:rPr lang="is-IS" sz="1800" b="1" dirty="0" err="1" smtClean="0"/>
              <a:t>assisted</a:t>
            </a:r>
            <a:r>
              <a:rPr lang="is-IS" sz="1800" b="1" dirty="0" smtClean="0"/>
              <a:t> </a:t>
            </a:r>
            <a:r>
              <a:rPr lang="is-IS" sz="1800" b="1" dirty="0" err="1" smtClean="0"/>
              <a:t>by</a:t>
            </a:r>
            <a:r>
              <a:rPr lang="is-IS" sz="1800" b="1" dirty="0" smtClean="0"/>
              <a:t> </a:t>
            </a:r>
            <a:r>
              <a:rPr lang="is-IS" sz="1800" b="1" dirty="0" err="1" smtClean="0"/>
              <a:t>fellow</a:t>
            </a:r>
            <a:r>
              <a:rPr lang="is-IS" sz="1800" b="1" dirty="0" smtClean="0"/>
              <a:t> </a:t>
            </a:r>
            <a:r>
              <a:rPr lang="is-IS" sz="1800" b="1" dirty="0" err="1" smtClean="0"/>
              <a:t>states</a:t>
            </a:r>
            <a:r>
              <a:rPr lang="is-IS" sz="1800" b="1" dirty="0" smtClean="0"/>
              <a:t> </a:t>
            </a:r>
            <a:r>
              <a:rPr lang="is-IS" sz="1800" b="1" dirty="0" err="1" smtClean="0"/>
              <a:t>without</a:t>
            </a:r>
            <a:r>
              <a:rPr lang="is-IS" sz="1800" b="1" dirty="0" smtClean="0"/>
              <a:t> delays </a:t>
            </a:r>
            <a:r>
              <a:rPr lang="is-IS" sz="1800" b="1" dirty="0" err="1" smtClean="0"/>
              <a:t>and</a:t>
            </a:r>
            <a:r>
              <a:rPr lang="is-IS" sz="1800" b="1" dirty="0" smtClean="0"/>
              <a:t> </a:t>
            </a:r>
            <a:r>
              <a:rPr lang="is-IS" sz="1800" b="1" dirty="0" err="1" smtClean="0"/>
              <a:t>life</a:t>
            </a:r>
            <a:r>
              <a:rPr lang="is-IS" sz="1800" b="1" dirty="0" smtClean="0"/>
              <a:t> </a:t>
            </a:r>
            <a:r>
              <a:rPr lang="is-IS" sz="1800" b="1" dirty="0" err="1" smtClean="0"/>
              <a:t>threatening</a:t>
            </a:r>
            <a:r>
              <a:rPr lang="is-IS" sz="1800" b="1" dirty="0" smtClean="0"/>
              <a:t> </a:t>
            </a:r>
            <a:r>
              <a:rPr lang="is-IS" sz="1800" b="1" dirty="0" err="1" smtClean="0"/>
              <a:t>complications</a:t>
            </a:r>
            <a:r>
              <a:rPr lang="is-IS" sz="1800" b="1" dirty="0" smtClean="0"/>
              <a:t>. </a:t>
            </a:r>
          </a:p>
          <a:p>
            <a:pPr marL="193675" indent="-193675">
              <a:buClr>
                <a:srgbClr val="DA251D"/>
              </a:buClr>
            </a:pPr>
            <a:endParaRPr lang="is-IS" sz="1700" dirty="0" smtClean="0"/>
          </a:p>
          <a:p>
            <a:pPr marL="193675" indent="-193675">
              <a:buClr>
                <a:srgbClr val="DA251D"/>
              </a:buClr>
            </a:pPr>
            <a:endParaRPr lang="is-IS" sz="1700" dirty="0" smtClean="0"/>
          </a:p>
          <a:p>
            <a:pPr marL="193675" indent="-193675">
              <a:buClr>
                <a:srgbClr val="DA251D"/>
              </a:buClr>
            </a:pPr>
            <a:endParaRPr lang="is-IS" sz="1700" dirty="0" smtClean="0"/>
          </a:p>
          <a:p>
            <a:pPr marL="193675" indent="-193675">
              <a:buClr>
                <a:srgbClr val="DA251D"/>
              </a:buClr>
            </a:pPr>
            <a:endParaRPr lang="is-IS" sz="1800" b="1" dirty="0" smtClean="0"/>
          </a:p>
          <a:p>
            <a:pPr marL="193675" indent="-193675">
              <a:buClr>
                <a:srgbClr val="DA251D"/>
              </a:buClr>
              <a:buNone/>
            </a:pPr>
            <a:endParaRPr lang="de-DE" sz="1800" dirty="0">
              <a:solidFill>
                <a:srgbClr val="000000"/>
              </a:solidFill>
            </a:endParaRPr>
          </a:p>
          <a:p>
            <a:endParaRPr lang="is-IS" dirty="0"/>
          </a:p>
        </p:txBody>
      </p:sp>
      <p:pic>
        <p:nvPicPr>
          <p:cNvPr id="4098" name="Picture 2" descr="http://us.123rf.com/400wm/400/400/jpchret/jpchret1104/jpchret110400186/9302451-black-swan-anatidae.jpg"/>
          <p:cNvPicPr>
            <a:picLocks noChangeAspect="1" noChangeArrowheads="1"/>
          </p:cNvPicPr>
          <p:nvPr/>
        </p:nvPicPr>
        <p:blipFill>
          <a:blip r:embed="rId4" cstate="print"/>
          <a:srcRect t="20761" b="17458"/>
          <a:stretch>
            <a:fillRect/>
          </a:stretch>
        </p:blipFill>
        <p:spPr bwMode="auto">
          <a:xfrm>
            <a:off x="1403648" y="3573016"/>
            <a:ext cx="5741368" cy="236771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pic>
        <p:nvPicPr>
          <p:cNvPr id="2052" name="Picture 4" descr="http://www.virtualuppermantle.info/images/Volcanoes/Eyjafjallajokull/Eyjafjallajokull-Volcano-505.jpg"/>
          <p:cNvPicPr>
            <a:picLocks noChangeAspect="1" noChangeArrowheads="1"/>
          </p:cNvPicPr>
          <p:nvPr/>
        </p:nvPicPr>
        <p:blipFill>
          <a:blip r:embed="rId4" cstate="print"/>
          <a:srcRect/>
          <a:stretch>
            <a:fillRect/>
          </a:stretch>
        </p:blipFill>
        <p:spPr bwMode="auto">
          <a:xfrm>
            <a:off x="539552" y="692696"/>
            <a:ext cx="7349408" cy="4896544"/>
          </a:xfrm>
          <a:prstGeom prst="rect">
            <a:avLst/>
          </a:prstGeom>
          <a:noFill/>
        </p:spPr>
      </p:pic>
      <p:sp>
        <p:nvSpPr>
          <p:cNvPr id="5" name="Text Box 9"/>
          <p:cNvSpPr txBox="1">
            <a:spLocks noGrp="1" noChangeArrowheads="1"/>
          </p:cNvSpPr>
          <p:nvPr>
            <p:ph type="title"/>
          </p:nvPr>
        </p:nvSpPr>
        <p:spPr bwMode="auto">
          <a:xfrm>
            <a:off x="539552" y="764704"/>
            <a:ext cx="7272808" cy="1569660"/>
          </a:xfrm>
          <a:prstGeom prst="rect">
            <a:avLst/>
          </a:prstGeom>
          <a:noFill/>
          <a:ln w="9525">
            <a:noFill/>
            <a:miter lim="800000"/>
            <a:headEnd/>
            <a:tailEnd/>
          </a:ln>
        </p:spPr>
        <p:txBody>
          <a:bodyPr wrap="square">
            <a:spAutoFit/>
          </a:bodyPr>
          <a:lstStyle/>
          <a:p>
            <a:pPr algn="r">
              <a:spcBef>
                <a:spcPct val="50000"/>
              </a:spcBef>
            </a:pPr>
            <a:r>
              <a:rPr lang="de-DE" sz="2400" b="1" dirty="0" smtClean="0">
                <a:solidFill>
                  <a:schemeClr val="bg1"/>
                </a:solidFill>
              </a:rPr>
              <a:t>One day </a:t>
            </a:r>
            <a:br>
              <a:rPr lang="de-DE" sz="2400" b="1" dirty="0" smtClean="0">
                <a:solidFill>
                  <a:schemeClr val="bg1"/>
                </a:solidFill>
              </a:rPr>
            </a:br>
            <a:r>
              <a:rPr lang="de-DE" sz="2400" b="1" dirty="0" smtClean="0">
                <a:solidFill>
                  <a:schemeClr val="bg1"/>
                </a:solidFill>
              </a:rPr>
              <a:t>on a rock </a:t>
            </a:r>
            <a:br>
              <a:rPr lang="de-DE" sz="2400" b="1" dirty="0" smtClean="0">
                <a:solidFill>
                  <a:schemeClr val="bg1"/>
                </a:solidFill>
              </a:rPr>
            </a:br>
            <a:r>
              <a:rPr lang="de-DE" sz="2400" b="1" dirty="0" smtClean="0">
                <a:solidFill>
                  <a:schemeClr val="bg1"/>
                </a:solidFill>
              </a:rPr>
              <a:t>far up in the north </a:t>
            </a:r>
            <a:br>
              <a:rPr lang="de-DE" sz="2400" b="1" dirty="0" smtClean="0">
                <a:solidFill>
                  <a:schemeClr val="bg1"/>
                </a:solidFill>
              </a:rPr>
            </a:br>
            <a:endParaRPr lang="de-DE" sz="2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pic>
        <p:nvPicPr>
          <p:cNvPr id="3073" name="Picture 1"/>
          <p:cNvPicPr>
            <a:picLocks noChangeAspect="1" noChangeArrowheads="1"/>
          </p:cNvPicPr>
          <p:nvPr/>
        </p:nvPicPr>
        <p:blipFill>
          <a:blip r:embed="rId4" cstate="print"/>
          <a:srcRect l="723" t="1099" r="723" b="1099"/>
          <a:stretch>
            <a:fillRect/>
          </a:stretch>
        </p:blipFill>
        <p:spPr bwMode="auto">
          <a:xfrm>
            <a:off x="3419872" y="1052736"/>
            <a:ext cx="4909575" cy="3204600"/>
          </a:xfrm>
          <a:prstGeom prst="rect">
            <a:avLst/>
          </a:prstGeom>
          <a:noFill/>
          <a:ln w="9525">
            <a:noFill/>
            <a:miter lim="800000"/>
            <a:headEnd/>
            <a:tailEnd/>
          </a:ln>
        </p:spPr>
      </p:pic>
      <p:sp>
        <p:nvSpPr>
          <p:cNvPr id="5" name="Text Box 9"/>
          <p:cNvSpPr txBox="1">
            <a:spLocks noGrp="1" noChangeArrowheads="1"/>
          </p:cNvSpPr>
          <p:nvPr>
            <p:ph type="title"/>
          </p:nvPr>
        </p:nvSpPr>
        <p:spPr bwMode="auto">
          <a:xfrm>
            <a:off x="755576" y="836712"/>
            <a:ext cx="3888432" cy="461665"/>
          </a:xfrm>
          <a:prstGeom prst="rect">
            <a:avLst/>
          </a:prstGeom>
          <a:noFill/>
          <a:ln w="9525">
            <a:noFill/>
            <a:miter lim="800000"/>
            <a:headEnd/>
            <a:tailEnd/>
          </a:ln>
        </p:spPr>
        <p:txBody>
          <a:bodyPr wrap="square">
            <a:spAutoFit/>
          </a:bodyPr>
          <a:lstStyle/>
          <a:p>
            <a:pPr algn="l">
              <a:spcBef>
                <a:spcPct val="50000"/>
              </a:spcBef>
            </a:pPr>
            <a:r>
              <a:rPr lang="de-DE" sz="2400" b="1" dirty="0" smtClean="0"/>
              <a:t>Let´s bring in some assets</a:t>
            </a:r>
            <a:endParaRPr lang="de-DE" sz="2400" b="1" dirty="0"/>
          </a:p>
        </p:txBody>
      </p:sp>
      <p:pic>
        <p:nvPicPr>
          <p:cNvPr id="8" name="Picture 7" descr="Picture1.jpg"/>
          <p:cNvPicPr>
            <a:picLocks noChangeAspect="1"/>
          </p:cNvPicPr>
          <p:nvPr/>
        </p:nvPicPr>
        <p:blipFill>
          <a:blip r:embed="rId5" cstate="print"/>
          <a:stretch>
            <a:fillRect/>
          </a:stretch>
        </p:blipFill>
        <p:spPr>
          <a:xfrm rot="444107">
            <a:off x="529779" y="3344608"/>
            <a:ext cx="3310128" cy="22981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uropaBA_2012032115594722"/>
          <p:cNvPicPr>
            <a:picLocks noChangeAspect="1" noChangeArrowheads="1"/>
          </p:cNvPicPr>
          <p:nvPr/>
        </p:nvPicPr>
        <p:blipFill>
          <a:blip r:embed="rId2" cstate="print"/>
          <a:srcRect/>
          <a:stretch>
            <a:fillRect/>
          </a:stretch>
        </p:blipFill>
        <p:spPr bwMode="auto">
          <a:xfrm>
            <a:off x="8172400" y="332656"/>
            <a:ext cx="612775" cy="407988"/>
          </a:xfrm>
          <a:prstGeom prst="rect">
            <a:avLst/>
          </a:prstGeom>
          <a:noFill/>
          <a:ln w="9525" algn="in">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107504" y="5517232"/>
            <a:ext cx="8900864" cy="1194686"/>
          </a:xfrm>
          <a:prstGeom prst="rect">
            <a:avLst/>
          </a:prstGeom>
          <a:noFill/>
          <a:ln w="9525">
            <a:noFill/>
            <a:miter lim="800000"/>
            <a:headEnd/>
            <a:tailEnd/>
          </a:ln>
        </p:spPr>
      </p:pic>
      <p:pic>
        <p:nvPicPr>
          <p:cNvPr id="19457" name="Picture 1"/>
          <p:cNvPicPr>
            <a:picLocks noChangeAspect="1" noChangeArrowheads="1"/>
          </p:cNvPicPr>
          <p:nvPr/>
        </p:nvPicPr>
        <p:blipFill>
          <a:blip r:embed="rId4" cstate="print"/>
          <a:srcRect/>
          <a:stretch>
            <a:fillRect/>
          </a:stretch>
        </p:blipFill>
        <p:spPr bwMode="auto">
          <a:xfrm>
            <a:off x="1979712" y="980728"/>
            <a:ext cx="5113822" cy="4865502"/>
          </a:xfrm>
          <a:prstGeom prst="rect">
            <a:avLst/>
          </a:prstGeom>
          <a:noFill/>
          <a:ln w="9525">
            <a:noFill/>
            <a:miter lim="800000"/>
            <a:headEnd/>
            <a:tailEnd/>
          </a:ln>
        </p:spPr>
      </p:pic>
      <p:sp>
        <p:nvSpPr>
          <p:cNvPr id="8" name="Text Box 9"/>
          <p:cNvSpPr txBox="1">
            <a:spLocks noGrp="1" noChangeArrowheads="1"/>
          </p:cNvSpPr>
          <p:nvPr>
            <p:ph type="title"/>
          </p:nvPr>
        </p:nvSpPr>
        <p:spPr bwMode="auto">
          <a:xfrm>
            <a:off x="251520" y="332656"/>
            <a:ext cx="7776864" cy="461665"/>
          </a:xfrm>
          <a:prstGeom prst="rect">
            <a:avLst/>
          </a:prstGeom>
          <a:noFill/>
          <a:ln w="9525">
            <a:noFill/>
            <a:miter lim="800000"/>
            <a:headEnd/>
            <a:tailEnd/>
          </a:ln>
        </p:spPr>
        <p:txBody>
          <a:bodyPr wrap="square">
            <a:spAutoFit/>
          </a:bodyPr>
          <a:lstStyle/>
          <a:p>
            <a:pPr algn="l">
              <a:spcBef>
                <a:spcPct val="50000"/>
              </a:spcBef>
            </a:pPr>
            <a:r>
              <a:rPr lang="de-DE" sz="2400" b="1" dirty="0" smtClean="0"/>
              <a:t>Sorry guys! Clearance needed. Please refer to the following:</a:t>
            </a:r>
            <a:endParaRPr lang="de-DE"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a:t>
            </a:r>
            <a:endParaRPr lang="de-DE" sz="2400" b="1" dirty="0"/>
          </a:p>
        </p:txBody>
      </p:sp>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sp>
        <p:nvSpPr>
          <p:cNvPr id="3" name="Content Placeholder 2"/>
          <p:cNvSpPr>
            <a:spLocks noGrp="1"/>
          </p:cNvSpPr>
          <p:nvPr>
            <p:ph idx="1"/>
          </p:nvPr>
        </p:nvSpPr>
        <p:spPr>
          <a:xfrm>
            <a:off x="539552" y="2060848"/>
            <a:ext cx="8147050" cy="3456384"/>
          </a:xfrm>
        </p:spPr>
        <p:txBody>
          <a:bodyPr>
            <a:normAutofit/>
          </a:bodyPr>
          <a:lstStyle/>
          <a:p>
            <a:pPr>
              <a:buNone/>
            </a:pPr>
            <a:r>
              <a:rPr lang="en-US" sz="1800" b="1" dirty="0" smtClean="0"/>
              <a:t>Host Nation Support Guidelines:</a:t>
            </a:r>
          </a:p>
          <a:p>
            <a:pPr>
              <a:buNone/>
            </a:pPr>
            <a:r>
              <a:rPr lang="en-US" sz="1800" dirty="0" smtClean="0"/>
              <a:t>	The Host Nation Support Guidelines (approved in Jan 2012 by the EU Civil Protection Committee) are intended to support and assist affected states in receiving international assistance, whether in the preparedness or disaster response phases.  They highlight key actions to be taken in relation to emergency planning, emergency management and coordination, logistics, transport and legal and financial issues.  </a:t>
            </a:r>
            <a:endParaRPr lang="is-IS" sz="1800" dirty="0"/>
          </a:p>
        </p:txBody>
      </p:sp>
      <p:pic>
        <p:nvPicPr>
          <p:cNvPr id="6"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 </a:t>
            </a:r>
            <a:r>
              <a:rPr lang="de-DE" sz="2400" b="1" dirty="0"/>
              <a:t>– </a:t>
            </a:r>
            <a:r>
              <a:rPr lang="de-DE" sz="2400" b="1" dirty="0" smtClean="0"/>
              <a:t>Project information</a:t>
            </a:r>
            <a:endParaRPr lang="de-DE" sz="2400" b="1" dirty="0"/>
          </a:p>
        </p:txBody>
      </p:sp>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sp>
        <p:nvSpPr>
          <p:cNvPr id="3" name="Content Placeholder 2"/>
          <p:cNvSpPr>
            <a:spLocks noGrp="1"/>
          </p:cNvSpPr>
          <p:nvPr>
            <p:ph idx="1"/>
          </p:nvPr>
        </p:nvSpPr>
        <p:spPr>
          <a:xfrm>
            <a:off x="539552" y="1556792"/>
            <a:ext cx="8147050" cy="3960440"/>
          </a:xfrm>
        </p:spPr>
        <p:txBody>
          <a:bodyPr>
            <a:normAutofit fontScale="92500"/>
          </a:bodyPr>
          <a:lstStyle/>
          <a:p>
            <a:pPr>
              <a:buNone/>
            </a:pPr>
            <a:r>
              <a:rPr lang="is-IS" sz="1800" b="1" dirty="0" err="1" smtClean="0"/>
              <a:t>Preparedness</a:t>
            </a:r>
            <a:r>
              <a:rPr lang="is-IS" sz="1800" b="1" dirty="0" smtClean="0"/>
              <a:t> </a:t>
            </a:r>
            <a:r>
              <a:rPr lang="is-IS" sz="1800" b="1" dirty="0" err="1" smtClean="0"/>
              <a:t>Project</a:t>
            </a:r>
            <a:r>
              <a:rPr lang="is-IS" sz="1800" b="1" dirty="0" smtClean="0"/>
              <a:t> </a:t>
            </a:r>
            <a:r>
              <a:rPr lang="is-IS" sz="1800" b="1" dirty="0" err="1" smtClean="0"/>
              <a:t>under</a:t>
            </a:r>
            <a:r>
              <a:rPr lang="is-IS" sz="1800" b="1" dirty="0" smtClean="0"/>
              <a:t> </a:t>
            </a:r>
            <a:r>
              <a:rPr lang="is-IS" sz="1800" b="1" dirty="0" err="1" smtClean="0"/>
              <a:t>Civil</a:t>
            </a:r>
            <a:r>
              <a:rPr lang="is-IS" sz="1800" b="1" dirty="0" smtClean="0"/>
              <a:t> </a:t>
            </a:r>
            <a:r>
              <a:rPr lang="is-IS" sz="1800" b="1" dirty="0" err="1" smtClean="0"/>
              <a:t>Protection</a:t>
            </a:r>
            <a:r>
              <a:rPr lang="is-IS" sz="1800" b="1" dirty="0" smtClean="0"/>
              <a:t> </a:t>
            </a:r>
            <a:r>
              <a:rPr lang="is-IS" sz="1800" b="1" dirty="0" err="1" smtClean="0"/>
              <a:t>Financial</a:t>
            </a:r>
            <a:r>
              <a:rPr lang="is-IS" sz="1800" b="1" dirty="0" smtClean="0"/>
              <a:t> </a:t>
            </a:r>
            <a:r>
              <a:rPr lang="is-IS" sz="1800" b="1" dirty="0" err="1" smtClean="0"/>
              <a:t>Instrument</a:t>
            </a:r>
            <a:endParaRPr lang="is-IS" sz="1800" b="1" dirty="0" smtClean="0"/>
          </a:p>
          <a:p>
            <a:pPr>
              <a:buNone/>
            </a:pPr>
            <a:endParaRPr lang="is-IS" sz="1800" dirty="0" smtClean="0"/>
          </a:p>
          <a:p>
            <a:pPr marL="193675" indent="-193675">
              <a:buClr>
                <a:srgbClr val="DA251D"/>
              </a:buClr>
              <a:buNone/>
            </a:pPr>
            <a:r>
              <a:rPr lang="en-GB" sz="1800" b="1" dirty="0" smtClean="0"/>
              <a:t>Partners</a:t>
            </a:r>
            <a:r>
              <a:rPr lang="en-GB" sz="1800" dirty="0" smtClean="0"/>
              <a:t>: </a:t>
            </a:r>
          </a:p>
          <a:p>
            <a:pPr marL="193675" indent="-193675">
              <a:buClr>
                <a:srgbClr val="DA251D"/>
              </a:buClr>
              <a:buFontTx/>
              <a:buChar char="•"/>
            </a:pPr>
            <a:r>
              <a:rPr lang="en-GB" sz="1800" dirty="0" smtClean="0"/>
              <a:t>Coordinating beneficiary: Icelandic Red Cross</a:t>
            </a:r>
          </a:p>
          <a:p>
            <a:pPr marL="193675" indent="-193675">
              <a:buClr>
                <a:srgbClr val="DA251D"/>
              </a:buClr>
              <a:buFontTx/>
              <a:buChar char="•"/>
            </a:pPr>
            <a:r>
              <a:rPr lang="en-GB" sz="1800" dirty="0" smtClean="0"/>
              <a:t>Associated beneficiaries: Latvian Red Cross, Irish Red Cross, Polish Red Cross, Finnish Red Cross and International Federation of Red Cross and Red Crescent Societies.</a:t>
            </a:r>
          </a:p>
          <a:p>
            <a:pPr marL="193675" indent="-193675">
              <a:buClr>
                <a:srgbClr val="DA251D"/>
              </a:buClr>
              <a:buNone/>
            </a:pPr>
            <a:r>
              <a:rPr lang="en-GB" sz="1800" b="1" dirty="0" smtClean="0"/>
              <a:t>Funding  </a:t>
            </a:r>
          </a:p>
          <a:p>
            <a:pPr marL="193675" indent="-193675">
              <a:buClr>
                <a:srgbClr val="DA251D"/>
              </a:buClr>
              <a:buFontTx/>
              <a:buChar char="•"/>
            </a:pPr>
            <a:r>
              <a:rPr lang="en-GB" sz="1800" dirty="0" smtClean="0"/>
              <a:t>Co-financed by European Commission / DG ECHO / Civil Protection Financial Instrument</a:t>
            </a:r>
          </a:p>
          <a:p>
            <a:pPr marL="193675" indent="-193675">
              <a:buClr>
                <a:srgbClr val="DA251D"/>
              </a:buClr>
              <a:buFontTx/>
              <a:buChar char="•"/>
            </a:pPr>
            <a:r>
              <a:rPr lang="en-GB" sz="1800" dirty="0" smtClean="0"/>
              <a:t>Total budget: 276.652€; 74.22% (205.317 €) co-financed by EC </a:t>
            </a:r>
          </a:p>
          <a:p>
            <a:pPr marL="193675" indent="-193675">
              <a:buClr>
                <a:srgbClr val="DA251D"/>
              </a:buClr>
              <a:buNone/>
            </a:pPr>
            <a:r>
              <a:rPr lang="en-GB" sz="1800" b="1" dirty="0" smtClean="0"/>
              <a:t>Timeframe: </a:t>
            </a:r>
          </a:p>
          <a:p>
            <a:pPr marL="193675" indent="-193675">
              <a:buClr>
                <a:srgbClr val="DA251D"/>
              </a:buClr>
              <a:buFontTx/>
              <a:buChar char="•"/>
            </a:pPr>
            <a:r>
              <a:rPr lang="en-GB" sz="1800" dirty="0" smtClean="0"/>
              <a:t>22 months</a:t>
            </a:r>
          </a:p>
          <a:p>
            <a:pPr marL="193675" indent="-193675">
              <a:buClr>
                <a:srgbClr val="DA251D"/>
              </a:buClr>
              <a:buFontTx/>
              <a:buChar char="•"/>
            </a:pPr>
            <a:r>
              <a:rPr lang="en-GB" sz="1800" dirty="0" smtClean="0"/>
              <a:t>February 2013 – November 2014</a:t>
            </a:r>
          </a:p>
          <a:p>
            <a:pPr>
              <a:buNone/>
            </a:pPr>
            <a:endParaRPr lang="is-IS" sz="1800" dirty="0"/>
          </a:p>
        </p:txBody>
      </p:sp>
      <p:pic>
        <p:nvPicPr>
          <p:cNvPr id="6"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 </a:t>
            </a:r>
            <a:r>
              <a:rPr lang="de-DE" sz="2400" b="1" dirty="0"/>
              <a:t>– Objectives and expected results</a:t>
            </a:r>
          </a:p>
        </p:txBody>
      </p:sp>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sp>
        <p:nvSpPr>
          <p:cNvPr id="3" name="Content Placeholder 2"/>
          <p:cNvSpPr>
            <a:spLocks noGrp="1"/>
          </p:cNvSpPr>
          <p:nvPr>
            <p:ph idx="1"/>
          </p:nvPr>
        </p:nvSpPr>
        <p:spPr>
          <a:xfrm>
            <a:off x="539552" y="1628800"/>
            <a:ext cx="8147050" cy="3960440"/>
          </a:xfrm>
        </p:spPr>
        <p:txBody>
          <a:bodyPr>
            <a:normAutofit fontScale="92500" lnSpcReduction="20000"/>
          </a:bodyPr>
          <a:lstStyle/>
          <a:p>
            <a:pPr marL="193675" indent="-193675">
              <a:buClr>
                <a:srgbClr val="DA251D"/>
              </a:buClr>
              <a:buNone/>
            </a:pPr>
            <a:r>
              <a:rPr lang="en-GB" sz="1800" b="1" dirty="0" smtClean="0"/>
              <a:t>General objective </a:t>
            </a:r>
          </a:p>
          <a:p>
            <a:pPr marL="193675" indent="-193675">
              <a:buClr>
                <a:srgbClr val="DA251D"/>
              </a:buClr>
            </a:pPr>
            <a:r>
              <a:rPr lang="en-GB" sz="1800" dirty="0" smtClean="0"/>
              <a:t>Improve effectiveness of host nation support in participating states. </a:t>
            </a:r>
          </a:p>
          <a:p>
            <a:pPr marL="193675" indent="-193675">
              <a:buClr>
                <a:srgbClr val="DA251D"/>
              </a:buClr>
              <a:buNone/>
            </a:pPr>
            <a:r>
              <a:rPr lang="en-GB" sz="1800" b="1" dirty="0" smtClean="0"/>
              <a:t>Aim</a:t>
            </a:r>
          </a:p>
          <a:p>
            <a:pPr marL="193675" indent="-193675">
              <a:buClr>
                <a:srgbClr val="DA251D"/>
              </a:buClr>
            </a:pPr>
            <a:r>
              <a:rPr lang="en-GB" sz="1800" dirty="0" smtClean="0"/>
              <a:t>To strengthen domestic contingencies by improving facilitation of foreign emergency assets.</a:t>
            </a:r>
          </a:p>
          <a:p>
            <a:pPr marL="193675" indent="-193675">
              <a:buClr>
                <a:srgbClr val="DA251D"/>
              </a:buClr>
              <a:buNone/>
            </a:pPr>
            <a:r>
              <a:rPr lang="en-GB" sz="1800" b="1" dirty="0" smtClean="0"/>
              <a:t>Tasks</a:t>
            </a:r>
            <a:endParaRPr lang="en-GB" sz="1800" dirty="0" smtClean="0"/>
          </a:p>
          <a:p>
            <a:pPr marL="193675" indent="-193675">
              <a:buClr>
                <a:srgbClr val="DA251D"/>
              </a:buClr>
            </a:pPr>
            <a:r>
              <a:rPr lang="en-GB" sz="1800" dirty="0" smtClean="0"/>
              <a:t>Examination of law and regulations in participating states in order to see how they promote or hinder the speedy and effective flow of cross-border assistance in disaster situations.</a:t>
            </a:r>
          </a:p>
          <a:p>
            <a:pPr marL="193675" indent="-193675">
              <a:buClr>
                <a:srgbClr val="DA251D"/>
              </a:buClr>
            </a:pPr>
            <a:r>
              <a:rPr lang="en-GB" sz="1800" dirty="0" smtClean="0"/>
              <a:t>Table-top exercises in order to test how law and regulations help or hinder cross-border assistance.</a:t>
            </a:r>
          </a:p>
          <a:p>
            <a:pPr marL="193675" indent="-193675">
              <a:buClr>
                <a:srgbClr val="DA251D"/>
              </a:buClr>
              <a:buNone/>
            </a:pPr>
            <a:r>
              <a:rPr lang="en-US" sz="1800" b="1" dirty="0" smtClean="0">
                <a:solidFill>
                  <a:srgbClr val="000000"/>
                </a:solidFill>
              </a:rPr>
              <a:t>Expected </a:t>
            </a:r>
            <a:r>
              <a:rPr lang="en-US" sz="1800" b="1" dirty="0">
                <a:solidFill>
                  <a:srgbClr val="000000"/>
                </a:solidFill>
              </a:rPr>
              <a:t>results/outcomes</a:t>
            </a:r>
          </a:p>
          <a:p>
            <a:pPr marL="193675" indent="-193675">
              <a:buClr>
                <a:srgbClr val="DA251D"/>
              </a:buClr>
            </a:pPr>
            <a:r>
              <a:rPr lang="is-IS" sz="1800" dirty="0" err="1" smtClean="0">
                <a:solidFill>
                  <a:srgbClr val="000000"/>
                </a:solidFill>
              </a:rPr>
              <a:t>Heightened</a:t>
            </a:r>
            <a:r>
              <a:rPr lang="is-IS" sz="1800" dirty="0" smtClean="0">
                <a:solidFill>
                  <a:srgbClr val="000000"/>
                </a:solidFill>
              </a:rPr>
              <a:t> </a:t>
            </a:r>
            <a:r>
              <a:rPr lang="is-IS" sz="1800" dirty="0" err="1" smtClean="0">
                <a:solidFill>
                  <a:srgbClr val="000000"/>
                </a:solidFill>
              </a:rPr>
              <a:t>attention</a:t>
            </a:r>
            <a:r>
              <a:rPr lang="is-IS" sz="1800" dirty="0" smtClean="0">
                <a:solidFill>
                  <a:srgbClr val="000000"/>
                </a:solidFill>
              </a:rPr>
              <a:t> </a:t>
            </a:r>
            <a:r>
              <a:rPr lang="is-IS" sz="1800" dirty="0" err="1" smtClean="0">
                <a:solidFill>
                  <a:srgbClr val="000000"/>
                </a:solidFill>
              </a:rPr>
              <a:t>to</a:t>
            </a:r>
            <a:r>
              <a:rPr lang="is-IS" sz="1800" dirty="0" smtClean="0">
                <a:solidFill>
                  <a:srgbClr val="000000"/>
                </a:solidFill>
              </a:rPr>
              <a:t> gaps </a:t>
            </a:r>
            <a:r>
              <a:rPr lang="is-IS" sz="1800" dirty="0" err="1" smtClean="0">
                <a:solidFill>
                  <a:srgbClr val="000000"/>
                </a:solidFill>
              </a:rPr>
              <a:t>in</a:t>
            </a:r>
            <a:r>
              <a:rPr lang="is-IS" sz="1800" dirty="0" smtClean="0">
                <a:solidFill>
                  <a:srgbClr val="000000"/>
                </a:solidFill>
              </a:rPr>
              <a:t> </a:t>
            </a:r>
            <a:r>
              <a:rPr lang="is-IS" sz="1800" dirty="0" err="1" smtClean="0">
                <a:solidFill>
                  <a:srgbClr val="000000"/>
                </a:solidFill>
              </a:rPr>
              <a:t>regulatory</a:t>
            </a:r>
            <a:r>
              <a:rPr lang="is-IS" sz="1800" dirty="0" smtClean="0">
                <a:solidFill>
                  <a:srgbClr val="000000"/>
                </a:solidFill>
              </a:rPr>
              <a:t> </a:t>
            </a:r>
            <a:r>
              <a:rPr lang="is-IS" sz="1800" dirty="0" err="1" smtClean="0">
                <a:solidFill>
                  <a:srgbClr val="000000"/>
                </a:solidFill>
              </a:rPr>
              <a:t>framworks</a:t>
            </a:r>
            <a:r>
              <a:rPr lang="is-IS" sz="1800" dirty="0" smtClean="0">
                <a:solidFill>
                  <a:srgbClr val="000000"/>
                </a:solidFill>
              </a:rPr>
              <a:t> </a:t>
            </a:r>
            <a:r>
              <a:rPr lang="is-IS" sz="1800" dirty="0" err="1" smtClean="0">
                <a:solidFill>
                  <a:srgbClr val="000000"/>
                </a:solidFill>
              </a:rPr>
              <a:t>and</a:t>
            </a:r>
            <a:r>
              <a:rPr lang="is-IS" sz="1800" dirty="0" smtClean="0">
                <a:solidFill>
                  <a:srgbClr val="000000"/>
                </a:solidFill>
              </a:rPr>
              <a:t> </a:t>
            </a:r>
            <a:r>
              <a:rPr lang="is-IS" sz="1800" dirty="0" err="1" smtClean="0">
                <a:solidFill>
                  <a:srgbClr val="000000"/>
                </a:solidFill>
              </a:rPr>
              <a:t>recommendations</a:t>
            </a:r>
            <a:r>
              <a:rPr lang="is-IS" sz="1800" dirty="0" smtClean="0">
                <a:solidFill>
                  <a:srgbClr val="000000"/>
                </a:solidFill>
              </a:rPr>
              <a:t> </a:t>
            </a:r>
            <a:r>
              <a:rPr lang="is-IS" sz="1800" dirty="0" err="1" smtClean="0">
                <a:solidFill>
                  <a:srgbClr val="000000"/>
                </a:solidFill>
              </a:rPr>
              <a:t>to</a:t>
            </a:r>
            <a:r>
              <a:rPr lang="is-IS" sz="1800" dirty="0" smtClean="0">
                <a:solidFill>
                  <a:srgbClr val="000000"/>
                </a:solidFill>
              </a:rPr>
              <a:t> </a:t>
            </a:r>
            <a:r>
              <a:rPr lang="is-IS" sz="1800" dirty="0" err="1" smtClean="0">
                <a:solidFill>
                  <a:srgbClr val="000000"/>
                </a:solidFill>
              </a:rPr>
              <a:t>policy</a:t>
            </a:r>
            <a:r>
              <a:rPr lang="is-IS" sz="1800" dirty="0" smtClean="0">
                <a:solidFill>
                  <a:srgbClr val="000000"/>
                </a:solidFill>
              </a:rPr>
              <a:t> </a:t>
            </a:r>
            <a:r>
              <a:rPr lang="is-IS" sz="1800" dirty="0" err="1" smtClean="0">
                <a:solidFill>
                  <a:srgbClr val="000000"/>
                </a:solidFill>
              </a:rPr>
              <a:t>makers</a:t>
            </a:r>
            <a:r>
              <a:rPr lang="is-IS" sz="1800" dirty="0" smtClean="0">
                <a:solidFill>
                  <a:srgbClr val="000000"/>
                </a:solidFill>
              </a:rPr>
              <a:t>.</a:t>
            </a:r>
          </a:p>
          <a:p>
            <a:pPr marL="193675" indent="-193675">
              <a:buClr>
                <a:srgbClr val="DA251D"/>
              </a:buClr>
            </a:pPr>
            <a:r>
              <a:rPr lang="is-IS" sz="1800" dirty="0" err="1" smtClean="0">
                <a:solidFill>
                  <a:srgbClr val="000000"/>
                </a:solidFill>
              </a:rPr>
              <a:t>Reduction</a:t>
            </a:r>
            <a:r>
              <a:rPr lang="is-IS" sz="1800" dirty="0" smtClean="0">
                <a:solidFill>
                  <a:srgbClr val="000000"/>
                </a:solidFill>
              </a:rPr>
              <a:t> of </a:t>
            </a:r>
            <a:r>
              <a:rPr lang="is-IS" sz="1800" dirty="0" err="1" smtClean="0">
                <a:solidFill>
                  <a:srgbClr val="000000"/>
                </a:solidFill>
              </a:rPr>
              <a:t>red</a:t>
            </a:r>
            <a:r>
              <a:rPr lang="is-IS" sz="1800" dirty="0" smtClean="0">
                <a:solidFill>
                  <a:srgbClr val="000000"/>
                </a:solidFill>
              </a:rPr>
              <a:t> </a:t>
            </a:r>
            <a:r>
              <a:rPr lang="is-IS" sz="1800" dirty="0" err="1" smtClean="0">
                <a:solidFill>
                  <a:srgbClr val="000000"/>
                </a:solidFill>
              </a:rPr>
              <a:t>tape</a:t>
            </a:r>
            <a:r>
              <a:rPr lang="is-IS" sz="1800" dirty="0" smtClean="0">
                <a:solidFill>
                  <a:srgbClr val="000000"/>
                </a:solidFill>
              </a:rPr>
              <a:t> </a:t>
            </a:r>
            <a:r>
              <a:rPr lang="is-IS" sz="1800" dirty="0" err="1" smtClean="0">
                <a:solidFill>
                  <a:srgbClr val="000000"/>
                </a:solidFill>
              </a:rPr>
              <a:t>which</a:t>
            </a:r>
            <a:r>
              <a:rPr lang="is-IS" sz="1800" dirty="0" smtClean="0">
                <a:solidFill>
                  <a:srgbClr val="000000"/>
                </a:solidFill>
              </a:rPr>
              <a:t> </a:t>
            </a:r>
            <a:r>
              <a:rPr lang="is-IS" sz="1800" dirty="0" err="1" smtClean="0">
                <a:solidFill>
                  <a:srgbClr val="000000"/>
                </a:solidFill>
              </a:rPr>
              <a:t>obstructs</a:t>
            </a:r>
            <a:r>
              <a:rPr lang="is-IS" sz="1800" dirty="0" smtClean="0">
                <a:solidFill>
                  <a:srgbClr val="000000"/>
                </a:solidFill>
              </a:rPr>
              <a:t> </a:t>
            </a:r>
            <a:r>
              <a:rPr lang="is-IS" sz="1800" dirty="0" err="1" smtClean="0">
                <a:solidFill>
                  <a:srgbClr val="000000"/>
                </a:solidFill>
              </a:rPr>
              <a:t>the</a:t>
            </a:r>
            <a:r>
              <a:rPr lang="is-IS" sz="1800" dirty="0" smtClean="0">
                <a:solidFill>
                  <a:srgbClr val="000000"/>
                </a:solidFill>
              </a:rPr>
              <a:t> </a:t>
            </a:r>
            <a:r>
              <a:rPr lang="is-IS" sz="1800" dirty="0" err="1" smtClean="0">
                <a:solidFill>
                  <a:srgbClr val="000000"/>
                </a:solidFill>
              </a:rPr>
              <a:t>flow</a:t>
            </a:r>
            <a:r>
              <a:rPr lang="is-IS" sz="1800" dirty="0" smtClean="0">
                <a:solidFill>
                  <a:srgbClr val="000000"/>
                </a:solidFill>
              </a:rPr>
              <a:t> </a:t>
            </a:r>
            <a:r>
              <a:rPr lang="is-IS" sz="1800" dirty="0" err="1" smtClean="0">
                <a:solidFill>
                  <a:srgbClr val="000000"/>
                </a:solidFill>
              </a:rPr>
              <a:t>and</a:t>
            </a:r>
            <a:r>
              <a:rPr lang="is-IS" sz="1800" dirty="0" smtClean="0">
                <a:solidFill>
                  <a:srgbClr val="000000"/>
                </a:solidFill>
              </a:rPr>
              <a:t> </a:t>
            </a:r>
            <a:r>
              <a:rPr lang="is-IS" sz="1800" dirty="0" err="1" smtClean="0">
                <a:solidFill>
                  <a:srgbClr val="000000"/>
                </a:solidFill>
              </a:rPr>
              <a:t>quality</a:t>
            </a:r>
            <a:r>
              <a:rPr lang="is-IS" sz="1800" dirty="0" smtClean="0">
                <a:solidFill>
                  <a:srgbClr val="000000"/>
                </a:solidFill>
              </a:rPr>
              <a:t> of </a:t>
            </a:r>
            <a:r>
              <a:rPr lang="is-IS" sz="1800" dirty="0" err="1" smtClean="0">
                <a:solidFill>
                  <a:srgbClr val="000000"/>
                </a:solidFill>
              </a:rPr>
              <a:t>civil</a:t>
            </a:r>
            <a:r>
              <a:rPr lang="is-IS" sz="1800" dirty="0" smtClean="0">
                <a:solidFill>
                  <a:srgbClr val="000000"/>
                </a:solidFill>
              </a:rPr>
              <a:t> </a:t>
            </a:r>
            <a:r>
              <a:rPr lang="is-IS" sz="1800" dirty="0" err="1" smtClean="0">
                <a:solidFill>
                  <a:srgbClr val="000000"/>
                </a:solidFill>
              </a:rPr>
              <a:t>protection</a:t>
            </a:r>
            <a:r>
              <a:rPr lang="is-IS" sz="1800" dirty="0" smtClean="0">
                <a:solidFill>
                  <a:srgbClr val="000000"/>
                </a:solidFill>
              </a:rPr>
              <a:t> </a:t>
            </a:r>
            <a:r>
              <a:rPr lang="is-IS" sz="1800" dirty="0" err="1" smtClean="0">
                <a:solidFill>
                  <a:srgbClr val="000000"/>
                </a:solidFill>
              </a:rPr>
              <a:t>assistance</a:t>
            </a:r>
            <a:r>
              <a:rPr lang="is-IS" sz="1800" dirty="0" smtClean="0">
                <a:solidFill>
                  <a:srgbClr val="000000"/>
                </a:solidFill>
              </a:rPr>
              <a:t> </a:t>
            </a:r>
            <a:r>
              <a:rPr lang="is-IS" sz="1800" dirty="0" err="1" smtClean="0">
                <a:solidFill>
                  <a:srgbClr val="000000"/>
                </a:solidFill>
              </a:rPr>
              <a:t>within</a:t>
            </a:r>
            <a:r>
              <a:rPr lang="is-IS" sz="1800" dirty="0" smtClean="0">
                <a:solidFill>
                  <a:srgbClr val="000000"/>
                </a:solidFill>
              </a:rPr>
              <a:t> </a:t>
            </a:r>
            <a:r>
              <a:rPr lang="is-IS" sz="1800" dirty="0" err="1" smtClean="0">
                <a:solidFill>
                  <a:srgbClr val="000000"/>
                </a:solidFill>
              </a:rPr>
              <a:t>the</a:t>
            </a:r>
            <a:r>
              <a:rPr lang="is-IS" sz="1800" dirty="0" smtClean="0">
                <a:solidFill>
                  <a:srgbClr val="000000"/>
                </a:solidFill>
              </a:rPr>
              <a:t> EU/EEA.</a:t>
            </a:r>
            <a:endParaRPr lang="de-DE" sz="1800" dirty="0">
              <a:solidFill>
                <a:srgbClr val="000000"/>
              </a:solidFill>
            </a:endParaRPr>
          </a:p>
          <a:p>
            <a:endParaRPr lang="is-IS" dirty="0"/>
          </a:p>
        </p:txBody>
      </p:sp>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
        <p:nvSpPr>
          <p:cNvPr id="6" name="Content Placeholder 2"/>
          <p:cNvSpPr>
            <a:spLocks noGrp="1"/>
          </p:cNvSpPr>
          <p:nvPr>
            <p:ph idx="1"/>
          </p:nvPr>
        </p:nvSpPr>
        <p:spPr>
          <a:xfrm>
            <a:off x="539552" y="2132856"/>
            <a:ext cx="8147050" cy="3456384"/>
          </a:xfrm>
        </p:spPr>
        <p:txBody>
          <a:bodyPr>
            <a:normAutofit/>
          </a:bodyPr>
          <a:lstStyle/>
          <a:p>
            <a:pPr marL="193675" indent="-193675">
              <a:buClr>
                <a:srgbClr val="DA251D"/>
              </a:buClr>
            </a:pPr>
            <a:r>
              <a:rPr lang="is-IS" sz="1700" dirty="0" err="1" smtClean="0"/>
              <a:t>Country</a:t>
            </a:r>
            <a:r>
              <a:rPr lang="is-IS" sz="1700" dirty="0" smtClean="0"/>
              <a:t> </a:t>
            </a:r>
            <a:r>
              <a:rPr lang="is-IS" sz="1700" dirty="0" err="1" smtClean="0"/>
              <a:t>level</a:t>
            </a:r>
            <a:r>
              <a:rPr lang="is-IS" sz="1700" dirty="0" smtClean="0"/>
              <a:t> </a:t>
            </a:r>
            <a:r>
              <a:rPr lang="is-IS" sz="1700" dirty="0" err="1" smtClean="0"/>
              <a:t>studies</a:t>
            </a:r>
            <a:r>
              <a:rPr lang="is-IS" sz="1700" dirty="0" smtClean="0"/>
              <a:t>  1 </a:t>
            </a:r>
            <a:r>
              <a:rPr lang="is-IS" sz="1700" dirty="0" err="1" smtClean="0"/>
              <a:t>Apr</a:t>
            </a:r>
            <a:r>
              <a:rPr lang="is-IS" sz="1700" dirty="0" smtClean="0"/>
              <a:t> </a:t>
            </a:r>
            <a:r>
              <a:rPr lang="is-IS" sz="1700" dirty="0" err="1" smtClean="0"/>
              <a:t>to</a:t>
            </a:r>
            <a:r>
              <a:rPr lang="is-IS" sz="1700" dirty="0" smtClean="0"/>
              <a:t> 30 </a:t>
            </a:r>
            <a:r>
              <a:rPr lang="is-IS" sz="1700" dirty="0" err="1" smtClean="0"/>
              <a:t>Sep</a:t>
            </a:r>
            <a:r>
              <a:rPr lang="is-IS" sz="1700" dirty="0" smtClean="0"/>
              <a:t> 2013</a:t>
            </a:r>
          </a:p>
          <a:p>
            <a:pPr marL="193675" indent="-193675">
              <a:buClr>
                <a:srgbClr val="DA251D"/>
              </a:buClr>
            </a:pPr>
            <a:r>
              <a:rPr lang="is-IS" sz="1700" dirty="0" err="1" smtClean="0"/>
              <a:t>Mid</a:t>
            </a:r>
            <a:r>
              <a:rPr lang="is-IS" sz="1700" dirty="0" smtClean="0"/>
              <a:t>-</a:t>
            </a:r>
            <a:r>
              <a:rPr lang="is-IS" sz="1700" dirty="0" err="1" smtClean="0"/>
              <a:t>term</a:t>
            </a:r>
            <a:r>
              <a:rPr lang="is-IS" sz="1700" dirty="0" smtClean="0"/>
              <a:t> </a:t>
            </a:r>
            <a:r>
              <a:rPr lang="is-IS" sz="1700" dirty="0" err="1" smtClean="0"/>
              <a:t>meeting</a:t>
            </a:r>
            <a:r>
              <a:rPr lang="is-IS" sz="1700" dirty="0" smtClean="0"/>
              <a:t> (</a:t>
            </a:r>
            <a:r>
              <a:rPr lang="is-IS" sz="1700" dirty="0" err="1" smtClean="0"/>
              <a:t>country</a:t>
            </a:r>
            <a:r>
              <a:rPr lang="is-IS" sz="1700" dirty="0" smtClean="0"/>
              <a:t> </a:t>
            </a:r>
            <a:r>
              <a:rPr lang="is-IS" sz="1700" dirty="0" err="1" smtClean="0"/>
              <a:t>level</a:t>
            </a:r>
            <a:r>
              <a:rPr lang="is-IS" sz="1700" dirty="0" smtClean="0"/>
              <a:t> </a:t>
            </a:r>
            <a:r>
              <a:rPr lang="is-IS" sz="1700" dirty="0" err="1" smtClean="0"/>
              <a:t>studies</a:t>
            </a:r>
            <a:r>
              <a:rPr lang="is-IS" sz="1700" dirty="0" smtClean="0"/>
              <a:t> </a:t>
            </a:r>
            <a:r>
              <a:rPr lang="is-IS" sz="1700" dirty="0" err="1" smtClean="0"/>
              <a:t>reviewed</a:t>
            </a:r>
            <a:r>
              <a:rPr lang="is-IS" sz="1700" dirty="0" smtClean="0"/>
              <a:t>) </a:t>
            </a:r>
            <a:r>
              <a:rPr lang="is-IS" sz="1700" dirty="0" err="1" smtClean="0"/>
              <a:t>Oct</a:t>
            </a:r>
            <a:r>
              <a:rPr lang="is-IS" sz="1700" dirty="0" smtClean="0"/>
              <a:t> 2013</a:t>
            </a:r>
          </a:p>
          <a:p>
            <a:pPr marL="193675" indent="-193675">
              <a:buClr>
                <a:srgbClr val="DA251D"/>
              </a:buClr>
            </a:pPr>
            <a:r>
              <a:rPr lang="is-IS" sz="1700" dirty="0" err="1" smtClean="0"/>
              <a:t>Country</a:t>
            </a:r>
            <a:r>
              <a:rPr lang="is-IS" sz="1700" dirty="0" smtClean="0"/>
              <a:t>-</a:t>
            </a:r>
            <a:r>
              <a:rPr lang="is-IS" sz="1700" dirty="0" err="1" smtClean="0"/>
              <a:t>level</a:t>
            </a:r>
            <a:r>
              <a:rPr lang="is-IS" sz="1700" dirty="0" smtClean="0"/>
              <a:t> </a:t>
            </a:r>
            <a:r>
              <a:rPr lang="is-IS" sz="1700" dirty="0" err="1" smtClean="0"/>
              <a:t>workshops</a:t>
            </a:r>
            <a:r>
              <a:rPr lang="is-IS" sz="1700" dirty="0" smtClean="0"/>
              <a:t> </a:t>
            </a:r>
            <a:r>
              <a:rPr lang="is-IS" sz="1700" dirty="0" err="1" smtClean="0"/>
              <a:t>on</a:t>
            </a:r>
            <a:r>
              <a:rPr lang="is-IS" sz="1700" dirty="0" smtClean="0"/>
              <a:t> </a:t>
            </a:r>
            <a:r>
              <a:rPr lang="is-IS" sz="1700" dirty="0" err="1" smtClean="0"/>
              <a:t>domestic</a:t>
            </a:r>
            <a:r>
              <a:rPr lang="is-IS" sz="1700" dirty="0" smtClean="0"/>
              <a:t> </a:t>
            </a:r>
            <a:r>
              <a:rPr lang="is-IS" sz="1700" dirty="0" err="1" smtClean="0"/>
              <a:t>and</a:t>
            </a:r>
            <a:r>
              <a:rPr lang="is-IS" sz="1700" dirty="0" smtClean="0"/>
              <a:t> EU </a:t>
            </a:r>
            <a:r>
              <a:rPr lang="is-IS" sz="1700" dirty="0" err="1" smtClean="0"/>
              <a:t>disaster</a:t>
            </a:r>
            <a:r>
              <a:rPr lang="is-IS" sz="1700" dirty="0" smtClean="0"/>
              <a:t> </a:t>
            </a:r>
            <a:r>
              <a:rPr lang="is-IS" sz="1700" dirty="0" err="1" smtClean="0"/>
              <a:t>law</a:t>
            </a:r>
            <a:r>
              <a:rPr lang="is-IS" sz="1700" dirty="0" smtClean="0"/>
              <a:t> </a:t>
            </a:r>
            <a:r>
              <a:rPr lang="is-IS" sz="1700" dirty="0" err="1" smtClean="0"/>
              <a:t>in</a:t>
            </a:r>
            <a:r>
              <a:rPr lang="is-IS" sz="1700" dirty="0" smtClean="0"/>
              <a:t> </a:t>
            </a:r>
            <a:r>
              <a:rPr lang="is-IS" sz="1700" dirty="0" err="1" smtClean="0"/>
              <a:t>each</a:t>
            </a:r>
            <a:r>
              <a:rPr lang="is-IS" sz="1700" dirty="0" smtClean="0"/>
              <a:t> </a:t>
            </a:r>
            <a:r>
              <a:rPr lang="is-IS" sz="1700" dirty="0" err="1" smtClean="0"/>
              <a:t>country</a:t>
            </a:r>
            <a:r>
              <a:rPr lang="is-IS" sz="1700" dirty="0" smtClean="0"/>
              <a:t> Jan 2014</a:t>
            </a:r>
          </a:p>
          <a:p>
            <a:pPr marL="193675" indent="-193675">
              <a:buClr>
                <a:srgbClr val="DA251D"/>
              </a:buClr>
            </a:pPr>
            <a:r>
              <a:rPr lang="is-IS" sz="1700" dirty="0" err="1" smtClean="0"/>
              <a:t>Printing</a:t>
            </a:r>
            <a:r>
              <a:rPr lang="is-IS" sz="1700" dirty="0" smtClean="0"/>
              <a:t> </a:t>
            </a:r>
            <a:r>
              <a:rPr lang="is-IS" sz="1700" dirty="0" err="1" smtClean="0"/>
              <a:t>and</a:t>
            </a:r>
            <a:r>
              <a:rPr lang="is-IS" sz="1700" dirty="0" smtClean="0"/>
              <a:t> </a:t>
            </a:r>
            <a:r>
              <a:rPr lang="is-IS" sz="1700" dirty="0" err="1" smtClean="0"/>
              <a:t>dissemination</a:t>
            </a:r>
            <a:r>
              <a:rPr lang="is-IS" sz="1700" dirty="0" smtClean="0"/>
              <a:t> of </a:t>
            </a:r>
            <a:r>
              <a:rPr lang="is-IS" sz="1700" dirty="0" err="1" smtClean="0"/>
              <a:t>country</a:t>
            </a:r>
            <a:r>
              <a:rPr lang="is-IS" sz="1700" dirty="0" smtClean="0"/>
              <a:t> </a:t>
            </a:r>
            <a:r>
              <a:rPr lang="is-IS" sz="1700" dirty="0" err="1" smtClean="0"/>
              <a:t>level</a:t>
            </a:r>
            <a:r>
              <a:rPr lang="is-IS" sz="1700" dirty="0" smtClean="0"/>
              <a:t> </a:t>
            </a:r>
            <a:r>
              <a:rPr lang="is-IS" sz="1700" dirty="0" err="1" smtClean="0"/>
              <a:t>studies</a:t>
            </a:r>
            <a:r>
              <a:rPr lang="is-IS" sz="1700" dirty="0" smtClean="0"/>
              <a:t>.</a:t>
            </a:r>
          </a:p>
          <a:p>
            <a:pPr marL="193675" indent="-193675">
              <a:buClr>
                <a:srgbClr val="DA251D"/>
              </a:buClr>
            </a:pPr>
            <a:r>
              <a:rPr lang="is-IS" sz="1700" dirty="0" err="1" smtClean="0"/>
              <a:t>Table</a:t>
            </a:r>
            <a:r>
              <a:rPr lang="is-IS" sz="1700" dirty="0" smtClean="0"/>
              <a:t>-</a:t>
            </a:r>
            <a:r>
              <a:rPr lang="is-IS" sz="1700" dirty="0" err="1" smtClean="0"/>
              <a:t>top</a:t>
            </a:r>
            <a:r>
              <a:rPr lang="is-IS" sz="1700" dirty="0" smtClean="0"/>
              <a:t> </a:t>
            </a:r>
            <a:r>
              <a:rPr lang="is-IS" sz="1700" dirty="0" err="1" smtClean="0"/>
              <a:t>exercises</a:t>
            </a:r>
            <a:r>
              <a:rPr lang="is-IS" sz="1700" dirty="0" smtClean="0"/>
              <a:t> </a:t>
            </a:r>
            <a:r>
              <a:rPr lang="is-IS" sz="1700" dirty="0" err="1" smtClean="0"/>
              <a:t>in</a:t>
            </a:r>
            <a:r>
              <a:rPr lang="is-IS" sz="1700" dirty="0" smtClean="0"/>
              <a:t> </a:t>
            </a:r>
            <a:r>
              <a:rPr lang="is-IS" sz="1700" dirty="0" err="1" smtClean="0"/>
              <a:t>Finland</a:t>
            </a:r>
            <a:r>
              <a:rPr lang="is-IS" sz="1700" dirty="0" smtClean="0"/>
              <a:t> </a:t>
            </a:r>
            <a:r>
              <a:rPr lang="is-IS" sz="1700" dirty="0" err="1" smtClean="0"/>
              <a:t>and</a:t>
            </a:r>
            <a:r>
              <a:rPr lang="is-IS" sz="1700" dirty="0" smtClean="0"/>
              <a:t> </a:t>
            </a:r>
            <a:r>
              <a:rPr lang="is-IS" sz="1700" dirty="0" err="1" smtClean="0"/>
              <a:t>Iceland</a:t>
            </a:r>
            <a:r>
              <a:rPr lang="is-IS" sz="1700" dirty="0" smtClean="0"/>
              <a:t> </a:t>
            </a:r>
            <a:r>
              <a:rPr lang="is-IS" sz="1700" dirty="0" err="1" smtClean="0"/>
              <a:t>in</a:t>
            </a:r>
            <a:r>
              <a:rPr lang="is-IS" sz="1700" dirty="0" smtClean="0"/>
              <a:t> </a:t>
            </a:r>
            <a:r>
              <a:rPr lang="is-IS" sz="1700" dirty="0" err="1" smtClean="0"/>
              <a:t>May</a:t>
            </a:r>
            <a:r>
              <a:rPr lang="is-IS" sz="1700" dirty="0" smtClean="0"/>
              <a:t> </a:t>
            </a:r>
            <a:r>
              <a:rPr lang="is-IS" sz="1700" dirty="0" err="1" smtClean="0"/>
              <a:t>and</a:t>
            </a:r>
            <a:r>
              <a:rPr lang="is-IS" sz="1700" dirty="0" smtClean="0"/>
              <a:t> </a:t>
            </a:r>
            <a:r>
              <a:rPr lang="is-IS" sz="1700" dirty="0" err="1" smtClean="0"/>
              <a:t>June</a:t>
            </a:r>
            <a:r>
              <a:rPr lang="is-IS" sz="1700" dirty="0" smtClean="0"/>
              <a:t> 2014. </a:t>
            </a:r>
          </a:p>
          <a:p>
            <a:pPr marL="193675" indent="-193675">
              <a:buClr>
                <a:srgbClr val="DA251D"/>
              </a:buClr>
            </a:pPr>
            <a:r>
              <a:rPr lang="is-IS" sz="1700" dirty="0" err="1" smtClean="0"/>
              <a:t>Regional</a:t>
            </a:r>
            <a:r>
              <a:rPr lang="is-IS" sz="1700" dirty="0" smtClean="0"/>
              <a:t>-</a:t>
            </a:r>
            <a:r>
              <a:rPr lang="is-IS" sz="1700" dirty="0" err="1" smtClean="0"/>
              <a:t>level</a:t>
            </a:r>
            <a:r>
              <a:rPr lang="is-IS" sz="1700" dirty="0" smtClean="0"/>
              <a:t> </a:t>
            </a:r>
            <a:r>
              <a:rPr lang="is-IS" sz="1700" dirty="0" err="1" smtClean="0"/>
              <a:t>workshop</a:t>
            </a:r>
            <a:r>
              <a:rPr lang="is-IS" sz="1700" dirty="0" smtClean="0"/>
              <a:t>: “</a:t>
            </a:r>
            <a:r>
              <a:rPr lang="is-IS" sz="1700" dirty="0" err="1" smtClean="0"/>
              <a:t>What</a:t>
            </a:r>
            <a:r>
              <a:rPr lang="is-IS" sz="1700" dirty="0" smtClean="0"/>
              <a:t> </a:t>
            </a:r>
            <a:r>
              <a:rPr lang="is-IS" sz="1700" dirty="0" err="1" smtClean="0"/>
              <a:t>could</a:t>
            </a:r>
            <a:r>
              <a:rPr lang="is-IS" sz="1700" dirty="0" smtClean="0"/>
              <a:t> </a:t>
            </a:r>
            <a:r>
              <a:rPr lang="is-IS" sz="1700" dirty="0" err="1" smtClean="0"/>
              <a:t>European</a:t>
            </a:r>
            <a:r>
              <a:rPr lang="is-IS" sz="1700" dirty="0" smtClean="0"/>
              <a:t> </a:t>
            </a:r>
            <a:r>
              <a:rPr lang="is-IS" sz="1700" dirty="0" err="1" smtClean="0"/>
              <a:t>Governents</a:t>
            </a:r>
            <a:r>
              <a:rPr lang="is-IS" sz="1700" dirty="0" smtClean="0"/>
              <a:t> </a:t>
            </a:r>
            <a:r>
              <a:rPr lang="is-IS" sz="1700" dirty="0" err="1" smtClean="0"/>
              <a:t>and</a:t>
            </a:r>
            <a:r>
              <a:rPr lang="is-IS" sz="1700" dirty="0" smtClean="0"/>
              <a:t> EU </a:t>
            </a:r>
            <a:r>
              <a:rPr lang="is-IS" sz="1700" dirty="0" err="1" smtClean="0"/>
              <a:t>do</a:t>
            </a:r>
            <a:r>
              <a:rPr lang="is-IS" sz="1700" dirty="0" smtClean="0"/>
              <a:t> </a:t>
            </a:r>
            <a:r>
              <a:rPr lang="is-IS" sz="1700" dirty="0" err="1" smtClean="0"/>
              <a:t>to</a:t>
            </a:r>
            <a:r>
              <a:rPr lang="is-IS" sz="1700" dirty="0" smtClean="0"/>
              <a:t> </a:t>
            </a:r>
            <a:r>
              <a:rPr lang="is-IS" sz="1700" dirty="0" err="1" smtClean="0"/>
              <a:t>strengthen</a:t>
            </a:r>
            <a:r>
              <a:rPr lang="is-IS" sz="1700" dirty="0" smtClean="0"/>
              <a:t> </a:t>
            </a:r>
            <a:r>
              <a:rPr lang="is-IS" sz="1700" dirty="0" err="1" smtClean="0"/>
              <a:t>the</a:t>
            </a:r>
            <a:r>
              <a:rPr lang="is-IS" sz="1700" dirty="0" smtClean="0"/>
              <a:t> </a:t>
            </a:r>
            <a:r>
              <a:rPr lang="is-IS" sz="1700" dirty="0" err="1" smtClean="0"/>
              <a:t>facilitation</a:t>
            </a:r>
            <a:r>
              <a:rPr lang="is-IS" sz="1700" dirty="0" smtClean="0"/>
              <a:t> </a:t>
            </a:r>
            <a:r>
              <a:rPr lang="is-IS" sz="1700" dirty="0" err="1" smtClean="0"/>
              <a:t>and</a:t>
            </a:r>
            <a:r>
              <a:rPr lang="is-IS" sz="1700" dirty="0" smtClean="0"/>
              <a:t> </a:t>
            </a:r>
            <a:r>
              <a:rPr lang="is-IS" sz="1700" dirty="0" err="1" smtClean="0"/>
              <a:t>regulation</a:t>
            </a:r>
            <a:r>
              <a:rPr lang="is-IS" sz="1700" dirty="0" smtClean="0"/>
              <a:t> of </a:t>
            </a:r>
            <a:r>
              <a:rPr lang="is-IS" sz="1700" dirty="0" err="1" smtClean="0"/>
              <a:t>cross</a:t>
            </a:r>
            <a:r>
              <a:rPr lang="is-IS" sz="1700" dirty="0" smtClean="0"/>
              <a:t>-</a:t>
            </a:r>
            <a:r>
              <a:rPr lang="is-IS" sz="1700" dirty="0" err="1" smtClean="0"/>
              <a:t>border</a:t>
            </a:r>
            <a:r>
              <a:rPr lang="is-IS" sz="1700" dirty="0" smtClean="0"/>
              <a:t> </a:t>
            </a:r>
            <a:r>
              <a:rPr lang="is-IS" sz="1700" dirty="0" err="1" smtClean="0"/>
              <a:t>disaster</a:t>
            </a:r>
            <a:r>
              <a:rPr lang="is-IS" sz="1700" dirty="0" smtClean="0"/>
              <a:t> </a:t>
            </a:r>
            <a:r>
              <a:rPr lang="is-IS" sz="1700" dirty="0" err="1" smtClean="0"/>
              <a:t>assistance</a:t>
            </a:r>
            <a:r>
              <a:rPr lang="is-IS" sz="1700" dirty="0" smtClean="0"/>
              <a:t>?” </a:t>
            </a:r>
            <a:r>
              <a:rPr lang="is-IS" sz="1700" dirty="0" err="1" smtClean="0"/>
              <a:t>Sep</a:t>
            </a:r>
            <a:r>
              <a:rPr lang="is-IS" sz="1700" dirty="0" smtClean="0"/>
              <a:t> 2014</a:t>
            </a:r>
          </a:p>
          <a:p>
            <a:pPr marL="193675" indent="-193675">
              <a:buClr>
                <a:srgbClr val="DA251D"/>
              </a:buClr>
            </a:pPr>
            <a:endParaRPr lang="is-IS" sz="1800" b="1" dirty="0" smtClean="0"/>
          </a:p>
          <a:p>
            <a:pPr marL="193675" indent="-193675">
              <a:buClr>
                <a:srgbClr val="DA251D"/>
              </a:buClr>
              <a:buNone/>
            </a:pPr>
            <a:endParaRPr lang="de-DE" sz="1800" dirty="0">
              <a:solidFill>
                <a:srgbClr val="000000"/>
              </a:solidFill>
            </a:endParaRPr>
          </a:p>
          <a:p>
            <a:endParaRPr lang="is-IS" dirty="0"/>
          </a:p>
        </p:txBody>
      </p:sp>
      <p:sp>
        <p:nvSpPr>
          <p:cNvPr id="8"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 </a:t>
            </a:r>
            <a:r>
              <a:rPr lang="de-DE" sz="2400" b="1" dirty="0"/>
              <a:t>– </a:t>
            </a:r>
            <a:r>
              <a:rPr lang="de-DE" sz="2400" b="1" dirty="0" smtClean="0"/>
              <a:t>Main events</a:t>
            </a:r>
            <a:endParaRPr lang="de-DE"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7504" y="5517232"/>
            <a:ext cx="8900864" cy="1194686"/>
          </a:xfrm>
          <a:prstGeom prst="rect">
            <a:avLst/>
          </a:prstGeom>
          <a:noFill/>
          <a:ln w="9525">
            <a:noFill/>
            <a:miter lim="800000"/>
            <a:headEnd/>
            <a:tailEnd/>
          </a:ln>
        </p:spPr>
      </p:pic>
      <p:pic>
        <p:nvPicPr>
          <p:cNvPr id="1028" name="Picture 4" descr="europaBA_2012032115594722"/>
          <p:cNvPicPr>
            <a:picLocks noChangeAspect="1" noChangeArrowheads="1"/>
          </p:cNvPicPr>
          <p:nvPr/>
        </p:nvPicPr>
        <p:blipFill>
          <a:blip r:embed="rId3" cstate="print"/>
          <a:srcRect/>
          <a:stretch>
            <a:fillRect/>
          </a:stretch>
        </p:blipFill>
        <p:spPr bwMode="auto">
          <a:xfrm>
            <a:off x="8172400" y="332656"/>
            <a:ext cx="612775" cy="407988"/>
          </a:xfrm>
          <a:prstGeom prst="rect">
            <a:avLst/>
          </a:prstGeom>
          <a:noFill/>
          <a:ln w="9525" algn="in">
            <a:noFill/>
            <a:miter lim="800000"/>
            <a:headEnd/>
            <a:tailEnd/>
          </a:ln>
        </p:spPr>
      </p:pic>
      <p:sp>
        <p:nvSpPr>
          <p:cNvPr id="6" name="Content Placeholder 2"/>
          <p:cNvSpPr>
            <a:spLocks noGrp="1"/>
          </p:cNvSpPr>
          <p:nvPr>
            <p:ph idx="1"/>
          </p:nvPr>
        </p:nvSpPr>
        <p:spPr>
          <a:xfrm>
            <a:off x="539552" y="1844824"/>
            <a:ext cx="8147050" cy="3744416"/>
          </a:xfrm>
        </p:spPr>
        <p:txBody>
          <a:bodyPr>
            <a:normAutofit/>
          </a:bodyPr>
          <a:lstStyle/>
          <a:p>
            <a:pPr marL="193675" indent="-193675">
              <a:buClr>
                <a:srgbClr val="DA251D"/>
              </a:buClr>
            </a:pPr>
            <a:r>
              <a:rPr lang="is-IS" sz="1700" dirty="0" err="1" smtClean="0"/>
              <a:t>First</a:t>
            </a:r>
            <a:r>
              <a:rPr lang="is-IS" sz="1700" dirty="0" smtClean="0"/>
              <a:t> </a:t>
            </a:r>
            <a:r>
              <a:rPr lang="is-IS" sz="1700" dirty="0" err="1" smtClean="0"/>
              <a:t>progress</a:t>
            </a:r>
            <a:r>
              <a:rPr lang="is-IS" sz="1700" dirty="0" smtClean="0"/>
              <a:t> </a:t>
            </a:r>
            <a:r>
              <a:rPr lang="is-IS" sz="1700" dirty="0" err="1" smtClean="0"/>
              <a:t>report</a:t>
            </a:r>
            <a:r>
              <a:rPr lang="is-IS" sz="1700" dirty="0" smtClean="0"/>
              <a:t> </a:t>
            </a:r>
            <a:r>
              <a:rPr lang="is-IS" sz="1700" dirty="0" err="1" smtClean="0"/>
              <a:t>submitted</a:t>
            </a:r>
            <a:r>
              <a:rPr lang="is-IS" sz="1700" dirty="0" smtClean="0"/>
              <a:t> </a:t>
            </a:r>
            <a:r>
              <a:rPr lang="is-IS" sz="1700" dirty="0" err="1" smtClean="0"/>
              <a:t>to</a:t>
            </a:r>
            <a:r>
              <a:rPr lang="is-IS" sz="1700" dirty="0" smtClean="0"/>
              <a:t> ECHO 30 </a:t>
            </a:r>
            <a:r>
              <a:rPr lang="is-IS" sz="1700" dirty="0" err="1" smtClean="0"/>
              <a:t>Jun</a:t>
            </a:r>
            <a:r>
              <a:rPr lang="is-IS" sz="1700" dirty="0" smtClean="0"/>
              <a:t> 2013</a:t>
            </a:r>
          </a:p>
          <a:p>
            <a:pPr marL="193675" indent="-193675">
              <a:buClr>
                <a:srgbClr val="DA251D"/>
              </a:buClr>
            </a:pPr>
            <a:r>
              <a:rPr lang="is-IS" sz="1700" dirty="0" err="1" smtClean="0"/>
              <a:t>Second</a:t>
            </a:r>
            <a:r>
              <a:rPr lang="is-IS" sz="1700" dirty="0" smtClean="0"/>
              <a:t> </a:t>
            </a:r>
            <a:r>
              <a:rPr lang="is-IS" sz="1700" dirty="0" err="1" smtClean="0"/>
              <a:t>progress</a:t>
            </a:r>
            <a:r>
              <a:rPr lang="is-IS" sz="1700" dirty="0" smtClean="0"/>
              <a:t> </a:t>
            </a:r>
            <a:r>
              <a:rPr lang="is-IS" sz="1700" dirty="0" err="1" smtClean="0"/>
              <a:t>report</a:t>
            </a:r>
            <a:r>
              <a:rPr lang="is-IS" sz="1700" dirty="0" smtClean="0"/>
              <a:t> </a:t>
            </a:r>
            <a:r>
              <a:rPr lang="is-IS" sz="1700" dirty="0" err="1" smtClean="0"/>
              <a:t>submitted</a:t>
            </a:r>
            <a:r>
              <a:rPr lang="is-IS" sz="1700" dirty="0" smtClean="0"/>
              <a:t> </a:t>
            </a:r>
            <a:r>
              <a:rPr lang="is-IS" sz="1700" dirty="0" err="1" smtClean="0"/>
              <a:t>to</a:t>
            </a:r>
            <a:r>
              <a:rPr lang="is-IS" sz="1700" dirty="0" smtClean="0"/>
              <a:t> ECHO 30 </a:t>
            </a:r>
            <a:r>
              <a:rPr lang="is-IS" sz="1700" dirty="0" err="1" smtClean="0"/>
              <a:t>Nov</a:t>
            </a:r>
            <a:r>
              <a:rPr lang="is-IS" sz="1700" dirty="0" smtClean="0"/>
              <a:t> 2013</a:t>
            </a:r>
          </a:p>
          <a:p>
            <a:pPr marL="193675" indent="-193675">
              <a:buClr>
                <a:srgbClr val="DA251D"/>
              </a:buClr>
            </a:pPr>
            <a:r>
              <a:rPr lang="is-IS" sz="1700" dirty="0" err="1" smtClean="0"/>
              <a:t>Third</a:t>
            </a:r>
            <a:r>
              <a:rPr lang="is-IS" sz="1700" dirty="0" smtClean="0"/>
              <a:t> </a:t>
            </a:r>
            <a:r>
              <a:rPr lang="is-IS" sz="1700" dirty="0" err="1" smtClean="0"/>
              <a:t>progress</a:t>
            </a:r>
            <a:r>
              <a:rPr lang="is-IS" sz="1700" dirty="0" smtClean="0"/>
              <a:t> </a:t>
            </a:r>
            <a:r>
              <a:rPr lang="is-IS" sz="1700" dirty="0" err="1" smtClean="0"/>
              <a:t>report</a:t>
            </a:r>
            <a:r>
              <a:rPr lang="is-IS" sz="1700" dirty="0" smtClean="0"/>
              <a:t> </a:t>
            </a:r>
            <a:r>
              <a:rPr lang="is-IS" sz="1700" dirty="0" err="1" smtClean="0"/>
              <a:t>submitted</a:t>
            </a:r>
            <a:r>
              <a:rPr lang="is-IS" sz="1700" dirty="0" smtClean="0"/>
              <a:t> </a:t>
            </a:r>
            <a:r>
              <a:rPr lang="is-IS" sz="1700" dirty="0" err="1" smtClean="0"/>
              <a:t>to</a:t>
            </a:r>
            <a:r>
              <a:rPr lang="is-IS" sz="1700" dirty="0" smtClean="0"/>
              <a:t> ECHO 30 </a:t>
            </a:r>
            <a:r>
              <a:rPr lang="is-IS" sz="1700" dirty="0" err="1" smtClean="0"/>
              <a:t>Apr</a:t>
            </a:r>
            <a:r>
              <a:rPr lang="is-IS" sz="1700" dirty="0" smtClean="0"/>
              <a:t> 2014</a:t>
            </a:r>
          </a:p>
          <a:p>
            <a:pPr marL="193675" indent="-193675">
              <a:buClr>
                <a:srgbClr val="DA251D"/>
              </a:buClr>
            </a:pPr>
            <a:r>
              <a:rPr lang="is-IS" sz="1700" dirty="0" err="1" smtClean="0"/>
              <a:t>Draft</a:t>
            </a:r>
            <a:r>
              <a:rPr lang="is-IS" sz="1700" dirty="0" smtClean="0"/>
              <a:t> </a:t>
            </a:r>
            <a:r>
              <a:rPr lang="is-IS" sz="1700" dirty="0" err="1" smtClean="0"/>
              <a:t>synthesis</a:t>
            </a:r>
            <a:r>
              <a:rPr lang="is-IS" sz="1700" dirty="0" smtClean="0"/>
              <a:t> </a:t>
            </a:r>
            <a:r>
              <a:rPr lang="is-IS" sz="1700" dirty="0" err="1" smtClean="0"/>
              <a:t>report</a:t>
            </a:r>
            <a:r>
              <a:rPr lang="is-IS" sz="1700" dirty="0" smtClean="0"/>
              <a:t> 30 </a:t>
            </a:r>
            <a:r>
              <a:rPr lang="is-IS" sz="1700" dirty="0" err="1" smtClean="0"/>
              <a:t>Jun</a:t>
            </a:r>
            <a:r>
              <a:rPr lang="is-IS" sz="1700" dirty="0" smtClean="0"/>
              <a:t> 2014</a:t>
            </a:r>
          </a:p>
          <a:p>
            <a:pPr marL="193675" indent="-193675">
              <a:buClr>
                <a:srgbClr val="DA251D"/>
              </a:buClr>
            </a:pPr>
            <a:r>
              <a:rPr lang="is-IS" sz="1700" dirty="0" err="1" smtClean="0"/>
              <a:t>Fourth</a:t>
            </a:r>
            <a:r>
              <a:rPr lang="is-IS" sz="1700" dirty="0" smtClean="0"/>
              <a:t> </a:t>
            </a:r>
            <a:r>
              <a:rPr lang="is-IS" sz="1700" dirty="0" err="1" smtClean="0"/>
              <a:t>progress</a:t>
            </a:r>
            <a:r>
              <a:rPr lang="is-IS" sz="1700" dirty="0" smtClean="0"/>
              <a:t> </a:t>
            </a:r>
            <a:r>
              <a:rPr lang="is-IS" sz="1700" dirty="0" err="1" smtClean="0"/>
              <a:t>report</a:t>
            </a:r>
            <a:r>
              <a:rPr lang="is-IS" sz="1700" dirty="0" smtClean="0"/>
              <a:t> </a:t>
            </a:r>
            <a:r>
              <a:rPr lang="is-IS" sz="1700" dirty="0" err="1" smtClean="0"/>
              <a:t>submitted</a:t>
            </a:r>
            <a:r>
              <a:rPr lang="is-IS" sz="1700" dirty="0" smtClean="0"/>
              <a:t> </a:t>
            </a:r>
            <a:r>
              <a:rPr lang="is-IS" sz="1700" dirty="0" err="1" smtClean="0"/>
              <a:t>to</a:t>
            </a:r>
            <a:r>
              <a:rPr lang="is-IS" sz="1700" dirty="0" smtClean="0"/>
              <a:t> ECHO 30 </a:t>
            </a:r>
            <a:r>
              <a:rPr lang="is-IS" sz="1700" dirty="0" err="1" smtClean="0"/>
              <a:t>Sep</a:t>
            </a:r>
            <a:r>
              <a:rPr lang="is-IS" sz="1700" dirty="0" smtClean="0"/>
              <a:t> 2014</a:t>
            </a:r>
          </a:p>
          <a:p>
            <a:pPr marL="193675" indent="-193675">
              <a:buClr>
                <a:srgbClr val="DA251D"/>
              </a:buClr>
            </a:pPr>
            <a:r>
              <a:rPr lang="is-IS" sz="1700" dirty="0" err="1" smtClean="0"/>
              <a:t>Modified</a:t>
            </a:r>
            <a:r>
              <a:rPr lang="is-IS" sz="1700" dirty="0" smtClean="0"/>
              <a:t> </a:t>
            </a:r>
            <a:r>
              <a:rPr lang="is-IS" sz="1700" dirty="0" err="1" smtClean="0"/>
              <a:t>draft</a:t>
            </a:r>
            <a:r>
              <a:rPr lang="is-IS" sz="1700" dirty="0" smtClean="0"/>
              <a:t> </a:t>
            </a:r>
            <a:r>
              <a:rPr lang="is-IS" sz="1700" dirty="0" err="1" smtClean="0"/>
              <a:t>synthesis</a:t>
            </a:r>
            <a:r>
              <a:rPr lang="is-IS" sz="1700" dirty="0" smtClean="0"/>
              <a:t> </a:t>
            </a:r>
            <a:r>
              <a:rPr lang="is-IS" sz="1700" dirty="0" err="1" smtClean="0"/>
              <a:t>report</a:t>
            </a:r>
            <a:r>
              <a:rPr lang="is-IS" sz="1700" dirty="0" smtClean="0"/>
              <a:t> 10 </a:t>
            </a:r>
            <a:r>
              <a:rPr lang="is-IS" sz="1700" dirty="0" err="1" smtClean="0"/>
              <a:t>Oct</a:t>
            </a:r>
            <a:r>
              <a:rPr lang="is-IS" sz="1700" dirty="0" smtClean="0"/>
              <a:t> 2014</a:t>
            </a:r>
          </a:p>
          <a:p>
            <a:pPr marL="193675" indent="-193675">
              <a:buClr>
                <a:srgbClr val="DA251D"/>
              </a:buClr>
            </a:pPr>
            <a:r>
              <a:rPr lang="is-IS" sz="1700" dirty="0" err="1" smtClean="0"/>
              <a:t>Launch</a:t>
            </a:r>
            <a:r>
              <a:rPr lang="is-IS" sz="1700" dirty="0" smtClean="0"/>
              <a:t> of </a:t>
            </a:r>
            <a:r>
              <a:rPr lang="is-IS" sz="1700" dirty="0" err="1" smtClean="0"/>
              <a:t>the</a:t>
            </a:r>
            <a:r>
              <a:rPr lang="is-IS" sz="1700" dirty="0" smtClean="0"/>
              <a:t> </a:t>
            </a:r>
            <a:r>
              <a:rPr lang="is-IS" sz="1700" dirty="0" err="1" smtClean="0"/>
              <a:t>synthesis</a:t>
            </a:r>
            <a:r>
              <a:rPr lang="is-IS" sz="1700" dirty="0" smtClean="0"/>
              <a:t> </a:t>
            </a:r>
            <a:r>
              <a:rPr lang="is-IS" sz="1700" dirty="0" err="1" smtClean="0"/>
              <a:t>report</a:t>
            </a:r>
            <a:r>
              <a:rPr lang="is-IS" sz="1700" dirty="0" smtClean="0"/>
              <a:t> </a:t>
            </a:r>
            <a:r>
              <a:rPr lang="is-IS" sz="1700" dirty="0" err="1" smtClean="0"/>
              <a:t>in</a:t>
            </a:r>
            <a:r>
              <a:rPr lang="is-IS" sz="1700" dirty="0" smtClean="0"/>
              <a:t> </a:t>
            </a:r>
            <a:r>
              <a:rPr lang="is-IS" sz="1700" dirty="0" err="1" smtClean="0"/>
              <a:t>Brussels</a:t>
            </a:r>
            <a:r>
              <a:rPr lang="is-IS" sz="1700" dirty="0" smtClean="0"/>
              <a:t> </a:t>
            </a:r>
            <a:r>
              <a:rPr lang="is-IS" sz="1700" dirty="0" err="1" smtClean="0"/>
              <a:t>Nov</a:t>
            </a:r>
            <a:r>
              <a:rPr lang="is-IS" sz="1700" dirty="0" smtClean="0"/>
              <a:t> 2014</a:t>
            </a:r>
          </a:p>
          <a:p>
            <a:pPr marL="193675" indent="-193675">
              <a:buClr>
                <a:srgbClr val="DA251D"/>
              </a:buClr>
            </a:pPr>
            <a:r>
              <a:rPr lang="is-IS" sz="1700" dirty="0" err="1" smtClean="0"/>
              <a:t>Closure</a:t>
            </a:r>
            <a:r>
              <a:rPr lang="is-IS" sz="1700" dirty="0" smtClean="0"/>
              <a:t> </a:t>
            </a:r>
            <a:r>
              <a:rPr lang="is-IS" sz="1700" dirty="0" err="1" smtClean="0"/>
              <a:t>meeting</a:t>
            </a:r>
            <a:r>
              <a:rPr lang="is-IS" sz="1700" dirty="0" smtClean="0"/>
              <a:t> </a:t>
            </a:r>
            <a:r>
              <a:rPr lang="is-IS" sz="1700" dirty="0" err="1" smtClean="0"/>
              <a:t>with</a:t>
            </a:r>
            <a:r>
              <a:rPr lang="is-IS" sz="1700" dirty="0" smtClean="0"/>
              <a:t> DG ECHO  </a:t>
            </a:r>
            <a:r>
              <a:rPr lang="is-IS" sz="1700" dirty="0" err="1" smtClean="0"/>
              <a:t>Nov</a:t>
            </a:r>
            <a:r>
              <a:rPr lang="is-IS" sz="1700" dirty="0" smtClean="0"/>
              <a:t> 2014</a:t>
            </a:r>
          </a:p>
          <a:p>
            <a:pPr marL="193675" indent="-193675">
              <a:buClr>
                <a:srgbClr val="DA251D"/>
              </a:buClr>
            </a:pPr>
            <a:endParaRPr lang="is-IS" sz="1700" dirty="0" smtClean="0"/>
          </a:p>
          <a:p>
            <a:pPr marL="193675" indent="-193675">
              <a:buClr>
                <a:srgbClr val="DA251D"/>
              </a:buClr>
            </a:pPr>
            <a:endParaRPr lang="is-IS" sz="1700" dirty="0" smtClean="0"/>
          </a:p>
          <a:p>
            <a:pPr marL="193675" indent="-193675">
              <a:buClr>
                <a:srgbClr val="DA251D"/>
              </a:buClr>
            </a:pPr>
            <a:endParaRPr lang="is-IS" sz="1700" dirty="0" smtClean="0"/>
          </a:p>
          <a:p>
            <a:pPr marL="193675" indent="-193675">
              <a:buClr>
                <a:srgbClr val="DA251D"/>
              </a:buClr>
            </a:pPr>
            <a:endParaRPr lang="is-IS" sz="1800" b="1" dirty="0" smtClean="0"/>
          </a:p>
          <a:p>
            <a:pPr marL="193675" indent="-193675">
              <a:buClr>
                <a:srgbClr val="DA251D"/>
              </a:buClr>
              <a:buNone/>
            </a:pPr>
            <a:endParaRPr lang="de-DE" sz="1800" dirty="0">
              <a:solidFill>
                <a:srgbClr val="000000"/>
              </a:solidFill>
            </a:endParaRPr>
          </a:p>
          <a:p>
            <a:endParaRPr lang="is-IS" dirty="0"/>
          </a:p>
        </p:txBody>
      </p:sp>
      <p:sp>
        <p:nvSpPr>
          <p:cNvPr id="8" name="Text Box 9"/>
          <p:cNvSpPr txBox="1">
            <a:spLocks noGrp="1" noChangeArrowheads="1"/>
          </p:cNvSpPr>
          <p:nvPr>
            <p:ph type="title"/>
          </p:nvPr>
        </p:nvSpPr>
        <p:spPr bwMode="auto">
          <a:xfrm>
            <a:off x="539552" y="692696"/>
            <a:ext cx="8147050" cy="461665"/>
          </a:xfrm>
          <a:prstGeom prst="rect">
            <a:avLst/>
          </a:prstGeom>
          <a:noFill/>
          <a:ln w="9525">
            <a:noFill/>
            <a:miter lim="800000"/>
            <a:headEnd/>
            <a:tailEnd/>
          </a:ln>
        </p:spPr>
        <p:txBody>
          <a:bodyPr>
            <a:spAutoFit/>
          </a:bodyPr>
          <a:lstStyle/>
          <a:p>
            <a:pPr algn="l">
              <a:spcBef>
                <a:spcPct val="50000"/>
              </a:spcBef>
            </a:pPr>
            <a:r>
              <a:rPr lang="de-DE" sz="2400" b="1" dirty="0" smtClean="0"/>
              <a:t>HNSG Implementation </a:t>
            </a:r>
            <a:r>
              <a:rPr lang="de-DE" sz="2400" b="1" dirty="0"/>
              <a:t>– </a:t>
            </a:r>
            <a:r>
              <a:rPr lang="de-DE" sz="2400" b="1" dirty="0" smtClean="0"/>
              <a:t>Deliverables and deadlines</a:t>
            </a:r>
            <a:endParaRPr lang="de-DE"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idarsul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fridarsula</Template>
  <TotalTime>384</TotalTime>
  <Words>420</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fridarsula</vt:lpstr>
      <vt:lpstr>Implementation of the EU Host Nation Support Guidelines</vt:lpstr>
      <vt:lpstr>One day  on a rock  far up in the north  </vt:lpstr>
      <vt:lpstr>Let´s bring in some assets</vt:lpstr>
      <vt:lpstr>Sorry guys! Clearance needed. Please refer to the following:</vt:lpstr>
      <vt:lpstr>HNSG Implementation</vt:lpstr>
      <vt:lpstr>HNSG Implementation – Project information</vt:lpstr>
      <vt:lpstr>HNSG Implementation – Objectives and expected results</vt:lpstr>
      <vt:lpstr>HNSG Implementation – Main events</vt:lpstr>
      <vt:lpstr>HNSG Implementation – Deliverables and deadlines</vt:lpstr>
      <vt:lpstr>HNSG Implementation – The Black Swan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the EU Host Nation Support Guidelines</dc:title>
  <dc:creator>jonb</dc:creator>
  <cp:lastModifiedBy>ZUBER Biljana (ECHO)</cp:lastModifiedBy>
  <cp:revision>38</cp:revision>
  <dcterms:created xsi:type="dcterms:W3CDTF">2013-01-04T11:21:42Z</dcterms:created>
  <dcterms:modified xsi:type="dcterms:W3CDTF">2013-01-17T14:07:14Z</dcterms:modified>
</cp:coreProperties>
</file>