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59" r:id="rId4"/>
    <p:sldId id="286" r:id="rId5"/>
    <p:sldId id="287" r:id="rId6"/>
    <p:sldId id="294" r:id="rId7"/>
    <p:sldId id="279" r:id="rId8"/>
    <p:sldId id="288" r:id="rId9"/>
    <p:sldId id="289" r:id="rId10"/>
    <p:sldId id="290" r:id="rId11"/>
    <p:sldId id="285" r:id="rId12"/>
    <p:sldId id="291" r:id="rId13"/>
    <p:sldId id="292" r:id="rId14"/>
    <p:sldId id="274" r:id="rId15"/>
    <p:sldId id="293" r:id="rId16"/>
  </p:sldIdLst>
  <p:sldSz cx="9144000" cy="6858000" type="screen4x3"/>
  <p:notesSz cx="6797675" cy="98726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Kloyb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9DF"/>
    <a:srgbClr val="EAEAEA"/>
    <a:srgbClr val="CCFF99"/>
    <a:srgbClr val="528DA8"/>
    <a:srgbClr val="6699FF"/>
    <a:srgbClr val="3366FF"/>
    <a:srgbClr val="F8F8F8"/>
    <a:srgbClr val="CAB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2" autoAdjust="0"/>
    <p:restoredTop sz="94660"/>
  </p:normalViewPr>
  <p:slideViewPr>
    <p:cSldViewPr>
      <p:cViewPr varScale="1">
        <p:scale>
          <a:sx n="78" d="100"/>
          <a:sy n="78" d="100"/>
        </p:scale>
        <p:origin x="-9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50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4F9AE2B-6CF1-4AC2-A062-DD0F735665BA}" type="datetime1">
              <a:rPr lang="de-DE"/>
              <a:pPr>
                <a:defRPr/>
              </a:pPr>
              <a:t>17.01.2013</a:t>
            </a:fld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FEF82AE-282C-4741-A8A3-D1A615CF3CD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717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A812399-26A2-4200-84E5-2E87A1801447}" type="datetime1">
              <a:rPr lang="de-DE"/>
              <a:pPr>
                <a:defRPr/>
              </a:pPr>
              <a:t>17.01.2013</a:t>
            </a:fld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C4BF661-BFFF-4F0F-8614-3846106832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2416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1D46FA1-9089-4A85-85DA-DBB9256A48F2}" type="datetime1">
              <a:rPr lang="de-DE" sz="1200">
                <a:latin typeface="Times New Roman" pitchFamily="18" charset="0"/>
              </a:rPr>
              <a:pPr/>
              <a:t>17.01.2013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975F577-51CB-4533-9FC9-89CC73177619}" type="slidenum">
              <a:rPr lang="de-DE" sz="1200">
                <a:latin typeface="Times New Roman" pitchFamily="18" charset="0"/>
              </a:rPr>
              <a:pPr/>
              <a:t>1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6" descr="RK_eng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3684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5"/>
          <p:cNvSpPr>
            <a:spLocks noChangeArrowheads="1"/>
          </p:cNvSpPr>
          <p:nvPr userDrawn="1"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AT" sz="2600">
              <a:solidFill>
                <a:srgbClr val="FFFFFF"/>
              </a:solidFill>
            </a:endParaRPr>
          </a:p>
        </p:txBody>
      </p:sp>
      <p:sp>
        <p:nvSpPr>
          <p:cNvPr id="6179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412750" y="914400"/>
            <a:ext cx="8274050" cy="2286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6180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276600"/>
            <a:ext cx="827405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6" name="Rectangle 7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162800" y="6597650"/>
            <a:ext cx="1905000" cy="157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0459A309-141F-4F83-9980-967E79076453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747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8308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42050" y="795338"/>
            <a:ext cx="1943100" cy="5451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0" y="795338"/>
            <a:ext cx="5676900" cy="54514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3868971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750" y="795338"/>
            <a:ext cx="7772400" cy="1262062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438275" y="2133600"/>
            <a:ext cx="6715125" cy="411321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373583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200800" cy="1262062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2132856"/>
            <a:ext cx="7829872" cy="411395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284568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373892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8275" y="2133600"/>
            <a:ext cx="328136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72038" y="2133600"/>
            <a:ext cx="3281362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134175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175543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419484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280384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78973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225683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AT" sz="2600">
              <a:solidFill>
                <a:srgbClr val="FFFFFF"/>
              </a:solidFill>
            </a:endParaRPr>
          </a:p>
        </p:txBody>
      </p: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795338"/>
            <a:ext cx="77724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Überschrift</a:t>
            </a:r>
            <a:endParaRPr lang="de-AT" dirty="0" smtClean="0"/>
          </a:p>
        </p:txBody>
      </p:sp>
      <p:sp>
        <p:nvSpPr>
          <p:cNvPr id="1028" name="Rectangle 6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133600"/>
            <a:ext cx="671512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97" name="Rectangle 7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de-AT"/>
              <a:t>Headquaters</a:t>
            </a:r>
          </a:p>
        </p:txBody>
      </p:sp>
      <p:pic>
        <p:nvPicPr>
          <p:cNvPr id="1032" name="Picture 46" descr="RK_eng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3684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ransition spd="slow"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-"/>
        <a:defRPr sz="26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-"/>
        <a:defRPr sz="26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58888" y="6324600"/>
            <a:ext cx="7808912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sz="1200" dirty="0" err="1">
                <a:solidFill>
                  <a:srgbClr val="EAEAEA"/>
                </a:solidFill>
              </a:rPr>
              <a:t>Headquaters</a:t>
            </a:r>
            <a:endParaRPr lang="de-AT" sz="1200">
              <a:solidFill>
                <a:srgbClr val="EAEAEA"/>
              </a:solidFill>
            </a:endParaRPr>
          </a:p>
        </p:txBody>
      </p:sp>
      <p:sp>
        <p:nvSpPr>
          <p:cNvPr id="3075" name="Rectangle 45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755650" y="4076700"/>
            <a:ext cx="784860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/>
              <a:t>Kick-Off Meeting</a:t>
            </a:r>
          </a:p>
          <a:p>
            <a:r>
              <a:rPr lang="en-US" sz="2000" dirty="0" smtClean="0"/>
              <a:t>Brussels 17 January 2013 </a:t>
            </a:r>
            <a:endParaRPr lang="en-US" sz="2000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0563" y="1268413"/>
            <a:ext cx="7697787" cy="1787525"/>
          </a:xfrm>
        </p:spPr>
        <p:txBody>
          <a:bodyPr/>
          <a:lstStyle/>
          <a:p>
            <a:r>
              <a:rPr lang="de-AT" sz="3600" b="1" dirty="0" smtClean="0"/>
              <a:t>Aware </a:t>
            </a:r>
            <a:r>
              <a:rPr lang="de-AT" sz="3600" b="1" dirty="0" err="1" smtClean="0"/>
              <a:t>and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Resilient</a:t>
            </a:r>
            <a:endParaRPr lang="de-AT" sz="3600" b="1" dirty="0" smtClean="0"/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755650" y="2636838"/>
            <a:ext cx="792003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endParaRPr lang="de-AT" sz="3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z="2600" b="1" dirty="0" smtClean="0"/>
              <a:t>Project overview – Austrian Red Cross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endParaRPr lang="de-AT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200800" cy="1262062"/>
          </a:xfrm>
        </p:spPr>
        <p:txBody>
          <a:bodyPr/>
          <a:lstStyle/>
          <a:p>
            <a:r>
              <a:rPr lang="en-US" sz="3200" dirty="0" smtClean="0"/>
              <a:t>D – Social Learning Platform </a:t>
            </a:r>
            <a:endParaRPr lang="en-US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064895" cy="4690021"/>
          </a:xfrm>
        </p:spPr>
        <p:txBody>
          <a:bodyPr/>
          <a:lstStyle/>
          <a:p>
            <a:r>
              <a:rPr lang="en-US" sz="2400" dirty="0"/>
              <a:t>Project Website </a:t>
            </a:r>
            <a:r>
              <a:rPr lang="en-US" sz="2400" dirty="0" smtClean="0"/>
              <a:t>- publicity and </a:t>
            </a:r>
            <a:r>
              <a:rPr lang="en-US" sz="2400" dirty="0"/>
              <a:t>social learning </a:t>
            </a:r>
            <a:r>
              <a:rPr lang="en-US" sz="2400" dirty="0" smtClean="0"/>
              <a:t>platform: </a:t>
            </a:r>
            <a:r>
              <a:rPr lang="en-GB" sz="2400" dirty="0" smtClean="0"/>
              <a:t>E-Learning </a:t>
            </a:r>
            <a:r>
              <a:rPr lang="en-GB" sz="2400" dirty="0"/>
              <a:t>application in 5 </a:t>
            </a:r>
            <a:r>
              <a:rPr lang="en-GB" sz="2400" dirty="0" smtClean="0"/>
              <a:t>languages, </a:t>
            </a:r>
            <a:r>
              <a:rPr lang="en-US" sz="2400" dirty="0" smtClean="0"/>
              <a:t>with</a:t>
            </a:r>
            <a:r>
              <a:rPr lang="de-DE" sz="2400" dirty="0" smtClean="0"/>
              <a:t> </a:t>
            </a:r>
            <a:r>
              <a:rPr lang="en-GB" sz="2400" dirty="0" smtClean="0"/>
              <a:t>functions </a:t>
            </a:r>
            <a:r>
              <a:rPr lang="en-GB" sz="2400" dirty="0"/>
              <a:t>for sharing </a:t>
            </a:r>
            <a:r>
              <a:rPr lang="en-GB" sz="2400" dirty="0" smtClean="0"/>
              <a:t>training </a:t>
            </a:r>
            <a:r>
              <a:rPr lang="en-GB" sz="2400" dirty="0"/>
              <a:t>material, enabling bi-directional communication </a:t>
            </a:r>
            <a:r>
              <a:rPr lang="en-GB" sz="2400" dirty="0" smtClean="0"/>
              <a:t>(trainers – citizens), </a:t>
            </a:r>
            <a:r>
              <a:rPr lang="en-GB" sz="2400" dirty="0"/>
              <a:t>providing feedback possibilities and </a:t>
            </a:r>
            <a:r>
              <a:rPr lang="en-GB" sz="2400" dirty="0" smtClean="0"/>
              <a:t>generate user </a:t>
            </a:r>
            <a:r>
              <a:rPr lang="en-GB" sz="2400" dirty="0"/>
              <a:t>statistics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en-US" sz="2400" b="1" dirty="0"/>
              <a:t>Deliverables</a:t>
            </a:r>
            <a:r>
              <a:rPr lang="en-US" sz="2400" dirty="0"/>
              <a:t> </a:t>
            </a:r>
          </a:p>
          <a:p>
            <a:r>
              <a:rPr lang="en-US" sz="2400" dirty="0"/>
              <a:t>Recommendation report (30.6.2013)</a:t>
            </a:r>
          </a:p>
          <a:p>
            <a:r>
              <a:rPr lang="en-US" sz="2400" dirty="0"/>
              <a:t>Master scripts for 3 scenarios (30.10.2013)</a:t>
            </a:r>
          </a:p>
          <a:p>
            <a:r>
              <a:rPr lang="en-US" sz="2400" dirty="0"/>
              <a:t>Online learning tool (30.6.2014)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780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23528" y="404664"/>
            <a:ext cx="7772400" cy="12620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Social learning Platform - template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  <p:pic>
        <p:nvPicPr>
          <p:cNvPr id="3" name="Picture 2" descr="Q:\EIB - neu für RKT &amp; KAT nat\Innovation - Projekte\Laufende fremdfinanzierte Projekte\Aware &amp; Resilient\learningplatform_mock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5"/>
            <a:ext cx="6120680" cy="487369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0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 – Community-based </a:t>
            </a:r>
            <a:r>
              <a:rPr lang="en-US" sz="3200" dirty="0"/>
              <a:t>E</a:t>
            </a:r>
            <a:r>
              <a:rPr lang="en-US" sz="3200" dirty="0" smtClean="0"/>
              <a:t>xercises </a:t>
            </a:r>
            <a:endParaRPr lang="en-US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700808"/>
            <a:ext cx="7829872" cy="4546005"/>
          </a:xfrm>
        </p:spPr>
        <p:txBody>
          <a:bodyPr/>
          <a:lstStyle/>
          <a:p>
            <a:r>
              <a:rPr lang="en-GB" sz="2400" dirty="0" smtClean="0"/>
              <a:t>Communities </a:t>
            </a:r>
            <a:r>
              <a:rPr lang="en-GB" sz="2400" dirty="0"/>
              <a:t>and/or schools will be chosen for model exercises with participation of relevant regional stakeholders (citizens, volunteers, authorities, media and response organisations and young adults who passed the online training module successfully).</a:t>
            </a:r>
            <a:endParaRPr lang="de-DE" sz="2400" dirty="0"/>
          </a:p>
          <a:p>
            <a:endParaRPr lang="de-DE" sz="2400" dirty="0" smtClean="0"/>
          </a:p>
          <a:p>
            <a:pPr marL="0" indent="0">
              <a:buNone/>
            </a:pPr>
            <a:r>
              <a:rPr lang="en-US" sz="2400" b="1" dirty="0" smtClean="0"/>
              <a:t>Deliverables </a:t>
            </a:r>
          </a:p>
          <a:p>
            <a:r>
              <a:rPr lang="en-US" sz="2400" dirty="0" smtClean="0"/>
              <a:t>Good practice and methodology reports (30.9.2013)</a:t>
            </a:r>
          </a:p>
          <a:p>
            <a:r>
              <a:rPr lang="en-US" sz="2400" dirty="0" smtClean="0"/>
              <a:t>5 Community based exercises (31.10.2014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6047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 – </a:t>
            </a:r>
            <a:r>
              <a:rPr lang="de-DE" dirty="0"/>
              <a:t>E</a:t>
            </a:r>
            <a:r>
              <a:rPr lang="de-DE" dirty="0" smtClean="0"/>
              <a:t>valuation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700808"/>
            <a:ext cx="7829872" cy="4546005"/>
          </a:xfrm>
        </p:spPr>
        <p:txBody>
          <a:bodyPr/>
          <a:lstStyle/>
          <a:p>
            <a:r>
              <a:rPr lang="en-GB" sz="2400" dirty="0" smtClean="0"/>
              <a:t>Evaluate </a:t>
            </a:r>
            <a:r>
              <a:rPr lang="en-GB" sz="2400" dirty="0"/>
              <a:t>the level of preparedness of participants before a training or community based </a:t>
            </a:r>
            <a:r>
              <a:rPr lang="en-GB" sz="2400" dirty="0" smtClean="0"/>
              <a:t>exercise and re-evaluate </a:t>
            </a:r>
            <a:r>
              <a:rPr lang="en-GB" sz="2400" dirty="0"/>
              <a:t>the level and be able to measure the </a:t>
            </a:r>
            <a:r>
              <a:rPr lang="en-GB" sz="2400" dirty="0" smtClean="0"/>
              <a:t>improvement</a:t>
            </a:r>
            <a:r>
              <a:rPr lang="en-GB" sz="2400" dirty="0"/>
              <a:t> </a:t>
            </a:r>
            <a:r>
              <a:rPr lang="en-GB" sz="2400" dirty="0" smtClean="0"/>
              <a:t>post training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Deliverables:</a:t>
            </a:r>
          </a:p>
          <a:p>
            <a:r>
              <a:rPr lang="en-US" sz="2400" dirty="0" smtClean="0"/>
              <a:t>Base line evaluation report (31.7.2014)</a:t>
            </a:r>
          </a:p>
          <a:p>
            <a:r>
              <a:rPr lang="en-US" sz="2400" dirty="0" smtClean="0"/>
              <a:t>Online training report (31.12.2014)</a:t>
            </a:r>
          </a:p>
          <a:p>
            <a:r>
              <a:rPr lang="en-US" sz="2400" dirty="0" smtClean="0"/>
              <a:t>Exercise evaluation report (28.1.2015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362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684213" y="1989138"/>
            <a:ext cx="6840537" cy="352742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00" name="Foliennummernplatzhalter 3"/>
          <p:cNvSpPr txBox="1">
            <a:spLocks noGrp="1"/>
          </p:cNvSpPr>
          <p:nvPr/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53161CB-5D71-4D23-90D9-624081F92D30}" type="slidenum">
              <a:rPr lang="de-AT" sz="1400">
                <a:solidFill>
                  <a:srgbClr val="FFFFFF"/>
                </a:solidFill>
              </a:rPr>
              <a:pPr algn="r"/>
              <a:t>14</a:t>
            </a:fld>
            <a:endParaRPr lang="de-AT" sz="1400">
              <a:solidFill>
                <a:srgbClr val="FFFFFF"/>
              </a:solidFill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2750" y="795338"/>
            <a:ext cx="7772400" cy="833437"/>
          </a:xfrm>
        </p:spPr>
        <p:txBody>
          <a:bodyPr/>
          <a:lstStyle/>
          <a:p>
            <a:r>
              <a:rPr lang="en-GB" sz="3600" b="1" smtClean="0"/>
              <a:t>Outcome - expected results</a:t>
            </a:r>
          </a:p>
        </p:txBody>
      </p:sp>
      <p:sp>
        <p:nvSpPr>
          <p:cNvPr id="553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96244"/>
            <a:ext cx="8424935" cy="4628356"/>
          </a:xfrm>
        </p:spPr>
        <p:txBody>
          <a:bodyPr/>
          <a:lstStyle/>
          <a:p>
            <a:r>
              <a:rPr lang="en-US" sz="2400" dirty="0"/>
              <a:t>A general preparedness curriculum for </a:t>
            </a:r>
            <a:r>
              <a:rPr lang="en-US" sz="2400" dirty="0" smtClean="0"/>
              <a:t>citizens</a:t>
            </a:r>
            <a:endParaRPr lang="en-US" sz="2400" dirty="0"/>
          </a:p>
          <a:p>
            <a:r>
              <a:rPr lang="en-US" sz="2400" dirty="0"/>
              <a:t>e-learning application in disaster prevention five languages (also running on social media platforms, </a:t>
            </a:r>
            <a:r>
              <a:rPr lang="en-US" sz="2400" dirty="0" smtClean="0"/>
              <a:t>i.e. </a:t>
            </a:r>
            <a:r>
              <a:rPr lang="en-US" sz="2400" dirty="0"/>
              <a:t>Facebook)</a:t>
            </a:r>
          </a:p>
          <a:p>
            <a:r>
              <a:rPr lang="en-US" sz="2400" dirty="0"/>
              <a:t>Online training delivered in </a:t>
            </a:r>
            <a:r>
              <a:rPr lang="en-US" sz="2400" dirty="0" smtClean="0"/>
              <a:t>two </a:t>
            </a:r>
            <a:r>
              <a:rPr lang="en-US" sz="2400" dirty="0"/>
              <a:t>communities for preparation to the </a:t>
            </a:r>
            <a:r>
              <a:rPr lang="en-US" sz="2400" dirty="0" smtClean="0"/>
              <a:t>community-based exercise</a:t>
            </a:r>
            <a:endParaRPr lang="en-US" sz="2400" dirty="0"/>
          </a:p>
          <a:p>
            <a:r>
              <a:rPr lang="en-US" sz="2400" dirty="0"/>
              <a:t>A curriculum (and relevant material) to train 15 trainers in </a:t>
            </a:r>
            <a:r>
              <a:rPr lang="en-US" sz="2400" dirty="0" smtClean="0"/>
              <a:t>five partner </a:t>
            </a:r>
            <a:r>
              <a:rPr lang="en-US" sz="2400" dirty="0"/>
              <a:t>countries to deliver the mentioned trainings.</a:t>
            </a:r>
          </a:p>
          <a:p>
            <a:r>
              <a:rPr lang="en-US" sz="2400" dirty="0"/>
              <a:t>Five </a:t>
            </a:r>
            <a:r>
              <a:rPr lang="en-US" sz="2400" dirty="0" smtClean="0"/>
              <a:t>community-based </a:t>
            </a:r>
            <a:r>
              <a:rPr lang="en-US" sz="2400" dirty="0"/>
              <a:t>emergency exercises in communities </a:t>
            </a:r>
            <a:r>
              <a:rPr lang="en-US" sz="2400" dirty="0" smtClean="0"/>
              <a:t>– one/country</a:t>
            </a:r>
            <a:endParaRPr lang="en-US" sz="2400" dirty="0"/>
          </a:p>
          <a:p>
            <a:r>
              <a:rPr lang="en-US" sz="2400" dirty="0"/>
              <a:t>Measurable increase in the awareness of disaster prevention for the reached target group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5307" name="Rectangle 44"/>
          <p:cNvSpPr txBox="1">
            <a:spLocks noGrp="1" noChangeArrowheads="1"/>
          </p:cNvSpPr>
          <p:nvPr/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AT" sz="1200"/>
              <a:t>Headquaters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Follow </a:t>
            </a:r>
            <a:r>
              <a:rPr lang="de-DE" dirty="0" err="1" smtClean="0"/>
              <a:t>up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23528" y="1484784"/>
            <a:ext cx="8352927" cy="4762029"/>
          </a:xfrm>
        </p:spPr>
        <p:txBody>
          <a:bodyPr/>
          <a:lstStyle/>
          <a:p>
            <a:r>
              <a:rPr lang="en-US" sz="2400" dirty="0" smtClean="0"/>
              <a:t>Trained trainers will continue to deliver the training within partner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and in communities</a:t>
            </a:r>
          </a:p>
          <a:p>
            <a:r>
              <a:rPr lang="en-US" sz="2400" dirty="0" smtClean="0"/>
              <a:t>Online training will stay available on website and social media networks. </a:t>
            </a:r>
            <a:br>
              <a:rPr lang="en-US" sz="2400" dirty="0" smtClean="0"/>
            </a:br>
            <a:r>
              <a:rPr lang="en-US" sz="2400" dirty="0" smtClean="0"/>
              <a:t>Since it covers three disaster scenarios in five languages it will be an important „on demand“ tool it case of increased media coverage following a disaster</a:t>
            </a:r>
          </a:p>
          <a:p>
            <a:r>
              <a:rPr lang="en-US" sz="2400" dirty="0" smtClean="0"/>
              <a:t>Dissemination in thematic Red Cross and relevant Civil Protection networks</a:t>
            </a:r>
          </a:p>
          <a:p>
            <a:endParaRPr lang="en-US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251520" y="6309320"/>
            <a:ext cx="8763000" cy="304800"/>
          </a:xfrm>
        </p:spPr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237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oliennummernplatzhalter 3"/>
          <p:cNvSpPr txBox="1">
            <a:spLocks noGrp="1"/>
          </p:cNvSpPr>
          <p:nvPr/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22D27A5-D324-45ED-AB45-1481C868392F}" type="slidenum">
              <a:rPr lang="de-AT" sz="1400">
                <a:solidFill>
                  <a:srgbClr val="FFFFFF"/>
                </a:solidFill>
              </a:rPr>
              <a:pPr algn="r"/>
              <a:t>2</a:t>
            </a:fld>
            <a:endParaRPr lang="de-AT" sz="1400">
              <a:solidFill>
                <a:srgbClr val="FFFFFF"/>
              </a:solidFill>
            </a:endParaRPr>
          </a:p>
        </p:txBody>
      </p:sp>
      <p:sp>
        <p:nvSpPr>
          <p:cNvPr id="31749" name="Rectangle 44"/>
          <p:cNvSpPr txBox="1">
            <a:spLocks noGrp="1" noChangeArrowheads="1"/>
          </p:cNvSpPr>
          <p:nvPr/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AT" sz="1200"/>
              <a:t>Headquaters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064896" cy="4608488"/>
          </a:xfrm>
          <a:noFill/>
          <a:ln/>
        </p:spPr>
        <p:txBody>
          <a:bodyPr/>
          <a:lstStyle/>
          <a:p>
            <a:r>
              <a:rPr lang="en-GB" sz="2400" b="1" dirty="0" smtClean="0"/>
              <a:t>Grant Agreement No</a:t>
            </a:r>
            <a:r>
              <a:rPr lang="en-GB" sz="2400" dirty="0" smtClean="0"/>
              <a:t>. ECHO/SUB/2012/640926</a:t>
            </a:r>
          </a:p>
          <a:p>
            <a:r>
              <a:rPr lang="en-GB" sz="2400" b="1" dirty="0"/>
              <a:t>Total eligible costs: </a:t>
            </a:r>
            <a:r>
              <a:rPr lang="en-GB" sz="2400" dirty="0" smtClean="0"/>
              <a:t>EUR </a:t>
            </a:r>
            <a:r>
              <a:rPr lang="en-GB" sz="2400" dirty="0"/>
              <a:t>460.571</a:t>
            </a:r>
          </a:p>
          <a:p>
            <a:r>
              <a:rPr lang="en-GB" sz="2400" b="1" dirty="0"/>
              <a:t>EC co-financing:</a:t>
            </a:r>
            <a:r>
              <a:rPr lang="en-GB" sz="2400" dirty="0"/>
              <a:t> </a:t>
            </a:r>
            <a:r>
              <a:rPr lang="en-GB" sz="2400" dirty="0" smtClean="0"/>
              <a:t>EUR </a:t>
            </a:r>
            <a:r>
              <a:rPr lang="en-GB" sz="2400" dirty="0"/>
              <a:t>345.428 (75%)</a:t>
            </a:r>
          </a:p>
          <a:p>
            <a:r>
              <a:rPr lang="en-GB" sz="2400" b="1" dirty="0" smtClean="0"/>
              <a:t>Project duration: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dirty="0" smtClean="0"/>
              <a:t>24 months - 1.4.2013 – 31.3.2015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Administrative Overview </a:t>
            </a:r>
            <a:endParaRPr lang="de-DE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0" name="Rectangle 180"/>
          <p:cNvSpPr>
            <a:spLocks noChangeArrowheads="1"/>
          </p:cNvSpPr>
          <p:nvPr/>
        </p:nvSpPr>
        <p:spPr bwMode="auto">
          <a:xfrm>
            <a:off x="900113" y="2276475"/>
            <a:ext cx="7632700" cy="360045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28CAF54-9452-40AD-A723-CEDF6F69AFDA}" type="slidenum">
              <a:rPr lang="de-AT" sz="1400">
                <a:solidFill>
                  <a:srgbClr val="FFFFFF"/>
                </a:solidFill>
              </a:rPr>
              <a:pPr algn="r"/>
              <a:t>3</a:t>
            </a:fld>
            <a:endParaRPr lang="de-AT" sz="1400">
              <a:solidFill>
                <a:srgbClr val="FFFFFF"/>
              </a:solidFill>
            </a:endParaRPr>
          </a:p>
        </p:txBody>
      </p:sp>
      <p:graphicFrame>
        <p:nvGraphicFramePr>
          <p:cNvPr id="5301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10830"/>
              </p:ext>
            </p:extLst>
          </p:nvPr>
        </p:nvGraphicFramePr>
        <p:xfrm>
          <a:off x="4997624" y="1725402"/>
          <a:ext cx="3456384" cy="403244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44759"/>
                <a:gridCol w="1011625"/>
              </a:tblGrid>
              <a:tr h="4361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Partner Name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Role</a:t>
                      </a:r>
                      <a:endParaRPr kumimoji="0" lang="de-A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6580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Austrian </a:t>
                      </a:r>
                      <a:r>
                        <a:rPr kumimoji="0" lang="de-DE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04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Bulgarian</a:t>
                      </a: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DE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AB1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04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French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AB2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04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Latvian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AB3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04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Romanian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AB4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9213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French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Ministry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of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Ecology,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Sustainable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Development, Transport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Habitation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AB5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  <p:sp>
        <p:nvSpPr>
          <p:cNvPr id="5302" name="Rectangle 44"/>
          <p:cNvSpPr txBox="1">
            <a:spLocks noGrp="1" noChangeArrowheads="1"/>
          </p:cNvSpPr>
          <p:nvPr/>
        </p:nvSpPr>
        <p:spPr bwMode="auto">
          <a:xfrm>
            <a:off x="1258888" y="6324600"/>
            <a:ext cx="7808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AT" sz="1200">
                <a:solidFill>
                  <a:srgbClr val="EAEAEA"/>
                </a:solidFill>
              </a:rPr>
              <a:t>Headquaters</a:t>
            </a:r>
          </a:p>
        </p:txBody>
      </p:sp>
      <p:pic>
        <p:nvPicPr>
          <p:cNvPr id="1026" name="Picture 2" descr="Q:\EIB - neu für RKT &amp; KAT nat\Innovation - Projekte\Laufende fremdfinanzierte Projekte\Aware &amp; Resilient\partnercountri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66281"/>
            <a:ext cx="4674096" cy="350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Regional </a:t>
            </a:r>
            <a:r>
              <a:rPr lang="de-AT" dirty="0" err="1"/>
              <a:t>Scope</a:t>
            </a:r>
            <a:r>
              <a:rPr lang="de-AT" dirty="0"/>
              <a:t/>
            </a:r>
            <a:br>
              <a:rPr lang="de-AT" dirty="0"/>
            </a:br>
            <a:r>
              <a:rPr lang="de-AT" sz="2400" dirty="0">
                <a:solidFill>
                  <a:schemeClr val="tx1"/>
                </a:solidFill>
              </a:rPr>
              <a:t>Project countries</a:t>
            </a:r>
            <a:endParaRPr lang="de-DE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Background </a:t>
            </a:r>
            <a:r>
              <a:rPr lang="en-US" sz="3200" dirty="0"/>
              <a:t>(in target countries</a:t>
            </a:r>
            <a:r>
              <a:rPr lang="en-US" sz="3200" dirty="0" smtClean="0"/>
              <a:t>)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916832"/>
            <a:ext cx="7829872" cy="4329981"/>
          </a:xfrm>
        </p:spPr>
        <p:txBody>
          <a:bodyPr/>
          <a:lstStyle/>
          <a:p>
            <a:r>
              <a:rPr lang="en-US" sz="2400" dirty="0" smtClean="0"/>
              <a:t>Young citizens (14-35) not aware of their role in disaster prevention </a:t>
            </a:r>
          </a:p>
          <a:p>
            <a:r>
              <a:rPr lang="en-US" sz="2400" dirty="0" smtClean="0"/>
              <a:t>Presently no well developed communication measures in place on how to reach these groups </a:t>
            </a:r>
          </a:p>
          <a:p>
            <a:r>
              <a:rPr lang="en-US" sz="2400" dirty="0" smtClean="0"/>
              <a:t>No community exercises in for young people in place</a:t>
            </a:r>
          </a:p>
          <a:p>
            <a:r>
              <a:rPr lang="en-US" sz="2400" dirty="0" smtClean="0"/>
              <a:t>Need for raising awareness of what difference a trained individual can make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773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Project aims: </a:t>
            </a:r>
            <a:r>
              <a:rPr lang="en-GB" dirty="0"/>
              <a:t/>
            </a:r>
            <a:br>
              <a:rPr lang="en-GB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412776"/>
            <a:ext cx="7829872" cy="4834037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>
                <a:ea typeface="+mn-ea"/>
                <a:cs typeface="+mn-cs"/>
              </a:rPr>
              <a:t>Awareness rising of target group (younger citizens aged 14-35 years) of the value and benefits of disaster prevention by: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+mn-ea"/>
                <a:cs typeface="+mn-cs"/>
              </a:rPr>
              <a:t>innovative e-learning applications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+mn-ea"/>
                <a:cs typeface="+mn-cs"/>
              </a:rPr>
              <a:t>community based learning triggered by a train the trainers curriculum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+mn-ea"/>
                <a:cs typeface="+mn-cs"/>
              </a:rPr>
              <a:t>community-based exercises on a risk relevant to the respective communities.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+mn-ea"/>
                <a:cs typeface="+mn-cs"/>
              </a:rPr>
              <a:t>To improve the link between relevant stakeholders</a:t>
            </a:r>
            <a:endParaRPr lang="de-DE" sz="2400" dirty="0"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908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Actions and deliverables</a:t>
            </a:r>
            <a:endParaRPr lang="en-US" dirty="0"/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2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792957" y="2364648"/>
            <a:ext cx="7129462" cy="3600450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280920" cy="447298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Project </a:t>
            </a:r>
            <a:r>
              <a:rPr lang="en-GB" sz="2400" dirty="0"/>
              <a:t>management </a:t>
            </a:r>
            <a:r>
              <a:rPr lang="en-GB" sz="2400" dirty="0" smtClean="0"/>
              <a:t>team (coordinator, assistant, all country managers), national projects teams, </a:t>
            </a:r>
            <a:r>
              <a:rPr lang="en-US" sz="2400" dirty="0" smtClean="0"/>
              <a:t>a </a:t>
            </a:r>
            <a:r>
              <a:rPr lang="en-US" sz="2400" dirty="0"/>
              <a:t>Quality Management Board </a:t>
            </a:r>
            <a:r>
              <a:rPr lang="en-US" sz="2400" dirty="0" smtClean="0"/>
              <a:t>(project-control comprised by </a:t>
            </a:r>
            <a:r>
              <a:rPr lang="en-US" sz="2400" dirty="0"/>
              <a:t>all </a:t>
            </a:r>
            <a:r>
              <a:rPr lang="en-US" sz="2400" dirty="0" smtClean="0"/>
              <a:t>task leaders </a:t>
            </a:r>
            <a:r>
              <a:rPr lang="en-US" sz="2400" dirty="0"/>
              <a:t>and some external </a:t>
            </a:r>
            <a:r>
              <a:rPr lang="en-US" sz="2400" dirty="0" smtClean="0"/>
              <a:t>experts)</a:t>
            </a:r>
            <a:endParaRPr lang="en-GB" sz="2400" dirty="0"/>
          </a:p>
          <a:p>
            <a:pPr marL="0" indent="0">
              <a:lnSpc>
                <a:spcPct val="90000"/>
              </a:lnSpc>
              <a:buNone/>
            </a:pPr>
            <a:endParaRPr lang="en-GB" sz="24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sz="2400" b="1" dirty="0" smtClean="0"/>
              <a:t>Main Deliverables: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400" dirty="0" smtClean="0"/>
              <a:t>Partner Meetings (Paris, Vienna, Riga, Bucharest and Brussels)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400" dirty="0" smtClean="0"/>
              <a:t>2 Progress reports to EC (30.11.2013 / 31.7.2014)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400" dirty="0" smtClean="0"/>
              <a:t>Final Report (30.6.2015) – 3 months after project completion</a:t>
            </a:r>
          </a:p>
          <a:p>
            <a:pPr lvl="1">
              <a:lnSpc>
                <a:spcPct val="90000"/>
              </a:lnSpc>
            </a:pPr>
            <a:endParaRPr lang="en-GB" sz="2200" b="1" dirty="0" smtClean="0"/>
          </a:p>
        </p:txBody>
      </p:sp>
      <p:sp>
        <p:nvSpPr>
          <p:cNvPr id="69639" name="Foliennummernplatzhalter 3"/>
          <p:cNvSpPr txBox="1">
            <a:spLocks noGrp="1"/>
          </p:cNvSpPr>
          <p:nvPr/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957405B-EE68-492B-BF62-52AB18D66D56}" type="slidenum">
              <a:rPr lang="de-AT" sz="1400">
                <a:solidFill>
                  <a:srgbClr val="FFFFFF"/>
                </a:solidFill>
              </a:rPr>
              <a:pPr algn="r"/>
              <a:t>7</a:t>
            </a:fld>
            <a:endParaRPr lang="de-AT" sz="1400">
              <a:solidFill>
                <a:srgbClr val="FFFFFF"/>
              </a:solidFill>
            </a:endParaRPr>
          </a:p>
        </p:txBody>
      </p:sp>
      <p:sp>
        <p:nvSpPr>
          <p:cNvPr id="69641" name="Rectangle 44"/>
          <p:cNvSpPr txBox="1">
            <a:spLocks noGrp="1" noChangeArrowheads="1"/>
          </p:cNvSpPr>
          <p:nvPr/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AT" sz="1200"/>
              <a:t>Headquaters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471488" y="765175"/>
            <a:ext cx="77724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3200" b="1" dirty="0">
                <a:solidFill>
                  <a:schemeClr val="tx2"/>
                </a:solidFill>
              </a:rPr>
              <a:t>A - Managing and Reporting to the EC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200800" cy="1190054"/>
          </a:xfrm>
        </p:spPr>
        <p:txBody>
          <a:bodyPr/>
          <a:lstStyle/>
          <a:p>
            <a:r>
              <a:rPr lang="de-DE" sz="3200" dirty="0" smtClean="0"/>
              <a:t>B – </a:t>
            </a:r>
            <a:r>
              <a:rPr lang="de-DE" sz="3200" dirty="0"/>
              <a:t>P</a:t>
            </a:r>
            <a:r>
              <a:rPr lang="de-DE" sz="3200" dirty="0" smtClean="0"/>
              <a:t>ublicity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80919" cy="4618013"/>
          </a:xfrm>
        </p:spPr>
        <p:txBody>
          <a:bodyPr/>
          <a:lstStyle/>
          <a:p>
            <a:r>
              <a:rPr lang="en-US" sz="2400" dirty="0"/>
              <a:t>Development of a project dissemination strategy. Communication </a:t>
            </a:r>
            <a:r>
              <a:rPr lang="en-US" sz="2400" dirty="0" smtClean="0"/>
              <a:t>to relevant stakeholders. Exchange of experience and knowledge.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Main deliverables</a:t>
            </a:r>
          </a:p>
          <a:p>
            <a:r>
              <a:rPr lang="en-US" sz="2400" dirty="0" smtClean="0"/>
              <a:t>Project websites</a:t>
            </a:r>
          </a:p>
          <a:p>
            <a:r>
              <a:rPr lang="en-US" sz="2400" dirty="0" smtClean="0"/>
              <a:t>Project presentation at events and conferences</a:t>
            </a:r>
          </a:p>
          <a:p>
            <a:r>
              <a:rPr lang="en-US" sz="2400" dirty="0" smtClean="0"/>
              <a:t>Dissemination materials </a:t>
            </a:r>
            <a:endParaRPr lang="en-US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068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C – </a:t>
            </a:r>
            <a:r>
              <a:rPr lang="de-DE" sz="3200" dirty="0"/>
              <a:t>T</a:t>
            </a:r>
            <a:r>
              <a:rPr lang="de-DE" sz="3200" dirty="0" smtClean="0"/>
              <a:t>rain </a:t>
            </a:r>
            <a:r>
              <a:rPr lang="de-DE" sz="3200" dirty="0" err="1" smtClean="0"/>
              <a:t>the</a:t>
            </a:r>
            <a:r>
              <a:rPr lang="de-DE" sz="3200" dirty="0" smtClean="0"/>
              <a:t> Trainer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978053"/>
          </a:xfrm>
        </p:spPr>
        <p:txBody>
          <a:bodyPr/>
          <a:lstStyle/>
          <a:p>
            <a:r>
              <a:rPr lang="en-GB" sz="2400" dirty="0" smtClean="0"/>
              <a:t>Develop curriculum </a:t>
            </a:r>
            <a:r>
              <a:rPr lang="en-GB" sz="2400" dirty="0"/>
              <a:t>1) </a:t>
            </a:r>
            <a:r>
              <a:rPr lang="en-GB" sz="2400" dirty="0" smtClean="0"/>
              <a:t>general </a:t>
            </a:r>
            <a:r>
              <a:rPr lang="en-GB" sz="2400" dirty="0"/>
              <a:t>preparedness, 2) </a:t>
            </a:r>
            <a:r>
              <a:rPr lang="en-GB" sz="2400" dirty="0" smtClean="0"/>
              <a:t>country </a:t>
            </a:r>
            <a:r>
              <a:rPr lang="en-GB" sz="2400" dirty="0"/>
              <a:t>specific response for citizens and 3) </a:t>
            </a:r>
            <a:r>
              <a:rPr lang="en-GB" sz="2400" dirty="0" smtClean="0"/>
              <a:t>trainers the trainers (</a:t>
            </a:r>
            <a:r>
              <a:rPr lang="en-GB" sz="2400" dirty="0" err="1" smtClean="0"/>
              <a:t>ToT</a:t>
            </a:r>
            <a:r>
              <a:rPr lang="en-GB" sz="2400" dirty="0" smtClean="0"/>
              <a:t>) module. One </a:t>
            </a:r>
            <a:r>
              <a:rPr lang="en-GB" sz="2400" dirty="0" err="1" smtClean="0"/>
              <a:t>ToT</a:t>
            </a:r>
            <a:r>
              <a:rPr lang="en-GB" sz="2400" dirty="0" smtClean="0"/>
              <a:t> </a:t>
            </a:r>
            <a:r>
              <a:rPr lang="en-GB" sz="2400" dirty="0"/>
              <a:t>in </a:t>
            </a:r>
            <a:r>
              <a:rPr lang="en-GB" sz="2400" dirty="0" smtClean="0"/>
              <a:t>the </a:t>
            </a:r>
            <a:r>
              <a:rPr lang="en-GB" sz="2400" dirty="0"/>
              <a:t>partner </a:t>
            </a:r>
            <a:r>
              <a:rPr lang="en-GB" sz="2400" dirty="0" smtClean="0"/>
              <a:t>countries (15 trainers/country). Develop </a:t>
            </a:r>
            <a:r>
              <a:rPr lang="en-GB" sz="2400" dirty="0" err="1" smtClean="0"/>
              <a:t>ToT</a:t>
            </a:r>
            <a:r>
              <a:rPr lang="en-GB" sz="2400" dirty="0" smtClean="0"/>
              <a:t> e-learning application. </a:t>
            </a:r>
          </a:p>
          <a:p>
            <a:pPr>
              <a:buFont typeface="Arial" pitchFamily="34" charset="0"/>
              <a:buChar char="•"/>
            </a:pPr>
            <a:endParaRPr lang="de-DE" sz="2400" dirty="0"/>
          </a:p>
          <a:p>
            <a:pPr marL="0" indent="0">
              <a:buNone/>
            </a:pPr>
            <a:r>
              <a:rPr lang="en-US" sz="2400" b="1" dirty="0" smtClean="0"/>
              <a:t>Main Deliverables:</a:t>
            </a:r>
          </a:p>
          <a:p>
            <a:r>
              <a:rPr lang="en-US" sz="2400" dirty="0" smtClean="0"/>
              <a:t>Curricula agreed (31.1.2014)</a:t>
            </a:r>
          </a:p>
          <a:p>
            <a:r>
              <a:rPr lang="en-US" sz="2400" dirty="0" smtClean="0"/>
              <a:t>Training material in 5 languages (30.6.2014)</a:t>
            </a:r>
          </a:p>
          <a:p>
            <a:r>
              <a:rPr lang="en-US" sz="2400" dirty="0" smtClean="0"/>
              <a:t>Delivering trainings 31.10.2014 and beyond the project scope.</a:t>
            </a:r>
          </a:p>
          <a:p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6110215"/>
      </p:ext>
    </p:extLst>
  </p:cSld>
  <p:clrMapOvr>
    <a:masterClrMapping/>
  </p:clrMapOvr>
</p:sld>
</file>

<file path=ppt/theme/theme1.xml><?xml version="1.0" encoding="utf-8"?>
<a:theme xmlns:a="http://schemas.openxmlformats.org/drawingml/2006/main" name="RKT_Präsentation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777777"/>
      </a:accent1>
      <a:accent2>
        <a:srgbClr val="FF3300"/>
      </a:accent2>
      <a:accent3>
        <a:srgbClr val="FFFFFF"/>
      </a:accent3>
      <a:accent4>
        <a:srgbClr val="000000"/>
      </a:accent4>
      <a:accent5>
        <a:srgbClr val="BDBDBD"/>
      </a:accent5>
      <a:accent6>
        <a:srgbClr val="E72D00"/>
      </a:accent6>
      <a:hlink>
        <a:srgbClr val="0000CC"/>
      </a:hlink>
      <a:folHlink>
        <a:srgbClr val="B2B2B2"/>
      </a:folHlink>
    </a:clrScheme>
    <a:fontScheme name="RKT_Präsentation">
      <a:majorFont>
        <a:latin typeface="ORKMedium"/>
        <a:ea typeface=""/>
        <a:cs typeface=""/>
      </a:majorFont>
      <a:minorFont>
        <a:latin typeface="ORKRegula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RKRegula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RKRegular" pitchFamily="2" charset="0"/>
          </a:defRPr>
        </a:defPPr>
      </a:lstStyle>
    </a:lnDef>
  </a:objectDefaults>
  <a:extraClrSchemeLst>
    <a:extraClrScheme>
      <a:clrScheme name="RKT_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T_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RKT_Präsentation</Template>
  <TotalTime>0</TotalTime>
  <Words>682</Words>
  <Application>Microsoft Office PowerPoint</Application>
  <PresentationFormat>On-screen Show (4:3)</PresentationFormat>
  <Paragraphs>111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RKT_Präsentation</vt:lpstr>
      <vt:lpstr>Aware and Resilient</vt:lpstr>
      <vt:lpstr>Administrative Overview </vt:lpstr>
      <vt:lpstr>Regional Scope Project countries</vt:lpstr>
      <vt:lpstr>Background (in target countries)</vt:lpstr>
      <vt:lpstr>Project aims:  </vt:lpstr>
      <vt:lpstr>Actions and deliverables</vt:lpstr>
      <vt:lpstr>PowerPoint Presentation</vt:lpstr>
      <vt:lpstr>B – Publicity </vt:lpstr>
      <vt:lpstr>C – Train the Trainer </vt:lpstr>
      <vt:lpstr>D – Social Learning Platform </vt:lpstr>
      <vt:lpstr>Social learning Platform - template</vt:lpstr>
      <vt:lpstr>E – Community-based Exercises </vt:lpstr>
      <vt:lpstr>F – Evaluation </vt:lpstr>
      <vt:lpstr>Outcome - expected results</vt:lpstr>
      <vt:lpstr>Follow up </vt:lpstr>
    </vt:vector>
  </TitlesOfParts>
  <Company>Austrian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Teaming Up for Civil Protection presentation</dc:title>
  <dc:creator>Austrian Red Cross</dc:creator>
  <cp:lastModifiedBy>ZUBER Biljana (ECHO)</cp:lastModifiedBy>
  <cp:revision>73</cp:revision>
  <cp:lastPrinted>2013-01-14T13:00:41Z</cp:lastPrinted>
  <dcterms:created xsi:type="dcterms:W3CDTF">2002-11-19T08:57:41Z</dcterms:created>
  <dcterms:modified xsi:type="dcterms:W3CDTF">2013-01-17T13:05:30Z</dcterms:modified>
</cp:coreProperties>
</file>