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78" r:id="rId4"/>
    <p:sldId id="268" r:id="rId5"/>
    <p:sldId id="265" r:id="rId6"/>
    <p:sldId id="266" r:id="rId7"/>
    <p:sldId id="267" r:id="rId8"/>
    <p:sldId id="270" r:id="rId9"/>
    <p:sldId id="27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1D22"/>
    <a:srgbClr val="FDC7C8"/>
    <a:srgbClr val="FFF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FED5-5F62-4369-89C9-8AC6C2C1A408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B453-BDE2-4C9B-8C1B-CD9A25AB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213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FED5-5F62-4369-89C9-8AC6C2C1A408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B453-BDE2-4C9B-8C1B-CD9A25AB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511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FED5-5F62-4369-89C9-8AC6C2C1A408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B453-BDE2-4C9B-8C1B-CD9A25AB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229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FED5-5F62-4369-89C9-8AC6C2C1A408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B453-BDE2-4C9B-8C1B-CD9A25AB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68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FED5-5F62-4369-89C9-8AC6C2C1A408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B453-BDE2-4C9B-8C1B-CD9A25AB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1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FED5-5F62-4369-89C9-8AC6C2C1A408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B453-BDE2-4C9B-8C1B-CD9A25AB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16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FED5-5F62-4369-89C9-8AC6C2C1A408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B453-BDE2-4C9B-8C1B-CD9A25AB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825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FED5-5F62-4369-89C9-8AC6C2C1A408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B453-BDE2-4C9B-8C1B-CD9A25AB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988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FED5-5F62-4369-89C9-8AC6C2C1A408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B453-BDE2-4C9B-8C1B-CD9A25AB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738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FED5-5F62-4369-89C9-8AC6C2C1A408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B453-BDE2-4C9B-8C1B-CD9A25AB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089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FED5-5F62-4369-89C9-8AC6C2C1A408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B453-BDE2-4C9B-8C1B-CD9A25AB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15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6FED5-5F62-4369-89C9-8AC6C2C1A408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4B453-BDE2-4C9B-8C1B-CD9A25AB8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919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1031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aseline="-25000" dirty="0"/>
          </a:p>
        </p:txBody>
      </p:sp>
      <p:sp>
        <p:nvSpPr>
          <p:cNvPr id="65" name="TextBox 64"/>
          <p:cNvSpPr txBox="1"/>
          <p:nvPr/>
        </p:nvSpPr>
        <p:spPr>
          <a:xfrm>
            <a:off x="2193964" y="2361640"/>
            <a:ext cx="8007604" cy="2923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Myriad Pro"/>
                <a:cs typeface="Myriad Pro"/>
              </a:rPr>
              <a:t>OVERVIEW</a:t>
            </a:r>
            <a:endParaRPr lang="en-US" sz="1600" dirty="0">
              <a:latin typeface="Myriad Pro"/>
              <a:cs typeface="Myriad Pro"/>
            </a:endParaRPr>
          </a:p>
          <a:p>
            <a:r>
              <a:rPr lang="en-US" sz="1400" dirty="0">
                <a:latin typeface="Myriad Pro"/>
                <a:cs typeface="Myriad Pro"/>
              </a:rPr>
              <a:t>Printers, brand manufacturers and creators of products and printed output can now purchase ink—aqueous, solvent, UV curing—with unique biological INKcrypt® markers to enable 100% certain ink authentication, before and after printing on any surface. Inkcryption markers are copy inhibited, long-term stable and exclusively connected with </a:t>
            </a:r>
            <a:r>
              <a:rPr lang="en-US" sz="1400" dirty="0">
                <a:solidFill>
                  <a:srgbClr val="CD3300"/>
                </a:solidFill>
                <a:latin typeface="Myriad Pro"/>
                <a:cs typeface="Myriad Pro"/>
              </a:rPr>
              <a:t>goINKcrypt.com</a:t>
            </a:r>
            <a:r>
              <a:rPr lang="en-US" sz="1400" dirty="0">
                <a:latin typeface="Myriad Pro"/>
                <a:cs typeface="Myriad Pro"/>
              </a:rPr>
              <a:t> subscribers.  </a:t>
            </a:r>
          </a:p>
          <a:p>
            <a:endParaRPr lang="en-US" sz="1400" dirty="0">
              <a:latin typeface="Myriad Pro"/>
              <a:cs typeface="Myriad Pro"/>
            </a:endParaRPr>
          </a:p>
          <a:p>
            <a:r>
              <a:rPr lang="en-US" sz="1400" dirty="0">
                <a:latin typeface="Myriad Pro"/>
                <a:cs typeface="Myriad Pro"/>
              </a:rPr>
              <a:t>Acquiring inkcrypted ink requires setup of an </a:t>
            </a:r>
            <a:r>
              <a:rPr lang="en-US" sz="1400" dirty="0">
                <a:solidFill>
                  <a:srgbClr val="CD3300"/>
                </a:solidFill>
                <a:latin typeface="Myriad Pro"/>
                <a:cs typeface="Myriad Pro"/>
              </a:rPr>
              <a:t>goINKcrypt.com</a:t>
            </a:r>
            <a:r>
              <a:rPr lang="en-US" sz="1400" dirty="0">
                <a:latin typeface="Myriad Pro"/>
                <a:cs typeface="Myriad Pro"/>
              </a:rPr>
              <a:t> account and registration of one or multiple exclusive INKcrypt IDs (</a:t>
            </a:r>
            <a:r>
              <a:rPr lang="en-US" sz="1400" dirty="0">
                <a:solidFill>
                  <a:srgbClr val="CC3300"/>
                </a:solidFill>
                <a:latin typeface="Myriad Pro"/>
                <a:cs typeface="Myriad Pro"/>
              </a:rPr>
              <a:t>ICID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Myriad Pro"/>
                <a:cs typeface="Myriad Pro"/>
              </a:rPr>
              <a:t>s</a:t>
            </a:r>
            <a:r>
              <a:rPr lang="en-US" sz="1400" dirty="0">
                <a:latin typeface="Myriad Pro"/>
                <a:cs typeface="Myriad Pro"/>
              </a:rPr>
              <a:t>). Subsequently subscribers generate Item Reference Codes (</a:t>
            </a:r>
            <a:r>
              <a:rPr lang="en-US" sz="1400" dirty="0">
                <a:solidFill>
                  <a:srgbClr val="CC3300"/>
                </a:solidFill>
                <a:latin typeface="Myriad Pro"/>
                <a:cs typeface="Myriad Pro"/>
              </a:rPr>
              <a:t>IRC</a:t>
            </a:r>
            <a:r>
              <a:rPr lang="en-US" sz="1400" dirty="0">
                <a:latin typeface="Myriad Pro"/>
                <a:cs typeface="Myriad Pro"/>
              </a:rPr>
              <a:t>) associated with </a:t>
            </a:r>
            <a:r>
              <a:rPr lang="en-US" sz="1400" dirty="0">
                <a:solidFill>
                  <a:srgbClr val="CC3300"/>
                </a:solidFill>
                <a:latin typeface="Myriad Pro"/>
                <a:cs typeface="Myriad Pro"/>
              </a:rPr>
              <a:t>ICID</a:t>
            </a:r>
            <a:r>
              <a:rPr lang="en-US" sz="1400" dirty="0">
                <a:latin typeface="Myriad Pro"/>
                <a:cs typeface="Myriad Pro"/>
              </a:rPr>
              <a:t>s, one for each line item of a prospective ink order from any Certified Ink Supplier (</a:t>
            </a:r>
            <a:r>
              <a:rPr lang="en-US" sz="1400" dirty="0">
                <a:solidFill>
                  <a:srgbClr val="CC3300"/>
                </a:solidFill>
                <a:latin typeface="Myriad Pro"/>
                <a:cs typeface="Myriad Pro"/>
              </a:rPr>
              <a:t>CIS</a:t>
            </a:r>
            <a:r>
              <a:rPr lang="en-US" sz="1400" dirty="0">
                <a:latin typeface="Myriad Pro"/>
                <a:cs typeface="Myriad Pro"/>
              </a:rPr>
              <a:t>) or Certified Print System Maker (</a:t>
            </a:r>
            <a:r>
              <a:rPr lang="en-US" sz="1400" dirty="0">
                <a:solidFill>
                  <a:srgbClr val="CC3300"/>
                </a:solidFill>
                <a:latin typeface="Myriad Pro"/>
                <a:cs typeface="Myriad Pro"/>
              </a:rPr>
              <a:t>CPSM</a:t>
            </a:r>
            <a:r>
              <a:rPr lang="en-US" sz="1400" dirty="0">
                <a:latin typeface="Myriad Pro"/>
                <a:cs typeface="Myriad Pro"/>
              </a:rPr>
              <a:t>). The subscriber will forward the </a:t>
            </a:r>
            <a:r>
              <a:rPr lang="en-US" sz="1400" dirty="0">
                <a:solidFill>
                  <a:srgbClr val="CC3300"/>
                </a:solidFill>
                <a:latin typeface="Myriad Pro"/>
                <a:cs typeface="Myriad Pro"/>
              </a:rPr>
              <a:t>IRC</a:t>
            </a:r>
            <a:r>
              <a:rPr lang="en-US" sz="1400" dirty="0">
                <a:latin typeface="Myriad Pro"/>
                <a:cs typeface="Myriad Pro"/>
              </a:rPr>
              <a:t>s to ink suppliers who will ship ink and IRC to </a:t>
            </a:r>
            <a:r>
              <a:rPr lang="en-US" sz="1400" dirty="0">
                <a:solidFill>
                  <a:srgbClr val="CD3300"/>
                </a:solidFill>
                <a:latin typeface="Myriad Pro"/>
                <a:cs typeface="Myriad Pro"/>
              </a:rPr>
              <a:t>goINKcrypt.com</a:t>
            </a:r>
            <a:r>
              <a:rPr lang="en-US" sz="1400" dirty="0">
                <a:latin typeface="Myriad Pro"/>
                <a:cs typeface="Myriad Pro"/>
              </a:rPr>
              <a:t> for inkcryption and final delivery to the ink user. Finally the ink user is entitled to purchase and distribute exclusive INKcrypt® Qtouch test devices to the users of inkcrypted end products for test and reporting of results at </a:t>
            </a:r>
            <a:r>
              <a:rPr lang="en-US" sz="1400" dirty="0">
                <a:solidFill>
                  <a:srgbClr val="CD3300"/>
                </a:solidFill>
                <a:latin typeface="Myriad Pro"/>
                <a:cs typeface="Myriad Pro"/>
              </a:rPr>
              <a:t>goINKcrypt.com</a:t>
            </a:r>
            <a:r>
              <a:rPr lang="en-US" sz="1400" dirty="0">
                <a:latin typeface="Myriad Pro"/>
                <a:cs typeface="Myriad Pro"/>
              </a:rPr>
              <a:t>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0" y="150362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F71D22"/>
                </a:solidFill>
                <a:latin typeface="Myriad Pro"/>
                <a:cs typeface="Myriad Pro"/>
              </a:rPr>
              <a:t>Value it. INKcrypt</a:t>
            </a:r>
            <a:r>
              <a:rPr lang="en-US" sz="4000" b="1" baseline="30000" dirty="0">
                <a:solidFill>
                  <a:srgbClr val="F71D22"/>
                </a:solidFill>
                <a:latin typeface="Myriad Pro"/>
                <a:cs typeface="Myriad Pro"/>
              </a:rPr>
              <a:t>®</a:t>
            </a:r>
            <a:r>
              <a:rPr lang="en-US" sz="4000" b="1" dirty="0">
                <a:solidFill>
                  <a:srgbClr val="F71D22"/>
                </a:solidFill>
                <a:latin typeface="Myriad Pro"/>
                <a:cs typeface="Myriad Pro"/>
              </a:rPr>
              <a:t> it.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576482" y="5547546"/>
            <a:ext cx="2823386" cy="582321"/>
            <a:chOff x="3302000" y="5547545"/>
            <a:chExt cx="2573868" cy="582321"/>
          </a:xfrm>
        </p:grpSpPr>
        <p:sp>
          <p:nvSpPr>
            <p:cNvPr id="9" name="TextBox 8"/>
            <p:cNvSpPr txBox="1"/>
            <p:nvPr/>
          </p:nvSpPr>
          <p:spPr>
            <a:xfrm>
              <a:off x="3378200" y="5564475"/>
              <a:ext cx="24214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CD3300"/>
                  </a:solidFill>
                  <a:latin typeface="Myriad Pro"/>
                  <a:cs typeface="Myriad Pro"/>
                </a:rPr>
                <a:t>goINKcrypt.com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3302000" y="5547545"/>
              <a:ext cx="2573868" cy="582321"/>
            </a:xfrm>
            <a:prstGeom prst="rect">
              <a:avLst/>
            </a:prstGeom>
            <a:noFill/>
            <a:ln>
              <a:solidFill>
                <a:srgbClr val="CD33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1"/>
            <a:ext cx="9144000" cy="12473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24000" y="6584908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Myriad Pro"/>
                <a:cs typeface="Myriad Pro"/>
              </a:rPr>
              <a:t> INKcrypt® </a:t>
            </a:r>
            <a:r>
              <a:rPr lang="en-US" sz="700" dirty="0" smtClean="0">
                <a:latin typeface="Myriad Pro"/>
                <a:cs typeface="Myriad Pro"/>
              </a:rPr>
              <a:t>1.0-3.0 </a:t>
            </a:r>
            <a:r>
              <a:rPr lang="en-US" sz="700" dirty="0">
                <a:latin typeface="Myriad Pro"/>
                <a:cs typeface="Myriad Pro"/>
              </a:rPr>
              <a:t>/ 11-2016  |  Diversified Nano Solutions Corporation   |  Confidential  </a:t>
            </a:r>
          </a:p>
        </p:txBody>
      </p:sp>
    </p:spTree>
    <p:extLst>
      <p:ext uri="{BB962C8B-B14F-4D97-AF65-F5344CB8AC3E}">
        <p14:creationId xmlns:p14="http://schemas.microsoft.com/office/powerpoint/2010/main" val="291875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7282" y="2827469"/>
            <a:ext cx="1895475" cy="29622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450517" y="4382791"/>
            <a:ext cx="275704" cy="3667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2621" y="2827468"/>
            <a:ext cx="1895475" cy="29622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7709901" y="3708448"/>
            <a:ext cx="303274" cy="4033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7684023" y="5083543"/>
            <a:ext cx="303274" cy="4033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97952" y="3817876"/>
            <a:ext cx="4526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solidFill>
                  <a:srgbClr val="FF0000"/>
                </a:solidFill>
              </a:rPr>
              <a:t>ICID</a:t>
            </a:r>
            <a:endParaRPr lang="en-US" sz="5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10660" y="4464221"/>
            <a:ext cx="4526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solidFill>
                  <a:srgbClr val="FF0000"/>
                </a:solidFill>
              </a:rPr>
              <a:t>ICID</a:t>
            </a:r>
            <a:endParaRPr lang="en-US" sz="5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71273" y="5193632"/>
            <a:ext cx="4526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solidFill>
                  <a:srgbClr val="FF0000"/>
                </a:solidFill>
              </a:rPr>
              <a:t>ICID</a:t>
            </a:r>
            <a:endParaRPr lang="en-US" sz="500" b="1" dirty="0">
              <a:solidFill>
                <a:srgbClr val="FF0000"/>
              </a:solidFill>
            </a:endParaRPr>
          </a:p>
        </p:txBody>
      </p:sp>
      <p:cxnSp>
        <p:nvCxnSpPr>
          <p:cNvPr id="14" name="Curved Connector 13"/>
          <p:cNvCxnSpPr>
            <a:endCxn id="8" idx="1"/>
          </p:cNvCxnSpPr>
          <p:nvPr/>
        </p:nvCxnSpPr>
        <p:spPr>
          <a:xfrm>
            <a:off x="7433519" y="3842367"/>
            <a:ext cx="264432" cy="75537"/>
          </a:xfrm>
          <a:prstGeom prst="curvedConnector3">
            <a:avLst>
              <a:gd name="adj1" fmla="val 47118"/>
            </a:avLst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/>
          <p:nvPr/>
        </p:nvCxnSpPr>
        <p:spPr>
          <a:xfrm>
            <a:off x="7406840" y="5202902"/>
            <a:ext cx="264432" cy="75537"/>
          </a:xfrm>
          <a:prstGeom prst="curvedConnector3">
            <a:avLst>
              <a:gd name="adj1" fmla="val 47118"/>
            </a:avLst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/>
          <p:nvPr/>
        </p:nvCxnSpPr>
        <p:spPr>
          <a:xfrm>
            <a:off x="7729322" y="4566878"/>
            <a:ext cx="264432" cy="75537"/>
          </a:xfrm>
          <a:prstGeom prst="curvedConnector3">
            <a:avLst>
              <a:gd name="adj1" fmla="val 64408"/>
            </a:avLst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524000" y="1441955"/>
            <a:ext cx="9144000" cy="107442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>
                <a:solidFill>
                  <a:schemeClr val="tx1"/>
                </a:solidFill>
              </a:rPr>
              <a:t>INKcrypt®users</a:t>
            </a:r>
            <a:r>
              <a:rPr lang="en-US" sz="2000" dirty="0">
                <a:solidFill>
                  <a:schemeClr val="tx1"/>
                </a:solidFill>
              </a:rPr>
              <a:t> have the ability to acquire and use unique, identifiable inks tagged with their own special biological markers (INKcrypt IDs [ICIDs]).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282621" y="5789743"/>
            <a:ext cx="241491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Generic 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Not unique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Not identifiable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87281" y="5814234"/>
            <a:ext cx="25714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     INKcrypt 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Unique to each INKcrypt® user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Identifiable through Qtouch™ test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4"/>
          <a:srcRect l="15250" t="11603" r="10232" b="13500"/>
          <a:stretch/>
        </p:blipFill>
        <p:spPr>
          <a:xfrm>
            <a:off x="6787282" y="5814235"/>
            <a:ext cx="251443" cy="24795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1" y="1"/>
            <a:ext cx="9144000" cy="1247300"/>
          </a:xfrm>
          <a:prstGeom prst="rect">
            <a:avLst/>
          </a:prstGeom>
        </p:spPr>
      </p:pic>
      <p:sp>
        <p:nvSpPr>
          <p:cNvPr id="4100" name="Rectangle 1031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aseline="-25000"/>
          </a:p>
        </p:txBody>
      </p:sp>
      <p:sp>
        <p:nvSpPr>
          <p:cNvPr id="19" name="TextBox 18"/>
          <p:cNvSpPr txBox="1"/>
          <p:nvPr/>
        </p:nvSpPr>
        <p:spPr>
          <a:xfrm>
            <a:off x="1524000" y="6584908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Myriad Pro"/>
                <a:cs typeface="Myriad Pro"/>
              </a:rPr>
              <a:t> INKcrypt® </a:t>
            </a:r>
            <a:r>
              <a:rPr lang="en-US" sz="700" dirty="0" smtClean="0">
                <a:latin typeface="Myriad Pro"/>
                <a:cs typeface="Myriad Pro"/>
              </a:rPr>
              <a:t>1.0-3.0 </a:t>
            </a:r>
            <a:r>
              <a:rPr lang="en-US" sz="700" dirty="0">
                <a:latin typeface="Myriad Pro"/>
                <a:cs typeface="Myriad Pro"/>
              </a:rPr>
              <a:t>/ 11-2016  |  Diversified Nano Solutions Corporation   |  Confidential  </a:t>
            </a:r>
          </a:p>
        </p:txBody>
      </p:sp>
    </p:spTree>
    <p:extLst>
      <p:ext uri="{BB962C8B-B14F-4D97-AF65-F5344CB8AC3E}">
        <p14:creationId xmlns:p14="http://schemas.microsoft.com/office/powerpoint/2010/main" val="187530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/>
          <a:srcRect l="57287" t="40122" r="41286" b="57341"/>
          <a:stretch/>
        </p:blipFill>
        <p:spPr>
          <a:xfrm>
            <a:off x="7812883" y="1239923"/>
            <a:ext cx="171450" cy="17145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470212" y="1403315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Myriad Pro"/>
                <a:cs typeface="Myriad Pro"/>
              </a:rPr>
              <a:t>INKcrypt</a:t>
            </a:r>
            <a:r>
              <a:rPr lang="en-US" sz="2000" b="1" baseline="30000" dirty="0">
                <a:latin typeface="Myriad Pro"/>
                <a:cs typeface="Myriad Pro"/>
              </a:rPr>
              <a:t>®</a:t>
            </a:r>
            <a:r>
              <a:rPr lang="en-US" sz="2000" b="1" dirty="0">
                <a:latin typeface="Myriad Pro"/>
                <a:cs typeface="Myriad Pro"/>
              </a:rPr>
              <a:t> </a:t>
            </a:r>
            <a:r>
              <a:rPr lang="en-US" sz="2000" b="1" dirty="0" err="1" smtClean="0">
                <a:latin typeface="Myriad Pro"/>
                <a:cs typeface="Myriad Pro"/>
              </a:rPr>
              <a:t>Qtouch</a:t>
            </a:r>
            <a:r>
              <a:rPr lang="en-US" sz="2000" b="1" dirty="0">
                <a:latin typeface="Myriad Pro"/>
                <a:cs typeface="Myriad Pro"/>
              </a:rPr>
              <a:t>™ Authentication Device (To Scale)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524000" y="6584908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Myriad Pro"/>
                <a:cs typeface="Myriad Pro"/>
              </a:rPr>
              <a:t> INKcrypt® 1.0 / 11-2016  |  Diversified Nano Solutions Corporation   |  Confidential 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695450" y="392370"/>
            <a:ext cx="5437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yriad Pro"/>
                <a:cs typeface="Myriad Pro"/>
              </a:rPr>
              <a:t>Value it. INKcrypt</a:t>
            </a:r>
            <a:r>
              <a:rPr lang="en-US" sz="2800" b="1" baseline="30000" dirty="0">
                <a:solidFill>
                  <a:schemeClr val="bg1"/>
                </a:solidFill>
                <a:latin typeface="Myriad Pro"/>
                <a:cs typeface="Myriad Pro"/>
              </a:rPr>
              <a:t>®</a:t>
            </a:r>
            <a:r>
              <a:rPr lang="en-US" sz="2800" b="1" dirty="0">
                <a:solidFill>
                  <a:schemeClr val="bg1"/>
                </a:solidFill>
                <a:latin typeface="Myriad Pro"/>
                <a:cs typeface="Myriad Pro"/>
              </a:rPr>
              <a:t> it.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409260" y="4068545"/>
            <a:ext cx="495038" cy="0"/>
          </a:xfrm>
          <a:prstGeom prst="straightConnector1">
            <a:avLst/>
          </a:prstGeom>
          <a:ln w="6350">
            <a:solidFill>
              <a:srgbClr val="64DD4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3" t="14566" r="10483" b="12836"/>
          <a:stretch/>
        </p:blipFill>
        <p:spPr>
          <a:xfrm>
            <a:off x="2743223" y="2043551"/>
            <a:ext cx="6599208" cy="30364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7145" t="34392" r="29908" b="52496"/>
          <a:stretch/>
        </p:blipFill>
        <p:spPr>
          <a:xfrm>
            <a:off x="5566936" y="5154111"/>
            <a:ext cx="1454945" cy="41541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23552" r="1733" b="19513"/>
          <a:stretch/>
        </p:blipFill>
        <p:spPr>
          <a:xfrm rot="10800000" flipV="1">
            <a:off x="6290360" y="5595904"/>
            <a:ext cx="731520" cy="926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1" y="1"/>
            <a:ext cx="9144000" cy="124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90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/>
          <a:srcRect l="57287" t="40122" r="41286" b="57341"/>
          <a:stretch/>
        </p:blipFill>
        <p:spPr>
          <a:xfrm>
            <a:off x="7812883" y="1239923"/>
            <a:ext cx="171450" cy="17145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524000" y="127023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Myriad Pro"/>
                <a:cs typeface="Myriad Pro"/>
              </a:rPr>
              <a:t>INKcrypt</a:t>
            </a:r>
            <a:r>
              <a:rPr lang="en-US" sz="2000" b="1" baseline="30000" dirty="0">
                <a:latin typeface="Myriad Pro"/>
                <a:cs typeface="Myriad Pro"/>
              </a:rPr>
              <a:t>®</a:t>
            </a:r>
            <a:r>
              <a:rPr lang="en-US" sz="2000" b="1" dirty="0">
                <a:latin typeface="Myriad Pro"/>
                <a:cs typeface="Myriad Pro"/>
              </a:rPr>
              <a:t> 1.0 – </a:t>
            </a:r>
            <a:r>
              <a:rPr lang="en-US" sz="2000" b="1" dirty="0" smtClean="0">
                <a:latin typeface="Myriad Pro"/>
                <a:cs typeface="Myriad Pro"/>
              </a:rPr>
              <a:t>More Counterfeit </a:t>
            </a:r>
            <a:r>
              <a:rPr lang="en-US" sz="2000" b="1" dirty="0">
                <a:latin typeface="Myriad Pro"/>
                <a:cs typeface="Myriad Pro"/>
              </a:rPr>
              <a:t>Elimination Examples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2391692" y="5056149"/>
            <a:ext cx="2313518" cy="494712"/>
            <a:chOff x="2118255" y="5556839"/>
            <a:chExt cx="2313518" cy="494712"/>
          </a:xfrm>
        </p:grpSpPr>
        <p:sp>
          <p:nvSpPr>
            <p:cNvPr id="40" name="TextBox 39"/>
            <p:cNvSpPr txBox="1"/>
            <p:nvPr/>
          </p:nvSpPr>
          <p:spPr>
            <a:xfrm>
              <a:off x="2118255" y="5624568"/>
              <a:ext cx="23135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CD3300"/>
                  </a:solidFill>
                  <a:latin typeface="Myriad Pro"/>
                  <a:cs typeface="Myriad Pro"/>
                </a:rPr>
                <a:t>INKcrypt</a:t>
              </a:r>
              <a:r>
                <a:rPr lang="en-US" sz="1400" b="1" baseline="30000" dirty="0">
                  <a:solidFill>
                    <a:srgbClr val="CD3300"/>
                  </a:solidFill>
                  <a:latin typeface="Myriad Pro"/>
                  <a:cs typeface="Myriad Pro"/>
                </a:rPr>
                <a:t>®</a:t>
              </a:r>
              <a:r>
                <a:rPr lang="en-US" sz="1400" b="1" dirty="0">
                  <a:solidFill>
                    <a:srgbClr val="CD3300"/>
                  </a:solidFill>
                  <a:latin typeface="Myriad Pro"/>
                  <a:cs typeface="Myriad Pro"/>
                </a:rPr>
                <a:t> Ink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118255" y="5556839"/>
              <a:ext cx="2313518" cy="494712"/>
            </a:xfrm>
            <a:prstGeom prst="rect">
              <a:avLst/>
            </a:prstGeom>
            <a:noFill/>
            <a:ln>
              <a:solidFill>
                <a:srgbClr val="CD33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534369" y="5056149"/>
            <a:ext cx="2313518" cy="494712"/>
            <a:chOff x="5642505" y="5556839"/>
            <a:chExt cx="2313518" cy="494712"/>
          </a:xfrm>
        </p:grpSpPr>
        <p:sp>
          <p:nvSpPr>
            <p:cNvPr id="43" name="TextBox 42"/>
            <p:cNvSpPr txBox="1"/>
            <p:nvPr/>
          </p:nvSpPr>
          <p:spPr>
            <a:xfrm>
              <a:off x="5642505" y="5624568"/>
              <a:ext cx="23135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yriad Pro"/>
                  <a:cs typeface="Myriad Pro"/>
                </a:rPr>
                <a:t>Ink on Counterfeit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642505" y="5556839"/>
              <a:ext cx="2313518" cy="494712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7145" t="34392" r="29908" b="52496"/>
          <a:stretch/>
        </p:blipFill>
        <p:spPr>
          <a:xfrm>
            <a:off x="2547333" y="5859906"/>
            <a:ext cx="2051810" cy="6591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7145" t="34392" r="29908" b="52496"/>
          <a:stretch/>
        </p:blipFill>
        <p:spPr>
          <a:xfrm>
            <a:off x="7576538" y="5852759"/>
            <a:ext cx="2051810" cy="659131"/>
          </a:xfrm>
          <a:prstGeom prst="rect">
            <a:avLst/>
          </a:prstGeom>
        </p:spPr>
      </p:pic>
      <p:cxnSp>
        <p:nvCxnSpPr>
          <p:cNvPr id="39" name="Straight Arrow Connector 38"/>
          <p:cNvCxnSpPr/>
          <p:nvPr/>
        </p:nvCxnSpPr>
        <p:spPr>
          <a:xfrm flipH="1">
            <a:off x="4346707" y="5747639"/>
            <a:ext cx="806414" cy="3629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7049518" y="5604512"/>
            <a:ext cx="2082466" cy="5701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695450" y="392370"/>
            <a:ext cx="5437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yriad Pro"/>
                <a:cs typeface="Myriad Pro"/>
              </a:rPr>
              <a:t>Value it. INKcrypt</a:t>
            </a:r>
            <a:r>
              <a:rPr lang="en-US" sz="2800" b="1" baseline="30000" dirty="0">
                <a:solidFill>
                  <a:schemeClr val="bg1"/>
                </a:solidFill>
                <a:latin typeface="Myriad Pro"/>
                <a:cs typeface="Myriad Pro"/>
              </a:rPr>
              <a:t>®</a:t>
            </a:r>
            <a:r>
              <a:rPr lang="en-US" sz="2800" b="1" dirty="0">
                <a:solidFill>
                  <a:schemeClr val="bg1"/>
                </a:solidFill>
                <a:latin typeface="Myriad Pro"/>
                <a:cs typeface="Myriad Pro"/>
              </a:rPr>
              <a:t> it.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2"/>
          <a:srcRect l="57287" t="40122" r="41286" b="57341"/>
          <a:stretch/>
        </p:blipFill>
        <p:spPr>
          <a:xfrm>
            <a:off x="8430993" y="6133729"/>
            <a:ext cx="171450" cy="1714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898" y="2449154"/>
            <a:ext cx="2767134" cy="1171019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1" y="1"/>
            <a:ext cx="9144000" cy="124730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5"/>
          <a:srcRect t="23552" r="1733" b="19513"/>
          <a:stretch/>
        </p:blipFill>
        <p:spPr>
          <a:xfrm rot="11967868" flipV="1">
            <a:off x="4176842" y="6340872"/>
            <a:ext cx="985652" cy="124865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5"/>
          <a:srcRect t="23552" r="1733" b="19513"/>
          <a:stretch/>
        </p:blipFill>
        <p:spPr>
          <a:xfrm rot="11967868" flipV="1">
            <a:off x="9194934" y="6308023"/>
            <a:ext cx="985652" cy="124865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1524002" y="1420498"/>
            <a:ext cx="9143999" cy="7712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50" b="1" dirty="0">
                <a:solidFill>
                  <a:srgbClr val="000000"/>
                </a:solidFill>
                <a:latin typeface="Myriad Pro"/>
                <a:cs typeface="Myriad Pro"/>
              </a:rPr>
              <a:t>Apply </a:t>
            </a:r>
            <a:r>
              <a:rPr lang="en-US" sz="1150" b="1" dirty="0" err="1">
                <a:solidFill>
                  <a:srgbClr val="000000"/>
                </a:solidFill>
                <a:latin typeface="Myriad Pro"/>
                <a:cs typeface="Myriad Pro"/>
              </a:rPr>
              <a:t>inkrypted</a:t>
            </a:r>
            <a:r>
              <a:rPr lang="en-US" sz="1150" b="1" dirty="0">
                <a:solidFill>
                  <a:srgbClr val="000000"/>
                </a:solidFill>
                <a:latin typeface="Myriad Pro"/>
                <a:cs typeface="Myriad Pro"/>
              </a:rPr>
              <a:t> ink to any surface and product for instant Qtouch™ authentication and  online tracking anytime, anywhere. 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770781" y="2156465"/>
            <a:ext cx="1423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Myriad Pro"/>
                <a:cs typeface="Myriad Pro"/>
              </a:rPr>
              <a:t>ORIGINAL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647754" y="2156465"/>
            <a:ext cx="2014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Myriad Pro"/>
                <a:cs typeface="Myriad Pro"/>
              </a:rPr>
              <a:t>COUNTERFEIT</a:t>
            </a:r>
          </a:p>
        </p:txBody>
      </p:sp>
      <p:sp>
        <p:nvSpPr>
          <p:cNvPr id="64" name="Oval 63"/>
          <p:cNvSpPr/>
          <p:nvPr/>
        </p:nvSpPr>
        <p:spPr>
          <a:xfrm>
            <a:off x="5282535" y="3230260"/>
            <a:ext cx="282989" cy="286253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sz="1000" b="1" dirty="0">
                <a:latin typeface="Myriad Pro"/>
                <a:cs typeface="Myriad Pro"/>
              </a:rPr>
              <a:t>1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576270" y="3127979"/>
            <a:ext cx="13523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Myriad Pro"/>
                <a:cs typeface="Myriad Pro"/>
              </a:rPr>
              <a:t>Swipe Qtouch™</a:t>
            </a:r>
          </a:p>
          <a:p>
            <a:r>
              <a:rPr lang="en-US" sz="1000" b="1" dirty="0">
                <a:latin typeface="Myriad Pro"/>
                <a:cs typeface="Myriad Pro"/>
              </a:rPr>
              <a:t>Swab on incrypted ink content</a:t>
            </a:r>
          </a:p>
        </p:txBody>
      </p:sp>
      <p:sp>
        <p:nvSpPr>
          <p:cNvPr id="66" name="Oval 65"/>
          <p:cNvSpPr/>
          <p:nvPr/>
        </p:nvSpPr>
        <p:spPr>
          <a:xfrm>
            <a:off x="5372613" y="5616660"/>
            <a:ext cx="282989" cy="286253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sz="1000" b="1" dirty="0">
                <a:latin typeface="Myriad Pro"/>
                <a:cs typeface="Myriad Pro"/>
              </a:rPr>
              <a:t>2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701095" y="5532224"/>
            <a:ext cx="16462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Myriad Pro"/>
                <a:cs typeface="Myriad Pro"/>
              </a:rPr>
              <a:t>Place swab into </a:t>
            </a:r>
          </a:p>
          <a:p>
            <a:r>
              <a:rPr lang="en-US" sz="1000" b="1" dirty="0">
                <a:latin typeface="Myriad Pro"/>
                <a:cs typeface="Myriad Pro"/>
              </a:rPr>
              <a:t>sampling spot to get </a:t>
            </a:r>
          </a:p>
          <a:p>
            <a:r>
              <a:rPr lang="en-US" sz="1000" b="1" dirty="0">
                <a:latin typeface="Myriad Pro"/>
                <a:cs typeface="Myriad Pro"/>
              </a:rPr>
              <a:t>result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/>
          <a:srcRect l="11435" r="4283"/>
          <a:stretch/>
        </p:blipFill>
        <p:spPr>
          <a:xfrm>
            <a:off x="1845119" y="3181369"/>
            <a:ext cx="660553" cy="1314285"/>
          </a:xfrm>
          <a:prstGeom prst="rect">
            <a:avLst/>
          </a:prstGeom>
        </p:spPr>
      </p:pic>
      <p:pic>
        <p:nvPicPr>
          <p:cNvPr id="4098" name="Picture 2" descr="Image result for passport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5" t="7811" r="6486" b="2252"/>
          <a:stretch/>
        </p:blipFill>
        <p:spPr bwMode="auto">
          <a:xfrm>
            <a:off x="2813076" y="3134611"/>
            <a:ext cx="2022892" cy="136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 flipH="1" flipV="1">
            <a:off x="2309724" y="2873695"/>
            <a:ext cx="875733" cy="217196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2330279" y="3983985"/>
            <a:ext cx="866587" cy="107216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3176452" y="4007654"/>
            <a:ext cx="738988" cy="106123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" name="Picture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8318" y="2431627"/>
            <a:ext cx="2767134" cy="1171019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6"/>
          <a:srcRect l="11435" r="4283"/>
          <a:stretch/>
        </p:blipFill>
        <p:spPr>
          <a:xfrm>
            <a:off x="7069539" y="3163842"/>
            <a:ext cx="660553" cy="1314285"/>
          </a:xfrm>
          <a:prstGeom prst="rect">
            <a:avLst/>
          </a:prstGeom>
        </p:spPr>
      </p:pic>
      <p:pic>
        <p:nvPicPr>
          <p:cNvPr id="68" name="Picture 2" descr="Image result for passport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5" t="7811" r="6486" b="2252"/>
          <a:stretch/>
        </p:blipFill>
        <p:spPr bwMode="auto">
          <a:xfrm>
            <a:off x="8037496" y="3117084"/>
            <a:ext cx="2022892" cy="136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9" name="Straight Arrow Connector 68"/>
          <p:cNvCxnSpPr/>
          <p:nvPr/>
        </p:nvCxnSpPr>
        <p:spPr>
          <a:xfrm flipH="1" flipV="1">
            <a:off x="7534144" y="2856168"/>
            <a:ext cx="856080" cy="218948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 flipV="1">
            <a:off x="7554699" y="3966458"/>
            <a:ext cx="835525" cy="109735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8410554" y="3990127"/>
            <a:ext cx="729306" cy="103575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5"/>
          <a:srcRect t="23552" r="1733" b="19513"/>
          <a:stretch/>
        </p:blipFill>
        <p:spPr>
          <a:xfrm rot="11967868" flipV="1">
            <a:off x="9094712" y="4434659"/>
            <a:ext cx="985652" cy="124865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5"/>
          <a:srcRect t="23552" r="1733" b="19513"/>
          <a:stretch/>
        </p:blipFill>
        <p:spPr>
          <a:xfrm rot="11967868" flipV="1">
            <a:off x="3838439" y="4465096"/>
            <a:ext cx="985652" cy="124865"/>
          </a:xfrm>
          <a:prstGeom prst="rect">
            <a:avLst/>
          </a:prstGeom>
        </p:spPr>
      </p:pic>
      <p:sp>
        <p:nvSpPr>
          <p:cNvPr id="73" name="Rectangle 1031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aseline="-25000" dirty="0">
              <a:latin typeface="Myriad Pro"/>
              <a:cs typeface="Myriad Pro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524000" y="6584908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Myriad Pro"/>
                <a:cs typeface="Myriad Pro"/>
              </a:rPr>
              <a:t> INKcrypt® </a:t>
            </a:r>
            <a:r>
              <a:rPr lang="en-US" sz="700" dirty="0" smtClean="0">
                <a:latin typeface="Myriad Pro"/>
                <a:cs typeface="Myriad Pro"/>
              </a:rPr>
              <a:t>1.0-3.0 </a:t>
            </a:r>
            <a:r>
              <a:rPr lang="en-US" sz="700" dirty="0">
                <a:latin typeface="Myriad Pro"/>
                <a:cs typeface="Myriad Pro"/>
              </a:rPr>
              <a:t>/ 11-2016  |  Diversified Nano Solutions Corporation   |  Confidential  </a:t>
            </a:r>
          </a:p>
        </p:txBody>
      </p:sp>
    </p:spTree>
    <p:extLst>
      <p:ext uri="{BB962C8B-B14F-4D97-AF65-F5344CB8AC3E}">
        <p14:creationId xmlns:p14="http://schemas.microsoft.com/office/powerpoint/2010/main" val="139404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1031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aseline="-25000" dirty="0">
              <a:latin typeface="Myriad Pro"/>
              <a:cs typeface="Myriad Pro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46911" y="1579354"/>
            <a:ext cx="45792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Myriad Pro"/>
                <a:cs typeface="Myriad Pro"/>
              </a:rPr>
              <a:t>Who are the players?</a:t>
            </a:r>
            <a:endParaRPr lang="en-US" sz="3200" dirty="0">
              <a:latin typeface="Myriad Pro"/>
              <a:cs typeface="Myriad Pro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296719" y="3522102"/>
            <a:ext cx="2324805" cy="71558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Myriad Pro"/>
                <a:cs typeface="Myriad Pro"/>
              </a:rPr>
              <a:t>DNSC </a:t>
            </a:r>
            <a:r>
              <a:rPr lang="en-US" sz="1600" dirty="0">
                <a:solidFill>
                  <a:schemeClr val="tx1"/>
                </a:solidFill>
                <a:latin typeface="Myriad Pro"/>
                <a:cs typeface="Myriad Pro"/>
              </a:rPr>
              <a:t>or other CERTIFIED INK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Myriad Pro"/>
                <a:cs typeface="Myriad Pro"/>
              </a:rPr>
              <a:t>MANUFACTURERS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84589" y="3468898"/>
            <a:ext cx="2106117" cy="7687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Myriad Pro"/>
                <a:cs typeface="Myriad Pro"/>
              </a:rPr>
              <a:t>CERTIFIED PRINT SYSTEM MAKERS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309484" y="3063064"/>
            <a:ext cx="644576" cy="416638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546600" y="3004515"/>
            <a:ext cx="704934" cy="423619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1695451" y="1953710"/>
            <a:ext cx="1390651" cy="1348471"/>
          </a:xfrm>
          <a:prstGeom prst="ellipse">
            <a:avLst/>
          </a:prstGeom>
          <a:solidFill>
            <a:srgbClr val="AEC56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Myriad Pro"/>
                <a:cs typeface="Myriad Pro"/>
              </a:rPr>
              <a:t>END PRODUCT USER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865120" y="5849647"/>
            <a:ext cx="3770301" cy="65006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Myriad Pro"/>
                <a:cs typeface="Myriad Pro"/>
              </a:rPr>
              <a:t>       </a:t>
            </a:r>
            <a:r>
              <a:rPr lang="en-US" b="1" dirty="0">
                <a:latin typeface="Myriad Pro"/>
                <a:cs typeface="Myriad Pro"/>
              </a:rPr>
              <a:t>COUNTERFEIT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2616034" y="5214249"/>
            <a:ext cx="1255436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2616034" y="3302181"/>
            <a:ext cx="0" cy="1912068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2335967" y="6174678"/>
            <a:ext cx="1535502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 flipV="1">
            <a:off x="2335967" y="3302181"/>
            <a:ext cx="2" cy="2872499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endCxn id="40" idx="1"/>
          </p:cNvCxnSpPr>
          <p:nvPr/>
        </p:nvCxnSpPr>
        <p:spPr>
          <a:xfrm flipV="1">
            <a:off x="3110257" y="2699269"/>
            <a:ext cx="1857130" cy="12742"/>
          </a:xfrm>
          <a:prstGeom prst="straightConnector1">
            <a:avLst/>
          </a:prstGeom>
          <a:ln>
            <a:solidFill>
              <a:srgbClr val="CD33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40" idx="3"/>
          </p:cNvCxnSpPr>
          <p:nvPr/>
        </p:nvCxnSpPr>
        <p:spPr>
          <a:xfrm>
            <a:off x="7794689" y="2699269"/>
            <a:ext cx="2360689" cy="0"/>
          </a:xfrm>
          <a:prstGeom prst="line">
            <a:avLst/>
          </a:prstGeom>
          <a:ln>
            <a:solidFill>
              <a:srgbClr val="CD3300"/>
            </a:solidFill>
            <a:prstDash val="dash"/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 flipV="1">
            <a:off x="10119493" y="2726099"/>
            <a:ext cx="18078" cy="2488151"/>
          </a:xfrm>
          <a:prstGeom prst="line">
            <a:avLst/>
          </a:prstGeom>
          <a:ln>
            <a:solidFill>
              <a:srgbClr val="CD33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>
            <a:off x="9092995" y="5214249"/>
            <a:ext cx="1044576" cy="0"/>
          </a:xfrm>
          <a:prstGeom prst="straightConnector1">
            <a:avLst/>
          </a:prstGeom>
          <a:ln>
            <a:solidFill>
              <a:srgbClr val="CD33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02" name="Group 4101"/>
          <p:cNvGrpSpPr/>
          <p:nvPr/>
        </p:nvGrpSpPr>
        <p:grpSpPr>
          <a:xfrm>
            <a:off x="3871471" y="4844556"/>
            <a:ext cx="5694027" cy="1355524"/>
            <a:chOff x="2195070" y="4844556"/>
            <a:chExt cx="5694027" cy="1355524"/>
          </a:xfrm>
          <a:solidFill>
            <a:srgbClr val="FF66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15" name="Rectangle 14"/>
            <p:cNvSpPr/>
            <p:nvPr/>
          </p:nvSpPr>
          <p:spPr>
            <a:xfrm>
              <a:off x="2195070" y="4844556"/>
              <a:ext cx="5210071" cy="83837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Myriad Pro"/>
                  <a:cs typeface="Myriad Pro"/>
                </a:rPr>
                <a:t>INKcrypt® USER</a:t>
              </a:r>
            </a:p>
            <a:p>
              <a:pPr algn="ctr"/>
              <a:r>
                <a:rPr lang="en-US" sz="1600" dirty="0">
                  <a:latin typeface="Myriad Pro"/>
                  <a:cs typeface="Myriad Pro"/>
                </a:rPr>
                <a:t> (INKJET/OFFSET/FLEXO &amp; MORE)</a:t>
              </a:r>
            </a:p>
          </p:txBody>
        </p:sp>
        <p:sp>
          <p:nvSpPr>
            <p:cNvPr id="4110" name="U-Turn Arrow 4109"/>
            <p:cNvSpPr/>
            <p:nvPr/>
          </p:nvSpPr>
          <p:spPr>
            <a:xfrm rot="5400000">
              <a:off x="6243857" y="4554839"/>
              <a:ext cx="686354" cy="2604127"/>
            </a:xfrm>
            <a:prstGeom prst="uturnArrow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yriad Pro"/>
                <a:cs typeface="Myriad Pro"/>
              </a:endParaRPr>
            </a:p>
          </p:txBody>
        </p:sp>
      </p:grpSp>
      <p:sp>
        <p:nvSpPr>
          <p:cNvPr id="4124" name="Explosion 2 4123"/>
          <p:cNvSpPr/>
          <p:nvPr/>
        </p:nvSpPr>
        <p:spPr>
          <a:xfrm>
            <a:off x="5879655" y="5888667"/>
            <a:ext cx="1762116" cy="572022"/>
          </a:xfrm>
          <a:prstGeom prst="irregularSeal2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Myriad Pro"/>
                <a:cs typeface="Myriad Pro"/>
              </a:rPr>
              <a:t>STOP!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4967388" y="2408109"/>
            <a:ext cx="2827301" cy="582321"/>
            <a:chOff x="3302000" y="5547545"/>
            <a:chExt cx="2573868" cy="582321"/>
          </a:xfrm>
        </p:grpSpPr>
        <p:sp>
          <p:nvSpPr>
            <p:cNvPr id="39" name="TextBox 38"/>
            <p:cNvSpPr txBox="1"/>
            <p:nvPr/>
          </p:nvSpPr>
          <p:spPr>
            <a:xfrm>
              <a:off x="3378200" y="5564475"/>
              <a:ext cx="24214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CD3300"/>
                  </a:solidFill>
                  <a:latin typeface="Myriad Pro"/>
                  <a:cs typeface="Myriad Pro"/>
                </a:rPr>
                <a:t>goINKcrypt.com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302000" y="5547545"/>
              <a:ext cx="2573868" cy="582321"/>
            </a:xfrm>
            <a:prstGeom prst="rect">
              <a:avLst/>
            </a:prstGeom>
            <a:noFill/>
            <a:ln>
              <a:solidFill>
                <a:srgbClr val="CD33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Myriad Pro"/>
                <a:cs typeface="Myriad Pro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1695450" y="392370"/>
            <a:ext cx="543737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Myriad Pro"/>
                <a:cs typeface="Myriad Pro"/>
              </a:rPr>
              <a:t>Value it. INKcrypt</a:t>
            </a:r>
            <a:r>
              <a:rPr lang="en-US" sz="3200" b="1" baseline="30000" dirty="0">
                <a:solidFill>
                  <a:schemeClr val="bg1"/>
                </a:solidFill>
                <a:latin typeface="Myriad Pro"/>
                <a:cs typeface="Myriad Pro"/>
              </a:rPr>
              <a:t>®</a:t>
            </a:r>
            <a:r>
              <a:rPr lang="en-US" sz="3200" b="1" dirty="0">
                <a:solidFill>
                  <a:schemeClr val="bg1"/>
                </a:solidFill>
                <a:latin typeface="Myriad Pro"/>
                <a:cs typeface="Myriad Pro"/>
              </a:rPr>
              <a:t> it.</a:t>
            </a:r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4546600" y="4251556"/>
            <a:ext cx="850900" cy="59300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>
            <a:off x="7286828" y="4272550"/>
            <a:ext cx="707681" cy="572007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1"/>
            <a:ext cx="9144000" cy="12473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524000" y="6584908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Myriad Pro"/>
                <a:cs typeface="Myriad Pro"/>
              </a:rPr>
              <a:t> INKcrypt® </a:t>
            </a:r>
            <a:r>
              <a:rPr lang="en-US" sz="700" dirty="0" smtClean="0">
                <a:latin typeface="Myriad Pro"/>
                <a:cs typeface="Myriad Pro"/>
              </a:rPr>
              <a:t>1.0-3.0 </a:t>
            </a:r>
            <a:r>
              <a:rPr lang="en-US" sz="700" dirty="0">
                <a:latin typeface="Myriad Pro"/>
                <a:cs typeface="Myriad Pro"/>
              </a:rPr>
              <a:t>/ 11-2016  |  Diversified Nano Solutions Corporation   |  Confidential  </a:t>
            </a:r>
          </a:p>
        </p:txBody>
      </p:sp>
    </p:spTree>
    <p:extLst>
      <p:ext uri="{BB962C8B-B14F-4D97-AF65-F5344CB8AC3E}">
        <p14:creationId xmlns:p14="http://schemas.microsoft.com/office/powerpoint/2010/main" val="116439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" name="Straight Connector 73"/>
          <p:cNvCxnSpPr>
            <a:stCxn id="5" idx="2"/>
            <a:endCxn id="59" idx="0"/>
          </p:cNvCxnSpPr>
          <p:nvPr/>
        </p:nvCxnSpPr>
        <p:spPr>
          <a:xfrm>
            <a:off x="6380826" y="2647468"/>
            <a:ext cx="0" cy="15050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032325" y="2258532"/>
            <a:ext cx="1042987" cy="38893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Myriad Pro"/>
                <a:cs typeface="Myriad Pro"/>
              </a:rPr>
              <a:t>Inkjet</a:t>
            </a:r>
          </a:p>
        </p:txBody>
      </p:sp>
      <p:sp>
        <p:nvSpPr>
          <p:cNvPr id="5" name="Rectangle 4"/>
          <p:cNvSpPr/>
          <p:nvPr/>
        </p:nvSpPr>
        <p:spPr>
          <a:xfrm>
            <a:off x="5859333" y="2258532"/>
            <a:ext cx="1042987" cy="38893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Myriad Pro"/>
                <a:cs typeface="Myriad Pro"/>
              </a:rPr>
              <a:t>Offset</a:t>
            </a:r>
          </a:p>
        </p:txBody>
      </p:sp>
      <p:sp>
        <p:nvSpPr>
          <p:cNvPr id="7" name="Rectangle 6"/>
          <p:cNvSpPr/>
          <p:nvPr/>
        </p:nvSpPr>
        <p:spPr>
          <a:xfrm>
            <a:off x="7614038" y="2273459"/>
            <a:ext cx="1042987" cy="38893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Myriad Pro"/>
                <a:cs typeface="Myriad Pro"/>
              </a:rPr>
              <a:t>Flexo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98906" y="3846106"/>
            <a:ext cx="92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  <a:cs typeface="Myriad Pro"/>
              </a:rPr>
              <a:t> Get ICID and IRC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7253357" y="3427831"/>
            <a:ext cx="954448" cy="111827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216731" y="3860787"/>
            <a:ext cx="117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  <a:cs typeface="Myriad Pro"/>
              </a:rPr>
              <a:t>Ink User enters       IRC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37280" y="1817253"/>
            <a:ext cx="2104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  <a:cs typeface="Myriad Pro"/>
              </a:rPr>
              <a:t>Systems in Use by Ink USER (IU: DOD Inkjet, Offset, Flexo, Gravure, other…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32037" y="4790582"/>
            <a:ext cx="1988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  <a:cs typeface="Myriad Pro"/>
              </a:rPr>
              <a:t>Deliver Ink and INKcrypt® fulfillment instructions to gic.com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4308625" y="3417799"/>
            <a:ext cx="1216067" cy="1067926"/>
          </a:xfrm>
          <a:prstGeom prst="straightConnector1">
            <a:avLst/>
          </a:prstGeom>
          <a:ln>
            <a:solidFill>
              <a:srgbClr val="558ED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107595" y="3233218"/>
            <a:ext cx="1392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+mj-lt"/>
                <a:cs typeface="Myriad Pro"/>
              </a:rPr>
              <a:t>gic.com</a:t>
            </a:r>
            <a:r>
              <a:rPr lang="en-US" sz="1200" b="1" dirty="0">
                <a:latin typeface="+mj-lt"/>
                <a:cs typeface="Myriad Pro"/>
              </a:rPr>
              <a:t> delivers directly to ink user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7261997" y="3078222"/>
            <a:ext cx="1301158" cy="14271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3892397" y="3135610"/>
            <a:ext cx="1595247" cy="13776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559448" y="3115026"/>
            <a:ext cx="1724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  <a:cs typeface="Myriad Pro"/>
              </a:rPr>
              <a:t>Deliver to IU - IU pays ink + IC service to supplier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524002" y="1206170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Myriad Pro"/>
                <a:cs typeface="Myriad Pro"/>
              </a:rPr>
              <a:t>Inkcrypted Ink Fulfillment Flow</a:t>
            </a:r>
          </a:p>
        </p:txBody>
      </p:sp>
      <p:cxnSp>
        <p:nvCxnSpPr>
          <p:cNvPr id="71" name="Straight Connector 70"/>
          <p:cNvCxnSpPr>
            <a:stCxn id="7" idx="2"/>
          </p:cNvCxnSpPr>
          <p:nvPr/>
        </p:nvCxnSpPr>
        <p:spPr>
          <a:xfrm flipH="1">
            <a:off x="7132821" y="2662395"/>
            <a:ext cx="1002711" cy="25903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stCxn id="3" idx="2"/>
          </p:cNvCxnSpPr>
          <p:nvPr/>
        </p:nvCxnSpPr>
        <p:spPr>
          <a:xfrm>
            <a:off x="4553818" y="2647469"/>
            <a:ext cx="997822" cy="283419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3" idx="0"/>
          </p:cNvCxnSpPr>
          <p:nvPr/>
        </p:nvCxnSpPr>
        <p:spPr>
          <a:xfrm flipV="1">
            <a:off x="4553818" y="2123834"/>
            <a:ext cx="0" cy="13469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6367458" y="2135028"/>
            <a:ext cx="0" cy="12350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7" idx="0"/>
          </p:cNvCxnSpPr>
          <p:nvPr/>
        </p:nvCxnSpPr>
        <p:spPr>
          <a:xfrm flipV="1">
            <a:off x="8135531" y="2063473"/>
            <a:ext cx="0" cy="20998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4023772" y="1734898"/>
            <a:ext cx="4633253" cy="38893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Myriad Pro"/>
                <a:cs typeface="Myriad Pro"/>
              </a:rPr>
              <a:t>End Product</a:t>
            </a:r>
          </a:p>
        </p:txBody>
      </p:sp>
      <p:sp>
        <p:nvSpPr>
          <p:cNvPr id="59" name="Rectangle 58"/>
          <p:cNvSpPr/>
          <p:nvPr/>
        </p:nvSpPr>
        <p:spPr>
          <a:xfrm>
            <a:off x="5530326" y="2797974"/>
            <a:ext cx="1701000" cy="68000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Myriad Pro"/>
                <a:cs typeface="Myriad Pro"/>
              </a:rPr>
              <a:t>INKcrypt® User</a:t>
            </a:r>
          </a:p>
        </p:txBody>
      </p:sp>
      <p:sp>
        <p:nvSpPr>
          <p:cNvPr id="61" name="Rectangle 60"/>
          <p:cNvSpPr/>
          <p:nvPr/>
        </p:nvSpPr>
        <p:spPr>
          <a:xfrm>
            <a:off x="7552446" y="4502977"/>
            <a:ext cx="1701000" cy="680002"/>
          </a:xfrm>
          <a:prstGeom prst="rect">
            <a:avLst/>
          </a:prstGeom>
          <a:solidFill>
            <a:srgbClr val="CC33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Myriad Pro"/>
                <a:cs typeface="Myriad Pro"/>
              </a:rPr>
              <a:t>goINKcrypt.com (gIc.com)</a:t>
            </a:r>
          </a:p>
          <a:p>
            <a:pPr algn="ctr"/>
            <a:r>
              <a:rPr lang="en-US" sz="1000" dirty="0">
                <a:latin typeface="Myriad Pro"/>
                <a:cs typeface="Myriad Pro"/>
              </a:rPr>
              <a:t>INKcrypt® Clearing Center</a:t>
            </a:r>
          </a:p>
        </p:txBody>
      </p:sp>
      <p:sp>
        <p:nvSpPr>
          <p:cNvPr id="65" name="Rectangle 64"/>
          <p:cNvSpPr/>
          <p:nvPr/>
        </p:nvSpPr>
        <p:spPr>
          <a:xfrm>
            <a:off x="3307346" y="4502977"/>
            <a:ext cx="1834527" cy="680002"/>
          </a:xfrm>
          <a:prstGeom prst="rect">
            <a:avLst/>
          </a:prstGeom>
          <a:solidFill>
            <a:srgbClr val="64DD4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latin typeface="Myriad Pro"/>
                <a:cs typeface="Myriad Pro"/>
              </a:rPr>
              <a:t>DNSC</a:t>
            </a:r>
            <a:r>
              <a:rPr lang="en-US" sz="1000" dirty="0">
                <a:latin typeface="Myriad Pro"/>
                <a:cs typeface="Myriad Pro"/>
              </a:rPr>
              <a:t> or other Certified Ink Supplier/Print System Maker </a:t>
            </a:r>
          </a:p>
          <a:p>
            <a:pPr algn="ctr"/>
            <a:r>
              <a:rPr lang="en-US" sz="1000" dirty="0">
                <a:latin typeface="Myriad Pro"/>
                <a:cs typeface="Myriad Pro"/>
              </a:rPr>
              <a:t>(CIS/CPSM)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1695450" y="392370"/>
            <a:ext cx="543737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Myriad Pro"/>
                <a:cs typeface="Myriad Pro"/>
              </a:rPr>
              <a:t>Value it. INKcrypt</a:t>
            </a:r>
            <a:r>
              <a:rPr lang="en-US" sz="3200" b="1" baseline="30000" dirty="0">
                <a:solidFill>
                  <a:schemeClr val="bg1"/>
                </a:solidFill>
                <a:latin typeface="Myriad Pro"/>
                <a:cs typeface="Myriad Pro"/>
              </a:rPr>
              <a:t>®</a:t>
            </a:r>
            <a:r>
              <a:rPr lang="en-US" sz="3200" b="1" dirty="0">
                <a:solidFill>
                  <a:schemeClr val="bg1"/>
                </a:solidFill>
                <a:latin typeface="Myriad Pro"/>
                <a:cs typeface="Myriad Pro"/>
              </a:rPr>
              <a:t> it.</a:t>
            </a:r>
          </a:p>
        </p:txBody>
      </p:sp>
      <p:sp>
        <p:nvSpPr>
          <p:cNvPr id="53" name="Oval 52"/>
          <p:cNvSpPr/>
          <p:nvPr/>
        </p:nvSpPr>
        <p:spPr>
          <a:xfrm>
            <a:off x="6733616" y="3856186"/>
            <a:ext cx="334274" cy="32490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</a:p>
        </p:txBody>
      </p:sp>
      <p:sp>
        <p:nvSpPr>
          <p:cNvPr id="55" name="Oval 54"/>
          <p:cNvSpPr/>
          <p:nvPr/>
        </p:nvSpPr>
        <p:spPr>
          <a:xfrm>
            <a:off x="4908101" y="3915796"/>
            <a:ext cx="334274" cy="32490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</a:p>
        </p:txBody>
      </p:sp>
      <p:sp>
        <p:nvSpPr>
          <p:cNvPr id="66" name="Oval 65"/>
          <p:cNvSpPr/>
          <p:nvPr/>
        </p:nvSpPr>
        <p:spPr>
          <a:xfrm>
            <a:off x="5320506" y="4825244"/>
            <a:ext cx="334274" cy="32490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</a:p>
        </p:txBody>
      </p:sp>
      <p:sp>
        <p:nvSpPr>
          <p:cNvPr id="67" name="Oval 66"/>
          <p:cNvSpPr/>
          <p:nvPr/>
        </p:nvSpPr>
        <p:spPr>
          <a:xfrm>
            <a:off x="7824145" y="3247174"/>
            <a:ext cx="334274" cy="32490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093388" y="5900254"/>
            <a:ext cx="460430" cy="367226"/>
            <a:chOff x="609175" y="5568929"/>
            <a:chExt cx="460430" cy="367226"/>
          </a:xfrm>
        </p:grpSpPr>
        <p:sp>
          <p:nvSpPr>
            <p:cNvPr id="68" name="Oval 67"/>
            <p:cNvSpPr/>
            <p:nvPr/>
          </p:nvSpPr>
          <p:spPr>
            <a:xfrm>
              <a:off x="664995" y="5606961"/>
              <a:ext cx="332949" cy="3291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609175" y="5568929"/>
              <a:ext cx="460430" cy="353269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/>
                <a:t>4a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3210657" y="3157272"/>
            <a:ext cx="460430" cy="367226"/>
            <a:chOff x="609175" y="5568929"/>
            <a:chExt cx="460430" cy="367226"/>
          </a:xfrm>
        </p:grpSpPr>
        <p:sp>
          <p:nvSpPr>
            <p:cNvPr id="73" name="Oval 72"/>
            <p:cNvSpPr/>
            <p:nvPr/>
          </p:nvSpPr>
          <p:spPr>
            <a:xfrm>
              <a:off x="664995" y="5606961"/>
              <a:ext cx="332949" cy="3291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09175" y="5568929"/>
              <a:ext cx="460430" cy="353269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/>
                <a:t>4b</a:t>
              </a:r>
            </a:p>
          </p:txBody>
        </p: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1"/>
            <a:ext cx="9144000" cy="1247300"/>
          </a:xfrm>
          <a:prstGeom prst="rect">
            <a:avLst/>
          </a:prstGeom>
        </p:spPr>
      </p:pic>
      <p:cxnSp>
        <p:nvCxnSpPr>
          <p:cNvPr id="64" name="Straight Arrow Connector 63"/>
          <p:cNvCxnSpPr/>
          <p:nvPr/>
        </p:nvCxnSpPr>
        <p:spPr>
          <a:xfrm>
            <a:off x="5141872" y="4790581"/>
            <a:ext cx="2410574" cy="0"/>
          </a:xfrm>
          <a:prstGeom prst="straightConnector1">
            <a:avLst/>
          </a:prstGeom>
          <a:ln>
            <a:solidFill>
              <a:srgbClr val="558ED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V="1">
            <a:off x="4147661" y="5210776"/>
            <a:ext cx="0" cy="6810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424582" y="5182980"/>
            <a:ext cx="0" cy="70886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4421618" y="5952526"/>
            <a:ext cx="4081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  <a:cs typeface="Myriad Pro"/>
              </a:rPr>
              <a:t> </a:t>
            </a:r>
            <a:r>
              <a:rPr lang="en-US" sz="1200" b="1" dirty="0" err="1">
                <a:latin typeface="+mj-lt"/>
                <a:cs typeface="Myriad Pro"/>
              </a:rPr>
              <a:t>gic.com</a:t>
            </a:r>
            <a:r>
              <a:rPr lang="en-US" sz="1200" b="1" dirty="0">
                <a:latin typeface="+mj-lt"/>
                <a:cs typeface="Myriad Pro"/>
              </a:rPr>
              <a:t> delivers to Ink User through CIS/CPSM – gic.com to Invoice inkcryption service  </a:t>
            </a:r>
          </a:p>
        </p:txBody>
      </p:sp>
      <p:cxnSp>
        <p:nvCxnSpPr>
          <p:cNvPr id="79" name="Straight Connector 78"/>
          <p:cNvCxnSpPr/>
          <p:nvPr/>
        </p:nvCxnSpPr>
        <p:spPr>
          <a:xfrm flipV="1">
            <a:off x="4137328" y="5883077"/>
            <a:ext cx="4287255" cy="801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1031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aseline="-25000" dirty="0">
              <a:latin typeface="Myriad Pro"/>
              <a:cs typeface="Myriad Pro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524000" y="6584908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Myriad Pro"/>
                <a:cs typeface="Myriad Pro"/>
              </a:rPr>
              <a:t> INKcrypt® </a:t>
            </a:r>
            <a:r>
              <a:rPr lang="en-US" sz="700" dirty="0" smtClean="0">
                <a:latin typeface="Myriad Pro"/>
                <a:cs typeface="Myriad Pro"/>
              </a:rPr>
              <a:t>1.0-3.0 </a:t>
            </a:r>
            <a:r>
              <a:rPr lang="en-US" sz="700" dirty="0">
                <a:latin typeface="Myriad Pro"/>
                <a:cs typeface="Myriad Pro"/>
              </a:rPr>
              <a:t>/ 11-2016  |  Diversified Nano Solutions Corporation   |  Confidential  </a:t>
            </a:r>
          </a:p>
        </p:txBody>
      </p:sp>
    </p:spTree>
    <p:extLst>
      <p:ext uri="{BB962C8B-B14F-4D97-AF65-F5344CB8AC3E}">
        <p14:creationId xmlns:p14="http://schemas.microsoft.com/office/powerpoint/2010/main" val="615658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12" grpId="0"/>
      <p:bldP spid="16" grpId="0"/>
      <p:bldP spid="18" grpId="0"/>
      <p:bldP spid="22" grpId="0"/>
      <p:bldP spid="42" grpId="0"/>
      <p:bldP spid="60" grpId="0"/>
      <p:bldP spid="56" grpId="0" animBg="1"/>
      <p:bldP spid="59" grpId="0" animBg="1"/>
      <p:bldP spid="61" grpId="0" animBg="1"/>
      <p:bldP spid="65" grpId="0" animBg="1"/>
      <p:bldP spid="53" grpId="0" animBg="1"/>
      <p:bldP spid="55" grpId="0" animBg="1"/>
      <p:bldP spid="66" grpId="0" animBg="1"/>
      <p:bldP spid="67" grpId="0" animBg="1"/>
      <p:bldP spid="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47534" y="1606550"/>
            <a:ext cx="1042987" cy="44653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Myriad Pro"/>
                <a:cs typeface="Myriad Pro"/>
              </a:rPr>
              <a:t>Inkjet</a:t>
            </a:r>
          </a:p>
        </p:txBody>
      </p:sp>
      <p:sp>
        <p:nvSpPr>
          <p:cNvPr id="5" name="Rectangle 4"/>
          <p:cNvSpPr/>
          <p:nvPr/>
        </p:nvSpPr>
        <p:spPr>
          <a:xfrm>
            <a:off x="5874542" y="1606550"/>
            <a:ext cx="1042987" cy="44653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Myriad Pro"/>
                <a:cs typeface="Myriad Pro"/>
              </a:rPr>
              <a:t>Offset</a:t>
            </a:r>
          </a:p>
        </p:txBody>
      </p:sp>
      <p:sp>
        <p:nvSpPr>
          <p:cNvPr id="7" name="Rectangle 6"/>
          <p:cNvSpPr/>
          <p:nvPr/>
        </p:nvSpPr>
        <p:spPr>
          <a:xfrm>
            <a:off x="7629247" y="1621477"/>
            <a:ext cx="1042987" cy="44653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Myriad Pro"/>
                <a:cs typeface="Myriad Pro"/>
              </a:rPr>
              <a:t>Flexo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089184" y="3353595"/>
            <a:ext cx="0" cy="163794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24001" y="6558913"/>
            <a:ext cx="589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Myriad Pro"/>
                <a:cs typeface="Myriad Pro"/>
              </a:rPr>
              <a:t> INKcrypt® enabled Systems in use by USER: DOD Inkjet, Offset, Flexo, Gravure, other…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527075" y="121719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00"/>
                </a:solidFill>
                <a:latin typeface="Myriad Pro"/>
                <a:cs typeface="Myriad Pro"/>
              </a:rPr>
              <a:t>INKcrypt® Qtouch 1.0 Counterfeit Elimination Process</a:t>
            </a: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7321387" y="2136267"/>
            <a:ext cx="478630" cy="268003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4939636" y="2113221"/>
            <a:ext cx="437265" cy="272865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5" idx="2"/>
          </p:cNvCxnSpPr>
          <p:nvPr/>
        </p:nvCxnSpPr>
        <p:spPr>
          <a:xfrm flipH="1">
            <a:off x="6382667" y="2053088"/>
            <a:ext cx="13368" cy="21718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935412" y="3911336"/>
            <a:ext cx="123468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latin typeface="+mj-lt"/>
                <a:cs typeface="Myriad Pro"/>
              </a:rPr>
              <a:t>Login &amp; Enter IRC to Purchase Qtouch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6214732" y="3330423"/>
            <a:ext cx="0" cy="16106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215208" y="3851872"/>
            <a:ext cx="7318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+mj-lt"/>
                <a:cs typeface="Myriad Pro"/>
              </a:rPr>
              <a:t>Qtouch™ shipped 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7347068" y="2963982"/>
            <a:ext cx="986962" cy="7451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4333429" y="3012220"/>
            <a:ext cx="1163527" cy="7977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722939" y="2987837"/>
            <a:ext cx="116757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+mj-lt"/>
                <a:cs typeface="Myriad Pro"/>
              </a:rPr>
              <a:t>INKcrypt User distributes Qtouch™ to EPU</a:t>
            </a:r>
          </a:p>
        </p:txBody>
      </p:sp>
      <p:sp>
        <p:nvSpPr>
          <p:cNvPr id="66" name="Oval 65"/>
          <p:cNvSpPr/>
          <p:nvPr/>
        </p:nvSpPr>
        <p:spPr>
          <a:xfrm>
            <a:off x="8155554" y="3745005"/>
            <a:ext cx="899306" cy="779249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+mj-lt"/>
                <a:cs typeface="Myriad Pro"/>
              </a:rPr>
              <a:t>EPU</a:t>
            </a:r>
            <a:r>
              <a:rPr lang="en-US" sz="1000" dirty="0">
                <a:latin typeface="Myriad Pro"/>
                <a:cs typeface="Myriad Pro"/>
              </a:rPr>
              <a:t> </a:t>
            </a:r>
            <a:r>
              <a:rPr lang="en-US" sz="1000" dirty="0">
                <a:latin typeface="+mj-lt"/>
                <a:cs typeface="Myriad Pro"/>
              </a:rPr>
              <a:t>(End Product User)</a:t>
            </a:r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4160583" y="4491658"/>
            <a:ext cx="1027770" cy="5692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462463" y="4850176"/>
            <a:ext cx="12538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+mj-lt"/>
                <a:cs typeface="Myriad Pro"/>
              </a:rPr>
              <a:t>Run tests, Login, Register Qtouch™, and enter test results</a:t>
            </a:r>
          </a:p>
        </p:txBody>
      </p:sp>
      <p:cxnSp>
        <p:nvCxnSpPr>
          <p:cNvPr id="80" name="Straight Arrow Connector 79"/>
          <p:cNvCxnSpPr/>
          <p:nvPr/>
        </p:nvCxnSpPr>
        <p:spPr>
          <a:xfrm flipH="1">
            <a:off x="7321388" y="4422244"/>
            <a:ext cx="834167" cy="6387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Can 86"/>
          <p:cNvSpPr/>
          <p:nvPr/>
        </p:nvSpPr>
        <p:spPr>
          <a:xfrm>
            <a:off x="7396346" y="3601116"/>
            <a:ext cx="669715" cy="652863"/>
          </a:xfrm>
          <a:prstGeom prst="ca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+mj-lt"/>
                <a:cs typeface="Myriad Pro"/>
              </a:rPr>
              <a:t>Test-Results</a:t>
            </a:r>
          </a:p>
          <a:p>
            <a:pPr algn="ctr"/>
            <a:r>
              <a:rPr lang="en-US" sz="1000" dirty="0">
                <a:latin typeface="+mj-lt"/>
                <a:cs typeface="Myriad Pro"/>
              </a:rPr>
              <a:t>Database</a:t>
            </a:r>
          </a:p>
        </p:txBody>
      </p:sp>
      <p:cxnSp>
        <p:nvCxnSpPr>
          <p:cNvPr id="13" name="Straight Arrow Connector 12"/>
          <p:cNvCxnSpPr>
            <a:stCxn id="86" idx="1"/>
          </p:cNvCxnSpPr>
          <p:nvPr/>
        </p:nvCxnSpPr>
        <p:spPr>
          <a:xfrm flipH="1" flipV="1">
            <a:off x="3297311" y="5607139"/>
            <a:ext cx="1808973" cy="57256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079932" y="1856489"/>
            <a:ext cx="880843" cy="49878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8741576" y="1874695"/>
            <a:ext cx="698865" cy="35246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Freeform 31"/>
          <p:cNvSpPr/>
          <p:nvPr/>
        </p:nvSpPr>
        <p:spPr>
          <a:xfrm>
            <a:off x="1797927" y="2627266"/>
            <a:ext cx="3469686" cy="3889811"/>
          </a:xfrm>
          <a:custGeom>
            <a:avLst/>
            <a:gdLst>
              <a:gd name="connsiteX0" fmla="*/ 3469686 w 3469686"/>
              <a:gd name="connsiteY0" fmla="*/ 0 h 3889811"/>
              <a:gd name="connsiteX1" fmla="*/ 1155111 w 3469686"/>
              <a:gd name="connsiteY1" fmla="*/ 757237 h 3889811"/>
              <a:gd name="connsiteX2" fmla="*/ 26399 w 3469686"/>
              <a:gd name="connsiteY2" fmla="*/ 2943225 h 3889811"/>
              <a:gd name="connsiteX3" fmla="*/ 569324 w 3469686"/>
              <a:gd name="connsiteY3" fmla="*/ 3814762 h 3889811"/>
              <a:gd name="connsiteX4" fmla="*/ 2841036 w 3469686"/>
              <a:gd name="connsiteY4" fmla="*/ 3786187 h 388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9686" h="3889811">
                <a:moveTo>
                  <a:pt x="3469686" y="0"/>
                </a:moveTo>
                <a:cubicBezTo>
                  <a:pt x="2599339" y="133350"/>
                  <a:pt x="1728992" y="266700"/>
                  <a:pt x="1155111" y="757237"/>
                </a:cubicBezTo>
                <a:cubicBezTo>
                  <a:pt x="581230" y="1247774"/>
                  <a:pt x="124030" y="2433638"/>
                  <a:pt x="26399" y="2943225"/>
                </a:cubicBezTo>
                <a:cubicBezTo>
                  <a:pt x="-71232" y="3452813"/>
                  <a:pt x="100218" y="3674268"/>
                  <a:pt x="569324" y="3814762"/>
                </a:cubicBezTo>
                <a:cubicBezTo>
                  <a:pt x="1038430" y="3955256"/>
                  <a:pt x="1939733" y="3870721"/>
                  <a:pt x="2841036" y="3786187"/>
                </a:cubicBezTo>
              </a:path>
            </a:pathLst>
          </a:custGeom>
          <a:noFill/>
          <a:ln w="57150">
            <a:prstDash val="dash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yriad Pro"/>
              <a:cs typeface="Myriad Pro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7155724" y="3084103"/>
            <a:ext cx="473522" cy="330971"/>
          </a:xfrm>
          <a:custGeom>
            <a:avLst/>
            <a:gdLst>
              <a:gd name="connsiteX0" fmla="*/ 242887 w 242887"/>
              <a:gd name="connsiteY0" fmla="*/ 342900 h 342900"/>
              <a:gd name="connsiteX1" fmla="*/ 157162 w 242887"/>
              <a:gd name="connsiteY1" fmla="*/ 71437 h 342900"/>
              <a:gd name="connsiteX2" fmla="*/ 0 w 242887"/>
              <a:gd name="connsiteY2" fmla="*/ 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2887" h="342900">
                <a:moveTo>
                  <a:pt x="242887" y="342900"/>
                </a:moveTo>
                <a:cubicBezTo>
                  <a:pt x="220265" y="235743"/>
                  <a:pt x="197643" y="128587"/>
                  <a:pt x="157162" y="71437"/>
                </a:cubicBezTo>
                <a:cubicBezTo>
                  <a:pt x="116681" y="14287"/>
                  <a:pt x="58340" y="7143"/>
                  <a:pt x="0" y="0"/>
                </a:cubicBezTo>
              </a:path>
            </a:pathLst>
          </a:custGeom>
          <a:noFill/>
          <a:ln w="38100">
            <a:solidFill>
              <a:schemeClr val="tx2">
                <a:lumMod val="60000"/>
                <a:lumOff val="40000"/>
              </a:schemeClr>
            </a:solidFill>
            <a:prstDash val="dash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yriad Pro"/>
              <a:cs typeface="Myriad Pro"/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2842794" y="4476750"/>
            <a:ext cx="656057" cy="660050"/>
          </a:xfrm>
          <a:prstGeom prst="line">
            <a:avLst/>
          </a:prstGeom>
          <a:ln w="38100">
            <a:solidFill>
              <a:srgbClr val="0070C0"/>
            </a:solidFill>
            <a:prstDash val="dash"/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7560703" y="4534942"/>
            <a:ext cx="669009" cy="526009"/>
          </a:xfrm>
          <a:prstGeom prst="line">
            <a:avLst/>
          </a:prstGeom>
          <a:ln w="38100">
            <a:solidFill>
              <a:srgbClr val="0070C0"/>
            </a:solidFill>
            <a:prstDash val="dash"/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277609" y="4372700"/>
            <a:ext cx="1181055" cy="688251"/>
          </a:xfrm>
          <a:prstGeom prst="line">
            <a:avLst/>
          </a:prstGeom>
          <a:ln w="38100">
            <a:solidFill>
              <a:srgbClr val="0070C0"/>
            </a:solidFill>
            <a:prstDash val="dash"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613414" y="2269026"/>
            <a:ext cx="1943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Myriad Pro"/>
                <a:cs typeface="Myriad Pro"/>
              </a:rPr>
              <a:t>Discover &amp; Eliminate</a:t>
            </a:r>
          </a:p>
          <a:p>
            <a:r>
              <a:rPr lang="en-US" sz="1000" b="1" dirty="0">
                <a:latin typeface="Myriad Pro"/>
                <a:cs typeface="Myriad Pro"/>
              </a:rPr>
              <a:t>Counterfeiters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3864069" y="2627265"/>
            <a:ext cx="96705" cy="18191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Oval 82"/>
          <p:cNvSpPr/>
          <p:nvPr/>
        </p:nvSpPr>
        <p:spPr>
          <a:xfrm>
            <a:off x="5403974" y="2233722"/>
            <a:ext cx="1957387" cy="900113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Myriad Pro"/>
                <a:cs typeface="Myriad Pro"/>
              </a:rPr>
              <a:t>INKcrypt®</a:t>
            </a:r>
          </a:p>
          <a:p>
            <a:pPr algn="ctr"/>
            <a:r>
              <a:rPr lang="en-US" dirty="0">
                <a:latin typeface="Myriad Pro"/>
                <a:cs typeface="Myriad Pro"/>
              </a:rPr>
              <a:t>User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723508" y="2978610"/>
            <a:ext cx="707986" cy="646806"/>
          </a:xfrm>
          <a:prstGeom prst="straightConnector1">
            <a:avLst/>
          </a:prstGeom>
          <a:ln w="19050">
            <a:solidFill>
              <a:srgbClr val="FF000B"/>
            </a:solidFill>
            <a:prstDash val="soli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8878980" y="3133834"/>
            <a:ext cx="753970" cy="645954"/>
          </a:xfrm>
          <a:prstGeom prst="straightConnector1">
            <a:avLst/>
          </a:prstGeom>
          <a:ln w="19050">
            <a:solidFill>
              <a:srgbClr val="FF000B"/>
            </a:solidFill>
            <a:prstDash val="soli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524000" y="6609487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Myriad Pro"/>
                <a:cs typeface="Myriad Pro"/>
              </a:rPr>
              <a:t> INKcrypt® </a:t>
            </a:r>
            <a:r>
              <a:rPr lang="en-US" sz="700" dirty="0" smtClean="0">
                <a:latin typeface="Myriad Pro"/>
                <a:cs typeface="Myriad Pro"/>
              </a:rPr>
              <a:t>1.0-3.0 </a:t>
            </a:r>
            <a:r>
              <a:rPr lang="en-US" sz="700" dirty="0">
                <a:latin typeface="Myriad Pro"/>
                <a:cs typeface="Myriad Pro"/>
              </a:rPr>
              <a:t>/ 11-2016  |  Diversified Nano Solutions Corporation   |  Confidential  </a:t>
            </a:r>
          </a:p>
        </p:txBody>
      </p:sp>
      <p:cxnSp>
        <p:nvCxnSpPr>
          <p:cNvPr id="55" name="Straight Connector 54"/>
          <p:cNvCxnSpPr/>
          <p:nvPr/>
        </p:nvCxnSpPr>
        <p:spPr>
          <a:xfrm flipH="1">
            <a:off x="7142416" y="4282758"/>
            <a:ext cx="362628" cy="795852"/>
          </a:xfrm>
          <a:prstGeom prst="line">
            <a:avLst/>
          </a:prstGeom>
          <a:ln w="38100">
            <a:solidFill>
              <a:srgbClr val="0070C0"/>
            </a:solidFill>
            <a:prstDash val="dash"/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8672234" y="4599439"/>
            <a:ext cx="186017" cy="846967"/>
          </a:xfrm>
          <a:prstGeom prst="line">
            <a:avLst/>
          </a:prstGeom>
          <a:ln w="38100">
            <a:solidFill>
              <a:srgbClr val="0070C0"/>
            </a:solidFill>
            <a:prstDash val="dash"/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Oval 59"/>
          <p:cNvSpPr/>
          <p:nvPr/>
        </p:nvSpPr>
        <p:spPr>
          <a:xfrm>
            <a:off x="3450528" y="3745005"/>
            <a:ext cx="848227" cy="779249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+mj-lt"/>
                <a:cs typeface="Myriad Pro"/>
              </a:rPr>
              <a:t>EPU</a:t>
            </a:r>
          </a:p>
          <a:p>
            <a:pPr algn="ctr"/>
            <a:r>
              <a:rPr lang="en-US" sz="1000" dirty="0">
                <a:latin typeface="+mj-lt"/>
                <a:cs typeface="Myriad Pro"/>
              </a:rPr>
              <a:t>(End Product User)</a:t>
            </a:r>
          </a:p>
        </p:txBody>
      </p:sp>
      <p:grpSp>
        <p:nvGrpSpPr>
          <p:cNvPr id="69" name="Group 68"/>
          <p:cNvGrpSpPr/>
          <p:nvPr/>
        </p:nvGrpSpPr>
        <p:grpSpPr>
          <a:xfrm>
            <a:off x="4753071" y="5160087"/>
            <a:ext cx="2835933" cy="582321"/>
            <a:chOff x="3302000" y="5547545"/>
            <a:chExt cx="2573868" cy="582321"/>
          </a:xfrm>
        </p:grpSpPr>
        <p:sp>
          <p:nvSpPr>
            <p:cNvPr id="75" name="TextBox 74"/>
            <p:cNvSpPr txBox="1"/>
            <p:nvPr/>
          </p:nvSpPr>
          <p:spPr>
            <a:xfrm>
              <a:off x="3378200" y="5564475"/>
              <a:ext cx="24214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CD3300"/>
                  </a:solidFill>
                  <a:latin typeface="Myriad Pro"/>
                  <a:cs typeface="Myriad Pro"/>
                </a:rPr>
                <a:t>goINKcrypt.com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3302000" y="5547545"/>
              <a:ext cx="2573868" cy="582321"/>
            </a:xfrm>
            <a:prstGeom prst="rect">
              <a:avLst/>
            </a:prstGeom>
            <a:noFill/>
            <a:ln>
              <a:solidFill>
                <a:srgbClr val="CD33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5106283" y="5932345"/>
            <a:ext cx="2313518" cy="494712"/>
            <a:chOff x="5642505" y="5556839"/>
            <a:chExt cx="2313518" cy="494712"/>
          </a:xfrm>
        </p:grpSpPr>
        <p:sp>
          <p:nvSpPr>
            <p:cNvPr id="85" name="TextBox 84"/>
            <p:cNvSpPr txBox="1"/>
            <p:nvPr/>
          </p:nvSpPr>
          <p:spPr>
            <a:xfrm>
              <a:off x="5642505" y="5624568"/>
              <a:ext cx="23135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yriad Pro"/>
                  <a:cs typeface="Myriad Pro"/>
                </a:rPr>
                <a:t>Counterfeiter</a:t>
              </a: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5642505" y="5556839"/>
              <a:ext cx="2313518" cy="494712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88" name="Straight Arrow Connector 87"/>
          <p:cNvCxnSpPr/>
          <p:nvPr/>
        </p:nvCxnSpPr>
        <p:spPr>
          <a:xfrm flipV="1">
            <a:off x="7400933" y="5932345"/>
            <a:ext cx="1071559" cy="29771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1695450" y="392370"/>
            <a:ext cx="5437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yriad Pro"/>
                <a:cs typeface="Myriad Pro"/>
              </a:rPr>
              <a:t>Value it. INKcrypt</a:t>
            </a:r>
            <a:r>
              <a:rPr lang="en-US" sz="2800" b="1" baseline="30000" dirty="0">
                <a:solidFill>
                  <a:schemeClr val="bg1"/>
                </a:solidFill>
                <a:latin typeface="Myriad Pro"/>
                <a:cs typeface="Myriad Pro"/>
              </a:rPr>
              <a:t>®</a:t>
            </a:r>
            <a:r>
              <a:rPr lang="en-US" sz="2800" b="1" dirty="0">
                <a:solidFill>
                  <a:schemeClr val="bg1"/>
                </a:solidFill>
                <a:latin typeface="Myriad Pro"/>
                <a:cs typeface="Myriad Pro"/>
              </a:rPr>
              <a:t> it.</a:t>
            </a:r>
          </a:p>
        </p:txBody>
      </p:sp>
      <p:sp>
        <p:nvSpPr>
          <p:cNvPr id="59" name="Flowchart: Multidocument 38"/>
          <p:cNvSpPr/>
          <p:nvPr/>
        </p:nvSpPr>
        <p:spPr>
          <a:xfrm>
            <a:off x="1873251" y="2299640"/>
            <a:ext cx="1107201" cy="755171"/>
          </a:xfrm>
          <a:prstGeom prst="flowChartMultidocumen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Myriad Pro"/>
                <a:cs typeface="Myriad Pro"/>
              </a:rPr>
              <a:t>Original</a:t>
            </a:r>
          </a:p>
        </p:txBody>
      </p:sp>
      <p:sp>
        <p:nvSpPr>
          <p:cNvPr id="62" name="Flowchart: Multidocument 38"/>
          <p:cNvSpPr/>
          <p:nvPr/>
        </p:nvSpPr>
        <p:spPr>
          <a:xfrm>
            <a:off x="9198255" y="2299640"/>
            <a:ext cx="1107201" cy="755171"/>
          </a:xfrm>
          <a:prstGeom prst="flowChartMultidocumen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Myriad Pro"/>
                <a:cs typeface="Myriad Pro"/>
              </a:rPr>
              <a:t>Original</a:t>
            </a:r>
          </a:p>
        </p:txBody>
      </p:sp>
      <p:sp>
        <p:nvSpPr>
          <p:cNvPr id="68" name="Flowchart: Multidocument 74"/>
          <p:cNvSpPr/>
          <p:nvPr/>
        </p:nvSpPr>
        <p:spPr>
          <a:xfrm>
            <a:off x="2088045" y="5350176"/>
            <a:ext cx="1128691" cy="784463"/>
          </a:xfrm>
          <a:prstGeom prst="flowChartMultidocumen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Myriad Pro"/>
                <a:cs typeface="Myriad Pro"/>
              </a:rPr>
              <a:t>Counterfeit</a:t>
            </a:r>
          </a:p>
        </p:txBody>
      </p:sp>
      <p:sp>
        <p:nvSpPr>
          <p:cNvPr id="89" name="Flowchart: Multidocument 74"/>
          <p:cNvSpPr/>
          <p:nvPr/>
        </p:nvSpPr>
        <p:spPr>
          <a:xfrm>
            <a:off x="8598705" y="5553965"/>
            <a:ext cx="1128691" cy="784463"/>
          </a:xfrm>
          <a:prstGeom prst="flowChartMultidocumen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latin typeface="Myriad Pro"/>
                <a:cs typeface="Myriad Pro"/>
              </a:rPr>
              <a:t>Counterfeit</a:t>
            </a:r>
          </a:p>
        </p:txBody>
      </p:sp>
      <p:sp>
        <p:nvSpPr>
          <p:cNvPr id="53" name="Oval 52"/>
          <p:cNvSpPr/>
          <p:nvPr/>
        </p:nvSpPr>
        <p:spPr>
          <a:xfrm>
            <a:off x="5414349" y="3601958"/>
            <a:ext cx="334274" cy="32490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</a:p>
        </p:txBody>
      </p:sp>
      <p:sp>
        <p:nvSpPr>
          <p:cNvPr id="54" name="Oval 53"/>
          <p:cNvSpPr/>
          <p:nvPr/>
        </p:nvSpPr>
        <p:spPr>
          <a:xfrm>
            <a:off x="6335951" y="3575464"/>
            <a:ext cx="334274" cy="32490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</a:p>
        </p:txBody>
      </p:sp>
      <p:sp>
        <p:nvSpPr>
          <p:cNvPr id="90" name="Oval 89"/>
          <p:cNvSpPr/>
          <p:nvPr/>
        </p:nvSpPr>
        <p:spPr>
          <a:xfrm>
            <a:off x="4654468" y="2996706"/>
            <a:ext cx="334274" cy="32490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</a:p>
        </p:txBody>
      </p:sp>
      <p:sp>
        <p:nvSpPr>
          <p:cNvPr id="91" name="Oval 90"/>
          <p:cNvSpPr/>
          <p:nvPr/>
        </p:nvSpPr>
        <p:spPr>
          <a:xfrm>
            <a:off x="3777179" y="4576066"/>
            <a:ext cx="334274" cy="32490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096289" y="2905046"/>
            <a:ext cx="120730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+mj-lt"/>
                <a:cs typeface="Myriad Pro"/>
              </a:rPr>
              <a:t>INKcrypt User distributes Qtouch™ to EPU</a:t>
            </a:r>
          </a:p>
        </p:txBody>
      </p:sp>
      <p:sp>
        <p:nvSpPr>
          <p:cNvPr id="93" name="Oval 92"/>
          <p:cNvSpPr/>
          <p:nvPr/>
        </p:nvSpPr>
        <p:spPr>
          <a:xfrm>
            <a:off x="7794688" y="2924146"/>
            <a:ext cx="334274" cy="32490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7658935" y="4920822"/>
            <a:ext cx="12538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+mj-lt"/>
                <a:cs typeface="Myriad Pro"/>
              </a:rPr>
              <a:t>Run tests, Login, Register Qtouch™, and enter test results</a:t>
            </a:r>
          </a:p>
        </p:txBody>
      </p:sp>
      <p:sp>
        <p:nvSpPr>
          <p:cNvPr id="96" name="Oval 95"/>
          <p:cNvSpPr/>
          <p:nvPr/>
        </p:nvSpPr>
        <p:spPr>
          <a:xfrm>
            <a:off x="8264430" y="4628662"/>
            <a:ext cx="334274" cy="32490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391639" y="4656551"/>
            <a:ext cx="995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Test results logged</a:t>
            </a:r>
          </a:p>
        </p:txBody>
      </p:sp>
      <p:sp>
        <p:nvSpPr>
          <p:cNvPr id="98" name="Oval 97"/>
          <p:cNvSpPr/>
          <p:nvPr/>
        </p:nvSpPr>
        <p:spPr>
          <a:xfrm>
            <a:off x="6773468" y="4372699"/>
            <a:ext cx="334274" cy="32490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695435" y="3166173"/>
            <a:ext cx="7712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0000"/>
                </a:solidFill>
              </a:rPr>
              <a:t>Alerted if result is false or duplicate</a:t>
            </a:r>
          </a:p>
        </p:txBody>
      </p:sp>
      <p:sp>
        <p:nvSpPr>
          <p:cNvPr id="100" name="5-Point Star 99"/>
          <p:cNvSpPr/>
          <p:nvPr/>
        </p:nvSpPr>
        <p:spPr>
          <a:xfrm>
            <a:off x="6690912" y="2819148"/>
            <a:ext cx="416830" cy="355117"/>
          </a:xfrm>
          <a:prstGeom prst="star5">
            <a:avLst/>
          </a:prstGeom>
          <a:solidFill>
            <a:srgbClr val="FFEC27"/>
          </a:solidFill>
          <a:ln>
            <a:solidFill>
              <a:schemeClr val="accent6"/>
            </a:solidFill>
          </a:ln>
          <a:effectLst>
            <a:outerShdw blurRad="40000" dist="23000" dir="288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7435430" y="3238663"/>
            <a:ext cx="334274" cy="32490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</a:t>
            </a:r>
          </a:p>
        </p:txBody>
      </p:sp>
      <p:sp>
        <p:nvSpPr>
          <p:cNvPr id="102" name="Oval 101"/>
          <p:cNvSpPr/>
          <p:nvPr/>
        </p:nvSpPr>
        <p:spPr>
          <a:xfrm>
            <a:off x="3306545" y="2299441"/>
            <a:ext cx="334274" cy="32490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r>
          </a:p>
        </p:txBody>
      </p:sp>
      <p:cxnSp>
        <p:nvCxnSpPr>
          <p:cNvPr id="104" name="Straight Arrow Connector 103"/>
          <p:cNvCxnSpPr/>
          <p:nvPr/>
        </p:nvCxnSpPr>
        <p:spPr>
          <a:xfrm flipV="1">
            <a:off x="7261229" y="4372700"/>
            <a:ext cx="327774" cy="705913"/>
          </a:xfrm>
          <a:prstGeom prst="straightConnector1">
            <a:avLst/>
          </a:prstGeom>
          <a:ln w="19050">
            <a:solidFill>
              <a:srgbClr val="FF000B"/>
            </a:solidFill>
            <a:prstDash val="soli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79" name="Picture 7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1"/>
            <a:ext cx="9144000" cy="1247300"/>
          </a:xfrm>
          <a:prstGeom prst="rect">
            <a:avLst/>
          </a:prstGeom>
        </p:spPr>
      </p:pic>
      <p:sp>
        <p:nvSpPr>
          <p:cNvPr id="103" name="Rectangle 1031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aseline="-25000" dirty="0">
              <a:latin typeface="Myriad Pro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3615924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6" grpId="0"/>
      <p:bldP spid="65" grpId="0"/>
      <p:bldP spid="77" grpId="0"/>
      <p:bldP spid="32" grpId="0" animBg="1"/>
      <p:bldP spid="34" grpId="0" animBg="1"/>
      <p:bldP spid="81" grpId="0"/>
      <p:bldP spid="53" grpId="0" animBg="1"/>
      <p:bldP spid="54" grpId="0" animBg="1"/>
      <p:bldP spid="90" grpId="0" animBg="1"/>
      <p:bldP spid="91" grpId="0" animBg="1"/>
      <p:bldP spid="92" grpId="0"/>
      <p:bldP spid="93" grpId="0" animBg="1"/>
      <p:bldP spid="95" grpId="0"/>
      <p:bldP spid="96" grpId="0" animBg="1"/>
      <p:bldP spid="97" grpId="0"/>
      <p:bldP spid="98" grpId="0" animBg="1"/>
      <p:bldP spid="99" grpId="0"/>
      <p:bldP spid="100" grpId="0" animBg="1"/>
      <p:bldP spid="101" grpId="0" animBg="1"/>
      <p:bldP spid="10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491707" y="2295321"/>
            <a:ext cx="1981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Myriad Pro"/>
                <a:cs typeface="Myriad Pro"/>
              </a:rPr>
              <a:t>ORIGINAL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52247" y="2295321"/>
            <a:ext cx="1975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Myriad Pro"/>
                <a:cs typeface="Myriad Pro"/>
              </a:rPr>
              <a:t>COUNTERFEIT</a:t>
            </a:r>
          </a:p>
        </p:txBody>
      </p:sp>
      <p:sp>
        <p:nvSpPr>
          <p:cNvPr id="10" name="Down Arrow 9"/>
          <p:cNvSpPr/>
          <p:nvPr/>
        </p:nvSpPr>
        <p:spPr>
          <a:xfrm>
            <a:off x="5473703" y="2295320"/>
            <a:ext cx="300038" cy="360966"/>
          </a:xfrm>
          <a:prstGeom prst="downArrow">
            <a:avLst/>
          </a:prstGeom>
          <a:solidFill>
            <a:srgbClr val="64DD43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Myriad Pro"/>
              <a:cs typeface="Myriad Pro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8972822" y="2295319"/>
            <a:ext cx="300038" cy="360966"/>
          </a:xfrm>
          <a:prstGeom prst="downArrow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Myriad Pro"/>
              <a:cs typeface="Myriad Pro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524000" y="142498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Myriad Pro"/>
                <a:cs typeface="Myriad Pro"/>
              </a:rPr>
              <a:t>INKcrypt</a:t>
            </a:r>
            <a:r>
              <a:rPr lang="en-US" sz="2400" b="1" baseline="30000" dirty="0">
                <a:latin typeface="Myriad Pro"/>
                <a:cs typeface="Myriad Pro"/>
              </a:rPr>
              <a:t>®</a:t>
            </a:r>
            <a:r>
              <a:rPr lang="en-US" sz="2400" b="1" dirty="0">
                <a:latin typeface="Myriad Pro"/>
                <a:cs typeface="Myriad Pro"/>
              </a:rPr>
              <a:t> </a:t>
            </a:r>
            <a:r>
              <a:rPr lang="en-US" sz="2400" b="1" dirty="0" smtClean="0">
                <a:latin typeface="Myriad Pro"/>
                <a:cs typeface="Myriad Pro"/>
              </a:rPr>
              <a:t>1.0-3.0 </a:t>
            </a:r>
            <a:r>
              <a:rPr lang="en-US" sz="2400" b="1" dirty="0">
                <a:latin typeface="Myriad Pro"/>
                <a:cs typeface="Myriad Pro"/>
              </a:rPr>
              <a:t>Counterfeit Elimination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899920" y="2295321"/>
            <a:ext cx="1591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Myriad Pro"/>
                <a:cs typeface="Myriad Pro"/>
              </a:rPr>
              <a:t>APPLICATION 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2093331" y="2656287"/>
            <a:ext cx="7616403" cy="885825"/>
            <a:chOff x="569330" y="2284564"/>
            <a:chExt cx="7616403" cy="885825"/>
          </a:xfrm>
        </p:grpSpPr>
        <p:sp>
          <p:nvSpPr>
            <p:cNvPr id="16" name="TextBox 15"/>
            <p:cNvSpPr txBox="1"/>
            <p:nvPr/>
          </p:nvSpPr>
          <p:spPr>
            <a:xfrm>
              <a:off x="569330" y="2527421"/>
              <a:ext cx="11992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Myriad Pro"/>
                  <a:cs typeface="Myriad Pro"/>
                </a:rPr>
                <a:t>Level 1.0</a:t>
              </a:r>
            </a:p>
            <a:p>
              <a:r>
                <a:rPr lang="en-US" sz="1000" dirty="0">
                  <a:latin typeface="Myriad Pro"/>
                  <a:cs typeface="Myriad Pro"/>
                </a:rPr>
                <a:t>YES/NO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428246" y="2284564"/>
              <a:ext cx="2757487" cy="885825"/>
              <a:chOff x="5477224" y="1810815"/>
              <a:chExt cx="2757487" cy="885825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2"/>
              <a:srcRect l="47145" t="34392" r="29908" b="52496"/>
              <a:stretch/>
            </p:blipFill>
            <p:spPr>
              <a:xfrm>
                <a:off x="5477224" y="1810815"/>
                <a:ext cx="2757487" cy="885825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 rotWithShape="1">
              <a:blip r:embed="rId2"/>
              <a:srcRect l="57287" t="40122" r="41286" b="57341"/>
              <a:stretch/>
            </p:blipFill>
            <p:spPr>
              <a:xfrm>
                <a:off x="6563623" y="2189437"/>
                <a:ext cx="171450" cy="171450"/>
              </a:xfrm>
              <a:prstGeom prst="rect">
                <a:avLst/>
              </a:prstGeom>
            </p:spPr>
          </p:pic>
          <p:sp>
            <p:nvSpPr>
              <p:cNvPr id="37" name="Rectangle 36"/>
              <p:cNvSpPr/>
              <p:nvPr/>
            </p:nvSpPr>
            <p:spPr>
              <a:xfrm>
                <a:off x="6014530" y="2069330"/>
                <a:ext cx="1364105" cy="38251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000" b="1" dirty="0">
                    <a:solidFill>
                      <a:srgbClr val="00B0F0"/>
                    </a:solidFill>
                    <a:latin typeface="Myriad Pro"/>
                    <a:cs typeface="Myriad Pro"/>
                  </a:rPr>
                  <a:t>        </a:t>
                </a:r>
              </a:p>
              <a:p>
                <a:endParaRPr lang="en-US" sz="1000" b="1" dirty="0">
                  <a:solidFill>
                    <a:srgbClr val="00B0F0"/>
                  </a:solidFill>
                  <a:latin typeface="Myriad Pro"/>
                  <a:cs typeface="Myriad Pro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6086005" y="2308118"/>
                <a:ext cx="74951" cy="4571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Myriad Pro"/>
                  <a:cs typeface="Myriad Pro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967706" y="2284564"/>
              <a:ext cx="2757487" cy="885825"/>
              <a:chOff x="1953160" y="1802963"/>
              <a:chExt cx="2757487" cy="885825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2"/>
              <a:srcRect l="47145" t="34392" r="29908" b="52496"/>
              <a:stretch/>
            </p:blipFill>
            <p:spPr>
              <a:xfrm>
                <a:off x="1953160" y="1802963"/>
                <a:ext cx="2757487" cy="885825"/>
              </a:xfrm>
              <a:prstGeom prst="rect">
                <a:avLst/>
              </a:prstGeom>
            </p:spPr>
          </p:pic>
          <p:sp>
            <p:nvSpPr>
              <p:cNvPr id="36" name="Rectangle 35"/>
              <p:cNvSpPr/>
              <p:nvPr/>
            </p:nvSpPr>
            <p:spPr>
              <a:xfrm>
                <a:off x="2487967" y="2038706"/>
                <a:ext cx="1364105" cy="38251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000" b="1" dirty="0">
                    <a:solidFill>
                      <a:srgbClr val="00B0F0"/>
                    </a:solidFill>
                    <a:latin typeface="Myriad Pro"/>
                    <a:cs typeface="Myriad Pro"/>
                  </a:rPr>
                  <a:t>             </a:t>
                </a:r>
                <a:r>
                  <a:rPr lang="en-US" b="1" dirty="0">
                    <a:solidFill>
                      <a:srgbClr val="00B0F0"/>
                    </a:solidFill>
                    <a:latin typeface="Myriad Pro"/>
                    <a:cs typeface="Myriad Pro"/>
                  </a:rPr>
                  <a:t> +</a:t>
                </a: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2625769" y="2280638"/>
                <a:ext cx="74951" cy="4571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Myriad Pro"/>
                  <a:cs typeface="Myriad Pro"/>
                </a:endParaRP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2129131" y="4719095"/>
            <a:ext cx="7580603" cy="885825"/>
            <a:chOff x="605130" y="4347372"/>
            <a:chExt cx="7580603" cy="885825"/>
          </a:xfrm>
        </p:grpSpPr>
        <p:sp>
          <p:nvSpPr>
            <p:cNvPr id="39" name="TextBox 38"/>
            <p:cNvSpPr txBox="1"/>
            <p:nvPr/>
          </p:nvSpPr>
          <p:spPr>
            <a:xfrm>
              <a:off x="605130" y="4436341"/>
              <a:ext cx="136208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Myriad Pro"/>
                  <a:cs typeface="Myriad Pro"/>
                </a:rPr>
                <a:t>Level  3.0</a:t>
              </a:r>
            </a:p>
            <a:p>
              <a:r>
                <a:rPr lang="en-US" sz="1000" dirty="0">
                  <a:latin typeface="Myriad Pro"/>
                  <a:cs typeface="Myriad Pro"/>
                </a:rPr>
                <a:t>YES/NO</a:t>
              </a:r>
            </a:p>
            <a:p>
              <a:r>
                <a:rPr lang="en-US" sz="1000" dirty="0">
                  <a:latin typeface="Myriad Pro"/>
                  <a:cs typeface="Myriad Pro"/>
                </a:rPr>
                <a:t>Multi-Tier</a:t>
              </a:r>
            </a:p>
            <a:p>
              <a:r>
                <a:rPr lang="en-US" sz="1000" dirty="0">
                  <a:latin typeface="Myriad Pro"/>
                  <a:cs typeface="Myriad Pro"/>
                </a:rPr>
                <a:t>INKcrypt Tracer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428246" y="4347372"/>
              <a:ext cx="2757487" cy="885825"/>
              <a:chOff x="5477224" y="4224698"/>
              <a:chExt cx="2757487" cy="885825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2"/>
              <a:srcRect l="47145" t="34392" r="29908" b="52496"/>
              <a:stretch/>
            </p:blipFill>
            <p:spPr>
              <a:xfrm>
                <a:off x="5477224" y="4224698"/>
                <a:ext cx="2757487" cy="885825"/>
              </a:xfrm>
              <a:prstGeom prst="rect">
                <a:avLst/>
              </a:prstGeom>
            </p:spPr>
          </p:pic>
          <p:sp>
            <p:nvSpPr>
              <p:cNvPr id="30" name="Rectangle 29"/>
              <p:cNvSpPr/>
              <p:nvPr/>
            </p:nvSpPr>
            <p:spPr>
              <a:xfrm>
                <a:off x="6012030" y="4485129"/>
                <a:ext cx="1364105" cy="38251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1000" b="1" dirty="0">
                  <a:solidFill>
                    <a:srgbClr val="00B0F0"/>
                  </a:solidFill>
                  <a:latin typeface="Myriad Pro"/>
                  <a:cs typeface="Myriad Pro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6120985" y="4711529"/>
                <a:ext cx="74951" cy="4571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Myriad Pro"/>
                  <a:cs typeface="Myriad Pro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1967706" y="4347372"/>
              <a:ext cx="2757487" cy="885825"/>
              <a:chOff x="1920063" y="4199817"/>
              <a:chExt cx="2757487" cy="885825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2"/>
              <a:srcRect l="57287" t="40122" r="41286" b="57341"/>
              <a:stretch/>
            </p:blipFill>
            <p:spPr>
              <a:xfrm>
                <a:off x="3055921" y="4260048"/>
                <a:ext cx="171450" cy="171450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 rotWithShape="1">
              <a:blip r:embed="rId2"/>
              <a:srcRect l="47145" t="34392" r="29908" b="52496"/>
              <a:stretch/>
            </p:blipFill>
            <p:spPr>
              <a:xfrm>
                <a:off x="1920063" y="4199817"/>
                <a:ext cx="2757487" cy="885825"/>
              </a:xfrm>
              <a:prstGeom prst="rect">
                <a:avLst/>
              </a:prstGeom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2454869" y="4448018"/>
                <a:ext cx="1333729" cy="34977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rgbClr val="00B0F0"/>
                    </a:solidFill>
                    <a:latin typeface="Myriad Pro"/>
                    <a:cs typeface="Myriad Pro"/>
                  </a:rPr>
                  <a:t>| | </a:t>
                </a:r>
                <a:r>
                  <a:rPr lang="en-US" sz="1000" b="1" dirty="0">
                    <a:solidFill>
                      <a:srgbClr val="FF0000"/>
                    </a:solidFill>
                    <a:latin typeface="Myriad Pro"/>
                    <a:cs typeface="Myriad Pro"/>
                  </a:rPr>
                  <a:t>|</a:t>
                </a:r>
                <a:r>
                  <a:rPr lang="en-US" sz="1000" b="1" dirty="0">
                    <a:solidFill>
                      <a:srgbClr val="00B0F0"/>
                    </a:solidFill>
                    <a:latin typeface="Myriad Pro"/>
                    <a:cs typeface="Myriad Pro"/>
                  </a:rPr>
                  <a:t> |    </a:t>
                </a:r>
                <a:r>
                  <a:rPr lang="en-US" sz="1000" b="1" dirty="0">
                    <a:solidFill>
                      <a:srgbClr val="C00000"/>
                    </a:solidFill>
                    <a:latin typeface="Myriad Pro"/>
                    <a:cs typeface="Myriad Pro"/>
                  </a:rPr>
                  <a:t>|</a:t>
                </a: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2580809" y="4649080"/>
                <a:ext cx="74951" cy="4571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Myriad Pro"/>
                  <a:cs typeface="Myriad Pro"/>
                </a:endParaRPr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2093331" y="3653403"/>
            <a:ext cx="7616403" cy="885825"/>
            <a:chOff x="569330" y="3281680"/>
            <a:chExt cx="7616403" cy="885825"/>
          </a:xfrm>
        </p:grpSpPr>
        <p:sp>
          <p:nvSpPr>
            <p:cNvPr id="38" name="TextBox 37"/>
            <p:cNvSpPr txBox="1"/>
            <p:nvPr/>
          </p:nvSpPr>
          <p:spPr>
            <a:xfrm>
              <a:off x="569330" y="3447593"/>
              <a:ext cx="136208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Myriad Pro"/>
                  <a:cs typeface="Myriad Pro"/>
                </a:rPr>
                <a:t>Level  2.0</a:t>
              </a:r>
            </a:p>
            <a:p>
              <a:r>
                <a:rPr lang="en-US" sz="1000" dirty="0">
                  <a:latin typeface="Myriad Pro"/>
                  <a:cs typeface="Myriad Pro"/>
                </a:rPr>
                <a:t>YES/NO</a:t>
              </a:r>
            </a:p>
            <a:p>
              <a:r>
                <a:rPr lang="en-US" sz="1000" dirty="0">
                  <a:latin typeface="Myriad Pro"/>
                  <a:cs typeface="Myriad Pro"/>
                </a:rPr>
                <a:t>Activation Code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5428246" y="3281680"/>
              <a:ext cx="2757487" cy="885825"/>
              <a:chOff x="5477224" y="2934058"/>
              <a:chExt cx="2757487" cy="885825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 rotWithShape="1">
              <a:blip r:embed="rId2"/>
              <a:srcRect l="47145" t="34392" r="29908" b="52496"/>
              <a:stretch/>
            </p:blipFill>
            <p:spPr>
              <a:xfrm>
                <a:off x="5477224" y="2934058"/>
                <a:ext cx="2757487" cy="885825"/>
              </a:xfrm>
              <a:prstGeom prst="rect">
                <a:avLst/>
              </a:prstGeom>
            </p:spPr>
          </p:pic>
          <p:sp>
            <p:nvSpPr>
              <p:cNvPr id="28" name="Rectangle 27"/>
              <p:cNvSpPr/>
              <p:nvPr/>
            </p:nvSpPr>
            <p:spPr>
              <a:xfrm>
                <a:off x="6012030" y="3194489"/>
                <a:ext cx="1364105" cy="38251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000" b="1" dirty="0">
                    <a:solidFill>
                      <a:srgbClr val="00B0F0"/>
                    </a:solidFill>
                    <a:latin typeface="Myriad Pro"/>
                    <a:cs typeface="Myriad Pro"/>
                  </a:rPr>
                  <a:t>.</a:t>
                </a: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6088505" y="3419881"/>
                <a:ext cx="74951" cy="4571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Myriad Pro"/>
                  <a:cs typeface="Myriad Pro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967706" y="3281680"/>
              <a:ext cx="2757487" cy="885825"/>
              <a:chOff x="1923180" y="2989482"/>
              <a:chExt cx="2757487" cy="885825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2"/>
              <a:srcRect l="47145" t="34392" r="29908" b="52496"/>
              <a:stretch/>
            </p:blipFill>
            <p:spPr>
              <a:xfrm>
                <a:off x="1923180" y="2989482"/>
                <a:ext cx="2757487" cy="885825"/>
              </a:xfrm>
              <a:prstGeom prst="rect">
                <a:avLst/>
              </a:prstGeom>
            </p:spPr>
          </p:pic>
          <p:sp>
            <p:nvSpPr>
              <p:cNvPr id="2" name="Rectangle 1"/>
              <p:cNvSpPr/>
              <p:nvPr/>
            </p:nvSpPr>
            <p:spPr>
              <a:xfrm>
                <a:off x="2457987" y="3249913"/>
                <a:ext cx="1360988" cy="38251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rgbClr val="00B0F0"/>
                    </a:solidFill>
                    <a:latin typeface="Myriad Pro"/>
                    <a:cs typeface="Myriad Pro"/>
                  </a:rPr>
                  <a:t>.2 4 7 8 9 2</a:t>
                </a: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535835" y="3464852"/>
                <a:ext cx="74951" cy="4571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Myriad Pro"/>
                  <a:cs typeface="Myriad Pro"/>
                </a:endParaRPr>
              </a:p>
            </p:txBody>
          </p:sp>
        </p:grpSp>
      </p:grpSp>
      <p:sp>
        <p:nvSpPr>
          <p:cNvPr id="46" name="TextBox 45"/>
          <p:cNvSpPr txBox="1"/>
          <p:nvPr/>
        </p:nvSpPr>
        <p:spPr>
          <a:xfrm>
            <a:off x="1524000" y="6509460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Myriad Pro"/>
                <a:cs typeface="Myriad Pro"/>
              </a:rPr>
              <a:t> INKcrypt® </a:t>
            </a:r>
            <a:r>
              <a:rPr lang="en-US" sz="700" dirty="0" smtClean="0">
                <a:latin typeface="Myriad Pro"/>
                <a:cs typeface="Myriad Pro"/>
              </a:rPr>
              <a:t>1.0-3.0 </a:t>
            </a:r>
            <a:r>
              <a:rPr lang="en-US" sz="700" dirty="0">
                <a:latin typeface="Myriad Pro"/>
                <a:cs typeface="Myriad Pro"/>
              </a:rPr>
              <a:t>/ 11-2016  |  Diversified Nano Solutions Corporation   |  Confidential  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642255" y="5804195"/>
            <a:ext cx="2313518" cy="494712"/>
            <a:chOff x="2118255" y="5556839"/>
            <a:chExt cx="2313518" cy="494712"/>
          </a:xfrm>
        </p:grpSpPr>
        <p:sp>
          <p:nvSpPr>
            <p:cNvPr id="48" name="TextBox 47"/>
            <p:cNvSpPr txBox="1"/>
            <p:nvPr/>
          </p:nvSpPr>
          <p:spPr>
            <a:xfrm>
              <a:off x="2118255" y="5624568"/>
              <a:ext cx="23135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CD3300"/>
                  </a:solidFill>
                  <a:latin typeface="Myriad Pro"/>
                  <a:cs typeface="Myriad Pro"/>
                </a:rPr>
                <a:t>INKcrypt</a:t>
              </a:r>
              <a:r>
                <a:rPr lang="en-US" sz="1400" b="1" baseline="30000" dirty="0">
                  <a:solidFill>
                    <a:srgbClr val="CD3300"/>
                  </a:solidFill>
                  <a:latin typeface="Myriad Pro"/>
                  <a:cs typeface="Myriad Pro"/>
                </a:rPr>
                <a:t>®</a:t>
              </a:r>
              <a:r>
                <a:rPr lang="en-US" sz="1400" b="1" dirty="0">
                  <a:solidFill>
                    <a:srgbClr val="CD3300"/>
                  </a:solidFill>
                  <a:latin typeface="Myriad Pro"/>
                  <a:cs typeface="Myriad Pro"/>
                </a:rPr>
                <a:t> Ink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118255" y="5556839"/>
              <a:ext cx="2313518" cy="494712"/>
            </a:xfrm>
            <a:prstGeom prst="rect">
              <a:avLst/>
            </a:prstGeom>
            <a:noFill/>
            <a:ln>
              <a:solidFill>
                <a:srgbClr val="CD33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166505" y="5804195"/>
            <a:ext cx="2313518" cy="494712"/>
            <a:chOff x="5642505" y="5556839"/>
            <a:chExt cx="2313518" cy="494712"/>
          </a:xfrm>
        </p:grpSpPr>
        <p:sp>
          <p:nvSpPr>
            <p:cNvPr id="50" name="TextBox 49"/>
            <p:cNvSpPr txBox="1"/>
            <p:nvPr/>
          </p:nvSpPr>
          <p:spPr>
            <a:xfrm>
              <a:off x="5642505" y="5624568"/>
              <a:ext cx="23135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yriad Pro"/>
                  <a:cs typeface="Myriad Pro"/>
                </a:rPr>
                <a:t>Ink on Counterfeit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642505" y="5556839"/>
              <a:ext cx="2313518" cy="494712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1695450" y="392370"/>
            <a:ext cx="5437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yriad Pro"/>
                <a:cs typeface="Myriad Pro"/>
              </a:rPr>
              <a:t>Value it. INKcrypt</a:t>
            </a:r>
            <a:r>
              <a:rPr lang="en-US" sz="2800" b="1" baseline="30000" dirty="0">
                <a:solidFill>
                  <a:schemeClr val="bg1"/>
                </a:solidFill>
                <a:latin typeface="Myriad Pro"/>
                <a:cs typeface="Myriad Pro"/>
              </a:rPr>
              <a:t>®</a:t>
            </a:r>
            <a:r>
              <a:rPr lang="en-US" sz="2800" b="1" dirty="0">
                <a:solidFill>
                  <a:schemeClr val="bg1"/>
                </a:solidFill>
                <a:latin typeface="Myriad Pro"/>
                <a:cs typeface="Myriad Pro"/>
              </a:rPr>
              <a:t> it.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1" y="1"/>
            <a:ext cx="9144000" cy="1247300"/>
          </a:xfrm>
          <a:prstGeom prst="rect">
            <a:avLst/>
          </a:prstGeom>
        </p:spPr>
      </p:pic>
      <p:sp>
        <p:nvSpPr>
          <p:cNvPr id="57" name="Rectangle 1031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aseline="-25000" dirty="0">
              <a:latin typeface="Myriad Pro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224602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524000" y="142498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Myriad Pro"/>
                <a:cs typeface="Myriad Pro"/>
              </a:rPr>
              <a:t>INKcrypt</a:t>
            </a:r>
            <a:r>
              <a:rPr lang="en-US" sz="2400" b="1" baseline="30000" dirty="0">
                <a:latin typeface="Myriad Pro"/>
                <a:cs typeface="Myriad Pro"/>
              </a:rPr>
              <a:t>®</a:t>
            </a:r>
            <a:r>
              <a:rPr lang="en-US" sz="2400" b="1" dirty="0">
                <a:latin typeface="Myriad Pro"/>
                <a:cs typeface="Myriad Pro"/>
              </a:rPr>
              <a:t> 3.0 Counterfeit Elimination Example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129131" y="5198869"/>
            <a:ext cx="7580603" cy="885825"/>
            <a:chOff x="605130" y="4347372"/>
            <a:chExt cx="7580603" cy="885825"/>
          </a:xfrm>
        </p:grpSpPr>
        <p:sp>
          <p:nvSpPr>
            <p:cNvPr id="39" name="TextBox 38"/>
            <p:cNvSpPr txBox="1"/>
            <p:nvPr/>
          </p:nvSpPr>
          <p:spPr>
            <a:xfrm>
              <a:off x="605130" y="4436341"/>
              <a:ext cx="136208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Myriad Pro"/>
                  <a:cs typeface="Myriad Pro"/>
                </a:rPr>
                <a:t>Level  3.0</a:t>
              </a:r>
            </a:p>
            <a:p>
              <a:r>
                <a:rPr lang="en-US" sz="1000" dirty="0">
                  <a:latin typeface="Myriad Pro"/>
                  <a:cs typeface="Myriad Pro"/>
                </a:rPr>
                <a:t>YES/NO</a:t>
              </a:r>
            </a:p>
            <a:p>
              <a:r>
                <a:rPr lang="en-US" sz="1000" dirty="0">
                  <a:latin typeface="Myriad Pro"/>
                  <a:cs typeface="Myriad Pro"/>
                </a:rPr>
                <a:t>Multi-Tier</a:t>
              </a:r>
            </a:p>
            <a:p>
              <a:r>
                <a:rPr lang="en-US" sz="1000" dirty="0">
                  <a:latin typeface="Myriad Pro"/>
                  <a:cs typeface="Myriad Pro"/>
                </a:rPr>
                <a:t>INKcrypt Tracer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428246" y="4347372"/>
              <a:ext cx="2757487" cy="885825"/>
              <a:chOff x="5477224" y="4224698"/>
              <a:chExt cx="2757487" cy="885825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2"/>
              <a:srcRect l="47145" t="34392" r="29908" b="52496"/>
              <a:stretch/>
            </p:blipFill>
            <p:spPr>
              <a:xfrm>
                <a:off x="5477224" y="4224698"/>
                <a:ext cx="2757487" cy="885825"/>
              </a:xfrm>
              <a:prstGeom prst="rect">
                <a:avLst/>
              </a:prstGeom>
            </p:spPr>
          </p:pic>
          <p:sp>
            <p:nvSpPr>
              <p:cNvPr id="30" name="Rectangle 29"/>
              <p:cNvSpPr/>
              <p:nvPr/>
            </p:nvSpPr>
            <p:spPr>
              <a:xfrm>
                <a:off x="6054363" y="4485129"/>
                <a:ext cx="1243584" cy="32004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1000" b="1" dirty="0">
                  <a:solidFill>
                    <a:srgbClr val="00B0F0"/>
                  </a:solidFill>
                  <a:latin typeface="Myriad Pro"/>
                  <a:cs typeface="Myriad Pro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6078652" y="4697418"/>
                <a:ext cx="74951" cy="4571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Myriad Pro"/>
                  <a:cs typeface="Myriad Pro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1967706" y="4347372"/>
              <a:ext cx="2757487" cy="885825"/>
              <a:chOff x="1920063" y="4199817"/>
              <a:chExt cx="2757487" cy="885825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2"/>
              <a:srcRect l="57287" t="40122" r="41286" b="57341"/>
              <a:stretch/>
            </p:blipFill>
            <p:spPr>
              <a:xfrm>
                <a:off x="3055921" y="4260048"/>
                <a:ext cx="171450" cy="171450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 rotWithShape="1">
              <a:blip r:embed="rId2"/>
              <a:srcRect l="47145" t="34392" r="29908" b="52496"/>
              <a:stretch/>
            </p:blipFill>
            <p:spPr>
              <a:xfrm>
                <a:off x="1920063" y="4199817"/>
                <a:ext cx="2757487" cy="885825"/>
              </a:xfrm>
              <a:prstGeom prst="rect">
                <a:avLst/>
              </a:prstGeom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2483091" y="4462129"/>
                <a:ext cx="1243584" cy="32004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rgbClr val="A6A6A6"/>
                    </a:solidFill>
                    <a:latin typeface="Myriad Pro"/>
                    <a:cs typeface="Myriad Pro"/>
                  </a:rPr>
                  <a:t>  </a:t>
                </a: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2510254" y="4677302"/>
                <a:ext cx="74951" cy="4571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Myriad Pro"/>
                  <a:cs typeface="Myriad Pro"/>
                </a:endParaRPr>
              </a:p>
            </p:txBody>
          </p:sp>
        </p:grpSp>
      </p:grpSp>
      <p:sp>
        <p:nvSpPr>
          <p:cNvPr id="46" name="TextBox 45"/>
          <p:cNvSpPr txBox="1"/>
          <p:nvPr/>
        </p:nvSpPr>
        <p:spPr>
          <a:xfrm>
            <a:off x="1524000" y="6509460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Myriad Pro"/>
                <a:cs typeface="Myriad Pro"/>
              </a:rPr>
              <a:t> INKcrypt® </a:t>
            </a:r>
            <a:r>
              <a:rPr lang="en-US" sz="700" dirty="0" smtClean="0">
                <a:latin typeface="Myriad Pro"/>
                <a:cs typeface="Myriad Pro"/>
              </a:rPr>
              <a:t>1.0-3.0 </a:t>
            </a:r>
            <a:r>
              <a:rPr lang="en-US" sz="700" dirty="0">
                <a:latin typeface="Myriad Pro"/>
                <a:cs typeface="Myriad Pro"/>
              </a:rPr>
              <a:t>/ 11-2016  |  Diversified Nano Solutions Corporation   |  Confidential  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695450" y="392370"/>
            <a:ext cx="5437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yriad Pro"/>
                <a:cs typeface="Myriad Pro"/>
              </a:rPr>
              <a:t>Value it. INKcrypt</a:t>
            </a:r>
            <a:r>
              <a:rPr lang="en-US" sz="2800" b="1" baseline="30000" dirty="0">
                <a:solidFill>
                  <a:schemeClr val="bg1"/>
                </a:solidFill>
                <a:latin typeface="Myriad Pro"/>
                <a:cs typeface="Myriad Pro"/>
              </a:rPr>
              <a:t>®</a:t>
            </a:r>
            <a:r>
              <a:rPr lang="en-US" sz="2800" b="1" dirty="0">
                <a:solidFill>
                  <a:schemeClr val="bg1"/>
                </a:solidFill>
                <a:latin typeface="Myriad Pro"/>
                <a:cs typeface="Myriad Pro"/>
              </a:rPr>
              <a:t> it.</a:t>
            </a:r>
          </a:p>
        </p:txBody>
      </p:sp>
      <p:pic>
        <p:nvPicPr>
          <p:cNvPr id="4" name="Picture 3" descr="Visa_ima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564" y="2687650"/>
            <a:ext cx="3103736" cy="1896728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>
            <a:off x="4481404" y="5459298"/>
            <a:ext cx="0" cy="318628"/>
          </a:xfrm>
          <a:prstGeom prst="line">
            <a:avLst/>
          </a:prstGeom>
          <a:ln>
            <a:solidFill>
              <a:srgbClr val="00D90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8415583" y="5456165"/>
            <a:ext cx="0" cy="318628"/>
          </a:xfrm>
          <a:prstGeom prst="line">
            <a:avLst/>
          </a:prstGeom>
          <a:ln>
            <a:solidFill>
              <a:srgbClr val="00D90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524000" y="1955304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latin typeface="+mj-lt"/>
                <a:cs typeface="Myriad Pro"/>
              </a:rPr>
              <a:t>Qtouch</a:t>
            </a:r>
            <a:r>
              <a:rPr lang="en-US" sz="2000" b="1" dirty="0">
                <a:latin typeface="+mj-lt"/>
                <a:cs typeface="Myriad Pro"/>
              </a:rPr>
              <a:t>™ device can test products issued in different years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009497" y="5124507"/>
            <a:ext cx="19182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  </a:t>
            </a:r>
            <a:r>
              <a:rPr lang="fr-FR" sz="900" b="1" dirty="0"/>
              <a:t>’16   ’17   ’18   ’19   ‘20</a:t>
            </a:r>
            <a:endParaRPr lang="en-US" sz="900" b="1" dirty="0"/>
          </a:p>
        </p:txBody>
      </p:sp>
      <p:sp>
        <p:nvSpPr>
          <p:cNvPr id="59" name="Isosceles Triangle 58"/>
          <p:cNvSpPr/>
          <p:nvPr/>
        </p:nvSpPr>
        <p:spPr>
          <a:xfrm flipV="1">
            <a:off x="4200398" y="5346172"/>
            <a:ext cx="98778" cy="45719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Isosceles Triangle 59"/>
          <p:cNvSpPr/>
          <p:nvPr/>
        </p:nvSpPr>
        <p:spPr>
          <a:xfrm flipV="1">
            <a:off x="4426174" y="5346172"/>
            <a:ext cx="98778" cy="45719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Isosceles Triangle 60"/>
          <p:cNvSpPr/>
          <p:nvPr/>
        </p:nvSpPr>
        <p:spPr>
          <a:xfrm flipV="1">
            <a:off x="4651950" y="5346172"/>
            <a:ext cx="98778" cy="45719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Isosceles Triangle 61"/>
          <p:cNvSpPr/>
          <p:nvPr/>
        </p:nvSpPr>
        <p:spPr>
          <a:xfrm flipV="1">
            <a:off x="4877726" y="5346172"/>
            <a:ext cx="98778" cy="45719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Isosceles Triangle 62"/>
          <p:cNvSpPr/>
          <p:nvPr/>
        </p:nvSpPr>
        <p:spPr>
          <a:xfrm flipV="1">
            <a:off x="5086570" y="5343351"/>
            <a:ext cx="98778" cy="45719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484690" y="5099844"/>
            <a:ext cx="19182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  </a:t>
            </a:r>
            <a:r>
              <a:rPr lang="fr-FR" sz="900" b="1" dirty="0"/>
              <a:t>’16   ’17   ’18   ’19   ‘20</a:t>
            </a:r>
            <a:endParaRPr lang="en-US" sz="900" b="1" dirty="0"/>
          </a:p>
        </p:txBody>
      </p:sp>
      <p:sp>
        <p:nvSpPr>
          <p:cNvPr id="65" name="Isosceles Triangle 64"/>
          <p:cNvSpPr/>
          <p:nvPr/>
        </p:nvSpPr>
        <p:spPr>
          <a:xfrm flipV="1">
            <a:off x="7675591" y="5321509"/>
            <a:ext cx="98778" cy="45719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Isosceles Triangle 65"/>
          <p:cNvSpPr/>
          <p:nvPr/>
        </p:nvSpPr>
        <p:spPr>
          <a:xfrm flipV="1">
            <a:off x="7901367" y="5321509"/>
            <a:ext cx="98778" cy="45719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Isosceles Triangle 66"/>
          <p:cNvSpPr/>
          <p:nvPr/>
        </p:nvSpPr>
        <p:spPr>
          <a:xfrm flipV="1">
            <a:off x="8127143" y="5321509"/>
            <a:ext cx="98778" cy="45719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Isosceles Triangle 67"/>
          <p:cNvSpPr/>
          <p:nvPr/>
        </p:nvSpPr>
        <p:spPr>
          <a:xfrm flipV="1">
            <a:off x="8352919" y="5321509"/>
            <a:ext cx="98778" cy="45719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Isosceles Triangle 68"/>
          <p:cNvSpPr/>
          <p:nvPr/>
        </p:nvSpPr>
        <p:spPr>
          <a:xfrm flipV="1">
            <a:off x="8561763" y="5318688"/>
            <a:ext cx="98778" cy="45719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1" y="1"/>
            <a:ext cx="9144000" cy="1247300"/>
          </a:xfrm>
          <a:prstGeom prst="rect">
            <a:avLst/>
          </a:prstGeom>
        </p:spPr>
      </p:pic>
      <p:sp>
        <p:nvSpPr>
          <p:cNvPr id="36" name="Rectangle 1031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aseline="-25000" dirty="0">
              <a:latin typeface="Myriad Pro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139912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809</Words>
  <Application>Microsoft Office PowerPoint</Application>
  <PresentationFormat>Widescreen</PresentationFormat>
  <Paragraphs>145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Myriad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KimberlyV</dc:creator>
  <cp:lastModifiedBy>Thomas Villwock</cp:lastModifiedBy>
  <cp:revision>43</cp:revision>
  <dcterms:created xsi:type="dcterms:W3CDTF">2016-11-03T14:27:59Z</dcterms:created>
  <dcterms:modified xsi:type="dcterms:W3CDTF">2016-11-04T18:01:14Z</dcterms:modified>
</cp:coreProperties>
</file>