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36" r:id="rId3"/>
    <p:sldId id="338" r:id="rId4"/>
    <p:sldId id="337" r:id="rId5"/>
    <p:sldId id="339" r:id="rId6"/>
    <p:sldId id="340" r:id="rId7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541"/>
    <a:srgbClr val="009EBC"/>
    <a:srgbClr val="3E6FD2"/>
    <a:srgbClr val="F1A00F"/>
    <a:srgbClr val="C04790"/>
    <a:srgbClr val="95C154"/>
    <a:srgbClr val="F5833C"/>
    <a:srgbClr val="0F5494"/>
    <a:srgbClr val="FFD624"/>
    <a:srgbClr val="316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4" autoAdjust="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D2560E.777EB8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0352" y="645333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20 </a:t>
            </a:r>
            <a:r>
              <a:rPr lang="fr-BE" sz="1200" b="0" dirty="0" err="1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December</a:t>
            </a:r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 2016</a:t>
            </a:r>
            <a:endParaRPr lang="en-GB" sz="1200" b="0" dirty="0" err="1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52241"/>
            <a:ext cx="86409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EC Square Sans Cond Pro" panose="020B0506040000020004" pitchFamily="34" charset="0"/>
              </a:rPr>
              <a:t>Wrap-up and Proposals </a:t>
            </a:r>
            <a:r>
              <a:rPr lang="en-GB" sz="5400" dirty="0" smtClean="0">
                <a:solidFill>
                  <a:srgbClr val="00B0F0"/>
                </a:solidFill>
                <a:latin typeface="EC Square Sans Cond Pro" panose="020B0506040000020004" pitchFamily="34" charset="0"/>
              </a:rPr>
              <a:t/>
            </a:r>
            <a:br>
              <a:rPr lang="en-GB" sz="5400" dirty="0" smtClean="0">
                <a:solidFill>
                  <a:srgbClr val="00B0F0"/>
                </a:solidFill>
                <a:latin typeface="EC Square Sans Cond Pro" panose="020B0506040000020004" pitchFamily="34" charset="0"/>
              </a:rPr>
            </a:br>
            <a:r>
              <a:rPr lang="en-GB" sz="5400" dirty="0" smtClean="0">
                <a:solidFill>
                  <a:srgbClr val="00B0F0"/>
                </a:solidFill>
                <a:latin typeface="EC Square Sans Cond Pro" panose="020B0506040000020004" pitchFamily="34" charset="0"/>
              </a:rPr>
              <a:t>for </a:t>
            </a:r>
            <a:r>
              <a:rPr lang="en-GB" sz="5400" dirty="0">
                <a:solidFill>
                  <a:srgbClr val="00B0F0"/>
                </a:solidFill>
                <a:latin typeface="EC Square Sans Cond Pro" panose="020B0506040000020004" pitchFamily="34" charset="0"/>
              </a:rPr>
              <a:t>Next Steps</a:t>
            </a:r>
            <a:endParaRPr lang="fr-BE" sz="1400" dirty="0" smtClean="0">
              <a:solidFill>
                <a:srgbClr val="00B0F0"/>
              </a:solidFill>
              <a:latin typeface="EC Square Sans Cond Pro" panose="020B0506040000020004" pitchFamily="34" charset="0"/>
            </a:endParaRPr>
          </a:p>
          <a:p>
            <a:pPr algn="ctr"/>
            <a:endParaRPr lang="en-GB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EC Square Sans Cond Pro" panose="020B0506040000020004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Said El </a:t>
            </a:r>
            <a:r>
              <a:rPr lang="en-GB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Khadraoui</a:t>
            </a:r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EC Square Sans Cond Pro" panose="020B0506040000020004" pitchFamily="34" charset="0"/>
            </a:endParaRPr>
          </a:p>
          <a:p>
            <a:pPr algn="ctr"/>
            <a:r>
              <a:rPr lang="en-GB" sz="2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Adviser, European Political Strategy </a:t>
            </a:r>
            <a:r>
              <a:rPr lang="en-GB" sz="2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Centre, </a:t>
            </a:r>
            <a:endParaRPr lang="en-GB" sz="2400" b="0" dirty="0">
              <a:solidFill>
                <a:schemeClr val="tx1">
                  <a:lumMod val="50000"/>
                  <a:lumOff val="50000"/>
                </a:schemeClr>
              </a:solidFill>
              <a:latin typeface="EC Square Sans Cond Pro" panose="020B0506040000020004" pitchFamily="34" charset="0"/>
            </a:endParaRPr>
          </a:p>
          <a:p>
            <a:pPr algn="ctr"/>
            <a:r>
              <a:rPr lang="en-GB" sz="2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European </a:t>
            </a:r>
            <a:r>
              <a:rPr lang="en-GB" sz="2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Commission</a:t>
            </a:r>
            <a:endParaRPr lang="fr-BE" sz="2400" b="0" dirty="0" smtClean="0">
              <a:solidFill>
                <a:schemeClr val="tx1">
                  <a:lumMod val="50000"/>
                  <a:lumOff val="50000"/>
                </a:schemeClr>
              </a:solidFill>
              <a:latin typeface="EC Square Sans Cond Pro" panose="020B0506040000020004" pitchFamily="34" charset="0"/>
            </a:endParaRPr>
          </a:p>
          <a:p>
            <a:pPr algn="ctr"/>
            <a:endParaRPr lang="en-GB" sz="2400" b="0" dirty="0">
              <a:solidFill>
                <a:schemeClr val="tx1">
                  <a:lumMod val="50000"/>
                  <a:lumOff val="50000"/>
                </a:schemeClr>
              </a:solidFill>
              <a:latin typeface="EC Square Sans Cond Pro" panose="020B0506040000020004" pitchFamily="34" charset="0"/>
            </a:endParaRPr>
          </a:p>
          <a:p>
            <a:pPr algn="ctr"/>
            <a:r>
              <a:rPr lang="en-GB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Europe’s Response to Sustainability </a:t>
            </a:r>
            <a:r>
              <a:rPr lang="en-GB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Challenges: Delivering The </a:t>
            </a:r>
            <a:r>
              <a:rPr lang="en-GB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2030 Agenda</a:t>
            </a:r>
          </a:p>
        </p:txBody>
      </p:sp>
    </p:spTree>
    <p:extLst>
      <p:ext uri="{BB962C8B-B14F-4D97-AF65-F5344CB8AC3E}">
        <p14:creationId xmlns:p14="http://schemas.microsoft.com/office/powerpoint/2010/main" val="24101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95536" y="112038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F0"/>
                </a:solidFill>
                <a:latin typeface="EC Square Sans Cond Pro" panose="020B0506040000020004" pitchFamily="34" charset="0"/>
              </a:rPr>
              <a:t>Sustainability Challenges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0352" y="645333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20 </a:t>
            </a:r>
            <a:r>
              <a:rPr lang="fr-BE" sz="1200" b="0" dirty="0" err="1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December</a:t>
            </a:r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 2016</a:t>
            </a:r>
            <a:endParaRPr lang="en-GB" sz="1200" b="0" dirty="0" err="1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708" y="1660738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Worrying European 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Data</a:t>
            </a:r>
            <a:endParaRPr lang="en-GB" sz="2000" dirty="0">
              <a:solidFill>
                <a:srgbClr val="DF8541"/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060848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Almost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every fourth person in the EU — 23.7 % of the population or close to 119 million people — is at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risk of poverty or social exclusion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15.8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% of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young people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aged 18 to 24 in the EU are neither in employment nor receiving further education and training;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More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than 20 million Europeans were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unemployed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 in October 2016;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1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out of 6 employees in the EU is a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low-wage earner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and nearly 1 in 10 is at risk of poverty;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The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EU’s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gender pay gap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stands at 16.1%;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Around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one in five fifteen year-old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EU children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show insufficient abilities in reading, mathematics and science;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9.4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% of the EU population is still unable to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keep their home warm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High-income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earners in the EU earn about five times more than low-income earners;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When 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compared to pre-industrial times, the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average temperature</a:t>
            </a:r>
            <a:r>
              <a:rPr lang="en-GB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 over the period 2006 to 2015 has risen by 0.84°C. This means that almost half of the warming towards the 2°C threshold has already taken place.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6237312"/>
            <a:ext cx="5976664" cy="28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Source: Eurostat publication: Sustainable development: a glance at where the European Union stands</a:t>
            </a:r>
            <a:endParaRPr lang="en-GB" sz="1200" b="0" dirty="0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95536" y="112038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F0"/>
                </a:solidFill>
                <a:latin typeface="EC Square Sans Cond Pro" panose="020B0506040000020004" pitchFamily="34" charset="0"/>
              </a:rPr>
              <a:t>Sustainability Challenges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0352" y="645333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20 </a:t>
            </a:r>
            <a:r>
              <a:rPr lang="fr-BE" sz="1200" b="0" dirty="0" err="1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December</a:t>
            </a:r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 2016</a:t>
            </a:r>
            <a:endParaRPr lang="en-GB" sz="1200" b="0" dirty="0" err="1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5806370"/>
            <a:ext cx="5976664" cy="28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Source: European Commission, Ageing Report 2015</a:t>
            </a:r>
            <a:endParaRPr lang="en-GB" sz="1200" b="0" dirty="0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1876762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The 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Ratio </a:t>
            </a:r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of 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Workers </a:t>
            </a:r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to 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Pensioners Will Decrease</a:t>
            </a:r>
            <a:endParaRPr lang="en-GB" sz="2000" dirty="0">
              <a:solidFill>
                <a:srgbClr val="DF8541"/>
              </a:solidFill>
              <a:latin typeface="EC Square Sans Cond Pro" panose="020B0506040000020004" pitchFamily="34" charset="0"/>
            </a:endParaRPr>
          </a:p>
        </p:txBody>
      </p:sp>
      <p:pic>
        <p:nvPicPr>
          <p:cNvPr id="9" name="Picture 8" descr="C:\Users\smitrra\AppData\Local\Microsoft\Windows\Temporary Internet Files\Content.Outlook\0K3791CG\figure2 (2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428" y="2456902"/>
            <a:ext cx="5965152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98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95536" y="112038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F0"/>
                </a:solidFill>
                <a:latin typeface="EC Square Sans Cond Pro" panose="020B0506040000020004" pitchFamily="34" charset="0"/>
              </a:rPr>
              <a:t>Sustainability Challenges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0352" y="645333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20 </a:t>
            </a:r>
            <a:r>
              <a:rPr lang="fr-BE" sz="1200" b="0" dirty="0" err="1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December</a:t>
            </a:r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 2016</a:t>
            </a:r>
            <a:endParaRPr lang="en-GB" sz="1200" b="0" dirty="0" err="1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6037" y="5937145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Source: European Political Strategy Centre and Oxford Martin Commission for Future Generations, University of Oxford</a:t>
            </a:r>
            <a:endParaRPr lang="en-GB" sz="1200" b="0" dirty="0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712" y="181071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The 'Perfect Storm' Challenge</a:t>
            </a:r>
            <a:endParaRPr lang="en-GB" sz="2000" dirty="0">
              <a:solidFill>
                <a:srgbClr val="DF8541"/>
              </a:solidFill>
              <a:latin typeface="EC Square Sans Cond Pro" panose="020B0506040000020004" pitchFamily="34" charset="0"/>
            </a:endParaRPr>
          </a:p>
        </p:txBody>
      </p:sp>
      <p:pic>
        <p:nvPicPr>
          <p:cNvPr id="12" name="Picture 11" descr="The ‘Perfect Storm’ Challeng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r="5585"/>
          <a:stretch/>
        </p:blipFill>
        <p:spPr bwMode="auto">
          <a:xfrm>
            <a:off x="2843808" y="2267311"/>
            <a:ext cx="3816424" cy="36819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7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95536" y="112038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F0"/>
                </a:solidFill>
                <a:latin typeface="EC Square Sans Cond Pro" panose="020B0506040000020004" pitchFamily="34" charset="0"/>
              </a:rPr>
              <a:t>Opportunities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0352" y="645333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20 </a:t>
            </a:r>
            <a:r>
              <a:rPr lang="fr-BE" sz="1200" b="0" dirty="0" err="1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December</a:t>
            </a:r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 2016</a:t>
            </a:r>
            <a:endParaRPr lang="en-GB" sz="1200" b="0" dirty="0" err="1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712" y="1732746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Overarching and Integrated Strategy </a:t>
            </a:r>
          </a:p>
        </p:txBody>
      </p:sp>
      <p:pic>
        <p:nvPicPr>
          <p:cNvPr id="7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1824" y="2204864"/>
            <a:ext cx="6420536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51520" y="6309320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Source</a:t>
            </a:r>
            <a:r>
              <a:rPr lang="en-GB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: DG RTD, The Bohemian Scenario</a:t>
            </a:r>
          </a:p>
        </p:txBody>
      </p:sp>
    </p:spTree>
    <p:extLst>
      <p:ext uri="{BB962C8B-B14F-4D97-AF65-F5344CB8AC3E}">
        <p14:creationId xmlns:p14="http://schemas.microsoft.com/office/powerpoint/2010/main" val="5434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95536" y="112038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F0"/>
                </a:solidFill>
                <a:latin typeface="EC Square Sans Cond Pro" panose="020B0506040000020004" pitchFamily="34" charset="0"/>
              </a:rPr>
              <a:t>Opportunities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0352" y="645333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20 </a:t>
            </a:r>
            <a:r>
              <a:rPr lang="fr-BE" sz="1200" b="0" dirty="0" err="1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December</a:t>
            </a:r>
            <a:r>
              <a:rPr lang="fr-BE" sz="1200" b="0" dirty="0" smtClean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 2016</a:t>
            </a:r>
            <a:endParaRPr lang="en-GB" sz="1200" b="0" dirty="0" err="1" smtClean="0">
              <a:solidFill>
                <a:schemeClr val="bg1">
                  <a:lumMod val="50000"/>
                </a:schemeClr>
              </a:solidFill>
              <a:latin typeface="EC Square Sans Cond Pro" panose="020B0506040000020004" pitchFamily="34" charset="0"/>
            </a:endParaRPr>
          </a:p>
        </p:txBody>
      </p:sp>
      <p:pic>
        <p:nvPicPr>
          <p:cNvPr id="6" name="Picture 2" descr="cid:image002.jpg@01D2560E.777EB85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0" y="2204864"/>
            <a:ext cx="6012160" cy="377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660232" y="4099819"/>
            <a:ext cx="1122630" cy="210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Total EU GDP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72412" y="2510299"/>
            <a:ext cx="1916603" cy="362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Eco-industry value added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66230" y="3033860"/>
            <a:ext cx="2210817" cy="253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Eco-industry employment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66230" y="4310499"/>
            <a:ext cx="1584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EC Square Sans Cond Pro" panose="020B0506040000020004" pitchFamily="34" charset="0"/>
              </a:rPr>
              <a:t>Total EU employment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23628" y="1660738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Eco-Industries </a:t>
            </a:r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H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ave </a:t>
            </a:r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P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rospered </a:t>
            </a:r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D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espite </a:t>
            </a:r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the </a:t>
            </a:r>
            <a:r>
              <a:rPr lang="en-GB" sz="2000" dirty="0" smtClean="0">
                <a:solidFill>
                  <a:srgbClr val="DF8541"/>
                </a:solidFill>
                <a:latin typeface="EC Square Sans Cond Pro" panose="020B0506040000020004" pitchFamily="34" charset="0"/>
              </a:rPr>
              <a:t>Recession </a:t>
            </a:r>
            <a:r>
              <a:rPr lang="en-GB" sz="2000" dirty="0">
                <a:solidFill>
                  <a:srgbClr val="DF8541"/>
                </a:solidFill>
                <a:latin typeface="EC Square Sans Cond Pro" panose="020B0506040000020004" pitchFamily="34" charset="0"/>
              </a:rPr>
              <a:t>in Europe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9552" y="6152843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solidFill>
                  <a:schemeClr val="bg1">
                    <a:lumMod val="50000"/>
                  </a:schemeClr>
                </a:solidFill>
                <a:latin typeface="EC Square Sans Cond Pro" panose="020B0506040000020004" pitchFamily="34" charset="0"/>
              </a:rPr>
              <a:t>Source: EEA (2016) based on Eurostat data.</a:t>
            </a:r>
          </a:p>
        </p:txBody>
      </p:sp>
    </p:spTree>
    <p:extLst>
      <p:ext uri="{BB962C8B-B14F-4D97-AF65-F5344CB8AC3E}">
        <p14:creationId xmlns:p14="http://schemas.microsoft.com/office/powerpoint/2010/main" val="24149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4354</TotalTime>
  <Words>312</Words>
  <Application>Microsoft Office PowerPoint</Application>
  <PresentationFormat>On-screen Show (4:3)</PresentationFormat>
  <Paragraphs>46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SALLA Aura (CAB-KATAINEN)</cp:lastModifiedBy>
  <cp:revision>348</cp:revision>
  <cp:lastPrinted>2016-10-05T09:27:34Z</cp:lastPrinted>
  <dcterms:created xsi:type="dcterms:W3CDTF">2011-10-28T10:25:18Z</dcterms:created>
  <dcterms:modified xsi:type="dcterms:W3CDTF">2016-12-19T17:31:02Z</dcterms:modified>
</cp:coreProperties>
</file>